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notesMasterIdLst>
    <p:notesMasterId r:id="rId16"/>
  </p:notesMasterIdLst>
  <p:sldIdLst>
    <p:sldId id="280" r:id="rId3"/>
    <p:sldId id="290" r:id="rId4"/>
    <p:sldId id="291" r:id="rId5"/>
    <p:sldId id="278" r:id="rId6"/>
    <p:sldId id="279" r:id="rId7"/>
    <p:sldId id="281" r:id="rId8"/>
    <p:sldId id="282" r:id="rId9"/>
    <p:sldId id="283" r:id="rId10"/>
    <p:sldId id="292" r:id="rId11"/>
    <p:sldId id="293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3 things you knew already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2 things you learnt today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1 question about today’s topic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2 stars (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  <a:r>
              <a:rPr lang="en-GB" sz="2400" dirty="0" smtClean="0">
                <a:latin typeface="Comic Sans MS" pitchFamily="66" charset="0"/>
              </a:rPr>
              <a:t> and a wish (</a:t>
            </a:r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 smtClean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 smtClean="0">
                <a:latin typeface="Comic Sans MS" pitchFamily="66" charset="0"/>
              </a:rPr>
              <a:t>Complete the exit ticket,</a:t>
            </a:r>
            <a:r>
              <a:rPr lang="en-GB" sz="2092" baseline="0" dirty="0" smtClean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What did</a:t>
            </a:r>
            <a:r>
              <a:rPr lang="en-GB" sz="2400" baseline="0" dirty="0" smtClean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7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Thursday, 14 June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itchFamily="66" charset="0"/>
              </a:rPr>
              <a:t>Keywords</a:t>
            </a:r>
          </a:p>
          <a:p>
            <a:r>
              <a:rPr lang="en-GB" sz="1600" dirty="0" smtClean="0">
                <a:latin typeface="Comic Sans MS" pitchFamily="66" charset="0"/>
              </a:rPr>
              <a:t>Differentiate,</a:t>
            </a:r>
            <a:r>
              <a:rPr lang="en-GB" sz="1600" baseline="0" dirty="0" smtClean="0">
                <a:latin typeface="Comic Sans MS" pitchFamily="66" charset="0"/>
              </a:rPr>
              <a:t> derivative, term, equation, expression, constant, function, limit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itchFamily="66" charset="0"/>
              </a:rPr>
              <a:t>Lesson Objectives</a:t>
            </a:r>
            <a:r>
              <a:rPr lang="en-GB" sz="1600" dirty="0" smtClean="0">
                <a:latin typeface="Comic Sans MS" pitchFamily="66" charset="0"/>
              </a:rPr>
              <a:t>: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Developing students will understand the concepts of gradient</a:t>
            </a:r>
            <a:r>
              <a:rPr lang="en-GB" sz="1400" baseline="0" dirty="0" smtClean="0">
                <a:latin typeface="Comic Sans MS" pitchFamily="66" charset="0"/>
              </a:rPr>
              <a:t> and tangent</a:t>
            </a:r>
            <a:r>
              <a:rPr lang="en-GB" sz="1400" dirty="0" smtClean="0">
                <a:latin typeface="Comic Sans MS" pitchFamily="66" charset="0"/>
              </a:rPr>
              <a:t>.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Secure students will be able to prove derivatives from first principles.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Excelling students will reproduce a diagram to</a:t>
            </a:r>
            <a:r>
              <a:rPr lang="en-GB" sz="1400" baseline="0" dirty="0" smtClean="0">
                <a:latin typeface="Comic Sans MS" pitchFamily="66" charset="0"/>
              </a:rPr>
              <a:t> demonstrate differentiation from first principles.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0" y="245398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Differentiation from</a:t>
            </a:r>
          </a:p>
          <a:p>
            <a:pPr algn="ctr"/>
            <a:r>
              <a:rPr lang="en-GB" sz="1600" dirty="0" smtClean="0">
                <a:latin typeface="Comic Sans MS" pitchFamily="66" charset="0"/>
              </a:rPr>
              <a:t>First Principles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Thursday, 14 June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0" y="245398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Differentiation from</a:t>
            </a:r>
          </a:p>
          <a:p>
            <a:pPr algn="ctr"/>
            <a:r>
              <a:rPr lang="en-GB" sz="1600" dirty="0" smtClean="0">
                <a:latin typeface="Comic Sans MS" pitchFamily="66" charset="0"/>
              </a:rPr>
              <a:t>First Principles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NtY76qT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95736" y="1196752"/>
                <a:ext cx="662473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u="sng" dirty="0" smtClean="0">
                    <a:latin typeface="Comic Sans MS" panose="030F0702030302020204" pitchFamily="66" charset="0"/>
                  </a:rPr>
                  <a:t>Starter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Find the equation of the graph that passes through the points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(5, 7)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(3,−1)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.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96752"/>
                <a:ext cx="6624736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920" t="-230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7135685" y="2346729"/>
                <a:ext cx="2451627" cy="1584176"/>
              </a:xfrm>
              <a:prstGeom prst="cloudCallout">
                <a:avLst>
                  <a:gd name="adj1" fmla="val -96367"/>
                  <a:gd name="adj2" fmla="val -37685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Remember:</a:t>
                </a:r>
              </a:p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Gradient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85" y="2346729"/>
                <a:ext cx="2451627" cy="1584176"/>
              </a:xfrm>
              <a:prstGeom prst="cloudCallout">
                <a:avLst>
                  <a:gd name="adj1" fmla="val -96367"/>
                  <a:gd name="adj2" fmla="val -37685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6228185" y="3930905"/>
                <a:ext cx="3359128" cy="1224136"/>
              </a:xfrm>
              <a:prstGeom prst="cloudCallout">
                <a:avLst>
                  <a:gd name="adj1" fmla="val -48553"/>
                  <a:gd name="adj2" fmla="val -101101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Equation of line =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5" y="3930905"/>
                <a:ext cx="3359128" cy="1224136"/>
              </a:xfrm>
              <a:prstGeom prst="cloudCallout">
                <a:avLst>
                  <a:gd name="adj1" fmla="val -48553"/>
                  <a:gd name="adj2" fmla="val -101101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64617" y="3486081"/>
                <a:ext cx="25247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617" y="3486081"/>
                <a:ext cx="2524794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5816" y="4042401"/>
                <a:ext cx="18707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–7=4(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–5)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042401"/>
                <a:ext cx="187070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75856" y="4598721"/>
                <a:ext cx="19371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–20+7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598721"/>
                <a:ext cx="1937133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75856" y="5155041"/>
                <a:ext cx="16234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155041"/>
                <a:ext cx="1623458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21603" y="2602241"/>
                <a:ext cx="1008112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603" y="2602241"/>
                <a:ext cx="1008112" cy="7199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29715" y="2602241"/>
                <a:ext cx="1296144" cy="703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−1−7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3−5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15" y="2602241"/>
                <a:ext cx="1296144" cy="7033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25859" y="2602241"/>
                <a:ext cx="1296144" cy="70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59" y="2602241"/>
                <a:ext cx="1296144" cy="70160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59476" y="2683416"/>
                <a:ext cx="1296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476" y="2683416"/>
                <a:ext cx="129614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431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Task</a:t>
                </a:r>
                <a:endParaRPr lang="en-GB" u="sng" dirty="0" smtClean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Differentiate the following functions from first principles: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)=8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endParaRPr lang="en-GB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endParaRPr lang="en-GB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b="0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endParaRPr lang="en-GB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endParaRPr lang="en-GB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endParaRPr lang="en-GB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314130"/>
              </a:xfrm>
              <a:prstGeom prst="rect">
                <a:avLst/>
              </a:prstGeom>
              <a:blipFill rotWithShape="0">
                <a:blip r:embed="rId2"/>
                <a:stretch>
                  <a:fillRect l="-1080" t="-849" b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/>
          <p:cNvSpPr/>
          <p:nvPr/>
        </p:nvSpPr>
        <p:spPr>
          <a:xfrm>
            <a:off x="5652120" y="4208271"/>
            <a:ext cx="3672408" cy="1224136"/>
          </a:xfrm>
          <a:prstGeom prst="cloudCallout">
            <a:avLst>
              <a:gd name="adj1" fmla="val -69145"/>
              <a:gd name="adj2" fmla="val 301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Binomial expansion will be useful with this one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Worked Solutions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026" name="9C95BC00-70BB-4378-B99F-B95399EE1FCD" descr="9C95BC00-70BB-4378-B99F-B95399EE1FC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6762" r="23677" b="11772"/>
          <a:stretch/>
        </p:blipFill>
        <p:spPr bwMode="auto">
          <a:xfrm rot="5400000">
            <a:off x="59500" y="1892831"/>
            <a:ext cx="4752526" cy="42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37D15DDD-18B8-4743-BCA3-7B1AA7E354B8" descr="37D15DDD-18B8-4743-BCA3-7B1AA7E354B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t="11535" r="63947" b="10692"/>
          <a:stretch/>
        </p:blipFill>
        <p:spPr bwMode="auto">
          <a:xfrm rot="5400000">
            <a:off x="5820799" y="2489567"/>
            <a:ext cx="1881499" cy="402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C95BC00-70BB-4378-B99F-B95399EE1FCD" descr="9C95BC00-70BB-4378-B99F-B95399EE1FC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0" t="6762" r="4681" b="11772"/>
          <a:stretch/>
        </p:blipFill>
        <p:spPr bwMode="auto">
          <a:xfrm rot="5400000">
            <a:off x="6124710" y="250734"/>
            <a:ext cx="1368149" cy="41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Worked Solutions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028" name="9459587A-394B-41C2-A5AC-81A7214470C6" descr="9459587A-394B-41C2-A5AC-81A7214470C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4571" r="4829" b="65179"/>
          <a:stretch/>
        </p:blipFill>
        <p:spPr bwMode="auto">
          <a:xfrm>
            <a:off x="81751" y="4005064"/>
            <a:ext cx="9051584" cy="219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7D15DDD-18B8-4743-BCA3-7B1AA7E354B8" descr="37D15DDD-18B8-4743-BCA3-7B1AA7E354B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7" t="6816" r="37045" b="10692"/>
          <a:stretch/>
        </p:blipFill>
        <p:spPr bwMode="auto">
          <a:xfrm rot="5400000">
            <a:off x="1741211" y="221710"/>
            <a:ext cx="2093270" cy="47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2204864"/>
                <a:ext cx="66967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latin typeface="Comic Sans MS" panose="030F0702030302020204" pitchFamily="66" charset="0"/>
                  </a:rPr>
                  <a:t>Plenary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Can you come up with a general rule for differentiating any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?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04864"/>
                <a:ext cx="6696744" cy="1569660"/>
              </a:xfrm>
              <a:prstGeom prst="rect">
                <a:avLst/>
              </a:prstGeom>
              <a:blipFill rotWithShape="0">
                <a:blip r:embed="rId2"/>
                <a:stretch>
                  <a:fillRect t="-311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8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How could we sketch a tangent at a point?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892074" y="1830901"/>
            <a:ext cx="3928398" cy="3978842"/>
            <a:chOff x="467544" y="1830901"/>
            <a:chExt cx="3928398" cy="3978842"/>
          </a:xfrm>
        </p:grpSpPr>
        <p:sp>
          <p:nvSpPr>
            <p:cNvPr id="45" name="Freeform 44"/>
            <p:cNvSpPr/>
            <p:nvPr/>
          </p:nvSpPr>
          <p:spPr>
            <a:xfrm>
              <a:off x="467544" y="2492896"/>
              <a:ext cx="2736458" cy="2274320"/>
            </a:xfrm>
            <a:custGeom>
              <a:avLst/>
              <a:gdLst>
                <a:gd name="connsiteX0" fmla="*/ 0 w 2019868"/>
                <a:gd name="connsiteY0" fmla="*/ 1514902 h 1678749"/>
                <a:gd name="connsiteX1" fmla="*/ 791570 w 2019868"/>
                <a:gd name="connsiteY1" fmla="*/ 1678675 h 1678749"/>
                <a:gd name="connsiteX2" fmla="*/ 1351128 w 2019868"/>
                <a:gd name="connsiteY2" fmla="*/ 1528550 h 1678749"/>
                <a:gd name="connsiteX3" fmla="*/ 1787856 w 2019868"/>
                <a:gd name="connsiteY3" fmla="*/ 1064526 h 1678749"/>
                <a:gd name="connsiteX4" fmla="*/ 2019868 w 2019868"/>
                <a:gd name="connsiteY4" fmla="*/ 0 h 16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868" h="1678749">
                  <a:moveTo>
                    <a:pt x="0" y="1514902"/>
                  </a:moveTo>
                  <a:cubicBezTo>
                    <a:pt x="283191" y="1595651"/>
                    <a:pt x="566382" y="1676400"/>
                    <a:pt x="791570" y="1678675"/>
                  </a:cubicBezTo>
                  <a:cubicBezTo>
                    <a:pt x="1016758" y="1680950"/>
                    <a:pt x="1185080" y="1630908"/>
                    <a:pt x="1351128" y="1528550"/>
                  </a:cubicBezTo>
                  <a:cubicBezTo>
                    <a:pt x="1517176" y="1426192"/>
                    <a:pt x="1676399" y="1319284"/>
                    <a:pt x="1787856" y="1064526"/>
                  </a:cubicBezTo>
                  <a:cubicBezTo>
                    <a:pt x="1899313" y="809768"/>
                    <a:pt x="1959590" y="404884"/>
                    <a:pt x="201986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57761" y="1907570"/>
              <a:ext cx="0" cy="3902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67544" y="5029309"/>
              <a:ext cx="327494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835772" y="4669661"/>
              <a:ext cx="97554" cy="97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421571" y="5050194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571" y="5050194"/>
                  <a:ext cx="38401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017" y="1830901"/>
                  <a:ext cx="3874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17" y="1830901"/>
                  <a:ext cx="38741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251013" y="2200233"/>
                  <a:ext cx="1144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013" y="2200233"/>
                  <a:ext cx="114492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712249" y="4266838"/>
                  <a:ext cx="401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249" y="4266838"/>
                  <a:ext cx="4017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32031" y="5091909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31" y="5091909"/>
                  <a:ext cx="38183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754283" y="1830901"/>
            <a:ext cx="3928398" cy="3978842"/>
            <a:chOff x="467544" y="1830901"/>
            <a:chExt cx="3928398" cy="3978842"/>
          </a:xfrm>
        </p:grpSpPr>
        <p:sp>
          <p:nvSpPr>
            <p:cNvPr id="55" name="Freeform 54"/>
            <p:cNvSpPr/>
            <p:nvPr/>
          </p:nvSpPr>
          <p:spPr>
            <a:xfrm>
              <a:off x="467544" y="2492896"/>
              <a:ext cx="2736458" cy="2274320"/>
            </a:xfrm>
            <a:custGeom>
              <a:avLst/>
              <a:gdLst>
                <a:gd name="connsiteX0" fmla="*/ 0 w 2019868"/>
                <a:gd name="connsiteY0" fmla="*/ 1514902 h 1678749"/>
                <a:gd name="connsiteX1" fmla="*/ 791570 w 2019868"/>
                <a:gd name="connsiteY1" fmla="*/ 1678675 h 1678749"/>
                <a:gd name="connsiteX2" fmla="*/ 1351128 w 2019868"/>
                <a:gd name="connsiteY2" fmla="*/ 1528550 h 1678749"/>
                <a:gd name="connsiteX3" fmla="*/ 1787856 w 2019868"/>
                <a:gd name="connsiteY3" fmla="*/ 1064526 h 1678749"/>
                <a:gd name="connsiteX4" fmla="*/ 2019868 w 2019868"/>
                <a:gd name="connsiteY4" fmla="*/ 0 h 16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868" h="1678749">
                  <a:moveTo>
                    <a:pt x="0" y="1514902"/>
                  </a:moveTo>
                  <a:cubicBezTo>
                    <a:pt x="283191" y="1595651"/>
                    <a:pt x="566382" y="1676400"/>
                    <a:pt x="791570" y="1678675"/>
                  </a:cubicBezTo>
                  <a:cubicBezTo>
                    <a:pt x="1016758" y="1680950"/>
                    <a:pt x="1185080" y="1630908"/>
                    <a:pt x="1351128" y="1528550"/>
                  </a:cubicBezTo>
                  <a:cubicBezTo>
                    <a:pt x="1517176" y="1426192"/>
                    <a:pt x="1676399" y="1319284"/>
                    <a:pt x="1787856" y="1064526"/>
                  </a:cubicBezTo>
                  <a:cubicBezTo>
                    <a:pt x="1899313" y="809768"/>
                    <a:pt x="1959590" y="404884"/>
                    <a:pt x="201986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857761" y="1907570"/>
              <a:ext cx="0" cy="3902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67544" y="5029309"/>
              <a:ext cx="327494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835772" y="4669661"/>
              <a:ext cx="97554" cy="97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421571" y="5050194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571" y="5050194"/>
                  <a:ext cx="38401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88017" y="1830901"/>
                  <a:ext cx="3874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17" y="1830901"/>
                  <a:ext cx="38741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251013" y="2200233"/>
                  <a:ext cx="1144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013" y="2200233"/>
                  <a:ext cx="114492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712249" y="4266838"/>
                  <a:ext cx="401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249" y="4266838"/>
                  <a:ext cx="4017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32031" y="5091909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31" y="5091909"/>
                  <a:ext cx="38183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Connector 64"/>
          <p:cNvCxnSpPr/>
          <p:nvPr/>
        </p:nvCxnSpPr>
        <p:spPr>
          <a:xfrm flipV="1">
            <a:off x="363246" y="4381969"/>
            <a:ext cx="3665986" cy="690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7355612" y="3602238"/>
            <a:ext cx="97554" cy="97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69217" y="3232906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217" y="3232906"/>
                <a:ext cx="4121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 flipV="1">
            <a:off x="5523017" y="2862228"/>
            <a:ext cx="2668364" cy="2599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73224" y="603027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Discuss.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13" y="3244334"/>
            <a:ext cx="3973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www.geogebra.org/m/NtY76qTq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264203" y="2070110"/>
            <a:ext cx="2736458" cy="2274320"/>
          </a:xfrm>
          <a:custGeom>
            <a:avLst/>
            <a:gdLst>
              <a:gd name="connsiteX0" fmla="*/ 0 w 2019868"/>
              <a:gd name="connsiteY0" fmla="*/ 1514902 h 1678749"/>
              <a:gd name="connsiteX1" fmla="*/ 791570 w 2019868"/>
              <a:gd name="connsiteY1" fmla="*/ 1678675 h 1678749"/>
              <a:gd name="connsiteX2" fmla="*/ 1351128 w 2019868"/>
              <a:gd name="connsiteY2" fmla="*/ 1528550 h 1678749"/>
              <a:gd name="connsiteX3" fmla="*/ 1787856 w 2019868"/>
              <a:gd name="connsiteY3" fmla="*/ 1064526 h 1678749"/>
              <a:gd name="connsiteX4" fmla="*/ 2019868 w 2019868"/>
              <a:gd name="connsiteY4" fmla="*/ 0 h 167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68" h="1678749">
                <a:moveTo>
                  <a:pt x="0" y="1514902"/>
                </a:moveTo>
                <a:cubicBezTo>
                  <a:pt x="283191" y="1595651"/>
                  <a:pt x="566382" y="1676400"/>
                  <a:pt x="791570" y="1678675"/>
                </a:cubicBezTo>
                <a:cubicBezTo>
                  <a:pt x="1016758" y="1680950"/>
                  <a:pt x="1185080" y="1630908"/>
                  <a:pt x="1351128" y="1528550"/>
                </a:cubicBezTo>
                <a:cubicBezTo>
                  <a:pt x="1517176" y="1426192"/>
                  <a:pt x="1676399" y="1319284"/>
                  <a:pt x="1787856" y="1064526"/>
                </a:cubicBezTo>
                <a:cubicBezTo>
                  <a:pt x="1899313" y="809768"/>
                  <a:pt x="1959590" y="404884"/>
                  <a:pt x="201986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654420" y="1484784"/>
            <a:ext cx="0" cy="3902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64203" y="4606523"/>
            <a:ext cx="327494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80709" y="3090040"/>
            <a:ext cx="97554" cy="97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32431" y="4246875"/>
            <a:ext cx="97554" cy="97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9" idx="0"/>
          </p:cNvCxnSpPr>
          <p:nvPr/>
        </p:nvCxnSpPr>
        <p:spPr>
          <a:xfrm>
            <a:off x="5829486" y="3090040"/>
            <a:ext cx="0" cy="15164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4"/>
          </p:cNvCxnSpPr>
          <p:nvPr/>
        </p:nvCxnSpPr>
        <p:spPr>
          <a:xfrm>
            <a:off x="4681208" y="4344430"/>
            <a:ext cx="0" cy="26209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</p:cNvCxnSpPr>
          <p:nvPr/>
        </p:nvCxnSpPr>
        <p:spPr>
          <a:xfrm flipH="1">
            <a:off x="3654420" y="3138817"/>
            <a:ext cx="21262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7"/>
          </p:cNvCxnSpPr>
          <p:nvPr/>
        </p:nvCxnSpPr>
        <p:spPr>
          <a:xfrm flipH="1" flipV="1">
            <a:off x="3654420" y="4246875"/>
            <a:ext cx="1061280" cy="142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18230" y="4627408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30" y="4627408"/>
                <a:ext cx="38401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84676" y="1408115"/>
                <a:ext cx="387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76" y="1408115"/>
                <a:ext cx="38741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47672" y="1777447"/>
                <a:ext cx="1144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72" y="1777447"/>
                <a:ext cx="114492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6020" y="4611273"/>
                <a:ext cx="43954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20" y="4611273"/>
                <a:ext cx="439544" cy="362984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82778" y="4106145"/>
                <a:ext cx="76527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78" y="4106145"/>
                <a:ext cx="765274" cy="362984"/>
              </a:xfrm>
              <a:prstGeom prst="rect">
                <a:avLst/>
              </a:prstGeom>
              <a:blipFill rotWithShape="0">
                <a:blip r:embed="rId6"/>
                <a:stretch>
                  <a:fillRect l="-1587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56970" y="4637093"/>
                <a:ext cx="847476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0" y="4637093"/>
                <a:ext cx="847476" cy="362984"/>
              </a:xfrm>
              <a:prstGeom prst="rect">
                <a:avLst/>
              </a:prstGeom>
              <a:blipFill rotWithShape="0">
                <a:blip r:embed="rId7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01453" y="2956380"/>
                <a:ext cx="1173206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3" y="2956380"/>
                <a:ext cx="1173206" cy="362984"/>
              </a:xfrm>
              <a:prstGeom prst="rect">
                <a:avLst/>
              </a:prstGeom>
              <a:blipFill rotWithShape="0">
                <a:blip r:embed="rId8"/>
                <a:stretch>
                  <a:fillRect l="-518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08908" y="3844052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908" y="3844052"/>
                <a:ext cx="40171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47926" y="2956380"/>
                <a:ext cx="320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926" y="2956380"/>
                <a:ext cx="32006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9" idx="3"/>
            <a:endCxn id="31" idx="2"/>
          </p:cNvCxnSpPr>
          <p:nvPr/>
        </p:nvCxnSpPr>
        <p:spPr>
          <a:xfrm flipH="1">
            <a:off x="4709765" y="3173308"/>
            <a:ext cx="1085230" cy="10400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loud Callout 36"/>
              <p:cNvSpPr/>
              <p:nvPr/>
            </p:nvSpPr>
            <p:spPr>
              <a:xfrm>
                <a:off x="7135685" y="2346729"/>
                <a:ext cx="2451627" cy="1584176"/>
              </a:xfrm>
              <a:prstGeom prst="cloudCallout">
                <a:avLst>
                  <a:gd name="adj1" fmla="val -89687"/>
                  <a:gd name="adj2" fmla="val 3468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Remember:</a:t>
                </a:r>
              </a:p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Gradient 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Cloud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85" y="2346729"/>
                <a:ext cx="2451627" cy="1584176"/>
              </a:xfrm>
              <a:prstGeom prst="cloudCallout">
                <a:avLst>
                  <a:gd name="adj1" fmla="val -89687"/>
                  <a:gd name="adj2" fmla="val 34681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28690" y="466912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90" y="4669123"/>
                <a:ext cx="38183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0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/>
      <p:bldP spid="27" grpId="0"/>
      <p:bldP spid="28" grpId="0"/>
      <p:bldP spid="30" grpId="0"/>
      <p:bldP spid="31" grpId="0"/>
      <p:bldP spid="32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780709" y="3090040"/>
            <a:ext cx="97554" cy="97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32431" y="4246875"/>
            <a:ext cx="97554" cy="97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5359" y="4383050"/>
                <a:ext cx="363368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59" y="4383050"/>
                <a:ext cx="363368" cy="3629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91740" y="3620765"/>
                <a:ext cx="198304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740" y="3620765"/>
                <a:ext cx="1983043" cy="362984"/>
              </a:xfrm>
              <a:prstGeom prst="rect">
                <a:avLst/>
              </a:prstGeom>
              <a:blipFill rotWithShape="0">
                <a:blip r:embed="rId3"/>
                <a:stretch>
                  <a:fillRect l="-615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8319" y="3844052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19" y="3844052"/>
                <a:ext cx="4017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47926" y="2956380"/>
                <a:ext cx="320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926" y="2956380"/>
                <a:ext cx="320068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9" idx="3"/>
            <a:endCxn id="10" idx="7"/>
          </p:cNvCxnSpPr>
          <p:nvPr/>
        </p:nvCxnSpPr>
        <p:spPr>
          <a:xfrm flipH="1">
            <a:off x="4715699" y="3173308"/>
            <a:ext cx="1079296" cy="10878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15666" y="3090040"/>
            <a:ext cx="13820" cy="12543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44600" y="4344429"/>
            <a:ext cx="1084886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08908" y="2956380"/>
            <a:ext cx="3265875" cy="1789654"/>
            <a:chOff x="4508908" y="2956380"/>
            <a:chExt cx="3265875" cy="1789654"/>
          </a:xfrm>
        </p:grpSpPr>
        <p:sp>
          <p:nvSpPr>
            <p:cNvPr id="9" name="Oval 8"/>
            <p:cNvSpPr/>
            <p:nvPr/>
          </p:nvSpPr>
          <p:spPr>
            <a:xfrm>
              <a:off x="5780709" y="3090040"/>
              <a:ext cx="97554" cy="97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632431" y="4246875"/>
              <a:ext cx="97554" cy="97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105359" y="4383050"/>
                  <a:ext cx="36336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baseline="-25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359" y="4383050"/>
                  <a:ext cx="363368" cy="36298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91740" y="3620765"/>
                  <a:ext cx="198304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baseline="-25000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baseline="-25000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baseline="-25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740" y="3620765"/>
                  <a:ext cx="1983043" cy="36298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15"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508908" y="3844052"/>
                  <a:ext cx="401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908" y="3844052"/>
                  <a:ext cx="4017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847926" y="2956380"/>
                  <a:ext cx="320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926" y="2956380"/>
                  <a:ext cx="32006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8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>
              <a:stCxn id="9" idx="3"/>
            </p:cNvCxnSpPr>
            <p:nvPr/>
          </p:nvCxnSpPr>
          <p:spPr>
            <a:xfrm flipH="1">
              <a:off x="4744600" y="3173308"/>
              <a:ext cx="1050395" cy="104007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15666" y="3090040"/>
              <a:ext cx="13820" cy="125438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744600" y="4344429"/>
              <a:ext cx="1084886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22908" y="3187528"/>
                <a:ext cx="4572000" cy="6303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Gradient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908" y="3187528"/>
                <a:ext cx="4572000" cy="630365"/>
              </a:xfrm>
              <a:prstGeom prst="rect">
                <a:avLst/>
              </a:prstGeom>
              <a:blipFill rotWithShape="0">
                <a:blip r:embed="rId6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22908" y="3875493"/>
                <a:ext cx="4572000" cy="6330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Gradient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sz="2400" baseline="-25000" dirty="0">
                            <a:latin typeface="Comic Sans MS" panose="030F0702030302020204" pitchFamily="66" charset="0"/>
                          </a:rPr>
                          <m:t> 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908" y="3875493"/>
                <a:ext cx="4572000" cy="633058"/>
              </a:xfrm>
              <a:prstGeom prst="rect">
                <a:avLst/>
              </a:prstGeom>
              <a:blipFill rotWithShape="0">
                <a:blip r:embed="rId7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36092" y="4560444"/>
                <a:ext cx="65123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As h tends towards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, the gradient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gets closer to the gradient of the tangent to the curve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92" y="4560444"/>
                <a:ext cx="6512371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843"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222908" y="5245395"/>
            <a:ext cx="6512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can use this to define the </a:t>
            </a:r>
            <a:r>
              <a:rPr lang="en-GB" u="sng" dirty="0" smtClean="0">
                <a:latin typeface="Comic Sans MS" panose="030F0702030302020204" pitchFamily="66" charset="0"/>
              </a:rPr>
              <a:t>gradient function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23247 -0.2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244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The gradient function, or </a:t>
                </a:r>
                <a:r>
                  <a:rPr lang="en-GB" u="sng" dirty="0" smtClean="0">
                    <a:latin typeface="Comic Sans MS" panose="030F0702030302020204" pitchFamily="66" charset="0"/>
                  </a:rPr>
                  <a:t>derivative</a:t>
                </a:r>
                <a:r>
                  <a:rPr lang="en-GB" dirty="0" smtClean="0">
                    <a:latin typeface="Comic Sans MS" panose="030F0702030302020204" pitchFamily="66" charset="0"/>
                  </a:rPr>
                  <a:t>, of the curve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is written 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 smtClean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The gradient function can be used to find the gradient of the curve for any value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Using this rule to find the derivative is called </a:t>
                </a:r>
                <a:r>
                  <a:rPr lang="en-GB" u="sng" dirty="0" smtClean="0">
                    <a:latin typeface="Comic Sans MS" panose="030F0702030302020204" pitchFamily="66" charset="0"/>
                  </a:rPr>
                  <a:t>differentiating from first principles</a:t>
                </a:r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244799"/>
              </a:xfrm>
              <a:prstGeom prst="rect">
                <a:avLst/>
              </a:prstGeom>
              <a:blipFill rotWithShape="0">
                <a:blip r:embed="rId2"/>
                <a:stretch>
                  <a:fillRect l="-720" t="-940" r="-1620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788024" y="2204864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Callout 3"/>
          <p:cNvSpPr/>
          <p:nvPr/>
        </p:nvSpPr>
        <p:spPr>
          <a:xfrm>
            <a:off x="5220072" y="2996952"/>
            <a:ext cx="2376264" cy="792088"/>
          </a:xfrm>
          <a:prstGeom prst="wedgeEllipseCallout">
            <a:avLst>
              <a:gd name="adj1" fmla="val -48655"/>
              <a:gd name="adj2" fmla="val -89598"/>
            </a:avLst>
          </a:prstGeom>
          <a:solidFill>
            <a:srgbClr val="ECDAF1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does this mean?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1720" y="1196752"/>
                <a:ext cx="67687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 smtClean="0">
                    <a:latin typeface="Comic Sans MS" panose="030F0702030302020204" pitchFamily="66" charset="0"/>
                  </a:rPr>
                  <a:t>Example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Prove, from first principles, that the derivative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96752"/>
                <a:ext cx="6768752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811" t="-2632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47433" y="2152218"/>
                <a:ext cx="1314078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)=5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33" y="2152218"/>
                <a:ext cx="1314078" cy="362984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47433" y="2420888"/>
                <a:ext cx="3102772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33" y="2420888"/>
                <a:ext cx="3102772" cy="6298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8659" y="2983098"/>
                <a:ext cx="2467407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9" y="2983098"/>
                <a:ext cx="2467407" cy="6298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99792" y="3573016"/>
                <a:ext cx="3330271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73016"/>
                <a:ext cx="3330271" cy="648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3570286" y="3692710"/>
            <a:ext cx="203228" cy="128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52120" y="3692710"/>
            <a:ext cx="203228" cy="128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39610" y="4025383"/>
            <a:ext cx="203228" cy="128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68440" y="3718106"/>
            <a:ext cx="203228" cy="128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72844" y="3653803"/>
            <a:ext cx="110211" cy="778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37010" y="4242954"/>
                <a:ext cx="1834990" cy="453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10" y="4242954"/>
                <a:ext cx="1834990" cy="453201"/>
              </a:xfrm>
              <a:prstGeom prst="rect">
                <a:avLst/>
              </a:prstGeom>
              <a:blipFill rotWithShape="0">
                <a:blip r:embed="rId7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47433" y="4721435"/>
                <a:ext cx="2458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33" y="4721435"/>
                <a:ext cx="245887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23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47433" y="5116047"/>
                <a:ext cx="1724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)=10</m:t>
                    </m:r>
                    <m:r>
                      <a:rPr lang="en-GB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33" y="5116047"/>
                <a:ext cx="172470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180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loud Callout 17"/>
              <p:cNvSpPr/>
              <p:nvPr/>
            </p:nvSpPr>
            <p:spPr>
              <a:xfrm>
                <a:off x="5709268" y="3582308"/>
                <a:ext cx="3347864" cy="1508459"/>
              </a:xfrm>
              <a:prstGeom prst="cloudCallout">
                <a:avLst>
                  <a:gd name="adj1" fmla="val -83612"/>
                  <a:gd name="adj2" fmla="val 1002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Any terms containing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etc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will have a limiting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Cloud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268" y="3582308"/>
                <a:ext cx="3347864" cy="1508459"/>
              </a:xfrm>
              <a:prstGeom prst="cloudCallout">
                <a:avLst>
                  <a:gd name="adj1" fmla="val -83612"/>
                  <a:gd name="adj2" fmla="val 10025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96752"/>
                <a:ext cx="67687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 smtClean="0">
                    <a:latin typeface="Comic Sans MS" panose="030F0702030302020204" pitchFamily="66" charset="0"/>
                  </a:rPr>
                  <a:t>Example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Prove, from first principles, that the derivative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6768752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720" t="-2632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233" y="2060848"/>
                <a:ext cx="2211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baseline="30000" dirty="0" smtClean="0"/>
                  <a:t> </a:t>
                </a:r>
                <a:endParaRPr lang="en-GB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3" y="2060848"/>
                <a:ext cx="221131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7233" y="2420888"/>
                <a:ext cx="3102772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3" y="2420888"/>
                <a:ext cx="3102772" cy="6298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8459" y="3055106"/>
                <a:ext cx="4835042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+2−(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9" y="3055106"/>
                <a:ext cx="4835042" cy="648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9592" y="3738581"/>
                <a:ext cx="6156044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38581"/>
                <a:ext cx="6156044" cy="648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4700" y="5157762"/>
                <a:ext cx="2865400" cy="458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00" y="5157762"/>
                <a:ext cx="2865400" cy="458715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274" y="5733256"/>
                <a:ext cx="2847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→3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4" y="5733256"/>
                <a:ext cx="284757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09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6274" y="6127868"/>
                <a:ext cx="2113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)=3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4" y="6127868"/>
                <a:ext cx="211339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305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1656329" y="3817939"/>
            <a:ext cx="395952" cy="167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91300" y="3817938"/>
            <a:ext cx="395952" cy="167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51084" y="3841769"/>
            <a:ext cx="395952" cy="167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35802" y="3868731"/>
            <a:ext cx="395952" cy="167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46798" y="3868730"/>
            <a:ext cx="395952" cy="167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80304" y="3868730"/>
            <a:ext cx="395952" cy="167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24700" y="4444257"/>
                <a:ext cx="3241144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00" y="4444257"/>
                <a:ext cx="3241144" cy="6481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3" grpId="0"/>
      <p:bldP spid="14" grpId="0"/>
      <p:bldP spid="2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386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71</cp:revision>
  <dcterms:created xsi:type="dcterms:W3CDTF">2015-07-01T12:05:39Z</dcterms:created>
  <dcterms:modified xsi:type="dcterms:W3CDTF">2018-06-14T09:52:55Z</dcterms:modified>
</cp:coreProperties>
</file>