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7"/>
  </p:notesMasterIdLst>
  <p:sldIdLst>
    <p:sldId id="282" r:id="rId3"/>
    <p:sldId id="281" r:id="rId4"/>
    <p:sldId id="283" r:id="rId5"/>
    <p:sldId id="290" r:id="rId6"/>
    <p:sldId id="286" r:id="rId7"/>
    <p:sldId id="284" r:id="rId8"/>
    <p:sldId id="285" r:id="rId9"/>
    <p:sldId id="291" r:id="rId10"/>
    <p:sldId id="287" r:id="rId11"/>
    <p:sldId id="288" r:id="rId12"/>
    <p:sldId id="289" r:id="rId13"/>
    <p:sldId id="293" r:id="rId14"/>
    <p:sldId id="294" r:id="rId15"/>
    <p:sldId id="29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42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85842" autoAdjust="0"/>
  </p:normalViewPr>
  <p:slideViewPr>
    <p:cSldViewPr>
      <p:cViewPr varScale="1">
        <p:scale>
          <a:sx n="64" d="100"/>
          <a:sy n="64" d="100"/>
        </p:scale>
        <p:origin x="97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6F85B-3A73-419E-8473-96D639676AD5}" type="datetimeFigureOut">
              <a:rPr lang="en-GB" smtClean="0"/>
              <a:t>23/12/2017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22B3F-CFD1-4D08-88A2-9C0473CA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63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Teacher guidance for Autograph file from </a:t>
            </a:r>
            <a:r>
              <a:rPr lang="en-GB" b="1" dirty="0" err="1" smtClean="0">
                <a:solidFill>
                  <a:srgbClr val="FF0000"/>
                </a:solidFill>
              </a:rPr>
              <a:t>Pixi</a:t>
            </a:r>
            <a:r>
              <a:rPr lang="en-GB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Click the constant</a:t>
            </a:r>
            <a:r>
              <a:rPr lang="en-GB" b="1" baseline="0" dirty="0" smtClean="0">
                <a:solidFill>
                  <a:srgbClr val="FF0000"/>
                </a:solidFill>
              </a:rPr>
              <a:t> controller at the top (k with arrows)</a:t>
            </a:r>
          </a:p>
          <a:p>
            <a:r>
              <a:rPr lang="en-GB" b="1" baseline="0" dirty="0" smtClean="0">
                <a:solidFill>
                  <a:srgbClr val="FF0000"/>
                </a:solidFill>
              </a:rPr>
              <a:t>Press play</a:t>
            </a:r>
          </a:p>
          <a:p>
            <a:r>
              <a:rPr lang="en-GB" b="1" baseline="0" dirty="0" smtClean="0">
                <a:solidFill>
                  <a:srgbClr val="FF0000"/>
                </a:solidFill>
              </a:rPr>
              <a:t>Discuss!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898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6761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16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23528" y="213285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 smtClean="0">
                <a:latin typeface="Comic Sans MS" pitchFamily="66" charset="0"/>
              </a:rPr>
              <a:t>Probing questions to check understanding:</a:t>
            </a:r>
          </a:p>
          <a:p>
            <a:endParaRPr lang="en-GB" sz="2000" u="none" dirty="0" smtClean="0">
              <a:latin typeface="Comic Sans MS" pitchFamily="66" charset="0"/>
            </a:endParaRPr>
          </a:p>
          <a:p>
            <a:endParaRPr lang="en-GB" sz="2000" u="none" dirty="0" smtClean="0">
              <a:latin typeface="Comic Sans MS" pitchFamily="66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0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01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Comic Sans MS" pitchFamily="66" charset="0"/>
              </a:rPr>
              <a:t>How </a:t>
            </a:r>
            <a:r>
              <a:rPr lang="en-GB" b="1" u="sng" dirty="0">
                <a:latin typeface="Comic Sans MS" pitchFamily="66" charset="0"/>
              </a:rPr>
              <a:t>confident</a:t>
            </a:r>
            <a:r>
              <a:rPr lang="en-GB" dirty="0">
                <a:latin typeface="Comic Sans MS" pitchFamily="66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dirty="0">
                <a:latin typeface="Comic Sans MS" pitchFamily="66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red</a:t>
            </a:r>
            <a:r>
              <a:rPr lang="en-GB" dirty="0">
                <a:latin typeface="Comic Sans MS" pitchFamily="66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Comic Sans MS" pitchFamily="66" charset="0"/>
              </a:rPr>
              <a:t>amber</a:t>
            </a:r>
            <a:r>
              <a:rPr lang="en-GB" dirty="0">
                <a:latin typeface="Comic Sans MS" pitchFamily="66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Comic Sans MS" pitchFamily="66" charset="0"/>
              </a:rPr>
              <a:t>green</a:t>
            </a:r>
            <a:r>
              <a:rPr lang="en-GB" dirty="0">
                <a:latin typeface="Comic Sans MS" pitchFamily="66" charset="0"/>
              </a:rPr>
              <a:t> in your book!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b="1" dirty="0">
                <a:latin typeface="Comic Sans MS" pitchFamily="66" charset="0"/>
              </a:rPr>
              <a:t>Complete the corresponding activity </a:t>
            </a:r>
            <a:r>
              <a:rPr lang="en-GB" b="1" dirty="0">
                <a:latin typeface="Comic Sans MS" pitchFamily="66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Comic Sans MS" pitchFamily="66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3364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Microsoft YaHei" charset="-122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3 things you knew already</a:t>
              </a:r>
              <a:endParaRPr lang="en-GB" dirty="0">
                <a:latin typeface="Comic Sans MS" pitchFamily="66" charset="0"/>
              </a:endParaRP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996956"/>
              <a:ext cx="2111960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2 things you learnt today</a:t>
              </a:r>
              <a:endParaRPr lang="en-GB" dirty="0">
                <a:latin typeface="Comic Sans MS" pitchFamily="66" charset="0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394406" y="1412779"/>
              <a:ext cx="2292751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1 question about today’s topic</a:t>
              </a:r>
              <a:endParaRPr lang="en-GB" dirty="0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042195" y="1052736"/>
            <a:ext cx="6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 smtClean="0">
                <a:latin typeface="Comic Sans MS" pitchFamily="66" charset="0"/>
              </a:rPr>
              <a:t>Plenary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052882" y="2060847"/>
            <a:ext cx="6911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itchFamily="66" charset="0"/>
              </a:rPr>
              <a:t>2 stars (</a:t>
            </a:r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)</a:t>
            </a:r>
            <a:r>
              <a:rPr lang="en-GB" sz="2400" dirty="0" smtClean="0">
                <a:latin typeface="Comic Sans MS" pitchFamily="66" charset="0"/>
              </a:rPr>
              <a:t> and a wish (</a:t>
            </a:r>
            <a:r>
              <a:rPr lang="en-GB" sz="2400" b="1" dirty="0" smtClean="0">
                <a:latin typeface="Comic Sans MS" pitchFamily="66" charset="0"/>
                <a:sym typeface="Wingdings"/>
              </a:rPr>
              <a:t>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)</a:t>
            </a:r>
          </a:p>
          <a:p>
            <a:pPr algn="ctr"/>
            <a:endParaRPr lang="en-GB" sz="2400" dirty="0" smtClean="0">
              <a:latin typeface="Comic Sans MS" pitchFamily="66" charset="0"/>
            </a:endParaRPr>
          </a:p>
          <a:p>
            <a:pPr algn="ctr"/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I am brilliant at...</a:t>
            </a:r>
          </a:p>
          <a:p>
            <a:pPr algn="ctr"/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I am good at...</a:t>
            </a:r>
          </a:p>
          <a:p>
            <a:pPr algn="ctr"/>
            <a:endParaRPr lang="en-GB" sz="2400" dirty="0" smtClean="0">
              <a:latin typeface="Comic Sans MS" pitchFamily="66" charset="0"/>
              <a:sym typeface="Wingdings"/>
            </a:endParaRPr>
          </a:p>
          <a:p>
            <a:pPr algn="ctr"/>
            <a:r>
              <a:rPr lang="en-GB" sz="2400" b="1" dirty="0" smtClean="0">
                <a:latin typeface="Comic Sans MS" pitchFamily="66" charset="0"/>
                <a:sym typeface="Wingdings"/>
              </a:rPr>
              <a:t>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</a:t>
            </a:r>
            <a:r>
              <a:rPr lang="en-GB" sz="2400" dirty="0" smtClean="0">
                <a:latin typeface="Comic Sans MS" pitchFamily="66" charset="0"/>
              </a:rPr>
              <a:t>Something I need to work on is...</a:t>
            </a:r>
          </a:p>
          <a:p>
            <a:pPr algn="ctr"/>
            <a:endParaRPr lang="en-GB" sz="24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5796136" y="2420888"/>
            <a:ext cx="3096344" cy="105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92" dirty="0" smtClean="0">
                <a:latin typeface="Comic Sans MS" pitchFamily="66" charset="0"/>
              </a:rPr>
              <a:t>Complete the exit ticket,</a:t>
            </a:r>
            <a:r>
              <a:rPr lang="en-GB" sz="2092" baseline="0" dirty="0" smtClean="0">
                <a:latin typeface="Comic Sans MS" pitchFamily="66" charset="0"/>
              </a:rPr>
              <a:t> making sure you justify each emoji.</a:t>
            </a:r>
            <a:endParaRPr lang="en-GB" sz="2092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5796136" y="1812716"/>
            <a:ext cx="3096344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9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/>
          <a:srcRect l="23245" t="21656" r="51851" b="16329"/>
          <a:stretch/>
        </p:blipFill>
        <p:spPr>
          <a:xfrm>
            <a:off x="2395772" y="1170911"/>
            <a:ext cx="3240360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82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2123728" y="4293096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itchFamily="66" charset="0"/>
              </a:rPr>
              <a:t>What did</a:t>
            </a:r>
            <a:r>
              <a:rPr lang="en-GB" sz="2400" baseline="0" dirty="0" smtClean="0">
                <a:latin typeface="Comic Sans MS" pitchFamily="66" charset="0"/>
              </a:rPr>
              <a:t> you learn today? What did you find tricky? What can we do next time?</a:t>
            </a:r>
            <a:endParaRPr lang="en-GB" sz="24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123728" y="1327090"/>
            <a:ext cx="6768752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6" name="Picture 5" descr="\\WGA-STH-FS1\STHLeadership$\dmoosajee\My Pictures\twitter plenary.png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50"/>
          <a:stretch/>
        </p:blipFill>
        <p:spPr bwMode="auto">
          <a:xfrm>
            <a:off x="2123729" y="2250392"/>
            <a:ext cx="6768752" cy="15795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357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3606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Saturday, 23 December 2017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61310" y="255343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itchFamily="66" charset="0"/>
              </a:rPr>
              <a:t>Exponential and</a:t>
            </a:r>
            <a:r>
              <a:rPr lang="en-GB" sz="1600" baseline="0" dirty="0" smtClean="0">
                <a:latin typeface="Comic Sans MS" pitchFamily="66" charset="0"/>
              </a:rPr>
              <a:t> Logarithmic Graphs</a:t>
            </a:r>
            <a:endParaRPr lang="en-GB" sz="1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40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Saturday, 23 December 2017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2051720" y="5949281"/>
            <a:ext cx="6903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 smtClean="0">
                <a:latin typeface="Comic Sans MS" pitchFamily="66" charset="0"/>
              </a:rPr>
              <a:t>Keywords</a:t>
            </a:r>
          </a:p>
          <a:p>
            <a:r>
              <a:rPr lang="en-GB" sz="1600" dirty="0" smtClean="0">
                <a:latin typeface="Comic Sans MS" pitchFamily="66" charset="0"/>
              </a:rPr>
              <a:t>Index, exponent,</a:t>
            </a:r>
            <a:r>
              <a:rPr lang="en-GB" sz="1600" baseline="0" dirty="0" smtClean="0">
                <a:latin typeface="Comic Sans MS" pitchFamily="66" charset="0"/>
              </a:rPr>
              <a:t> power, function, equation, increase, decrease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 smtClean="0">
                <a:latin typeface="Comic Sans MS" pitchFamily="66" charset="0"/>
              </a:rPr>
              <a:t>Lesson Objectives</a:t>
            </a:r>
            <a:r>
              <a:rPr lang="en-GB" sz="1600" dirty="0" smtClean="0">
                <a:latin typeface="Comic Sans MS" pitchFamily="66" charset="0"/>
              </a:rPr>
              <a:t>:</a:t>
            </a:r>
            <a:endParaRPr lang="en-GB" sz="16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 userDrawn="1"/>
            </p:nvSpPr>
            <p:spPr>
              <a:xfrm>
                <a:off x="179513" y="1844824"/>
                <a:ext cx="1714499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 smtClean="0">
                    <a:latin typeface="Comic Sans MS" pitchFamily="66" charset="0"/>
                  </a:rPr>
                  <a:t>Developing students will be able to sketch the graphs of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1400" dirty="0" smtClean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1400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1400" dirty="0" smtClean="0">
                    <a:latin typeface="Comic Sans MS" pitchFamily="66" charset="0"/>
                  </a:rPr>
                  <a:t>.</a:t>
                </a:r>
              </a:p>
              <a:p>
                <a:endParaRPr lang="en-GB" sz="1400" dirty="0" smtClean="0">
                  <a:latin typeface="Comic Sans MS" pitchFamily="66" charset="0"/>
                </a:endParaRPr>
              </a:p>
              <a:p>
                <a:r>
                  <a:rPr lang="en-GB" sz="1400" dirty="0" smtClean="0">
                    <a:latin typeface="Comic Sans MS" pitchFamily="66" charset="0"/>
                  </a:rPr>
                  <a:t>Secure students will be able to use</a:t>
                </a:r>
                <a:r>
                  <a:rPr lang="en-GB" sz="1400" baseline="0" dirty="0" smtClean="0">
                    <a:latin typeface="Comic Sans MS" pitchFamily="66" charset="0"/>
                  </a:rPr>
                  <a:t> exponential and logarithmic graphs to solve equations.</a:t>
                </a:r>
                <a:endParaRPr lang="en-GB" sz="1400" dirty="0" smtClean="0">
                  <a:latin typeface="Comic Sans MS" pitchFamily="66" charset="0"/>
                </a:endParaRPr>
              </a:p>
              <a:p>
                <a:endParaRPr lang="en-GB" sz="1400" dirty="0" smtClean="0">
                  <a:latin typeface="Comic Sans MS" pitchFamily="66" charset="0"/>
                </a:endParaRPr>
              </a:p>
              <a:p>
                <a:r>
                  <a:rPr lang="en-GB" sz="1400" dirty="0" smtClean="0">
                    <a:latin typeface="Comic Sans MS" pitchFamily="66" charset="0"/>
                  </a:rPr>
                  <a:t>Excelling students will be able to</a:t>
                </a:r>
                <a:r>
                  <a:rPr lang="en-GB" sz="1400" baseline="0" dirty="0" smtClean="0">
                    <a:latin typeface="Comic Sans MS" pitchFamily="66" charset="0"/>
                  </a:rPr>
                  <a:t> differentiate exponential functions.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179513" y="1844824"/>
                <a:ext cx="1714499" cy="3970318"/>
              </a:xfrm>
              <a:prstGeom prst="rect">
                <a:avLst/>
              </a:prstGeom>
              <a:blipFill>
                <a:blip r:embed="rId12"/>
                <a:stretch>
                  <a:fillRect l="-1064" t="-307" r="-3191" b="-6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 userDrawn="1"/>
        </p:nvSpPr>
        <p:spPr>
          <a:xfrm>
            <a:off x="2061310" y="255343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itchFamily="66" charset="0"/>
              </a:rPr>
              <a:t>Exponential and</a:t>
            </a:r>
            <a:r>
              <a:rPr lang="en-GB" sz="1600" baseline="0" dirty="0" smtClean="0">
                <a:latin typeface="Comic Sans MS" pitchFamily="66" charset="0"/>
              </a:rPr>
              <a:t> Logarithmic Graphs</a:t>
            </a:r>
            <a:endParaRPr lang="en-GB" sz="1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94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3" r:id="rId3"/>
    <p:sldLayoutId id="2147483664" r:id="rId4"/>
    <p:sldLayoutId id="2147483666" r:id="rId5"/>
    <p:sldLayoutId id="2147483667" r:id="rId6"/>
    <p:sldLayoutId id="2147483668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22.png"/><Relationship Id="rId5" Type="http://schemas.openxmlformats.org/officeDocument/2006/relationships/hyperlink" Target="https://www.dropbox.com/s/uj2wfgmoreha4s4/e%20demo.agg?dl=0" TargetMode="External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0.png"/><Relationship Id="rId4" Type="http://schemas.openxmlformats.org/officeDocument/2006/relationships/image" Target="../media/image2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23728" y="1124744"/>
                <a:ext cx="6768752" cy="43417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u="sng" dirty="0" smtClean="0">
                    <a:latin typeface="Comic Sans MS" panose="030F0702030302020204" pitchFamily="66" charset="0"/>
                  </a:rPr>
                  <a:t>Starter</a:t>
                </a:r>
                <a:endParaRPr lang="en-GB" sz="2000" u="sng" dirty="0" smtClean="0">
                  <a:latin typeface="Comic Sans MS" panose="030F0702030302020204" pitchFamily="66" charset="0"/>
                </a:endParaRP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On the same axes, sketch the graphs of the following using the given tables of values:</a:t>
                </a:r>
              </a:p>
              <a:p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000" i="1" dirty="0" smtClean="0">
                    <a:latin typeface="Comic Sans MS" panose="030F0702030302020204" pitchFamily="66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000" i="1" dirty="0">
                    <a:latin typeface="Comic Sans MS" panose="030F0702030302020204" pitchFamily="66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000" i="1" dirty="0">
                    <a:latin typeface="Comic Sans MS" panose="030F0702030302020204" pitchFamily="66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000" i="1" dirty="0">
                    <a:latin typeface="Comic Sans MS" panose="030F0702030302020204" pitchFamily="66" charset="0"/>
                  </a:rPr>
                  <a:t> </a:t>
                </a:r>
              </a:p>
              <a:p>
                <a:pPr algn="ctr"/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2000" b="1" dirty="0" smtClean="0">
                    <a:latin typeface="Comic Sans MS" panose="030F0702030302020204" pitchFamily="66" charset="0"/>
                  </a:rPr>
                  <a:t>What do you notice?</a:t>
                </a:r>
              </a:p>
              <a:p>
                <a:pPr algn="ctr"/>
                <a:r>
                  <a:rPr lang="en-GB" sz="2000" b="1" dirty="0" smtClean="0">
                    <a:latin typeface="Comic Sans MS" panose="030F0702030302020204" pitchFamily="66" charset="0"/>
                  </a:rPr>
                  <a:t>What’s the same? What’s different?</a:t>
                </a:r>
              </a:p>
              <a:p>
                <a:pPr algn="ctr"/>
                <a:r>
                  <a:rPr lang="en-GB" sz="2000" b="1" dirty="0" smtClean="0">
                    <a:latin typeface="Comic Sans MS" panose="030F0702030302020204" pitchFamily="66" charset="0"/>
                  </a:rPr>
                  <a:t>Can you justify your findings?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768752" cy="4341701"/>
              </a:xfrm>
              <a:prstGeom prst="rect">
                <a:avLst/>
              </a:prstGeom>
              <a:blipFill>
                <a:blip r:embed="rId2"/>
                <a:stretch>
                  <a:fillRect l="-900" t="-1124" b="-1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loud Callout 2"/>
          <p:cNvSpPr/>
          <p:nvPr/>
        </p:nvSpPr>
        <p:spPr>
          <a:xfrm>
            <a:off x="5580112" y="2492896"/>
            <a:ext cx="2736304" cy="1546472"/>
          </a:xfrm>
          <a:prstGeom prst="cloudCallout">
            <a:avLst>
              <a:gd name="adj1" fmla="val -111435"/>
              <a:gd name="adj2" fmla="val -28373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Make sure you label your graphs clearly!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49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1772816"/>
            <a:ext cx="5372100" cy="3952875"/>
          </a:xfrm>
          <a:prstGeom prst="rect">
            <a:avLst/>
          </a:prstGeom>
        </p:spPr>
      </p:pic>
      <p:sp>
        <p:nvSpPr>
          <p:cNvPr id="3" name="Cloud Callout 2"/>
          <p:cNvSpPr/>
          <p:nvPr/>
        </p:nvSpPr>
        <p:spPr>
          <a:xfrm>
            <a:off x="3851920" y="5877272"/>
            <a:ext cx="2088232" cy="836712"/>
          </a:xfrm>
          <a:prstGeom prst="cloudCallout">
            <a:avLst>
              <a:gd name="adj1" fmla="val -15362"/>
              <a:gd name="adj2" fmla="val -8709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All intersect at (0, 1)</a:t>
            </a:r>
            <a:endParaRPr lang="en-GB" sz="1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Callout 3"/>
              <p:cNvSpPr/>
              <p:nvPr/>
            </p:nvSpPr>
            <p:spPr>
              <a:xfrm>
                <a:off x="251520" y="2492896"/>
                <a:ext cx="2304256" cy="1196752"/>
              </a:xfrm>
              <a:prstGeom prst="cloudCallout">
                <a:avLst>
                  <a:gd name="adj1" fmla="val 19276"/>
                  <a:gd name="adj2" fmla="val 100486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14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14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14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GB" sz="1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sup>
                    </m:sSup>
                  </m:oMath>
                </a14:m>
                <a:r>
                  <a: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GB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is a reflection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GB" sz="1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sup>
                    </m:sSup>
                  </m:oMath>
                </a14:m>
                <a:r>
                  <a:rPr lang="en-GB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x = 0  </a:t>
                </a:r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Cloud Callou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492896"/>
                <a:ext cx="2304256" cy="1196752"/>
              </a:xfrm>
              <a:prstGeom prst="cloudCallout">
                <a:avLst>
                  <a:gd name="adj1" fmla="val 19276"/>
                  <a:gd name="adj2" fmla="val 100486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Callout 4"/>
              <p:cNvSpPr/>
              <p:nvPr/>
            </p:nvSpPr>
            <p:spPr>
              <a:xfrm>
                <a:off x="6372200" y="6021288"/>
                <a:ext cx="1584176" cy="836712"/>
              </a:xfrm>
              <a:prstGeom prst="cloudCallout">
                <a:avLst>
                  <a:gd name="adj1" fmla="val -72133"/>
                  <a:gd name="adj2" fmla="val -49578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…because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Cloud Callou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6021288"/>
                <a:ext cx="1584176" cy="836712"/>
              </a:xfrm>
              <a:prstGeom prst="cloudCallout">
                <a:avLst>
                  <a:gd name="adj1" fmla="val -72133"/>
                  <a:gd name="adj2" fmla="val -49578"/>
                </a:avLst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Callout 5"/>
              <p:cNvSpPr/>
              <p:nvPr/>
            </p:nvSpPr>
            <p:spPr>
              <a:xfrm>
                <a:off x="827584" y="1291634"/>
                <a:ext cx="1584176" cy="836712"/>
              </a:xfrm>
              <a:prstGeom prst="cloudCallout">
                <a:avLst>
                  <a:gd name="adj1" fmla="val -48872"/>
                  <a:gd name="adj2" fmla="val 87436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…because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Cloud Callou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291634"/>
                <a:ext cx="1584176" cy="836712"/>
              </a:xfrm>
              <a:prstGeom prst="cloudCallout">
                <a:avLst>
                  <a:gd name="adj1" fmla="val -48872"/>
                  <a:gd name="adj2" fmla="val 87436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Callout 6"/>
              <p:cNvSpPr/>
              <p:nvPr/>
            </p:nvSpPr>
            <p:spPr>
              <a:xfrm>
                <a:off x="2555776" y="3792822"/>
                <a:ext cx="2932302" cy="873093"/>
              </a:xfrm>
              <a:prstGeom prst="cloudCallout">
                <a:avLst>
                  <a:gd name="adj1" fmla="val -38437"/>
                  <a:gd name="adj2" fmla="val 81728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14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1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14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14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m:rPr>
                            <m:sty m:val="p"/>
                          </m:rPr>
                          <a:rPr lang="en-GB" sz="1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sup>
                    </m:sSup>
                  </m:oMath>
                </a14:m>
                <a:r>
                  <a: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GB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is a decreasing function</a:t>
                </a:r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Cloud Callou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3792822"/>
                <a:ext cx="2932302" cy="873093"/>
              </a:xfrm>
              <a:prstGeom prst="cloudCallout">
                <a:avLst>
                  <a:gd name="adj1" fmla="val -38437"/>
                  <a:gd name="adj2" fmla="val 81728"/>
                </a:avLst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Callout 7"/>
              <p:cNvSpPr/>
              <p:nvPr/>
            </p:nvSpPr>
            <p:spPr>
              <a:xfrm>
                <a:off x="4631012" y="1148340"/>
                <a:ext cx="2618279" cy="953355"/>
              </a:xfrm>
              <a:prstGeom prst="cloudCallout">
                <a:avLst>
                  <a:gd name="adj1" fmla="val 20319"/>
                  <a:gd name="adj2" fmla="val 143433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14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GB" sz="1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sup>
                    </m:sSup>
                  </m:oMath>
                </a14:m>
                <a:r>
                  <a:rPr lang="en-GB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GB" sz="1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sup>
                    </m:sSup>
                  </m:oMath>
                </a14:m>
                <a:r>
                  <a:rPr lang="en-GB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 are increasing functions</a:t>
                </a:r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Cloud Callout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1012" y="1148340"/>
                <a:ext cx="2618279" cy="953355"/>
              </a:xfrm>
              <a:prstGeom prst="cloudCallout">
                <a:avLst>
                  <a:gd name="adj1" fmla="val 20319"/>
                  <a:gd name="adj2" fmla="val 143433"/>
                </a:avLst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Callout 8"/>
              <p:cNvSpPr/>
              <p:nvPr/>
            </p:nvSpPr>
            <p:spPr>
              <a:xfrm>
                <a:off x="7207796" y="4498737"/>
                <a:ext cx="1728192" cy="936104"/>
              </a:xfrm>
              <a:prstGeom prst="cloudCallout">
                <a:avLst>
                  <a:gd name="adj1" fmla="val -73121"/>
                  <a:gd name="adj2" fmla="val 39253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14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sz="1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GB" sz="14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sup>
                    </m:sSup>
                  </m:oMath>
                </a14:m>
                <a:r>
                  <a:rPr lang="en-GB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GB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is the same 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en-GB" sz="1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Cloud Callout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7796" y="4498737"/>
                <a:ext cx="1728192" cy="936104"/>
              </a:xfrm>
              <a:prstGeom prst="cloudCallout">
                <a:avLst>
                  <a:gd name="adj1" fmla="val -73121"/>
                  <a:gd name="adj2" fmla="val 39253"/>
                </a:avLst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Callout 9"/>
              <p:cNvSpPr/>
              <p:nvPr/>
            </p:nvSpPr>
            <p:spPr>
              <a:xfrm>
                <a:off x="7524946" y="2952668"/>
                <a:ext cx="1584176" cy="836712"/>
              </a:xfrm>
              <a:prstGeom prst="cloudCallout">
                <a:avLst>
                  <a:gd name="adj1" fmla="val -31642"/>
                  <a:gd name="adj2" fmla="val 115165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…because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GB" sz="1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Cloud Callout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946" y="2952668"/>
                <a:ext cx="1584176" cy="836712"/>
              </a:xfrm>
              <a:prstGeom prst="cloudCallout">
                <a:avLst>
                  <a:gd name="adj1" fmla="val -31642"/>
                  <a:gd name="adj2" fmla="val 115165"/>
                </a:avLst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Callout 10"/>
              <p:cNvSpPr/>
              <p:nvPr/>
            </p:nvSpPr>
            <p:spPr>
              <a:xfrm>
                <a:off x="222402" y="5725691"/>
                <a:ext cx="2189358" cy="988293"/>
              </a:xfrm>
              <a:prstGeom prst="cloudCallout">
                <a:avLst>
                  <a:gd name="adj1" fmla="val 85624"/>
                  <a:gd name="adj2" fmla="val -51189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is an asymptote to the curve</a:t>
                </a:r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Cloud Callout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402" y="5725691"/>
                <a:ext cx="2189358" cy="988293"/>
              </a:xfrm>
              <a:prstGeom prst="cloudCallout">
                <a:avLst>
                  <a:gd name="adj1" fmla="val 85624"/>
                  <a:gd name="adj2" fmla="val -51189"/>
                </a:avLst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131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555776" y="2132856"/>
                <a:ext cx="5832648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>
                    <a:latin typeface="Comic Sans MS" panose="030F0702030302020204" pitchFamily="66" charset="0"/>
                  </a:rPr>
                  <a:t>Functions of the form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 smtClean="0">
                    <a:latin typeface="Comic Sans MS" panose="030F0702030302020204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 smtClean="0">
                    <a:latin typeface="Comic Sans MS" panose="030F0702030302020204" pitchFamily="66" charset="0"/>
                  </a:rPr>
                  <a:t> is a constant, are called exponential functions.</a:t>
                </a:r>
              </a:p>
              <a:p>
                <a:pPr algn="ctr"/>
                <a:endParaRPr lang="en-GB" sz="2400" b="0" i="1" dirty="0">
                  <a:latin typeface="Comic Sans MS" panose="030F0702030302020204" pitchFamily="66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>
                    <a:latin typeface="Comic Sans MS" panose="030F0702030302020204" pitchFamily="66" charset="0"/>
                  </a:rPr>
                  <a:t> can be called an index, a power or an exponent.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2132856"/>
                <a:ext cx="5832648" cy="2308324"/>
              </a:xfrm>
              <a:prstGeom prst="rect">
                <a:avLst/>
              </a:prstGeom>
              <a:blipFill>
                <a:blip r:embed="rId2"/>
                <a:stretch>
                  <a:fillRect l="-1149" t="-2111" r="-2717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210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23728" y="1124744"/>
                <a:ext cx="6768752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u="sng" dirty="0" smtClean="0">
                    <a:latin typeface="Comic Sans MS" panose="030F0702030302020204" pitchFamily="66" charset="0"/>
                  </a:rPr>
                  <a:t>Task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1a)	Draw an accurate graph of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 =</m:t>
                    </m:r>
                    <m:sSup>
                      <m:sSupPr>
                        <m:ctrlPr>
                          <a:rPr lang="en-GB" sz="20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dirty="0" smtClean="0">
                                <a:latin typeface="Cambria Math" panose="02040503050406030204" pitchFamily="18" charset="0"/>
                              </a:rPr>
                              <m:t>1.7</m:t>
                            </m:r>
                          </m:e>
                        </m:d>
                      </m:e>
                      <m:sup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 for </a:t>
                </a:r>
              </a:p>
              <a:p>
                <a:r>
                  <a:rPr lang="en-GB" sz="2000" dirty="0">
                    <a:latin typeface="Comic Sans MS" panose="030F0702030302020204" pitchFamily="66" charset="0"/>
                  </a:rPr>
                  <a:t> </a:t>
                </a:r>
                <a:r>
                  <a:rPr lang="en-GB" sz="2000" dirty="0" smtClean="0">
                    <a:latin typeface="Comic Sans MS" panose="030F0702030302020204" pitchFamily="66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−4 ≤ 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 ≤ 4</m:t>
                    </m:r>
                  </m:oMath>
                </a14:m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  b)	Use your graph to solve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i="1" dirty="0">
                                <a:latin typeface="Cambria Math" panose="02040503050406030204" pitchFamily="18" charset="0"/>
                              </a:rPr>
                              <m:t>1.7</m:t>
                            </m:r>
                          </m:e>
                        </m:d>
                      </m:e>
                      <m:sup>
                        <m:r>
                          <a:rPr lang="en-GB" sz="2000" i="1" dirty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2a</a:t>
                </a:r>
                <a:r>
                  <a:rPr lang="en-GB" sz="2000" dirty="0">
                    <a:latin typeface="Comic Sans MS" panose="030F0702030302020204" pitchFamily="66" charset="0"/>
                  </a:rPr>
                  <a:t>)	Draw an accurate graph of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 dirty="0">
                        <a:latin typeface="Cambria Math" panose="02040503050406030204" pitchFamily="18" charset="0"/>
                      </a:rPr>
                      <m:t> =</m:t>
                    </m:r>
                    <m:sSup>
                      <m:sSupPr>
                        <m:ctrlPr>
                          <a:rPr lang="en-GB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dirty="0" smtClean="0">
                                <a:latin typeface="Cambria Math" panose="02040503050406030204" pitchFamily="18" charset="0"/>
                              </a:rPr>
                              <m:t>0.6</m:t>
                            </m:r>
                          </m:e>
                        </m:d>
                      </m:e>
                      <m:sup>
                        <m:r>
                          <a:rPr lang="en-GB" sz="2000" i="1" dirty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</a:t>
                </a:r>
                <a:r>
                  <a:rPr lang="en-GB" sz="2000" dirty="0" smtClean="0">
                    <a:latin typeface="Comic Sans MS" panose="030F0702030302020204" pitchFamily="66" charset="0"/>
                  </a:rPr>
                  <a:t>for</a:t>
                </a:r>
              </a:p>
              <a:p>
                <a:r>
                  <a:rPr lang="en-GB" sz="2000" dirty="0">
                    <a:latin typeface="Comic Sans MS" panose="030F0702030302020204" pitchFamily="66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−4 ≤ </m:t>
                    </m:r>
                    <m:r>
                      <a:rPr lang="en-GB" sz="20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 dirty="0">
                        <a:latin typeface="Cambria Math" panose="02040503050406030204" pitchFamily="18" charset="0"/>
                      </a:rPr>
                      <m:t> ≤ 4</m:t>
                    </m:r>
                  </m:oMath>
                </a14:m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>
                    <a:latin typeface="Comic Sans MS" panose="030F0702030302020204" pitchFamily="66" charset="0"/>
                  </a:rPr>
                  <a:t>  b)	Use your graph to solve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dirty="0" smtClean="0">
                                <a:latin typeface="Cambria Math" panose="02040503050406030204" pitchFamily="18" charset="0"/>
                              </a:rPr>
                              <m:t>0.6</m:t>
                            </m:r>
                          </m:e>
                        </m:d>
                      </m:e>
                      <m:sup>
                        <m:r>
                          <a:rPr lang="en-GB" sz="2000" i="1" dirty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768752" cy="3785652"/>
              </a:xfrm>
              <a:prstGeom prst="rect">
                <a:avLst/>
              </a:prstGeom>
              <a:blipFill>
                <a:blip r:embed="rId2"/>
                <a:stretch>
                  <a:fillRect l="-900" t="-966" b="-19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084004" y="3017570"/>
                <a:ext cx="11249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4004" y="3017570"/>
                <a:ext cx="1124923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101385" y="4893016"/>
                <a:ext cx="13172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1385" y="4893016"/>
                <a:ext cx="1317284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061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24744"/>
            <a:ext cx="857316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The graphs of gradient functions of </a:t>
            </a:r>
            <a:r>
              <a:rPr lang="en-GB" sz="2000" dirty="0">
                <a:latin typeface="Comic Sans MS" panose="030F0702030302020204" pitchFamily="66" charset="0"/>
              </a:rPr>
              <a:t>exponential functions </a:t>
            </a:r>
            <a:r>
              <a:rPr lang="en-GB" sz="2000" dirty="0" smtClean="0">
                <a:latin typeface="Comic Sans MS" panose="030F0702030302020204" pitchFamily="66" charset="0"/>
              </a:rPr>
              <a:t>are in a similar shape to the graphs of the functions themselves…</a:t>
            </a:r>
          </a:p>
          <a:p>
            <a:pPr algn="ctr"/>
            <a:endParaRPr lang="en-GB" sz="2400" dirty="0" smtClean="0">
              <a:latin typeface="Comic Sans MS" panose="030F0702030302020204" pitchFamily="66" charset="0"/>
            </a:endParaRP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pPr algn="ctr"/>
            <a:endParaRPr lang="en-GB" sz="2400" dirty="0" smtClean="0">
              <a:latin typeface="Comic Sans MS" panose="030F0702030302020204" pitchFamily="66" charset="0"/>
            </a:endParaRP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pPr algn="ctr"/>
            <a:endParaRPr lang="en-GB" sz="2400" dirty="0" smtClean="0">
              <a:latin typeface="Comic Sans MS" panose="030F0702030302020204" pitchFamily="66" charset="0"/>
            </a:endParaRP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pPr algn="ctr"/>
            <a:endParaRPr lang="en-GB" sz="2400" dirty="0" smtClean="0">
              <a:latin typeface="Comic Sans MS" panose="030F0702030302020204" pitchFamily="66" charset="0"/>
            </a:endParaRP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pPr algn="ctr"/>
            <a:endParaRPr lang="en-GB" sz="2400" dirty="0" smtClean="0">
              <a:latin typeface="Comic Sans MS" panose="030F0702030302020204" pitchFamily="66" charset="0"/>
            </a:endParaRP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pPr algn="ctr"/>
            <a:endParaRPr lang="en-GB" sz="2400" dirty="0" smtClean="0">
              <a:latin typeface="Comic Sans MS" panose="030F0702030302020204" pitchFamily="66" charset="0"/>
            </a:endParaRP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pPr algn="ctr"/>
            <a:endParaRPr lang="en-GB" sz="20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1200" dirty="0" smtClean="0">
                <a:latin typeface="Comic Sans MS" panose="030F0702030302020204" pitchFamily="66" charset="0"/>
                <a:hlinkClick r:id="rId5"/>
              </a:rPr>
              <a:t>Click here to see on Autograph!</a:t>
            </a:r>
            <a:endParaRPr lang="en-GB" sz="1200" dirty="0" smtClean="0">
              <a:latin typeface="Comic Sans MS" panose="030F0702030302020204" pitchFamily="66" charset="0"/>
            </a:endParaRPr>
          </a:p>
        </p:txBody>
      </p:sp>
      <p:pic>
        <p:nvPicPr>
          <p:cNvPr id="4" name="e demo recordi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3407" y="1988840"/>
            <a:ext cx="8649393" cy="4261098"/>
          </a:xfrm>
          <a:prstGeom prst="rect">
            <a:avLst/>
          </a:prstGeom>
        </p:spPr>
      </p:pic>
      <p:sp>
        <p:nvSpPr>
          <p:cNvPr id="5" name="Cloud Callout 4"/>
          <p:cNvSpPr/>
          <p:nvPr/>
        </p:nvSpPr>
        <p:spPr>
          <a:xfrm>
            <a:off x="5868144" y="5354430"/>
            <a:ext cx="4032448" cy="1656184"/>
          </a:xfrm>
          <a:prstGeom prst="cloudCallout">
            <a:avLst>
              <a:gd name="adj1" fmla="val -59494"/>
              <a:gd name="adj2" fmla="val -71455"/>
            </a:avLst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Something unique happens between a = 2 and a = 3 </a:t>
            </a:r>
            <a:r>
              <a:rPr lang="en-GB" sz="1400" dirty="0" smtClean="0">
                <a:solidFill>
                  <a:schemeClr val="tx1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the gradient function is exactly the same as the original function</a:t>
            </a:r>
            <a:endParaRPr lang="en-GB" sz="1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654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195736" y="1340768"/>
                <a:ext cx="6552728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>
                    <a:latin typeface="Comic Sans MS" panose="030F0702030302020204" pitchFamily="66" charset="0"/>
                  </a:rPr>
                  <a:t> is a special case.</a:t>
                </a:r>
              </a:p>
              <a:p>
                <a:pPr algn="ctr"/>
                <a:endParaRPr lang="en-GB" sz="2400" dirty="0">
                  <a:latin typeface="Comic Sans MS" panose="030F0702030302020204" pitchFamily="66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latin typeface="Comic Sans MS" panose="030F0702030302020204" pitchFamily="66" charset="0"/>
                  </a:rPr>
                  <a:t> is an irrational constant approximately equal to 2.718281828459</a:t>
                </a:r>
              </a:p>
              <a:p>
                <a:pPr algn="ctr"/>
                <a:endParaRPr lang="en-GB" sz="2400" i="1" dirty="0">
                  <a:latin typeface="Comic Sans MS" panose="030F0702030302020204" pitchFamily="66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latin typeface="Comic Sans MS" panose="030F0702030302020204" pitchFamily="66" charset="0"/>
                  </a:rPr>
                  <a:t> is the base rate of growth shared by all continually growing processes.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latin typeface="Comic Sans MS" panose="030F0702030302020204" pitchFamily="66" charset="0"/>
                  </a:rPr>
                  <a:t> shows up whenever systems grow exponentially and continuously: population, radioactive decay, interest calculations, and more.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1340768"/>
                <a:ext cx="6552728" cy="3785652"/>
              </a:xfrm>
              <a:prstGeom prst="rect">
                <a:avLst/>
              </a:prstGeom>
              <a:blipFill>
                <a:blip r:embed="rId3"/>
                <a:stretch>
                  <a:fillRect t="-1288" r="-837" b="-2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955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23728" y="1844824"/>
            <a:ext cx="6768752" cy="14535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loud Callout 1"/>
          <p:cNvSpPr/>
          <p:nvPr/>
        </p:nvSpPr>
        <p:spPr>
          <a:xfrm>
            <a:off x="5292080" y="3573016"/>
            <a:ext cx="4752528" cy="2376264"/>
          </a:xfrm>
          <a:prstGeom prst="cloudCallout">
            <a:avLst>
              <a:gd name="adj1" fmla="val -70353"/>
              <a:gd name="adj2" fmla="val -46003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All the mathematical functions went to a party. There </a:t>
            </a: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they saw the exponential function sitting by </a:t>
            </a:r>
            <a:r>
              <a:rPr lang="en-GB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himself. They </a:t>
            </a: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poked him, </a:t>
            </a:r>
            <a:r>
              <a:rPr lang="en-GB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"C'mon </a:t>
            </a: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man, join the </a:t>
            </a:r>
            <a:r>
              <a:rPr lang="en-GB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party!“ To </a:t>
            </a:r>
            <a:r>
              <a:rPr lang="en-GB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which he replied, </a:t>
            </a:r>
            <a:r>
              <a:rPr lang="en-GB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“But integrating won’t make any difference…"</a:t>
            </a:r>
            <a:endParaRPr lang="en-GB" sz="1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123728" y="1196752"/>
                <a:ext cx="6768752" cy="2101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u="sng" dirty="0" smtClean="0">
                    <a:latin typeface="Comic Sans MS" panose="030F0702030302020204" pitchFamily="66" charset="0"/>
                  </a:rPr>
                  <a:t>Differentiating </a:t>
                </a:r>
                <a14:m>
                  <m:oMath xmlns:m="http://schemas.openxmlformats.org/officeDocument/2006/math">
                    <m:r>
                      <a:rPr lang="en-GB" sz="2400" b="0" i="1" u="sng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u="sng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b="0" i="1" u="sng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u="sng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b="0" i="1" u="sng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2400" u="sng" dirty="0" smtClean="0">
                  <a:latin typeface="Comic Sans MS" panose="030F0702030302020204" pitchFamily="66" charset="0"/>
                </a:endParaRPr>
              </a:p>
              <a:p>
                <a:endParaRPr lang="en-GB" sz="2400" dirty="0">
                  <a:latin typeface="Comic Sans MS" panose="030F0702030302020204" pitchFamily="66" charset="0"/>
                </a:endParaRPr>
              </a:p>
              <a:p>
                <a:r>
                  <a:rPr lang="en-GB" sz="2400" dirty="0" smtClean="0">
                    <a:latin typeface="Comic Sans MS" panose="030F0702030302020204" pitchFamily="66" charset="0"/>
                  </a:rPr>
                  <a:t>For all real values of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 smtClean="0">
                    <a:latin typeface="Comic Sans MS" panose="030F0702030302020204" pitchFamily="66" charset="0"/>
                  </a:rPr>
                  <a:t> and for any constant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400" dirty="0" smtClean="0">
                    <a:latin typeface="Comic Sans MS" panose="030F0702030302020204" pitchFamily="66" charset="0"/>
                  </a:rPr>
                  <a:t>:</a:t>
                </a:r>
              </a:p>
              <a:p>
                <a:endParaRPr lang="en-GB" sz="2400" dirty="0">
                  <a:latin typeface="Comic Sans MS" panose="030F0702030302020204" pitchFamily="66" charset="0"/>
                </a:endParaRPr>
              </a:p>
              <a:p>
                <a:r>
                  <a:rPr lang="en-GB" sz="2400" dirty="0" smtClean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𝑘𝑥</m:t>
                        </m:r>
                      </m:sup>
                    </m:sSup>
                  </m:oMath>
                </a14:m>
                <a:r>
                  <a:rPr lang="en-GB" sz="2400" dirty="0" smtClean="0">
                    <a:latin typeface="Comic Sans MS" panose="030F0702030302020204" pitchFamily="66" charset="0"/>
                  </a:rPr>
                  <a:t>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𝑘𝑒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𝑘𝑥</m:t>
                        </m:r>
                      </m:sup>
                    </m:sSup>
                  </m:oMath>
                </a14:m>
                <a:endParaRPr lang="en-GB" sz="2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96752"/>
                <a:ext cx="6768752" cy="2101601"/>
              </a:xfrm>
              <a:prstGeom prst="rect">
                <a:avLst/>
              </a:prstGeom>
              <a:blipFill>
                <a:blip r:embed="rId2"/>
                <a:stretch>
                  <a:fillRect l="-1350" t="-2319" r="-810" b="-20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781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51520" y="1124744"/>
                <a:ext cx="8640960" cy="1128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 smtClean="0">
                    <a:latin typeface="Comic Sans MS" panose="030F0702030302020204" pitchFamily="66" charset="0"/>
                  </a:rPr>
                  <a:t>Examples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 		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 </a:t>
                </a:r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24744"/>
                <a:ext cx="8640960" cy="1128642"/>
              </a:xfrm>
              <a:prstGeom prst="rect">
                <a:avLst/>
              </a:prstGeom>
              <a:blipFill>
                <a:blip r:embed="rId2"/>
                <a:stretch>
                  <a:fillRect l="-705" t="-32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251520" y="2276952"/>
                <a:ext cx="1421415" cy="6769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𝒅𝒚</m:t>
                          </m:r>
                        </m:num>
                        <m:den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276952"/>
                <a:ext cx="1421415" cy="6769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2915816" y="2276952"/>
                <a:ext cx="1894878" cy="6991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𝒅𝒚</m:t>
                          </m:r>
                        </m:num>
                        <m:den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2276952"/>
                <a:ext cx="1894878" cy="6991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5652120" y="2276952"/>
                <a:ext cx="1421415" cy="6769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𝒅𝒚</m:t>
                          </m:r>
                        </m:num>
                        <m:den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2276952"/>
                <a:ext cx="1421415" cy="67691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51520" y="3212976"/>
                <a:ext cx="8640960" cy="2192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 smtClean="0">
                    <a:latin typeface="Comic Sans MS" panose="030F0702030302020204" pitchFamily="66" charset="0"/>
                  </a:rPr>
                  <a:t>Your Turn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 		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GB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sup>
                    </m:sSup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		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d>
                      <m:d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212976"/>
                <a:ext cx="8640960" cy="2192331"/>
              </a:xfrm>
              <a:prstGeom prst="rect">
                <a:avLst/>
              </a:prstGeom>
              <a:blipFill>
                <a:blip r:embed="rId6"/>
                <a:stretch>
                  <a:fillRect l="-705" t="-1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251520" y="4293096"/>
                <a:ext cx="1421415" cy="6769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𝒅𝒚</m:t>
                          </m:r>
                        </m:num>
                        <m:den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293096"/>
                <a:ext cx="1421415" cy="67691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5652120" y="4281970"/>
                <a:ext cx="1464183" cy="6769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𝒅𝒚</m:t>
                          </m:r>
                        </m:num>
                        <m:den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f>
                            <m:fPr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4281970"/>
                <a:ext cx="1464183" cy="67691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2915816" y="4293095"/>
                <a:ext cx="1750031" cy="6769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𝒅𝒚</m:t>
                          </m:r>
                        </m:num>
                        <m:den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4293095"/>
                <a:ext cx="1750031" cy="67691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251520" y="5300103"/>
                <a:ext cx="1728165" cy="6769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𝒅𝒚</m:t>
                          </m:r>
                        </m:num>
                        <m:den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num>
                            <m:den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5300103"/>
                <a:ext cx="1728165" cy="67691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2915816" y="5300102"/>
                <a:ext cx="2204899" cy="6769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𝒅𝒚</m:t>
                          </m:r>
                        </m:num>
                        <m:den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5300102"/>
                <a:ext cx="2204899" cy="67691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5652120" y="5300102"/>
                <a:ext cx="1986890" cy="6769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𝒅𝒚</m:t>
                          </m:r>
                        </m:num>
                        <m:den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5300102"/>
                <a:ext cx="1986890" cy="67691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211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412776"/>
            <a:ext cx="4895850" cy="49149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707904" y="1414362"/>
                <a:ext cx="99020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1414362"/>
                <a:ext cx="990207" cy="400110"/>
              </a:xfrm>
              <a:prstGeom prst="rect">
                <a:avLst/>
              </a:prstGeom>
              <a:blipFill>
                <a:blip r:embed="rId3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445195" y="2348880"/>
                <a:ext cx="87857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195" y="2348880"/>
                <a:ext cx="878574" cy="400110"/>
              </a:xfrm>
              <a:prstGeom prst="rect">
                <a:avLst/>
              </a:prstGeom>
              <a:blipFill>
                <a:blip r:embed="rId4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987477" y="5589240"/>
                <a:ext cx="11959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𝐥𝐧</m:t>
                      </m:r>
                      <m:r>
                        <a:rPr lang="en-GB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477" y="5589240"/>
                <a:ext cx="1195968" cy="400110"/>
              </a:xfrm>
              <a:prstGeom prst="rect">
                <a:avLst/>
              </a:prstGeom>
              <a:blipFill>
                <a:blip r:embed="rId5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724128" y="1412776"/>
            <a:ext cx="29523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What do you notice</a:t>
            </a:r>
            <a:r>
              <a:rPr lang="en-GB" sz="2000" dirty="0" smtClean="0">
                <a:latin typeface="Comic Sans MS" panose="030F0702030302020204" pitchFamily="66" charset="0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Comic Sans MS" panose="030F0702030302020204" pitchFamily="66" charset="0"/>
              </a:rPr>
              <a:t>Intercepts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Comic Sans MS" panose="030F0702030302020204" pitchFamily="66" charset="0"/>
              </a:rPr>
              <a:t>Asymptotes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Comic Sans MS" panose="030F0702030302020204" pitchFamily="66" charset="0"/>
              </a:rPr>
              <a:t>Symmetry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Comic Sans MS" panose="030F0702030302020204" pitchFamily="66" charset="0"/>
              </a:rPr>
              <a:t>Similarities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Comic Sans MS" panose="030F0702030302020204" pitchFamily="66" charset="0"/>
              </a:rPr>
              <a:t>Differences</a:t>
            </a:r>
            <a:endParaRPr lang="en-GB" sz="20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69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1124744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u="sng" dirty="0" smtClean="0">
                <a:latin typeface="Comic Sans MS" panose="030F0702030302020204" pitchFamily="66" charset="0"/>
              </a:rPr>
              <a:t>Inverse Functions</a:t>
            </a:r>
          </a:p>
        </p:txBody>
      </p:sp>
      <p:sp>
        <p:nvSpPr>
          <p:cNvPr id="3" name="Right Arrow 2"/>
          <p:cNvSpPr/>
          <p:nvPr/>
        </p:nvSpPr>
        <p:spPr>
          <a:xfrm>
            <a:off x="2555776" y="2348880"/>
            <a:ext cx="2376264" cy="216024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Arrow 3"/>
          <p:cNvSpPr/>
          <p:nvPr/>
        </p:nvSpPr>
        <p:spPr>
          <a:xfrm flipH="1">
            <a:off x="2556880" y="2593251"/>
            <a:ext cx="2376264" cy="216024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3334533" y="2838727"/>
                <a:ext cx="62677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4533" y="2838727"/>
                <a:ext cx="626775" cy="4924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388329" y="1856437"/>
                <a:ext cx="62677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8329" y="1856437"/>
                <a:ext cx="626775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Arrow 8"/>
          <p:cNvSpPr/>
          <p:nvPr/>
        </p:nvSpPr>
        <p:spPr>
          <a:xfrm>
            <a:off x="5953483" y="2319428"/>
            <a:ext cx="2376264" cy="216024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 flipH="1">
            <a:off x="5954587" y="2563799"/>
            <a:ext cx="2376264" cy="216024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6732240" y="2809275"/>
                <a:ext cx="772263" cy="5703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3200" i="1" smtClean="0">
                              <a:latin typeface="Cambria Math" panose="02040503050406030204" pitchFamily="18" charset="0"/>
                              <a:sym typeface="Wingdings 2" panose="05020102010507070707" pitchFamily="18" charset="2"/>
                            </a:rPr>
                            <m:t></m:t>
                          </m:r>
                        </m:e>
                      </m:rad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2809275"/>
                <a:ext cx="772263" cy="57034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786036" y="1826985"/>
                <a:ext cx="66466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 smtClean="0">
                              <a:latin typeface="Cambria Math" panose="02040503050406030204" pitchFamily="18" charset="0"/>
                              <a:sym typeface="Wingdings 2" panose="05020102010507070707" pitchFamily="18" charset="2"/>
                            </a:rPr>
                            <m:t></m:t>
                          </m:r>
                        </m:e>
                        <m:sup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036" y="1826985"/>
                <a:ext cx="664669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 Arrow 12"/>
          <p:cNvSpPr/>
          <p:nvPr/>
        </p:nvSpPr>
        <p:spPr>
          <a:xfrm>
            <a:off x="2555776" y="4391942"/>
            <a:ext cx="2376264" cy="216024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 flipH="1">
            <a:off x="2556880" y="4636313"/>
            <a:ext cx="2376264" cy="216024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3334533" y="4881789"/>
                <a:ext cx="1116909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4533" y="4881789"/>
                <a:ext cx="1116909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3388329" y="3899499"/>
                <a:ext cx="69769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𝑜𝑠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8329" y="3899499"/>
                <a:ext cx="697692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ight Arrow 16"/>
          <p:cNvSpPr/>
          <p:nvPr/>
        </p:nvSpPr>
        <p:spPr>
          <a:xfrm>
            <a:off x="5953483" y="4391942"/>
            <a:ext cx="2376264" cy="216024"/>
          </a:xfrm>
          <a:prstGeom prst="rightArrow">
            <a:avLst/>
          </a:prstGeom>
          <a:solidFill>
            <a:srgbClr val="9842B0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 flipH="1">
            <a:off x="5954587" y="4636313"/>
            <a:ext cx="2376264" cy="216024"/>
          </a:xfrm>
          <a:prstGeom prst="rightArrow">
            <a:avLst/>
          </a:prstGeom>
          <a:solidFill>
            <a:srgbClr val="9842B0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6966314" y="4881789"/>
                <a:ext cx="46544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314" y="4881789"/>
                <a:ext cx="465448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7020110" y="3899499"/>
                <a:ext cx="30559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110" y="3899499"/>
                <a:ext cx="305596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Explosion 2 20"/>
          <p:cNvSpPr/>
          <p:nvPr/>
        </p:nvSpPr>
        <p:spPr>
          <a:xfrm>
            <a:off x="935596" y="1826985"/>
            <a:ext cx="9145016" cy="3517795"/>
          </a:xfrm>
          <a:prstGeom prst="irregularSeal2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Remember, inverse functions are reflections of the original functions in the line y = x</a:t>
            </a:r>
            <a:endParaRPr lang="en-GB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38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8" grpId="0"/>
      <p:bldP spid="9" grpId="0" animBg="1"/>
      <p:bldP spid="10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19" grpId="0"/>
      <p:bldP spid="20" grpId="0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123728" y="1124744"/>
                <a:ext cx="6768752" cy="183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We can use the fact that logarithms are the inverses of exponential functions to solve equations involving powers and logarithms.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unc>
                            <m:func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sup>
                      </m:sSup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3200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32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GB" sz="3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200" dirty="0" smtClean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768752" cy="1837875"/>
              </a:xfrm>
              <a:prstGeom prst="rect">
                <a:avLst/>
              </a:prstGeom>
              <a:blipFill>
                <a:blip r:embed="rId2"/>
                <a:stretch>
                  <a:fillRect l="-900" t="-19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Callout 7"/>
              <p:cNvSpPr/>
              <p:nvPr/>
            </p:nvSpPr>
            <p:spPr>
              <a:xfrm>
                <a:off x="5148064" y="3429000"/>
                <a:ext cx="3528392" cy="1008112"/>
              </a:xfrm>
              <a:prstGeom prst="cloudCallout">
                <a:avLst>
                  <a:gd name="adj1" fmla="val -59494"/>
                  <a:gd name="adj2" fmla="val -81734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𝑙𝑜𝑔</m:t>
                          </m:r>
                        </m:e>
                        <m:sub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8" name="Cloud Callout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3429000"/>
                <a:ext cx="3528392" cy="1008112"/>
              </a:xfrm>
              <a:prstGeom prst="cloudCallout">
                <a:avLst>
                  <a:gd name="adj1" fmla="val -59494"/>
                  <a:gd name="adj2" fmla="val -81734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693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1556792"/>
            <a:ext cx="67687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u="sng" dirty="0" smtClean="0">
                <a:latin typeface="Comic Sans MS" panose="030F0702030302020204" pitchFamily="66" charset="0"/>
              </a:rPr>
              <a:t>Pair Activity</a:t>
            </a:r>
          </a:p>
          <a:p>
            <a:pPr algn="ctr"/>
            <a:endParaRPr lang="en-GB" sz="2400" u="sng" dirty="0">
              <a:latin typeface="Comic Sans MS" panose="030F0702030302020204" pitchFamily="66" charset="0"/>
            </a:endParaRP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Work together to complete the </a:t>
            </a:r>
            <a:r>
              <a:rPr lang="en-GB" sz="2400" dirty="0" err="1" smtClean="0">
                <a:latin typeface="Comic Sans MS" panose="030F0702030302020204" pitchFamily="66" charset="0"/>
              </a:rPr>
              <a:t>Tarsia</a:t>
            </a:r>
            <a:r>
              <a:rPr lang="en-GB" sz="2400" dirty="0" smtClean="0">
                <a:latin typeface="Comic Sans MS" panose="030F0702030302020204" pitchFamily="66" charset="0"/>
              </a:rPr>
              <a:t> jigsaw on exponentials and natural logarithms.</a:t>
            </a: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Make sure you both understand every question (I’ll be questioning you as I move around the room to check!) and that you show your working clearly in your books.</a:t>
            </a:r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35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1619672" y="1649814"/>
            <a:ext cx="5904656" cy="5090220"/>
          </a:xfrm>
          <a:prstGeom prst="hexagon">
            <a:avLst>
              <a:gd name="adj" fmla="val 29830"/>
              <a:gd name="vf" fmla="val 11547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23528" y="120633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u="sng" dirty="0" smtClean="0">
                <a:latin typeface="Comic Sans MS" panose="030F0702030302020204" pitchFamily="66" charset="0"/>
              </a:rPr>
              <a:t>Solution</a:t>
            </a:r>
            <a:endParaRPr lang="en-GB" sz="2400" u="sng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59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381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332</Words>
  <Application>Microsoft Office PowerPoint</Application>
  <PresentationFormat>On-screen Show (4:3)</PresentationFormat>
  <Paragraphs>119</Paragraphs>
  <Slides>14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Microsoft YaHei</vt:lpstr>
      <vt:lpstr>Arial</vt:lpstr>
      <vt:lpstr>Calibri</vt:lpstr>
      <vt:lpstr>Cambria Math</vt:lpstr>
      <vt:lpstr>Comic Sans MS</vt:lpstr>
      <vt:lpstr>Times New Roman</vt:lpstr>
      <vt:lpstr>Wingdings</vt:lpstr>
      <vt:lpstr>Wingdings 2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Danielle Moosajee</cp:lastModifiedBy>
  <cp:revision>57</cp:revision>
  <dcterms:created xsi:type="dcterms:W3CDTF">2015-07-01T12:05:39Z</dcterms:created>
  <dcterms:modified xsi:type="dcterms:W3CDTF">2017-12-23T10:28:31Z</dcterms:modified>
</cp:coreProperties>
</file>