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91"/>
  </p:notesMasterIdLst>
  <p:sldIdLst>
    <p:sldId id="284" r:id="rId3"/>
    <p:sldId id="281" r:id="rId4"/>
    <p:sldId id="285" r:id="rId5"/>
    <p:sldId id="286"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4" r:id="rId82"/>
    <p:sldId id="373" r:id="rId83"/>
    <p:sldId id="375" r:id="rId84"/>
    <p:sldId id="376" r:id="rId85"/>
    <p:sldId id="377" r:id="rId86"/>
    <p:sldId id="378" r:id="rId87"/>
    <p:sldId id="379" r:id="rId88"/>
    <p:sldId id="380" r:id="rId89"/>
    <p:sldId id="381"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5373" autoAdjust="0"/>
  </p:normalViewPr>
  <p:slideViewPr>
    <p:cSldViewPr>
      <p:cViewPr varScale="1">
        <p:scale>
          <a:sx n="86" d="100"/>
          <a:sy n="86" d="100"/>
        </p:scale>
        <p:origin x="849"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F85B-3A73-419E-8473-96D639676AD5}" type="datetimeFigureOut">
              <a:rPr lang="en-GB" smtClean="0"/>
              <a:t>19/03/2019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22B3F-CFD1-4D08-88A2-9C0473CAC2BE}" type="slidenum">
              <a:rPr lang="en-GB" smtClean="0"/>
              <a:t>‹#›</a:t>
            </a:fld>
            <a:endParaRPr lang="en-GB"/>
          </a:p>
        </p:txBody>
      </p:sp>
    </p:spTree>
    <p:extLst>
      <p:ext uri="{BB962C8B-B14F-4D97-AF65-F5344CB8AC3E}">
        <p14:creationId xmlns:p14="http://schemas.microsoft.com/office/powerpoint/2010/main" val="338063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To use: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Click the term.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 the next slide, select the week of the term and the lesson of the week.</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Give students 5 to 10 minutes on the questions.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Go through the solutions as a class – answers are not included as there is no point in using this resource if you do not go though full solutions.</a:t>
            </a: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No printing required!</a:t>
            </a:r>
          </a:p>
        </p:txBody>
      </p:sp>
      <p:sp>
        <p:nvSpPr>
          <p:cNvPr id="4" name="Slide Number Placeholder 3"/>
          <p:cNvSpPr>
            <a:spLocks noGrp="1"/>
          </p:cNvSpPr>
          <p:nvPr>
            <p:ph type="sldNum" sz="quarter" idx="5"/>
          </p:nvPr>
        </p:nvSpPr>
        <p:spPr/>
        <p:txBody>
          <a:bodyPr/>
          <a:lstStyle/>
          <a:p>
            <a:fld id="{C4F22B3F-CFD1-4D08-88A2-9C0473CAC2BE}" type="slidenum">
              <a:rPr lang="en-GB" smtClean="0"/>
              <a:t>1</a:t>
            </a:fld>
            <a:endParaRPr lang="en-GB"/>
          </a:p>
        </p:txBody>
      </p:sp>
    </p:spTree>
    <p:extLst>
      <p:ext uri="{BB962C8B-B14F-4D97-AF65-F5344CB8AC3E}">
        <p14:creationId xmlns:p14="http://schemas.microsoft.com/office/powerpoint/2010/main" val="1950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22B3F-CFD1-4D08-88A2-9C0473CAC2BE}" type="slidenum">
              <a:rPr lang="en-GB" smtClean="0"/>
              <a:t>62</a:t>
            </a:fld>
            <a:endParaRPr lang="en-GB"/>
          </a:p>
        </p:txBody>
      </p:sp>
    </p:spTree>
    <p:extLst>
      <p:ext uri="{BB962C8B-B14F-4D97-AF65-F5344CB8AC3E}">
        <p14:creationId xmlns:p14="http://schemas.microsoft.com/office/powerpoint/2010/main" val="245822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6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p:nvPr userDrawn="1"/>
        </p:nvSpPr>
        <p:spPr>
          <a:xfrm>
            <a:off x="323528" y="2132856"/>
            <a:ext cx="4248472" cy="1323439"/>
          </a:xfrm>
          <a:prstGeom prst="rect">
            <a:avLst/>
          </a:prstGeom>
          <a:noFill/>
        </p:spPr>
        <p:txBody>
          <a:bodyPr wrap="square" rtlCol="0">
            <a:spAutoFit/>
          </a:bodyPr>
          <a:lstStyle/>
          <a:p>
            <a:r>
              <a:rPr lang="en-GB" sz="2000" u="sng" dirty="0">
                <a:latin typeface="Comic Sans MS" pitchFamily="66" charset="0"/>
              </a:rPr>
              <a:t>Probing questions to check understanding:</a:t>
            </a:r>
          </a:p>
          <a:p>
            <a:endParaRPr lang="en-GB" sz="2000" u="none" dirty="0">
              <a:latin typeface="Comic Sans MS" pitchFamily="66" charset="0"/>
            </a:endParaRPr>
          </a:p>
          <a:p>
            <a:endParaRPr lang="en-GB" sz="2000" u="none" dirty="0">
              <a:latin typeface="Comic Sans MS" pitchFamily="66" charset="0"/>
            </a:endParaRPr>
          </a:p>
        </p:txBody>
      </p:sp>
      <p:pic>
        <p:nvPicPr>
          <p:cNvPr id="3" name="Picture 2" descr="bloom_taxonomy.jpg"/>
          <p:cNvPicPr>
            <a:picLocks noChangeAspect="1"/>
          </p:cNvPicPr>
          <p:nvPr userDrawn="1"/>
        </p:nvPicPr>
        <p:blipFill>
          <a:blip r:embed="rId2" cstate="print"/>
          <a:stretch>
            <a:fillRect/>
          </a:stretch>
        </p:blipFill>
        <p:spPr>
          <a:xfrm>
            <a:off x="4788024" y="2115056"/>
            <a:ext cx="4024820" cy="3495675"/>
          </a:xfrm>
          <a:prstGeom prst="rect">
            <a:avLst/>
          </a:prstGeom>
        </p:spPr>
      </p:pic>
    </p:spTree>
    <p:extLst>
      <p:ext uri="{BB962C8B-B14F-4D97-AF65-F5344CB8AC3E}">
        <p14:creationId xmlns:p14="http://schemas.microsoft.com/office/powerpoint/2010/main" val="69420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0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051720" y="2150894"/>
            <a:ext cx="69127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icrosoft YaHei" pitchFamily="34" charset="-122"/>
              </a:defRPr>
            </a:lvl1pPr>
            <a:lvl2pPr marL="742950" indent="-285750" eaLnBrk="0" hangingPunct="0">
              <a:defRPr sz="2400">
                <a:solidFill>
                  <a:schemeClr val="tx1"/>
                </a:solidFill>
                <a:latin typeface="Arial" charset="0"/>
                <a:ea typeface="Microsoft YaHei" pitchFamily="34" charset="-122"/>
              </a:defRPr>
            </a:lvl2pPr>
            <a:lvl3pPr marL="1143000" indent="-228600" eaLnBrk="0" hangingPunct="0">
              <a:defRPr sz="2400">
                <a:solidFill>
                  <a:schemeClr val="tx1"/>
                </a:solidFill>
                <a:latin typeface="Arial" charset="0"/>
                <a:ea typeface="Microsoft YaHei" pitchFamily="34" charset="-122"/>
              </a:defRPr>
            </a:lvl3pPr>
            <a:lvl4pPr marL="1600200" indent="-228600" eaLnBrk="0" hangingPunct="0">
              <a:defRPr sz="2400">
                <a:solidFill>
                  <a:schemeClr val="tx1"/>
                </a:solidFill>
                <a:latin typeface="Arial" charset="0"/>
                <a:ea typeface="Microsoft YaHei" pitchFamily="34" charset="-122"/>
              </a:defRPr>
            </a:lvl4pPr>
            <a:lvl5pPr marL="2057400" indent="-228600" eaLnBrk="0" hangingPunct="0">
              <a:defRPr sz="2400">
                <a:solidFill>
                  <a:schemeClr val="tx1"/>
                </a:solidFill>
                <a:latin typeface="Arial" charset="0"/>
                <a:ea typeface="Microsoft YaHei" pitchFamily="34" charset="-122"/>
              </a:defRPr>
            </a:lvl5pPr>
            <a:lvl6pPr marL="2514600" indent="-228600" eaLnBrk="0" fontAlgn="base" hangingPunct="0">
              <a:spcBef>
                <a:spcPct val="0"/>
              </a:spcBef>
              <a:spcAft>
                <a:spcPct val="0"/>
              </a:spcAft>
              <a:defRPr sz="2400">
                <a:solidFill>
                  <a:schemeClr val="tx1"/>
                </a:solidFill>
                <a:latin typeface="Arial" charset="0"/>
                <a:ea typeface="Microsoft YaHei" pitchFamily="34" charset="-122"/>
              </a:defRPr>
            </a:lvl6pPr>
            <a:lvl7pPr marL="2971800" indent="-228600" eaLnBrk="0" fontAlgn="base" hangingPunct="0">
              <a:spcBef>
                <a:spcPct val="0"/>
              </a:spcBef>
              <a:spcAft>
                <a:spcPct val="0"/>
              </a:spcAft>
              <a:defRPr sz="2400">
                <a:solidFill>
                  <a:schemeClr val="tx1"/>
                </a:solidFill>
                <a:latin typeface="Arial" charset="0"/>
                <a:ea typeface="Microsoft YaHei" pitchFamily="34" charset="-122"/>
              </a:defRPr>
            </a:lvl7pPr>
            <a:lvl8pPr marL="3429000" indent="-228600" eaLnBrk="0" fontAlgn="base" hangingPunct="0">
              <a:spcBef>
                <a:spcPct val="0"/>
              </a:spcBef>
              <a:spcAft>
                <a:spcPct val="0"/>
              </a:spcAft>
              <a:defRPr sz="2400">
                <a:solidFill>
                  <a:schemeClr val="tx1"/>
                </a:solidFill>
                <a:latin typeface="Arial" charset="0"/>
                <a:ea typeface="Microsoft YaHei" pitchFamily="34" charset="-122"/>
              </a:defRPr>
            </a:lvl8pPr>
            <a:lvl9pPr marL="3886200" indent="-228600" eaLnBrk="0" fontAlgn="base" hangingPunct="0">
              <a:spcBef>
                <a:spcPct val="0"/>
              </a:spcBef>
              <a:spcAft>
                <a:spcPct val="0"/>
              </a:spcAft>
              <a:defRPr sz="2400">
                <a:solidFill>
                  <a:schemeClr val="tx1"/>
                </a:solidFill>
                <a:latin typeface="Arial" charset="0"/>
                <a:ea typeface="Microsoft YaHei" pitchFamily="34" charset="-122"/>
              </a:defRPr>
            </a:lvl9pPr>
          </a:lstStyle>
          <a:p>
            <a:pPr algn="ctr" eaLnBrk="1" hangingPunct="1"/>
            <a:r>
              <a:rPr lang="en-GB" dirty="0">
                <a:latin typeface="Comic Sans MS" pitchFamily="66" charset="0"/>
              </a:rPr>
              <a:t>How </a:t>
            </a:r>
            <a:r>
              <a:rPr lang="en-GB" b="1" u="sng" dirty="0">
                <a:latin typeface="Comic Sans MS" pitchFamily="66" charset="0"/>
              </a:rPr>
              <a:t>confident</a:t>
            </a:r>
            <a:r>
              <a:rPr lang="en-GB" dirty="0">
                <a:latin typeface="Comic Sans MS" pitchFamily="66" charset="0"/>
              </a:rPr>
              <a:t> do you feel with this topic?</a:t>
            </a:r>
          </a:p>
          <a:p>
            <a:pPr algn="ctr" eaLnBrk="1" hangingPunct="1"/>
            <a:endParaRPr lang="en-GB" dirty="0">
              <a:latin typeface="Comic Sans MS" pitchFamily="66" charset="0"/>
            </a:endParaRPr>
          </a:p>
          <a:p>
            <a:pPr algn="ctr" eaLnBrk="1" hangingPunct="1"/>
            <a:r>
              <a:rPr lang="en-GB" dirty="0">
                <a:latin typeface="Comic Sans MS" pitchFamily="66" charset="0"/>
              </a:rPr>
              <a:t>Write </a:t>
            </a:r>
            <a:r>
              <a:rPr lang="en-GB" dirty="0">
                <a:solidFill>
                  <a:srgbClr val="FF0000"/>
                </a:solidFill>
                <a:latin typeface="Comic Sans MS" pitchFamily="66" charset="0"/>
              </a:rPr>
              <a:t>red</a:t>
            </a:r>
            <a:r>
              <a:rPr lang="en-GB" dirty="0">
                <a:latin typeface="Comic Sans MS" pitchFamily="66" charset="0"/>
              </a:rPr>
              <a:t>, </a:t>
            </a:r>
            <a:r>
              <a:rPr lang="en-GB" dirty="0">
                <a:solidFill>
                  <a:srgbClr val="FFC000"/>
                </a:solidFill>
                <a:latin typeface="Comic Sans MS" pitchFamily="66" charset="0"/>
              </a:rPr>
              <a:t>amber</a:t>
            </a:r>
            <a:r>
              <a:rPr lang="en-GB" dirty="0">
                <a:latin typeface="Comic Sans MS" pitchFamily="66" charset="0"/>
              </a:rPr>
              <a:t> or </a:t>
            </a:r>
            <a:r>
              <a:rPr lang="en-GB" dirty="0">
                <a:solidFill>
                  <a:srgbClr val="00B050"/>
                </a:solidFill>
                <a:latin typeface="Comic Sans MS" pitchFamily="66" charset="0"/>
              </a:rPr>
              <a:t>green</a:t>
            </a:r>
            <a:r>
              <a:rPr lang="en-GB" dirty="0">
                <a:latin typeface="Comic Sans MS" pitchFamily="66" charset="0"/>
              </a:rPr>
              <a:t> in your book!</a:t>
            </a:r>
          </a:p>
          <a:p>
            <a:pPr algn="ctr" eaLnBrk="1" hangingPunct="1"/>
            <a:endParaRPr lang="en-GB" dirty="0">
              <a:latin typeface="Comic Sans MS" pitchFamily="66" charset="0"/>
            </a:endParaRPr>
          </a:p>
          <a:p>
            <a:pPr algn="ctr" eaLnBrk="1" hangingPunct="1"/>
            <a:r>
              <a:rPr lang="en-GB" b="1" dirty="0">
                <a:latin typeface="Comic Sans MS" pitchFamily="66" charset="0"/>
              </a:rPr>
              <a:t>Complete the corresponding activity </a:t>
            </a:r>
            <a:r>
              <a:rPr lang="en-GB" b="1" dirty="0">
                <a:latin typeface="Comic Sans MS" pitchFamily="66" charset="0"/>
                <a:sym typeface="Wingdings" pitchFamily="2" charset="2"/>
              </a:rPr>
              <a:t></a:t>
            </a:r>
          </a:p>
          <a:p>
            <a:pPr algn="ctr" eaLnBrk="1" hangingPunct="1"/>
            <a:endParaRPr lang="en-GB" b="1" dirty="0">
              <a:latin typeface="Comic Sans MS" pitchFamily="66" charset="0"/>
              <a:sym typeface="Wingdings" pitchFamily="2" charset="2"/>
            </a:endParaRPr>
          </a:p>
        </p:txBody>
      </p:sp>
    </p:spTree>
    <p:extLst>
      <p:ext uri="{BB962C8B-B14F-4D97-AF65-F5344CB8AC3E}">
        <p14:creationId xmlns:p14="http://schemas.microsoft.com/office/powerpoint/2010/main" val="1633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11" name="Group 10"/>
          <p:cNvGrpSpPr/>
          <p:nvPr userDrawn="1"/>
        </p:nvGrpSpPr>
        <p:grpSpPr>
          <a:xfrm>
            <a:off x="2751927" y="1376432"/>
            <a:ext cx="5430768" cy="4032451"/>
            <a:chOff x="4469824" y="1124744"/>
            <a:chExt cx="6236041" cy="4032451"/>
          </a:xfrm>
        </p:grpSpPr>
        <p:sp>
          <p:nvSpPr>
            <p:cNvPr id="2" name="Isosceles Triangle 1"/>
            <p:cNvSpPr/>
            <p:nvPr userDrawn="1"/>
          </p:nvSpPr>
          <p:spPr bwMode="auto">
            <a:xfrm>
              <a:off x="4469824" y="1124744"/>
              <a:ext cx="6236041" cy="4032448"/>
            </a:xfrm>
            <a:prstGeom prst="triangl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Arial" charset="0"/>
                <a:ea typeface="Microsoft YaHei" charset="-122"/>
              </a:endParaRPr>
            </a:p>
          </p:txBody>
        </p:sp>
        <p:cxnSp>
          <p:nvCxnSpPr>
            <p:cNvPr id="3" name="Straight Connector 2"/>
            <p:cNvCxnSpPr/>
            <p:nvPr userDrawn="1"/>
          </p:nvCxnSpPr>
          <p:spPr bwMode="auto">
            <a:xfrm>
              <a:off x="5423219" y="3933056"/>
              <a:ext cx="431991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 name="Straight Connector 3"/>
            <p:cNvCxnSpPr/>
            <p:nvPr userDrawn="1"/>
          </p:nvCxnSpPr>
          <p:spPr bwMode="auto">
            <a:xfrm>
              <a:off x="6479199" y="2564904"/>
              <a:ext cx="220795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 name="Straight Connector 4"/>
            <p:cNvCxnSpPr/>
            <p:nvPr userDrawn="1"/>
          </p:nvCxnSpPr>
          <p:spPr bwMode="auto">
            <a:xfrm>
              <a:off x="7535179" y="2564907"/>
              <a:ext cx="0" cy="136815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Straight Connector 5"/>
            <p:cNvCxnSpPr/>
            <p:nvPr userDrawn="1"/>
          </p:nvCxnSpPr>
          <p:spPr bwMode="auto">
            <a:xfrm>
              <a:off x="6671196"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bwMode="auto">
            <a:xfrm>
              <a:off x="8399163"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5615217" y="4365104"/>
              <a:ext cx="41279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3 things you knew already</a:t>
              </a:r>
            </a:p>
          </p:txBody>
        </p:sp>
        <p:sp>
          <p:nvSpPr>
            <p:cNvPr id="9" name="TextBox 8"/>
            <p:cNvSpPr txBox="1"/>
            <p:nvPr userDrawn="1"/>
          </p:nvSpPr>
          <p:spPr>
            <a:xfrm>
              <a:off x="6479199" y="2996956"/>
              <a:ext cx="21119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2 things you learnt today</a:t>
              </a:r>
            </a:p>
          </p:txBody>
        </p:sp>
        <p:sp>
          <p:nvSpPr>
            <p:cNvPr id="10" name="TextBox 9"/>
            <p:cNvSpPr txBox="1"/>
            <p:nvPr userDrawn="1"/>
          </p:nvSpPr>
          <p:spPr>
            <a:xfrm>
              <a:off x="6394406" y="1412779"/>
              <a:ext cx="2292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1 question about today’s topic</a:t>
              </a:r>
            </a:p>
          </p:txBody>
        </p:sp>
      </p:grpSp>
    </p:spTree>
    <p:extLst>
      <p:ext uri="{BB962C8B-B14F-4D97-AF65-F5344CB8AC3E}">
        <p14:creationId xmlns:p14="http://schemas.microsoft.com/office/powerpoint/2010/main" val="114482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extBox 1"/>
          <p:cNvSpPr txBox="1"/>
          <p:nvPr userDrawn="1"/>
        </p:nvSpPr>
        <p:spPr>
          <a:xfrm>
            <a:off x="2042195" y="1052736"/>
            <a:ext cx="6922293" cy="523220"/>
          </a:xfrm>
          <a:prstGeom prst="rect">
            <a:avLst/>
          </a:prstGeom>
          <a:noFill/>
        </p:spPr>
        <p:txBody>
          <a:bodyPr wrap="square" rtlCol="0">
            <a:spAutoFit/>
          </a:bodyPr>
          <a:lstStyle/>
          <a:p>
            <a:pPr algn="ctr"/>
            <a:r>
              <a:rPr lang="en-GB" sz="2800" u="sng" dirty="0">
                <a:latin typeface="Comic Sans MS" pitchFamily="66" charset="0"/>
              </a:rPr>
              <a:t>Plenary</a:t>
            </a:r>
          </a:p>
        </p:txBody>
      </p:sp>
      <p:sp>
        <p:nvSpPr>
          <p:cNvPr id="3" name="TextBox 2"/>
          <p:cNvSpPr txBox="1"/>
          <p:nvPr userDrawn="1"/>
        </p:nvSpPr>
        <p:spPr>
          <a:xfrm>
            <a:off x="2052882" y="2060847"/>
            <a:ext cx="6911606" cy="2677656"/>
          </a:xfrm>
          <a:prstGeom prst="rect">
            <a:avLst/>
          </a:prstGeom>
          <a:noFill/>
        </p:spPr>
        <p:txBody>
          <a:bodyPr wrap="square" rtlCol="0">
            <a:spAutoFit/>
          </a:bodyPr>
          <a:lstStyle/>
          <a:p>
            <a:pPr algn="ctr"/>
            <a:r>
              <a:rPr lang="en-GB" sz="2400" dirty="0">
                <a:latin typeface="Comic Sans MS" pitchFamily="66" charset="0"/>
              </a:rPr>
              <a:t>2 stars (</a:t>
            </a:r>
            <a:r>
              <a:rPr lang="en-GB" sz="2400" dirty="0">
                <a:solidFill>
                  <a:srgbClr val="FFC000"/>
                </a:solidFill>
                <a:latin typeface="Comic Sans MS" pitchFamily="66" charset="0"/>
                <a:sym typeface="Wingdings"/>
              </a:rPr>
              <a:t></a:t>
            </a:r>
            <a:r>
              <a:rPr lang="en-GB" sz="2400" dirty="0">
                <a:latin typeface="Comic Sans MS" pitchFamily="66" charset="0"/>
                <a:sym typeface="Wingdings"/>
              </a:rPr>
              <a:t>)</a:t>
            </a:r>
            <a:r>
              <a:rPr lang="en-GB" sz="2400" dirty="0">
                <a:latin typeface="Comic Sans MS" pitchFamily="66" charset="0"/>
              </a:rPr>
              <a:t> and a wish (</a:t>
            </a:r>
            <a:r>
              <a:rPr lang="en-GB" sz="2400" b="1" dirty="0">
                <a:latin typeface="Comic Sans MS" pitchFamily="66" charset="0"/>
                <a:sym typeface="Wingdings"/>
              </a:rPr>
              <a:t></a:t>
            </a:r>
            <a:r>
              <a:rPr lang="en-GB" sz="2400" dirty="0">
                <a:latin typeface="Comic Sans MS" pitchFamily="66" charset="0"/>
                <a:sym typeface="Wingdings"/>
              </a:rPr>
              <a:t>)</a:t>
            </a:r>
          </a:p>
          <a:p>
            <a:pPr algn="ctr"/>
            <a:endParaRPr lang="en-GB" sz="2400" dirty="0">
              <a:latin typeface="Comic Sans MS" pitchFamily="66" charset="0"/>
            </a:endParaRP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brilliant at...</a:t>
            </a: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good at...</a:t>
            </a:r>
          </a:p>
          <a:p>
            <a:pPr algn="ctr"/>
            <a:endParaRPr lang="en-GB" sz="2400" dirty="0">
              <a:latin typeface="Comic Sans MS" pitchFamily="66" charset="0"/>
              <a:sym typeface="Wingdings"/>
            </a:endParaRPr>
          </a:p>
          <a:p>
            <a:pPr algn="ctr"/>
            <a:r>
              <a:rPr lang="en-GB" sz="2400" b="1" dirty="0">
                <a:latin typeface="Comic Sans MS" pitchFamily="66" charset="0"/>
                <a:sym typeface="Wingdings"/>
              </a:rPr>
              <a:t></a:t>
            </a:r>
            <a:r>
              <a:rPr lang="en-GB" sz="2400" dirty="0">
                <a:latin typeface="Comic Sans MS" pitchFamily="66" charset="0"/>
                <a:sym typeface="Wingdings"/>
              </a:rPr>
              <a:t> </a:t>
            </a:r>
            <a:r>
              <a:rPr lang="en-GB" sz="2400" dirty="0">
                <a:latin typeface="Comic Sans MS" pitchFamily="66" charset="0"/>
              </a:rPr>
              <a:t>Something I need to work on is...</a:t>
            </a:r>
          </a:p>
          <a:p>
            <a:pPr algn="ctr"/>
            <a:endParaRPr lang="en-GB" sz="2400" dirty="0">
              <a:latin typeface="Comic Sans MS" pitchFamily="66" charset="0"/>
            </a:endParaRPr>
          </a:p>
        </p:txBody>
      </p:sp>
    </p:spTree>
    <p:extLst>
      <p:ext uri="{BB962C8B-B14F-4D97-AF65-F5344CB8AC3E}">
        <p14:creationId xmlns:p14="http://schemas.microsoft.com/office/powerpoint/2010/main" val="114482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p:cNvSpPr txBox="1"/>
          <p:nvPr userDrawn="1"/>
        </p:nvSpPr>
        <p:spPr>
          <a:xfrm>
            <a:off x="5796136" y="2420888"/>
            <a:ext cx="3096344" cy="1058175"/>
          </a:xfrm>
          <a:prstGeom prst="rect">
            <a:avLst/>
          </a:prstGeom>
          <a:noFill/>
        </p:spPr>
        <p:txBody>
          <a:bodyPr wrap="square" rtlCol="0">
            <a:spAutoFit/>
          </a:bodyPr>
          <a:lstStyle/>
          <a:p>
            <a:r>
              <a:rPr lang="en-GB" sz="2092" dirty="0">
                <a:latin typeface="Comic Sans MS" pitchFamily="66" charset="0"/>
              </a:rPr>
              <a:t>Complete the exit ticket,</a:t>
            </a:r>
            <a:r>
              <a:rPr lang="en-GB" sz="2092" baseline="0" dirty="0">
                <a:latin typeface="Comic Sans MS" pitchFamily="66" charset="0"/>
              </a:rPr>
              <a:t> making sure you justify each emoji.</a:t>
            </a:r>
            <a:endParaRPr lang="en-GB" sz="2092" dirty="0">
              <a:latin typeface="Comic Sans MS" pitchFamily="66" charset="0"/>
            </a:endParaRPr>
          </a:p>
        </p:txBody>
      </p:sp>
      <p:sp>
        <p:nvSpPr>
          <p:cNvPr id="4" name="TextBox 3"/>
          <p:cNvSpPr txBox="1"/>
          <p:nvPr userDrawn="1"/>
        </p:nvSpPr>
        <p:spPr>
          <a:xfrm>
            <a:off x="5796136" y="1812716"/>
            <a:ext cx="3096344" cy="460126"/>
          </a:xfrm>
          <a:prstGeom prst="rect">
            <a:avLst/>
          </a:prstGeom>
          <a:noFill/>
        </p:spPr>
        <p:txBody>
          <a:bodyPr wrap="square" rtlCol="0">
            <a:spAutoFit/>
          </a:bodyPr>
          <a:lstStyle/>
          <a:p>
            <a:r>
              <a:rPr lang="en-GB" sz="2390" b="1" u="sng" dirty="0">
                <a:latin typeface="Comic Sans MS" pitchFamily="66" charset="0"/>
              </a:rPr>
              <a:t>Plenary</a:t>
            </a:r>
          </a:p>
        </p:txBody>
      </p:sp>
      <p:pic>
        <p:nvPicPr>
          <p:cNvPr id="5" name="Picture 4"/>
          <p:cNvPicPr>
            <a:picLocks noChangeAspect="1"/>
          </p:cNvPicPr>
          <p:nvPr userDrawn="1"/>
        </p:nvPicPr>
        <p:blipFill rotWithShape="1">
          <a:blip r:embed="rId2"/>
          <a:srcRect l="23245" t="21656" r="51851" b="16329"/>
          <a:stretch/>
        </p:blipFill>
        <p:spPr>
          <a:xfrm>
            <a:off x="2395772" y="1170911"/>
            <a:ext cx="3240360" cy="4536504"/>
          </a:xfrm>
          <a:prstGeom prst="rect">
            <a:avLst/>
          </a:prstGeom>
        </p:spPr>
      </p:pic>
    </p:spTree>
    <p:extLst>
      <p:ext uri="{BB962C8B-B14F-4D97-AF65-F5344CB8AC3E}">
        <p14:creationId xmlns:p14="http://schemas.microsoft.com/office/powerpoint/2010/main" val="299908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p:cNvSpPr txBox="1"/>
          <p:nvPr userDrawn="1"/>
        </p:nvSpPr>
        <p:spPr>
          <a:xfrm>
            <a:off x="2123728" y="4293096"/>
            <a:ext cx="6768752" cy="830997"/>
          </a:xfrm>
          <a:prstGeom prst="rect">
            <a:avLst/>
          </a:prstGeom>
          <a:noFill/>
        </p:spPr>
        <p:txBody>
          <a:bodyPr wrap="square" rtlCol="0">
            <a:spAutoFit/>
          </a:bodyPr>
          <a:lstStyle/>
          <a:p>
            <a:pPr algn="ctr"/>
            <a:r>
              <a:rPr lang="en-GB" sz="2400" dirty="0">
                <a:latin typeface="Comic Sans MS" pitchFamily="66" charset="0"/>
              </a:rPr>
              <a:t>What did</a:t>
            </a:r>
            <a:r>
              <a:rPr lang="en-GB" sz="2400" baseline="0" dirty="0">
                <a:latin typeface="Comic Sans MS" pitchFamily="66" charset="0"/>
              </a:rPr>
              <a:t> you learn today? What did you find tricky? What can we do next time?</a:t>
            </a:r>
            <a:endParaRPr lang="en-GB" sz="2400" dirty="0">
              <a:latin typeface="Comic Sans MS" pitchFamily="66" charset="0"/>
            </a:endParaRPr>
          </a:p>
        </p:txBody>
      </p:sp>
      <p:sp>
        <p:nvSpPr>
          <p:cNvPr id="4" name="TextBox 3"/>
          <p:cNvSpPr txBox="1"/>
          <p:nvPr userDrawn="1"/>
        </p:nvSpPr>
        <p:spPr>
          <a:xfrm>
            <a:off x="2123728" y="1327090"/>
            <a:ext cx="6768752" cy="460126"/>
          </a:xfrm>
          <a:prstGeom prst="rect">
            <a:avLst/>
          </a:prstGeom>
          <a:noFill/>
        </p:spPr>
        <p:txBody>
          <a:bodyPr wrap="square" rtlCol="0">
            <a:spAutoFit/>
          </a:bodyPr>
          <a:lstStyle/>
          <a:p>
            <a:pPr algn="ctr"/>
            <a:r>
              <a:rPr lang="en-GB" sz="2400" b="1" u="sng" dirty="0">
                <a:latin typeface="Comic Sans MS" pitchFamily="66" charset="0"/>
              </a:rPr>
              <a:t>Plenary</a:t>
            </a:r>
          </a:p>
        </p:txBody>
      </p:sp>
      <p:pic>
        <p:nvPicPr>
          <p:cNvPr id="6" name="Picture 5" descr="\\WGA-STH-FS1\STHLeadership$\dmoosajee\My Pictures\twitter plenary.png"/>
          <p:cNvPicPr/>
          <p:nvPr userDrawn="1"/>
        </p:nvPicPr>
        <p:blipFill rotWithShape="1">
          <a:blip r:embed="rId2">
            <a:extLst>
              <a:ext uri="{28A0092B-C50C-407E-A947-70E740481C1C}">
                <a14:useLocalDpi xmlns:a14="http://schemas.microsoft.com/office/drawing/2010/main" val="0"/>
              </a:ext>
            </a:extLst>
          </a:blip>
          <a:srcRect b="66950"/>
          <a:stretch/>
        </p:blipFill>
        <p:spPr bwMode="auto">
          <a:xfrm>
            <a:off x="2123729" y="2250392"/>
            <a:ext cx="6768752" cy="1579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57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179512" y="1095460"/>
            <a:ext cx="8775386" cy="564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Tuesday, 19 March 2019</a:t>
            </a:fld>
            <a:endParaRPr lang="en-GB" sz="1600" dirty="0">
              <a:latin typeface="Comic Sans MS" pitchFamily="66" charset="0"/>
            </a:endParaRPr>
          </a:p>
        </p:txBody>
      </p:sp>
      <p:sp>
        <p:nvSpPr>
          <p:cNvPr id="19" name="TextBox 18"/>
          <p:cNvSpPr txBox="1"/>
          <p:nvPr userDrawn="1"/>
        </p:nvSpPr>
        <p:spPr>
          <a:xfrm>
            <a:off x="2070901" y="251937"/>
            <a:ext cx="3329192" cy="584775"/>
          </a:xfrm>
          <a:prstGeom prst="rect">
            <a:avLst/>
          </a:prstGeom>
          <a:noFill/>
        </p:spPr>
        <p:txBody>
          <a:bodyPr wrap="square" rtlCol="0">
            <a:spAutoFit/>
          </a:bodyPr>
          <a:lstStyle/>
          <a:p>
            <a:pPr algn="ctr"/>
            <a:r>
              <a:rPr lang="en-GB" sz="1600" dirty="0">
                <a:latin typeface="Comic Sans MS" pitchFamily="66" charset="0"/>
              </a:rPr>
              <a:t>Starter Pack</a:t>
            </a:r>
          </a:p>
          <a:p>
            <a:pPr algn="ctr"/>
            <a:r>
              <a:rPr lang="en-GB" sz="1600" dirty="0">
                <a:latin typeface="Comic Sans MS" pitchFamily="66" charset="0"/>
              </a:rPr>
              <a:t>Aiming for Grade 3</a:t>
            </a:r>
          </a:p>
        </p:txBody>
      </p:sp>
      <p:pic>
        <p:nvPicPr>
          <p:cNvPr id="1026" name="Picture 2" descr="Image result for house clipart">
            <a:hlinkClick r:id="rId7" action="ppaction://hlinksldjump"/>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7504" y="6544638"/>
            <a:ext cx="311969" cy="31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05657"/>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5949281"/>
            <a:ext cx="6893587"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51720" y="1095460"/>
            <a:ext cx="6903178"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179513" y="1095460"/>
            <a:ext cx="1714499" cy="571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Tuesday, 19 March 2019</a:t>
            </a:fld>
            <a:endParaRPr lang="en-GB" sz="1600" dirty="0">
              <a:latin typeface="Comic Sans MS" pitchFamily="66" charset="0"/>
            </a:endParaRPr>
          </a:p>
        </p:txBody>
      </p:sp>
      <p:sp>
        <p:nvSpPr>
          <p:cNvPr id="17" name="TextBox 16"/>
          <p:cNvSpPr txBox="1"/>
          <p:nvPr userDrawn="1"/>
        </p:nvSpPr>
        <p:spPr>
          <a:xfrm>
            <a:off x="2051720" y="5949281"/>
            <a:ext cx="6903178" cy="584775"/>
          </a:xfrm>
          <a:prstGeom prst="rect">
            <a:avLst/>
          </a:prstGeom>
          <a:noFill/>
        </p:spPr>
        <p:txBody>
          <a:bodyPr wrap="square" rtlCol="0">
            <a:spAutoFit/>
          </a:bodyPr>
          <a:lstStyle/>
          <a:p>
            <a:r>
              <a:rPr lang="en-GB" sz="1600" u="sng" dirty="0">
                <a:latin typeface="Comic Sans MS" pitchFamily="66" charset="0"/>
              </a:rPr>
              <a:t>Keywords</a:t>
            </a:r>
          </a:p>
          <a:p>
            <a:endParaRPr lang="en-GB" sz="1600" dirty="0">
              <a:latin typeface="Comic Sans MS" pitchFamily="66" charset="0"/>
            </a:endParaRPr>
          </a:p>
        </p:txBody>
      </p:sp>
      <p:sp>
        <p:nvSpPr>
          <p:cNvPr id="16" name="TextBox 15"/>
          <p:cNvSpPr txBox="1"/>
          <p:nvPr userDrawn="1"/>
        </p:nvSpPr>
        <p:spPr>
          <a:xfrm>
            <a:off x="179512" y="1165852"/>
            <a:ext cx="1714500" cy="584775"/>
          </a:xfrm>
          <a:prstGeom prst="rect">
            <a:avLst/>
          </a:prstGeom>
          <a:noFill/>
        </p:spPr>
        <p:txBody>
          <a:bodyPr wrap="square" rtlCol="0">
            <a:spAutoFit/>
          </a:bodyPr>
          <a:lstStyle/>
          <a:p>
            <a:pPr algn="ctr"/>
            <a:r>
              <a:rPr lang="en-GB" sz="1600" u="sng" dirty="0">
                <a:latin typeface="Comic Sans MS" pitchFamily="66" charset="0"/>
              </a:rPr>
              <a:t>Lesson Objectives</a:t>
            </a:r>
            <a:r>
              <a:rPr lang="en-GB" sz="1600" dirty="0">
                <a:latin typeface="Comic Sans MS" pitchFamily="66" charset="0"/>
              </a:rPr>
              <a:t>:</a:t>
            </a:r>
          </a:p>
        </p:txBody>
      </p:sp>
      <p:sp>
        <p:nvSpPr>
          <p:cNvPr id="18" name="TextBox 17"/>
          <p:cNvSpPr txBox="1"/>
          <p:nvPr userDrawn="1"/>
        </p:nvSpPr>
        <p:spPr>
          <a:xfrm>
            <a:off x="179513" y="1844824"/>
            <a:ext cx="1714499" cy="2031325"/>
          </a:xfrm>
          <a:prstGeom prst="rect">
            <a:avLst/>
          </a:prstGeom>
          <a:noFill/>
        </p:spPr>
        <p:txBody>
          <a:bodyPr wrap="square" rtlCol="0">
            <a:spAutoFit/>
          </a:bodyPr>
          <a:lstStyle/>
          <a:p>
            <a:r>
              <a:rPr lang="en-GB" sz="1400" dirty="0">
                <a:latin typeface="Comic Sans MS" pitchFamily="66" charset="0"/>
              </a:rPr>
              <a:t>Developing students will be able to </a:t>
            </a:r>
          </a:p>
          <a:p>
            <a:endParaRPr lang="en-GB" sz="1400" dirty="0">
              <a:latin typeface="Comic Sans MS" pitchFamily="66" charset="0"/>
            </a:endParaRPr>
          </a:p>
          <a:p>
            <a:r>
              <a:rPr lang="en-GB" sz="1400" dirty="0">
                <a:latin typeface="Comic Sans MS" pitchFamily="66" charset="0"/>
              </a:rPr>
              <a:t>Secure students will be able to </a:t>
            </a:r>
          </a:p>
          <a:p>
            <a:endParaRPr lang="en-GB" sz="1400" dirty="0">
              <a:latin typeface="Comic Sans MS" pitchFamily="66" charset="0"/>
            </a:endParaRPr>
          </a:p>
          <a:p>
            <a:r>
              <a:rPr lang="en-GB" sz="1400" dirty="0">
                <a:latin typeface="Comic Sans MS" pitchFamily="66" charset="0"/>
              </a:rPr>
              <a:t>Excelling students will be able to</a:t>
            </a:r>
            <a:r>
              <a:rPr lang="en-GB" sz="1400" baseline="0" dirty="0">
                <a:latin typeface="Comic Sans MS" pitchFamily="66" charset="0"/>
              </a:rPr>
              <a:t> </a:t>
            </a:r>
            <a:endParaRPr lang="en-GB" sz="1400" dirty="0">
              <a:latin typeface="Comic Sans MS" pitchFamily="66" charset="0"/>
            </a:endParaRPr>
          </a:p>
        </p:txBody>
      </p:sp>
      <p:sp>
        <p:nvSpPr>
          <p:cNvPr id="19" name="TextBox 18"/>
          <p:cNvSpPr txBox="1"/>
          <p:nvPr userDrawn="1"/>
        </p:nvSpPr>
        <p:spPr>
          <a:xfrm>
            <a:off x="2051721" y="372730"/>
            <a:ext cx="3348372" cy="338554"/>
          </a:xfrm>
          <a:prstGeom prst="rect">
            <a:avLst/>
          </a:prstGeom>
          <a:noFill/>
        </p:spPr>
        <p:txBody>
          <a:bodyPr wrap="square" rtlCol="0">
            <a:spAutoFit/>
          </a:bodyPr>
          <a:lstStyle/>
          <a:p>
            <a:pPr algn="ctr"/>
            <a:r>
              <a:rPr lang="en-GB" sz="1600" dirty="0">
                <a:latin typeface="Comic Sans MS" pitchFamily="66" charset="0"/>
              </a:rPr>
              <a:t>Title</a:t>
            </a:r>
          </a:p>
        </p:txBody>
      </p:sp>
    </p:spTree>
    <p:extLst>
      <p:ext uri="{BB962C8B-B14F-4D97-AF65-F5344CB8AC3E}">
        <p14:creationId xmlns:p14="http://schemas.microsoft.com/office/powerpoint/2010/main" val="249294054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4"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4.xml"/><Relationship Id="rId10" Type="http://schemas.openxmlformats.org/officeDocument/2006/relationships/image" Target="../media/image12.jpeg"/><Relationship Id="rId4" Type="http://schemas.openxmlformats.org/officeDocument/2006/relationships/slide" Target="slide3.xml"/><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240.png"/><Relationship Id="rId4" Type="http://schemas.openxmlformats.org/officeDocument/2006/relationships/image" Target="../media/image23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21.xml"/><Relationship Id="rId26" Type="http://schemas.openxmlformats.org/officeDocument/2006/relationships/slide" Target="slide29.xml"/><Relationship Id="rId39" Type="http://schemas.openxmlformats.org/officeDocument/2006/relationships/slide" Target="slide42.xml"/><Relationship Id="rId21" Type="http://schemas.openxmlformats.org/officeDocument/2006/relationships/slide" Target="slide24.xml"/><Relationship Id="rId34" Type="http://schemas.openxmlformats.org/officeDocument/2006/relationships/slide" Target="slide37.xml"/><Relationship Id="rId42" Type="http://schemas.openxmlformats.org/officeDocument/2006/relationships/slide" Target="slide45.xml"/><Relationship Id="rId47" Type="http://schemas.openxmlformats.org/officeDocument/2006/relationships/slide" Target="slide50.xml"/><Relationship Id="rId50" Type="http://schemas.openxmlformats.org/officeDocument/2006/relationships/slide" Target="slide53.xml"/><Relationship Id="rId55" Type="http://schemas.openxmlformats.org/officeDocument/2006/relationships/slide" Target="slide58.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5" Type="http://schemas.openxmlformats.org/officeDocument/2006/relationships/slide" Target="slide28.xml"/><Relationship Id="rId33" Type="http://schemas.openxmlformats.org/officeDocument/2006/relationships/slide" Target="slide36.xml"/><Relationship Id="rId38" Type="http://schemas.openxmlformats.org/officeDocument/2006/relationships/slide" Target="slide41.xml"/><Relationship Id="rId46" Type="http://schemas.openxmlformats.org/officeDocument/2006/relationships/slide" Target="slide49.xml"/><Relationship Id="rId2" Type="http://schemas.openxmlformats.org/officeDocument/2006/relationships/slide" Target="slide5.xml"/><Relationship Id="rId16" Type="http://schemas.openxmlformats.org/officeDocument/2006/relationships/slide" Target="slide19.xml"/><Relationship Id="rId20" Type="http://schemas.openxmlformats.org/officeDocument/2006/relationships/slide" Target="slide23.xml"/><Relationship Id="rId29" Type="http://schemas.openxmlformats.org/officeDocument/2006/relationships/slide" Target="slide32.xml"/><Relationship Id="rId41" Type="http://schemas.openxmlformats.org/officeDocument/2006/relationships/slide" Target="slide44.xml"/><Relationship Id="rId54" Type="http://schemas.openxmlformats.org/officeDocument/2006/relationships/slide" Target="slide57.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slide" Target="slide27.xml"/><Relationship Id="rId32" Type="http://schemas.openxmlformats.org/officeDocument/2006/relationships/slide" Target="slide35.xml"/><Relationship Id="rId37" Type="http://schemas.openxmlformats.org/officeDocument/2006/relationships/slide" Target="slide40.xml"/><Relationship Id="rId40" Type="http://schemas.openxmlformats.org/officeDocument/2006/relationships/slide" Target="slide43.xml"/><Relationship Id="rId45" Type="http://schemas.openxmlformats.org/officeDocument/2006/relationships/slide" Target="slide48.xml"/><Relationship Id="rId53" Type="http://schemas.openxmlformats.org/officeDocument/2006/relationships/slide" Target="slide56.xml"/><Relationship Id="rId5" Type="http://schemas.openxmlformats.org/officeDocument/2006/relationships/slide" Target="slide8.xml"/><Relationship Id="rId15" Type="http://schemas.openxmlformats.org/officeDocument/2006/relationships/slide" Target="slide18.xml"/><Relationship Id="rId23" Type="http://schemas.openxmlformats.org/officeDocument/2006/relationships/slide" Target="slide26.xml"/><Relationship Id="rId28" Type="http://schemas.openxmlformats.org/officeDocument/2006/relationships/slide" Target="slide31.xml"/><Relationship Id="rId36" Type="http://schemas.openxmlformats.org/officeDocument/2006/relationships/slide" Target="slide39.xml"/><Relationship Id="rId49" Type="http://schemas.openxmlformats.org/officeDocument/2006/relationships/slide" Target="slide52.xml"/><Relationship Id="rId57" Type="http://schemas.openxmlformats.org/officeDocument/2006/relationships/slide" Target="slide60.xml"/><Relationship Id="rId10" Type="http://schemas.openxmlformats.org/officeDocument/2006/relationships/slide" Target="slide13.xml"/><Relationship Id="rId19" Type="http://schemas.openxmlformats.org/officeDocument/2006/relationships/slide" Target="slide22.xml"/><Relationship Id="rId31" Type="http://schemas.openxmlformats.org/officeDocument/2006/relationships/slide" Target="slide34.xml"/><Relationship Id="rId44" Type="http://schemas.openxmlformats.org/officeDocument/2006/relationships/slide" Target="slide47.xml"/><Relationship Id="rId52" Type="http://schemas.openxmlformats.org/officeDocument/2006/relationships/slide" Target="slide55.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5.xml"/><Relationship Id="rId27" Type="http://schemas.openxmlformats.org/officeDocument/2006/relationships/slide" Target="slide30.xml"/><Relationship Id="rId30" Type="http://schemas.openxmlformats.org/officeDocument/2006/relationships/slide" Target="slide33.xml"/><Relationship Id="rId35" Type="http://schemas.openxmlformats.org/officeDocument/2006/relationships/slide" Target="slide38.xml"/><Relationship Id="rId43" Type="http://schemas.openxmlformats.org/officeDocument/2006/relationships/slide" Target="slide46.xml"/><Relationship Id="rId48" Type="http://schemas.openxmlformats.org/officeDocument/2006/relationships/slide" Target="slide51.xml"/><Relationship Id="rId56" Type="http://schemas.openxmlformats.org/officeDocument/2006/relationships/slide" Target="slide59.xml"/><Relationship Id="rId8" Type="http://schemas.openxmlformats.org/officeDocument/2006/relationships/slide" Target="slide11.xml"/><Relationship Id="rId51" Type="http://schemas.openxmlformats.org/officeDocument/2006/relationships/slide" Target="slide54.xml"/><Relationship Id="rId3"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3.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3" Type="http://schemas.openxmlformats.org/officeDocument/2006/relationships/slide" Target="slide72.xml"/><Relationship Id="rId18" Type="http://schemas.openxmlformats.org/officeDocument/2006/relationships/slide" Target="slide77.xml"/><Relationship Id="rId26" Type="http://schemas.openxmlformats.org/officeDocument/2006/relationships/slide" Target="slide85.xml"/><Relationship Id="rId39" Type="http://schemas.openxmlformats.org/officeDocument/2006/relationships/slide" Target="slide14.xml"/><Relationship Id="rId21" Type="http://schemas.openxmlformats.org/officeDocument/2006/relationships/slide" Target="slide81.xml"/><Relationship Id="rId34" Type="http://schemas.openxmlformats.org/officeDocument/2006/relationships/slide" Target="slide9.xml"/><Relationship Id="rId42" Type="http://schemas.openxmlformats.org/officeDocument/2006/relationships/slide" Target="slide17.xml"/><Relationship Id="rId47" Type="http://schemas.openxmlformats.org/officeDocument/2006/relationships/slide" Target="slide22.xml"/><Relationship Id="rId50" Type="http://schemas.openxmlformats.org/officeDocument/2006/relationships/slide" Target="slide25.xml"/><Relationship Id="rId55" Type="http://schemas.openxmlformats.org/officeDocument/2006/relationships/slide" Target="slide30.xml"/><Relationship Id="rId7" Type="http://schemas.openxmlformats.org/officeDocument/2006/relationships/slide" Target="slide66.xml"/><Relationship Id="rId12" Type="http://schemas.openxmlformats.org/officeDocument/2006/relationships/slide" Target="slide71.xml"/><Relationship Id="rId17" Type="http://schemas.openxmlformats.org/officeDocument/2006/relationships/slide" Target="slide76.xml"/><Relationship Id="rId25" Type="http://schemas.openxmlformats.org/officeDocument/2006/relationships/slide" Target="slide84.xml"/><Relationship Id="rId33" Type="http://schemas.openxmlformats.org/officeDocument/2006/relationships/slide" Target="slide8.xml"/><Relationship Id="rId38" Type="http://schemas.openxmlformats.org/officeDocument/2006/relationships/slide" Target="slide13.xml"/><Relationship Id="rId46" Type="http://schemas.openxmlformats.org/officeDocument/2006/relationships/slide" Target="slide21.xml"/><Relationship Id="rId2" Type="http://schemas.openxmlformats.org/officeDocument/2006/relationships/slide" Target="slide61.xml"/><Relationship Id="rId16" Type="http://schemas.openxmlformats.org/officeDocument/2006/relationships/slide" Target="slide75.xml"/><Relationship Id="rId20" Type="http://schemas.openxmlformats.org/officeDocument/2006/relationships/slide" Target="slide79.xml"/><Relationship Id="rId29" Type="http://schemas.openxmlformats.org/officeDocument/2006/relationships/slide" Target="slide88.xml"/><Relationship Id="rId41" Type="http://schemas.openxmlformats.org/officeDocument/2006/relationships/slide" Target="slide16.xml"/><Relationship Id="rId54"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slide" Target="slide65.xml"/><Relationship Id="rId11" Type="http://schemas.openxmlformats.org/officeDocument/2006/relationships/slide" Target="slide70.xml"/><Relationship Id="rId24" Type="http://schemas.openxmlformats.org/officeDocument/2006/relationships/slide" Target="slide83.xml"/><Relationship Id="rId32" Type="http://schemas.openxmlformats.org/officeDocument/2006/relationships/slide" Target="slide7.xml"/><Relationship Id="rId37" Type="http://schemas.openxmlformats.org/officeDocument/2006/relationships/slide" Target="slide12.xml"/><Relationship Id="rId40" Type="http://schemas.openxmlformats.org/officeDocument/2006/relationships/slide" Target="slide15.xml"/><Relationship Id="rId45" Type="http://schemas.openxmlformats.org/officeDocument/2006/relationships/slide" Target="slide20.xml"/><Relationship Id="rId53" Type="http://schemas.openxmlformats.org/officeDocument/2006/relationships/slide" Target="slide28.xml"/><Relationship Id="rId5" Type="http://schemas.openxmlformats.org/officeDocument/2006/relationships/slide" Target="slide64.xml"/><Relationship Id="rId15" Type="http://schemas.openxmlformats.org/officeDocument/2006/relationships/slide" Target="slide74.xml"/><Relationship Id="rId23" Type="http://schemas.openxmlformats.org/officeDocument/2006/relationships/slide" Target="slide82.xml"/><Relationship Id="rId28" Type="http://schemas.openxmlformats.org/officeDocument/2006/relationships/slide" Target="slide87.xml"/><Relationship Id="rId36" Type="http://schemas.openxmlformats.org/officeDocument/2006/relationships/slide" Target="slide11.xml"/><Relationship Id="rId49" Type="http://schemas.openxmlformats.org/officeDocument/2006/relationships/slide" Target="slide24.xml"/><Relationship Id="rId57" Type="http://schemas.openxmlformats.org/officeDocument/2006/relationships/slide" Target="slide32.xml"/><Relationship Id="rId10" Type="http://schemas.openxmlformats.org/officeDocument/2006/relationships/slide" Target="slide69.xml"/><Relationship Id="rId19" Type="http://schemas.openxmlformats.org/officeDocument/2006/relationships/slide" Target="slide78.xml"/><Relationship Id="rId31" Type="http://schemas.openxmlformats.org/officeDocument/2006/relationships/slide" Target="slide6.xml"/><Relationship Id="rId44" Type="http://schemas.openxmlformats.org/officeDocument/2006/relationships/slide" Target="slide19.xml"/><Relationship Id="rId52" Type="http://schemas.openxmlformats.org/officeDocument/2006/relationships/slide" Target="slide27.xml"/><Relationship Id="rId4" Type="http://schemas.openxmlformats.org/officeDocument/2006/relationships/slide" Target="slide63.xml"/><Relationship Id="rId9" Type="http://schemas.openxmlformats.org/officeDocument/2006/relationships/slide" Target="slide68.xml"/><Relationship Id="rId14" Type="http://schemas.openxmlformats.org/officeDocument/2006/relationships/slide" Target="slide73.xml"/><Relationship Id="rId22" Type="http://schemas.openxmlformats.org/officeDocument/2006/relationships/slide" Target="slide80.xml"/><Relationship Id="rId27" Type="http://schemas.openxmlformats.org/officeDocument/2006/relationships/slide" Target="slide86.xml"/><Relationship Id="rId30" Type="http://schemas.openxmlformats.org/officeDocument/2006/relationships/slide" Target="slide5.xml"/><Relationship Id="rId35" Type="http://schemas.openxmlformats.org/officeDocument/2006/relationships/slide" Target="slide10.xml"/><Relationship Id="rId43" Type="http://schemas.openxmlformats.org/officeDocument/2006/relationships/slide" Target="slide18.xml"/><Relationship Id="rId48" Type="http://schemas.openxmlformats.org/officeDocument/2006/relationships/slide" Target="slide23.xml"/><Relationship Id="rId56" Type="http://schemas.openxmlformats.org/officeDocument/2006/relationships/slide" Target="slide31.xml"/><Relationship Id="rId8" Type="http://schemas.openxmlformats.org/officeDocument/2006/relationships/slide" Target="slide67.xml"/><Relationship Id="rId51" Type="http://schemas.openxmlformats.org/officeDocument/2006/relationships/slide" Target="slide26.xml"/><Relationship Id="rId3" Type="http://schemas.openxmlformats.org/officeDocument/2006/relationships/slide" Target="slide6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351.png"/><Relationship Id="rId5" Type="http://schemas.openxmlformats.org/officeDocument/2006/relationships/image" Target="../media/image340.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3" Type="http://schemas.openxmlformats.org/officeDocument/2006/relationships/slide" Target="slide44.xml"/><Relationship Id="rId18" Type="http://schemas.openxmlformats.org/officeDocument/2006/relationships/slide" Target="slide49.xml"/><Relationship Id="rId26" Type="http://schemas.openxmlformats.org/officeDocument/2006/relationships/slide" Target="slide57.xml"/><Relationship Id="rId39" Type="http://schemas.openxmlformats.org/officeDocument/2006/relationships/slide" Target="slide70.xml"/><Relationship Id="rId21" Type="http://schemas.openxmlformats.org/officeDocument/2006/relationships/slide" Target="slide52.xml"/><Relationship Id="rId34" Type="http://schemas.openxmlformats.org/officeDocument/2006/relationships/slide" Target="slide65.xml"/><Relationship Id="rId42" Type="http://schemas.openxmlformats.org/officeDocument/2006/relationships/slide" Target="slide73.xml"/><Relationship Id="rId47" Type="http://schemas.openxmlformats.org/officeDocument/2006/relationships/slide" Target="slide78.xml"/><Relationship Id="rId50" Type="http://schemas.openxmlformats.org/officeDocument/2006/relationships/slide" Target="slide80.xml"/><Relationship Id="rId55" Type="http://schemas.openxmlformats.org/officeDocument/2006/relationships/slide" Target="slide86.xml"/><Relationship Id="rId7" Type="http://schemas.openxmlformats.org/officeDocument/2006/relationships/slide" Target="slide38.xml"/><Relationship Id="rId12" Type="http://schemas.openxmlformats.org/officeDocument/2006/relationships/slide" Target="slide43.xml"/><Relationship Id="rId17" Type="http://schemas.openxmlformats.org/officeDocument/2006/relationships/slide" Target="slide48.xml"/><Relationship Id="rId25" Type="http://schemas.openxmlformats.org/officeDocument/2006/relationships/slide" Target="slide56.xml"/><Relationship Id="rId33" Type="http://schemas.openxmlformats.org/officeDocument/2006/relationships/slide" Target="slide64.xml"/><Relationship Id="rId38" Type="http://schemas.openxmlformats.org/officeDocument/2006/relationships/slide" Target="slide69.xml"/><Relationship Id="rId46" Type="http://schemas.openxmlformats.org/officeDocument/2006/relationships/slide" Target="slide77.xml"/><Relationship Id="rId2" Type="http://schemas.openxmlformats.org/officeDocument/2006/relationships/slide" Target="slide33.xml"/><Relationship Id="rId16" Type="http://schemas.openxmlformats.org/officeDocument/2006/relationships/slide" Target="slide47.xml"/><Relationship Id="rId20" Type="http://schemas.openxmlformats.org/officeDocument/2006/relationships/slide" Target="slide51.xml"/><Relationship Id="rId29" Type="http://schemas.openxmlformats.org/officeDocument/2006/relationships/slide" Target="slide60.xml"/><Relationship Id="rId41" Type="http://schemas.openxmlformats.org/officeDocument/2006/relationships/slide" Target="slide72.xml"/><Relationship Id="rId54" Type="http://schemas.openxmlformats.org/officeDocument/2006/relationships/slide" Target="slide85.xml"/><Relationship Id="rId1" Type="http://schemas.openxmlformats.org/officeDocument/2006/relationships/slideLayout" Target="../slideLayouts/slideLayout1.xml"/><Relationship Id="rId6" Type="http://schemas.openxmlformats.org/officeDocument/2006/relationships/slide" Target="slide37.xml"/><Relationship Id="rId11" Type="http://schemas.openxmlformats.org/officeDocument/2006/relationships/slide" Target="slide42.xml"/><Relationship Id="rId24" Type="http://schemas.openxmlformats.org/officeDocument/2006/relationships/slide" Target="slide55.xml"/><Relationship Id="rId32" Type="http://schemas.openxmlformats.org/officeDocument/2006/relationships/slide" Target="slide63.xml"/><Relationship Id="rId37" Type="http://schemas.openxmlformats.org/officeDocument/2006/relationships/slide" Target="slide68.xml"/><Relationship Id="rId40" Type="http://schemas.openxmlformats.org/officeDocument/2006/relationships/slide" Target="slide71.xml"/><Relationship Id="rId45" Type="http://schemas.openxmlformats.org/officeDocument/2006/relationships/slide" Target="slide76.xml"/><Relationship Id="rId53" Type="http://schemas.openxmlformats.org/officeDocument/2006/relationships/slide" Target="slide84.xml"/><Relationship Id="rId5" Type="http://schemas.openxmlformats.org/officeDocument/2006/relationships/slide" Target="slide36.xml"/><Relationship Id="rId15" Type="http://schemas.openxmlformats.org/officeDocument/2006/relationships/slide" Target="slide46.xml"/><Relationship Id="rId23" Type="http://schemas.openxmlformats.org/officeDocument/2006/relationships/slide" Target="slide54.xml"/><Relationship Id="rId28" Type="http://schemas.openxmlformats.org/officeDocument/2006/relationships/slide" Target="slide59.xml"/><Relationship Id="rId36" Type="http://schemas.openxmlformats.org/officeDocument/2006/relationships/slide" Target="slide67.xml"/><Relationship Id="rId49" Type="http://schemas.openxmlformats.org/officeDocument/2006/relationships/slide" Target="slide81.xml"/><Relationship Id="rId57" Type="http://schemas.openxmlformats.org/officeDocument/2006/relationships/slide" Target="slide88.xml"/><Relationship Id="rId10" Type="http://schemas.openxmlformats.org/officeDocument/2006/relationships/slide" Target="slide41.xml"/><Relationship Id="rId19" Type="http://schemas.openxmlformats.org/officeDocument/2006/relationships/slide" Target="slide50.xml"/><Relationship Id="rId31" Type="http://schemas.openxmlformats.org/officeDocument/2006/relationships/slide" Target="slide62.xml"/><Relationship Id="rId44" Type="http://schemas.openxmlformats.org/officeDocument/2006/relationships/slide" Target="slide75.xml"/><Relationship Id="rId52" Type="http://schemas.openxmlformats.org/officeDocument/2006/relationships/slide" Target="slide83.xml"/><Relationship Id="rId4" Type="http://schemas.openxmlformats.org/officeDocument/2006/relationships/slide" Target="slide35.xml"/><Relationship Id="rId9" Type="http://schemas.openxmlformats.org/officeDocument/2006/relationships/slide" Target="slide40.xml"/><Relationship Id="rId14" Type="http://schemas.openxmlformats.org/officeDocument/2006/relationships/slide" Target="slide45.xml"/><Relationship Id="rId22" Type="http://schemas.openxmlformats.org/officeDocument/2006/relationships/slide" Target="slide53.xml"/><Relationship Id="rId27" Type="http://schemas.openxmlformats.org/officeDocument/2006/relationships/slide" Target="slide58.xml"/><Relationship Id="rId30" Type="http://schemas.openxmlformats.org/officeDocument/2006/relationships/slide" Target="slide61.xml"/><Relationship Id="rId35" Type="http://schemas.openxmlformats.org/officeDocument/2006/relationships/slide" Target="slide66.xml"/><Relationship Id="rId43" Type="http://schemas.openxmlformats.org/officeDocument/2006/relationships/slide" Target="slide74.xml"/><Relationship Id="rId48" Type="http://schemas.openxmlformats.org/officeDocument/2006/relationships/slide" Target="slide79.xml"/><Relationship Id="rId56" Type="http://schemas.openxmlformats.org/officeDocument/2006/relationships/slide" Target="slide87.xml"/><Relationship Id="rId8" Type="http://schemas.openxmlformats.org/officeDocument/2006/relationships/slide" Target="slide39.xml"/><Relationship Id="rId51" Type="http://schemas.openxmlformats.org/officeDocument/2006/relationships/slide" Target="slide82.xml"/><Relationship Id="rId3" Type="http://schemas.openxmlformats.org/officeDocument/2006/relationships/slide" Target="slide34.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8.pn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1.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4.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5.pn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7.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90.png"/><Relationship Id="rId5" Type="http://schemas.openxmlformats.org/officeDocument/2006/relationships/image" Target="../media/image381.png"/><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30.pn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9.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13.jpe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3.png"/><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5.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6.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98.png"/></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9.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490.png"/><Relationship Id="rId5" Type="http://schemas.openxmlformats.org/officeDocument/2006/relationships/image" Target="../media/image231.png"/><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2.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5.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jpeg"/><Relationship Id="rId7" Type="http://schemas.openxmlformats.org/officeDocument/2006/relationships/image" Target="../media/image520.png"/><Relationship Id="rId2"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510.png"/><Relationship Id="rId5" Type="http://schemas.openxmlformats.org/officeDocument/2006/relationships/image" Target="../media/image410.png"/><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8.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0.png"/><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10.png"/><Relationship Id="rId5" Type="http://schemas.openxmlformats.org/officeDocument/2006/relationships/image" Target="../media/image150.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4.png"/><Relationship Id="rId1" Type="http://schemas.openxmlformats.org/officeDocument/2006/relationships/slideLayout" Target="../slideLayouts/slideLayout1.xml"/><Relationship Id="rId5" Type="http://schemas.openxmlformats.org/officeDocument/2006/relationships/image" Target="../media/image350.png"/><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5.png"/><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14.png"/></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7.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9.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1.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4.pn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5.png"/><Relationship Id="rId1" Type="http://schemas.openxmlformats.org/officeDocument/2006/relationships/slideLayout" Target="../slideLayouts/slideLayout1.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49C1-5C5C-4455-B3BA-DC2D9223253A}"/>
              </a:ext>
            </a:extLst>
          </p:cNvPr>
          <p:cNvSpPr txBox="1"/>
          <p:nvPr/>
        </p:nvSpPr>
        <p:spPr>
          <a:xfrm>
            <a:off x="611560" y="2204864"/>
            <a:ext cx="7920880" cy="2862322"/>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hlinkClick r:id="rId3" action="ppaction://hlinksldjump"/>
              </a:rPr>
              <a:t>Autumn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4" action="ppaction://hlinksldjump"/>
              </a:rPr>
              <a:t>Spring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5" action="ppaction://hlinksldjump"/>
              </a:rPr>
              <a:t>Summer Term</a:t>
            </a:r>
            <a:endParaRPr lang="en-GB" sz="3600" dirty="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34131">
            <a:off x="505435" y="1309617"/>
            <a:ext cx="2283795" cy="1193249"/>
          </a:xfrm>
          <a:prstGeom prst="rect">
            <a:avLst/>
          </a:prstGeom>
          <a:noFill/>
          <a:ln w="9525" algn="in">
            <a:noFill/>
            <a:miter lim="800000"/>
            <a:headEnd/>
            <a:tailEnd/>
          </a:ln>
          <a:effectLst/>
        </p:spPr>
      </p:pic>
      <p:pic>
        <p:nvPicPr>
          <p:cNvPr id="5" name="Picture 9"/>
          <p:cNvPicPr>
            <a:picLocks noChangeAspect="1" noChangeArrowheads="1"/>
          </p:cNvPicPr>
          <p:nvPr/>
        </p:nvPicPr>
        <p:blipFill>
          <a:blip r:embed="rId7" cstate="print">
            <a:clrChange>
              <a:clrFrom>
                <a:srgbClr val="FFFFFF"/>
              </a:clrFrom>
              <a:clrTo>
                <a:srgbClr val="FFFFFF">
                  <a:alpha val="0"/>
                </a:srgbClr>
              </a:clrTo>
            </a:clrChange>
            <a:grayscl/>
            <a:lum bright="41000"/>
          </a:blip>
          <a:srcRect/>
          <a:stretch>
            <a:fillRect/>
          </a:stretch>
        </p:blipFill>
        <p:spPr bwMode="auto">
          <a:xfrm rot="16693103">
            <a:off x="5010532" y="4037885"/>
            <a:ext cx="3233585" cy="1940151"/>
          </a:xfrm>
          <a:prstGeom prst="rect">
            <a:avLst/>
          </a:prstGeom>
          <a:noFill/>
          <a:ln w="9525" algn="in">
            <a:noFill/>
            <a:miter lim="800000"/>
            <a:headEnd/>
            <a:tailEnd/>
          </a:ln>
          <a:effectLst/>
        </p:spPr>
      </p:pic>
      <p:pic>
        <p:nvPicPr>
          <p:cNvPr id="6" name="Picture 7"/>
          <p:cNvPicPr>
            <a:picLocks noChangeAspect="1" noChangeArrowheads="1"/>
          </p:cNvPicPr>
          <p:nvPr/>
        </p:nvPicPr>
        <p:blipFill>
          <a:blip r:embed="rId8" cstate="print"/>
          <a:srcRect/>
          <a:stretch>
            <a:fillRect/>
          </a:stretch>
        </p:blipFill>
        <p:spPr bwMode="auto">
          <a:xfrm rot="1887644" flipH="1">
            <a:off x="7096904" y="4193641"/>
            <a:ext cx="2411273" cy="2076568"/>
          </a:xfrm>
          <a:prstGeom prst="rect">
            <a:avLst/>
          </a:prstGeom>
          <a:noFill/>
          <a:ln w="9525">
            <a:noFill/>
            <a:miter lim="800000"/>
            <a:headEnd/>
            <a:tailEnd/>
          </a:ln>
          <a:effectLst/>
        </p:spPr>
      </p:pic>
      <p:pic>
        <p:nvPicPr>
          <p:cNvPr id="7"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20349651">
            <a:off x="5852071" y="987623"/>
            <a:ext cx="2507883" cy="2507883"/>
          </a:xfrm>
          <a:prstGeom prst="rect">
            <a:avLst/>
          </a:prstGeom>
          <a:noFill/>
          <a:ln w="9525" algn="in">
            <a:noFill/>
            <a:miter lim="800000"/>
            <a:headEnd/>
            <a:tailEnd/>
          </a:ln>
          <a:effectLst/>
        </p:spPr>
      </p:pic>
      <p:pic>
        <p:nvPicPr>
          <p:cNvPr id="8" name="Picture 2" descr="Image result for casio plus &quot;fx 85gt&quo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49774">
            <a:off x="1004731" y="3207724"/>
            <a:ext cx="1626217" cy="322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1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832648" cy="289130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a:t>
                </a:r>
                <a14:m>
                  <m:oMath xmlns:m="http://schemas.openxmlformats.org/officeDocument/2006/math">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44.89</m:t>
                        </m:r>
                      </m:e>
                    </m:rad>
                  </m:oMath>
                </a14:m>
                <a:r>
                  <a:rPr lang="en-GB" sz="2000" dirty="0">
                    <a:latin typeface="Arial" panose="020B0604020202020204" pitchFamily="34" charset="0"/>
                    <a:cs typeface="Arial" panose="020B0604020202020204" pitchFamily="34" charset="0"/>
                  </a:rPr>
                  <a:t>. You must give your answer as a decimal.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How much of each of the ingredients does John need to make 16 biscuits?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7</m:t>
                    </m:r>
                    <m:r>
                      <m:rPr>
                        <m:sty m:val="p"/>
                      </m:rPr>
                      <a:rPr lang="en-GB">
                        <a:latin typeface="Cambria Math" panose="02040503050406030204" pitchFamily="18" charset="0"/>
                      </a:rPr>
                      <m:t>n</m:t>
                    </m:r>
                    <m:r>
                      <a:rPr lang="en-GB">
                        <a:latin typeface="Cambria Math" panose="02040503050406030204" pitchFamily="18" charset="0"/>
                      </a:rPr>
                      <m:t>+3=3</m:t>
                    </m:r>
                    <m:r>
                      <m:rPr>
                        <m:sty m:val="p"/>
                      </m:rPr>
                      <a:rPr lang="en-GB">
                        <a:latin typeface="Cambria Math" panose="02040503050406030204" pitchFamily="18" charset="0"/>
                      </a:rPr>
                      <m:t>n</m:t>
                    </m:r>
                    <m:r>
                      <a:rPr lang="en-GB">
                        <a:latin typeface="Cambria Math" panose="02040503050406030204" pitchFamily="18" charset="0"/>
                      </a:rPr>
                      <m:t>+27</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832648" cy="2891304"/>
              </a:xfrm>
              <a:prstGeom prst="rect">
                <a:avLst/>
              </a:prstGeom>
              <a:blipFill>
                <a:blip r:embed="rId2"/>
                <a:stretch>
                  <a:fillRect l="-940" t="-21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A48C8AC-CAD8-401B-82EC-9AC1C4D9E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196752"/>
            <a:ext cx="2695029" cy="168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52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32482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Hayley is buying bottles of juice for a children's party. She uses this rule to work out the number of bottles of juice she needs.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There will be 24 children at the party. Work out the number of bottles of juice Hayley needs.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volume of the cube.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5</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4</m:t>
                        </m:r>
                      </m:den>
                    </m:f>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324821"/>
              </a:xfrm>
              <a:prstGeom prst="rect">
                <a:avLst/>
              </a:prstGeom>
              <a:blipFill>
                <a:blip r:embed="rId2"/>
                <a:stretch>
                  <a:fillRect l="-635" t="-917" r="-98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1A8183-30DD-4106-A24C-A59B1DFAD82F}"/>
              </a:ext>
            </a:extLst>
          </p:cNvPr>
          <p:cNvPicPr>
            <a:picLocks noChangeAspect="1"/>
          </p:cNvPicPr>
          <p:nvPr/>
        </p:nvPicPr>
        <p:blipFill>
          <a:blip r:embed="rId5"/>
          <a:stretch>
            <a:fillRect/>
          </a:stretch>
        </p:blipFill>
        <p:spPr>
          <a:xfrm>
            <a:off x="887962" y="1844824"/>
            <a:ext cx="4930436" cy="432048"/>
          </a:xfrm>
          <a:prstGeom prst="rect">
            <a:avLst/>
          </a:prstGeom>
        </p:spPr>
      </p:pic>
      <p:sp>
        <p:nvSpPr>
          <p:cNvPr id="9" name="Cube 8">
            <a:extLst>
              <a:ext uri="{FF2B5EF4-FFF2-40B4-BE49-F238E27FC236}">
                <a16:creationId xmlns:a16="http://schemas.microsoft.com/office/drawing/2014/main" id="{6A8D7BD6-9FB1-4019-BF3B-3C2437D8B4DA}"/>
              </a:ext>
            </a:extLst>
          </p:cNvPr>
          <p:cNvSpPr/>
          <p:nvPr/>
        </p:nvSpPr>
        <p:spPr>
          <a:xfrm>
            <a:off x="6924835" y="2851197"/>
            <a:ext cx="1656184" cy="1656184"/>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CA2C476E-5578-4E0E-B46E-B7672E06DEA0}"/>
              </a:ext>
            </a:extLst>
          </p:cNvPr>
          <p:cNvSpPr txBox="1"/>
          <p:nvPr/>
        </p:nvSpPr>
        <p:spPr>
          <a:xfrm>
            <a:off x="7212867" y="4507381"/>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Tree>
    <p:extLst>
      <p:ext uri="{BB962C8B-B14F-4D97-AF65-F5344CB8AC3E}">
        <p14:creationId xmlns:p14="http://schemas.microsoft.com/office/powerpoint/2010/main" val="396108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96855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gradient of the graph.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0.7 as a fraction.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40% of £36.</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Adam cycled 24 km in 2 hours. Work out his average speed.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xes coordinate">
            <a:extLst>
              <a:ext uri="{FF2B5EF4-FFF2-40B4-BE49-F238E27FC236}">
                <a16:creationId xmlns:a16="http://schemas.microsoft.com/office/drawing/2014/main" id="{6A92AB7F-BEF1-4AAA-B660-489D4EC2F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68760"/>
            <a:ext cx="3371056" cy="33861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3439E0A6-CAEC-4138-9C7D-8FBC4B913ED1}"/>
              </a:ext>
            </a:extLst>
          </p:cNvPr>
          <p:cNvCxnSpPr/>
          <p:nvPr/>
        </p:nvCxnSpPr>
        <p:spPr>
          <a:xfrm flipV="1">
            <a:off x="6372200" y="1628800"/>
            <a:ext cx="1440160" cy="28083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3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75964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of £39.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Convert 10 cm to metres.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Show the inequality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&gt;3</m:t>
                    </m:r>
                  </m:oMath>
                </a14:m>
                <a:r>
                  <a:rPr lang="en-GB" sz="2000" dirty="0">
                    <a:latin typeface="Arial" panose="020B0604020202020204" pitchFamily="34" charset="0"/>
                    <a:cs typeface="Arial" panose="020B0604020202020204" pitchFamily="34" charset="0"/>
                  </a:rPr>
                  <a:t> on a number line.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759649"/>
              </a:xfrm>
              <a:prstGeom prst="rect">
                <a:avLst/>
              </a:prstGeom>
              <a:blipFill>
                <a:blip r:embed="rId2"/>
                <a:stretch>
                  <a:fillRect l="-635" b="-555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8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048672"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Calculate the highest common factor of 10 and 15.</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Expand </a:t>
                </a:r>
                <a14:m>
                  <m:oMath xmlns:m="http://schemas.openxmlformats.org/officeDocument/2006/math">
                    <m:r>
                      <a:rPr lang="en-GB" sz="2000" b="0" i="1" smtClean="0">
                        <a:latin typeface="Cambria Math" panose="02040503050406030204" pitchFamily="18" charset="0"/>
                        <a:cs typeface="Arial" panose="020B0604020202020204" pitchFamily="34" charset="0"/>
                      </a:rPr>
                      <m:t>2</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e>
                    </m:d>
                  </m:oMath>
                </a14:m>
                <a:endParaRPr lang="en-GB" sz="2000" b="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how much of each ingredient Dave needs to make 48 biscuits.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048672" cy="2862322"/>
              </a:xfrm>
              <a:prstGeom prst="rect">
                <a:avLst/>
              </a:prstGeom>
              <a:blipFill>
                <a:blip r:embed="rId2"/>
                <a:stretch>
                  <a:fillRect l="-907" t="-1066" r="-70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BB32BBA0-6DBA-4625-810B-063F835DC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141338"/>
            <a:ext cx="2520280"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86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n</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term of the sequence:	4	6	8	10…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2</m:t>
                    </m:r>
                    <m:r>
                      <m:rPr>
                        <m:sty m:val="p"/>
                      </m:rPr>
                      <a:rPr lang="en-GB">
                        <a:latin typeface="Cambria Math" panose="02040503050406030204" pitchFamily="18" charset="0"/>
                      </a:rPr>
                      <m:t>x</m:t>
                    </m:r>
                    <m:r>
                      <a:rPr lang="en-GB">
                        <a:latin typeface="Cambria Math" panose="02040503050406030204" pitchFamily="18" charset="0"/>
                      </a:rPr>
                      <m:t>=15</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Joshua rolls an ordinary dice once. Write down the probability that he gets a 6.</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554545"/>
              </a:xfrm>
              <a:prstGeom prst="rect">
                <a:avLst/>
              </a:prstGeom>
              <a:blipFill>
                <a:blip r:embed="rId2"/>
                <a:stretch>
                  <a:fillRect l="-635" t="-11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1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29949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Complete the table of values and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=6</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from smallest to largest:</a:t>
                </a:r>
              </a:p>
              <a:p>
                <a:pPr lvl="1"/>
                <a:r>
                  <a:rPr lang="en-GB" sz="2000" dirty="0">
                    <a:latin typeface="Arial" panose="020B0604020202020204" pitchFamily="34" charset="0"/>
                    <a:cs typeface="Arial" panose="020B0604020202020204" pitchFamily="34" charset="0"/>
                  </a:rPr>
                  <a:t>	45% 	0.3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5</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mode of the following list of numbers:</a:t>
                </a:r>
              </a:p>
              <a:p>
                <a:r>
                  <a:rPr lang="en-GB" sz="2000" dirty="0">
                    <a:latin typeface="Arial" panose="020B0604020202020204" pitchFamily="34" charset="0"/>
                    <a:cs typeface="Arial" panose="020B0604020202020204" pitchFamily="34" charset="0"/>
                  </a:rPr>
                  <a:t>	8	7	5	6	7	3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299493"/>
              </a:xfrm>
              <a:prstGeom prst="rect">
                <a:avLst/>
              </a:prstGeom>
              <a:blipFill>
                <a:blip r:embed="rId2"/>
                <a:stretch>
                  <a:fillRect l="-635" t="-924" b="-258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AE9179-9FD4-47AC-A58F-1485633CC71E}"/>
                  </a:ext>
                </a:extLst>
              </p:cNvPr>
              <p:cNvGraphicFramePr>
                <a:graphicFrameLocks noGrp="1"/>
              </p:cNvGraphicFramePr>
              <p:nvPr>
                <p:extLst>
                  <p:ext uri="{D42A27DB-BD31-4B8C-83A1-F6EECF244321}">
                    <p14:modId xmlns:p14="http://schemas.microsoft.com/office/powerpoint/2010/main" val="1476244889"/>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Choice>
        <mc:Fallback xmlns="">
          <p:graphicFrame>
            <p:nvGraphicFramePr>
              <p:cNvPr id="5" name="Table 4">
                <a:extLst>
                  <a:ext uri="{FF2B5EF4-FFF2-40B4-BE49-F238E27FC236}">
                    <a16:creationId xmlns:a16="http://schemas.microsoft.com/office/drawing/2014/main" id="{30AE9179-9FD4-47AC-A58F-1485633CC71E}"/>
                  </a:ext>
                </a:extLst>
              </p:cNvPr>
              <p:cNvGraphicFramePr>
                <a:graphicFrameLocks noGrp="1"/>
              </p:cNvGraphicFramePr>
              <p:nvPr>
                <p:extLst>
                  <p:ext uri="{D42A27DB-BD31-4B8C-83A1-F6EECF244321}">
                    <p14:modId xmlns:p14="http://schemas.microsoft.com/office/powerpoint/2010/main" val="1476244889"/>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8197" r="-500599" b="-108197"/>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108197" r="-500599" b="-8197"/>
                          </a:stretch>
                        </a:blip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Fallback>
      </mc:AlternateContent>
    </p:spTree>
    <p:extLst>
      <p:ext uri="{BB962C8B-B14F-4D97-AF65-F5344CB8AC3E}">
        <p14:creationId xmlns:p14="http://schemas.microsoft.com/office/powerpoint/2010/main" val="145927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328592" cy="32988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is the reciprocal of 5?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2.5</m:t>
                            </m:r>
                          </m:e>
                          <m:sup>
                            <m:r>
                              <a:rPr lang="en-GB" sz="2000" b="0" i="1" smtClean="0">
                                <a:latin typeface="Cambria Math" panose="02040503050406030204" pitchFamily="18" charset="0"/>
                                <a:cs typeface="Arial" panose="020B0604020202020204" pitchFamily="34" charset="0"/>
                              </a:rPr>
                              <m:t>3</m:t>
                            </m:r>
                          </m:sup>
                        </m:sSup>
                      </m:den>
                    </m:f>
                  </m:oMath>
                </a14:m>
                <a:r>
                  <a:rPr lang="en-GB" sz="2000" dirty="0">
                    <a:latin typeface="Arial" panose="020B0604020202020204" pitchFamily="34" charset="0"/>
                    <a:cs typeface="Arial" panose="020B0604020202020204" pitchFamily="34" charset="0"/>
                  </a:rPr>
                  <a:t>. You must give your answer as a decimal.</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pack of 9 toilet rolls costs £4.23. A pack of 4 toilet rolls costs £1.96. Which pack gives the better value for money?</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328592" cy="3298852"/>
              </a:xfrm>
              <a:prstGeom prst="rect">
                <a:avLst/>
              </a:prstGeom>
              <a:blipFill>
                <a:blip r:embed="rId2"/>
                <a:stretch>
                  <a:fillRect l="-1030" t="-924" r="-1945" b="-240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FAE2BA6-FB9D-4DA0-ACC4-37610A47F315}"/>
              </a:ext>
            </a:extLst>
          </p:cNvPr>
          <p:cNvCxnSpPr>
            <a:cxnSpLocks/>
          </p:cNvCxnSpPr>
          <p:nvPr/>
        </p:nvCxnSpPr>
        <p:spPr>
          <a:xfrm flipV="1">
            <a:off x="7352922" y="1354571"/>
            <a:ext cx="612337" cy="785837"/>
          </a:xfrm>
          <a:prstGeom prst="line">
            <a:avLst/>
          </a:prstGeom>
        </p:spPr>
        <p:style>
          <a:lnRef idx="2">
            <a:schemeClr val="dk1"/>
          </a:lnRef>
          <a:fillRef idx="1">
            <a:schemeClr val="lt1"/>
          </a:fillRef>
          <a:effectRef idx="0">
            <a:schemeClr val="dk1"/>
          </a:effectRef>
          <a:fontRef idx="minor">
            <a:schemeClr val="dk1"/>
          </a:fontRef>
        </p:style>
      </p:cxnSp>
      <p:cxnSp>
        <p:nvCxnSpPr>
          <p:cNvPr id="6" name="Straight Connector 5">
            <a:extLst>
              <a:ext uri="{FF2B5EF4-FFF2-40B4-BE49-F238E27FC236}">
                <a16:creationId xmlns:a16="http://schemas.microsoft.com/office/drawing/2014/main" id="{D17A71AC-9BE8-41D6-9246-F79E2702DEC2}"/>
              </a:ext>
            </a:extLst>
          </p:cNvPr>
          <p:cNvCxnSpPr>
            <a:cxnSpLocks/>
          </p:cNvCxnSpPr>
          <p:nvPr/>
        </p:nvCxnSpPr>
        <p:spPr>
          <a:xfrm>
            <a:off x="6228184" y="2140407"/>
            <a:ext cx="2240356" cy="0"/>
          </a:xfrm>
          <a:prstGeom prst="line">
            <a:avLst/>
          </a:prstGeom>
        </p:spPr>
        <p:style>
          <a:lnRef idx="2">
            <a:schemeClr val="dk1"/>
          </a:lnRef>
          <a:fillRef idx="1">
            <a:schemeClr val="lt1"/>
          </a:fillRef>
          <a:effectRef idx="0">
            <a:schemeClr val="dk1"/>
          </a:effectRef>
          <a:fontRef idx="minor">
            <a:schemeClr val="dk1"/>
          </a:fontRef>
        </p:style>
      </p:cxnSp>
      <p:sp>
        <p:nvSpPr>
          <p:cNvPr id="7" name="Arc 6">
            <a:extLst>
              <a:ext uri="{FF2B5EF4-FFF2-40B4-BE49-F238E27FC236}">
                <a16:creationId xmlns:a16="http://schemas.microsoft.com/office/drawing/2014/main" id="{359D6E40-84CC-49D9-9155-6C2BB0A5DEF4}"/>
              </a:ext>
            </a:extLst>
          </p:cNvPr>
          <p:cNvSpPr/>
          <p:nvPr/>
        </p:nvSpPr>
        <p:spPr>
          <a:xfrm>
            <a:off x="7029155" y="1780367"/>
            <a:ext cx="720080" cy="720080"/>
          </a:xfrm>
          <a:prstGeom prst="arc">
            <a:avLst>
              <a:gd name="adj1" fmla="val 10954712"/>
              <a:gd name="adj2" fmla="val 5995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DC5D458-AE6A-4E34-895B-3DC24C8A8368}"/>
                  </a:ext>
                </a:extLst>
              </p:cNvPr>
              <p:cNvSpPr txBox="1"/>
              <p:nvPr/>
            </p:nvSpPr>
            <p:spPr>
              <a:xfrm flipH="1">
                <a:off x="7749235" y="1635106"/>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8" name="TextBox 7">
                <a:extLst>
                  <a:ext uri="{FF2B5EF4-FFF2-40B4-BE49-F238E27FC236}">
                    <a16:creationId xmlns:a16="http://schemas.microsoft.com/office/drawing/2014/main" id="{8DC5D458-AE6A-4E34-895B-3DC24C8A8368}"/>
                  </a:ext>
                </a:extLst>
              </p:cNvPr>
              <p:cNvSpPr txBox="1">
                <a:spLocks noRot="1" noChangeAspect="1" noMove="1" noResize="1" noEditPoints="1" noAdjustHandles="1" noChangeArrowheads="1" noChangeShapeType="1" noTextEdit="1"/>
              </p:cNvSpPr>
              <p:nvPr/>
            </p:nvSpPr>
            <p:spPr>
              <a:xfrm flipH="1">
                <a:off x="7749235" y="1635106"/>
                <a:ext cx="432048" cy="4001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5567B6-CE19-4C4D-A041-386021ABCCBC}"/>
                  </a:ext>
                </a:extLst>
              </p:cNvPr>
              <p:cNvSpPr txBox="1"/>
              <p:nvPr/>
            </p:nvSpPr>
            <p:spPr>
              <a:xfrm flipH="1">
                <a:off x="6772396" y="1354571"/>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136°</m:t>
                      </m:r>
                    </m:oMath>
                  </m:oMathPara>
                </a14:m>
                <a:endParaRPr lang="en-GB" sz="2000" dirty="0"/>
              </a:p>
            </p:txBody>
          </p:sp>
        </mc:Choice>
        <mc:Fallback xmlns="">
          <p:sp>
            <p:nvSpPr>
              <p:cNvPr id="9" name="TextBox 8">
                <a:extLst>
                  <a:ext uri="{FF2B5EF4-FFF2-40B4-BE49-F238E27FC236}">
                    <a16:creationId xmlns:a16="http://schemas.microsoft.com/office/drawing/2014/main" id="{1A5567B6-CE19-4C4D-A041-386021ABCCBC}"/>
                  </a:ext>
                </a:extLst>
              </p:cNvPr>
              <p:cNvSpPr txBox="1">
                <a:spLocks noRot="1" noChangeAspect="1" noMove="1" noResize="1" noEditPoints="1" noAdjustHandles="1" noChangeArrowheads="1" noChangeShapeType="1" noTextEdit="1"/>
              </p:cNvSpPr>
              <p:nvPr/>
            </p:nvSpPr>
            <p:spPr>
              <a:xfrm flipH="1">
                <a:off x="6772396" y="1354571"/>
                <a:ext cx="741554" cy="400110"/>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63315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3</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i="1">
                        <a:latin typeface="Cambria Math" panose="02040503050406030204" pitchFamily="18" charset="0"/>
                      </a:rPr>
                      <m:t>5(5</m:t>
                    </m:r>
                    <m:r>
                      <a:rPr lang="en-GB" i="1">
                        <a:latin typeface="Cambria Math" panose="02040503050406030204" pitchFamily="18" charset="0"/>
                      </a:rPr>
                      <m:t>𝑥</m:t>
                    </m:r>
                    <m:r>
                      <a:rPr lang="en-GB" i="1">
                        <a:latin typeface="Cambria Math" panose="02040503050406030204" pitchFamily="18" charset="0"/>
                      </a:rPr>
                      <m:t>+1)=105</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Hayley is buying bottles of juice for a children's party. She uses this rule to work out the number of bottles of juice she needs.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Hayley needs 13 bottles of juice. Work out the number of children at the party.</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785652"/>
              </a:xfrm>
              <a:prstGeom prst="rect">
                <a:avLst/>
              </a:prstGeom>
              <a:blipFill>
                <a:blip r:embed="rId2"/>
                <a:stretch>
                  <a:fillRect l="-635" t="-80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5A996E9-5C73-4DB1-8618-46D4DD17BDEE}"/>
              </a:ext>
            </a:extLst>
          </p:cNvPr>
          <p:cNvPicPr>
            <a:picLocks noChangeAspect="1"/>
          </p:cNvPicPr>
          <p:nvPr/>
        </p:nvPicPr>
        <p:blipFill>
          <a:blip r:embed="rId5"/>
          <a:stretch>
            <a:fillRect/>
          </a:stretch>
        </p:blipFill>
        <p:spPr>
          <a:xfrm>
            <a:off x="899592" y="3068960"/>
            <a:ext cx="5134821" cy="449958"/>
          </a:xfrm>
          <a:prstGeom prst="rect">
            <a:avLst/>
          </a:prstGeom>
        </p:spPr>
      </p:pic>
    </p:spTree>
    <p:extLst>
      <p:ext uri="{BB962C8B-B14F-4D97-AF65-F5344CB8AC3E}">
        <p14:creationId xmlns:p14="http://schemas.microsoft.com/office/powerpoint/2010/main" val="203583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336704"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There are only silver cars, blue cars and red cars in the car park at Allerton School. The pie charts show information about the numbers of these cars. What fraction of the cars in the car park at Allerton School are blue? Give your fraction in its simplest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Stuart drives 180 km in 2 hours 15 minutes. Work out Stuart’s average speed.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9AED5B-5973-450C-8753-44AA54C90922}"/>
              </a:ext>
            </a:extLst>
          </p:cNvPr>
          <p:cNvPicPr>
            <a:picLocks noChangeAspect="1"/>
          </p:cNvPicPr>
          <p:nvPr/>
        </p:nvPicPr>
        <p:blipFill rotWithShape="1">
          <a:blip r:embed="rId4"/>
          <a:srcRect r="52832"/>
          <a:stretch/>
        </p:blipFill>
        <p:spPr>
          <a:xfrm>
            <a:off x="6757463" y="1235741"/>
            <a:ext cx="1918411" cy="2071665"/>
          </a:xfrm>
          <a:prstGeom prst="rect">
            <a:avLst/>
          </a:prstGeom>
        </p:spPr>
      </p:pic>
      <p:pic>
        <p:nvPicPr>
          <p:cNvPr id="6" name="Picture 5">
            <a:extLst>
              <a:ext uri="{FF2B5EF4-FFF2-40B4-BE49-F238E27FC236}">
                <a16:creationId xmlns:a16="http://schemas.microsoft.com/office/drawing/2014/main" id="{E061830B-EF05-4AE4-BCB4-70693DD09F9C}"/>
              </a:ext>
            </a:extLst>
          </p:cNvPr>
          <p:cNvPicPr/>
          <p:nvPr/>
        </p:nvPicPr>
        <p:blipFill rotWithShape="1">
          <a:blip r:embed="rId5" cstate="print">
            <a:extLst>
              <a:ext uri="{28A0092B-C50C-407E-A947-70E740481C1C}">
                <a14:useLocalDpi xmlns:a14="http://schemas.microsoft.com/office/drawing/2010/main" val="0"/>
              </a:ext>
            </a:extLst>
          </a:blip>
          <a:srcRect l="38782" t="18718" r="24039" b="23590"/>
          <a:stretch/>
        </p:blipFill>
        <p:spPr bwMode="auto">
          <a:xfrm>
            <a:off x="6686619" y="3372966"/>
            <a:ext cx="2061845" cy="2000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064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128613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86131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421776" cy="203132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You must give a reason for your answer.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f>
                      <m:fPr>
                        <m:ctrlPr>
                          <a:rPr lang="en-GB" i="1">
                            <a:latin typeface="Cambria Math" panose="02040503050406030204" pitchFamily="18" charset="0"/>
                          </a:rPr>
                        </m:ctrlPr>
                      </m:fPr>
                      <m:num>
                        <m:r>
                          <a:rPr lang="en-GB">
                            <a:latin typeface="Cambria Math" panose="02040503050406030204" pitchFamily="18" charset="0"/>
                          </a:rPr>
                          <m:t>10+2</m:t>
                        </m:r>
                        <m:r>
                          <m:rPr>
                            <m:sty m:val="p"/>
                          </m:rPr>
                          <a:rPr lang="en-GB">
                            <a:latin typeface="Cambria Math" panose="02040503050406030204" pitchFamily="18" charset="0"/>
                          </a:rPr>
                          <m:t>x</m:t>
                        </m:r>
                      </m:num>
                      <m:den>
                        <m:r>
                          <a:rPr lang="en-GB">
                            <a:latin typeface="Cambria Math" panose="02040503050406030204" pitchFamily="18" charset="0"/>
                          </a:rPr>
                          <m:t>3</m:t>
                        </m:r>
                      </m:den>
                    </m:f>
                    <m:r>
                      <a:rPr lang="en-GB">
                        <a:latin typeface="Cambria Math" panose="02040503050406030204" pitchFamily="18" charset="0"/>
                      </a:rPr>
                      <m:t>=4</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surface area of the cube.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421776" cy="2031325"/>
              </a:xfrm>
              <a:prstGeom prst="rect">
                <a:avLst/>
              </a:prstGeom>
              <a:blipFill>
                <a:blip r:embed="rId2"/>
                <a:stretch>
                  <a:fillRect l="-1011" t="-1502" b="-480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0CEE125-68C2-488A-A0D8-A3DA1942F7BF}"/>
              </a:ext>
            </a:extLst>
          </p:cNvPr>
          <p:cNvCxnSpPr>
            <a:cxnSpLocks/>
          </p:cNvCxnSpPr>
          <p:nvPr/>
        </p:nvCxnSpPr>
        <p:spPr>
          <a:xfrm flipV="1">
            <a:off x="5988342" y="1345835"/>
            <a:ext cx="2232295" cy="1135151"/>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70BC0A-0749-49E5-B9F5-C6FC52CD7CE1}"/>
                  </a:ext>
                </a:extLst>
              </p:cNvPr>
              <p:cNvSpPr txBox="1"/>
              <p:nvPr/>
            </p:nvSpPr>
            <p:spPr>
              <a:xfrm flipH="1">
                <a:off x="6573291" y="2387381"/>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mbria Math" panose="02040503050406030204" pitchFamily="18" charset="0"/>
                        </a:rPr>
                        <m:t>3</m:t>
                      </m:r>
                      <m:r>
                        <a:rPr lang="en-GB" sz="2000" b="0" i="1" smtClean="0">
                          <a:latin typeface="Cambria Math" panose="02040503050406030204" pitchFamily="18" charset="0"/>
                          <a:ea typeface="Cambria Math" panose="02040503050406030204" pitchFamily="18" charset="0"/>
                        </a:rPr>
                        <m:t>6°</m:t>
                      </m:r>
                    </m:oMath>
                  </m:oMathPara>
                </a14:m>
                <a:endParaRPr lang="en-GB" sz="2000" dirty="0"/>
              </a:p>
            </p:txBody>
          </p:sp>
        </mc:Choice>
        <mc:Fallback xmlns="">
          <p:sp>
            <p:nvSpPr>
              <p:cNvPr id="6" name="TextBox 5">
                <a:extLst>
                  <a:ext uri="{FF2B5EF4-FFF2-40B4-BE49-F238E27FC236}">
                    <a16:creationId xmlns:a16="http://schemas.microsoft.com/office/drawing/2014/main" id="{4B70BC0A-0749-49E5-B9F5-C6FC52CD7CE1}"/>
                  </a:ext>
                </a:extLst>
              </p:cNvPr>
              <p:cNvSpPr txBox="1">
                <a:spLocks noRot="1" noChangeAspect="1" noMove="1" noResize="1" noEditPoints="1" noAdjustHandles="1" noChangeArrowheads="1" noChangeShapeType="1" noTextEdit="1"/>
              </p:cNvSpPr>
              <p:nvPr/>
            </p:nvSpPr>
            <p:spPr>
              <a:xfrm flipH="1">
                <a:off x="6573291" y="2387381"/>
                <a:ext cx="741554" cy="400110"/>
              </a:xfrm>
              <a:prstGeom prst="rect">
                <a:avLst/>
              </a:prstGeom>
              <a:blipFill>
                <a:blip r:embed="rId5"/>
                <a:stretch>
                  <a:fillRect/>
                </a:stretch>
              </a:blipFill>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BEB5919F-8020-4DE3-B450-CF42E119C8DD}"/>
              </a:ext>
            </a:extLst>
          </p:cNvPr>
          <p:cNvCxnSpPr>
            <a:cxnSpLocks/>
          </p:cNvCxnSpPr>
          <p:nvPr/>
        </p:nvCxnSpPr>
        <p:spPr>
          <a:xfrm flipH="1" flipV="1">
            <a:off x="7633204" y="1502693"/>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8" name="Straight Connector 7">
            <a:extLst>
              <a:ext uri="{FF2B5EF4-FFF2-40B4-BE49-F238E27FC236}">
                <a16:creationId xmlns:a16="http://schemas.microsoft.com/office/drawing/2014/main" id="{4C8EFD9D-C57E-41DD-9A4E-484DD9820FF0}"/>
              </a:ext>
            </a:extLst>
          </p:cNvPr>
          <p:cNvCxnSpPr>
            <a:cxnSpLocks/>
          </p:cNvCxnSpPr>
          <p:nvPr/>
        </p:nvCxnSpPr>
        <p:spPr>
          <a:xfrm flipV="1">
            <a:off x="7739153" y="1543157"/>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a:extLst>
              <a:ext uri="{FF2B5EF4-FFF2-40B4-BE49-F238E27FC236}">
                <a16:creationId xmlns:a16="http://schemas.microsoft.com/office/drawing/2014/main" id="{9F4C30E2-4EEC-4022-8AA1-13BC2BCFEE74}"/>
              </a:ext>
            </a:extLst>
          </p:cNvPr>
          <p:cNvCxnSpPr>
            <a:cxnSpLocks/>
          </p:cNvCxnSpPr>
          <p:nvPr/>
        </p:nvCxnSpPr>
        <p:spPr>
          <a:xfrm flipV="1">
            <a:off x="6516216" y="1958846"/>
            <a:ext cx="2232295" cy="1135151"/>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a:extLst>
              <a:ext uri="{FF2B5EF4-FFF2-40B4-BE49-F238E27FC236}">
                <a16:creationId xmlns:a16="http://schemas.microsoft.com/office/drawing/2014/main" id="{8D466EC5-AAD9-4351-B518-BA7D5FD8DD46}"/>
              </a:ext>
            </a:extLst>
          </p:cNvPr>
          <p:cNvCxnSpPr>
            <a:cxnSpLocks/>
          </p:cNvCxnSpPr>
          <p:nvPr/>
        </p:nvCxnSpPr>
        <p:spPr>
          <a:xfrm flipH="1" flipV="1">
            <a:off x="8221566" y="2094779"/>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2F2A2732-D00C-45A8-8997-C194FB0A9578}"/>
              </a:ext>
            </a:extLst>
          </p:cNvPr>
          <p:cNvCxnSpPr>
            <a:cxnSpLocks/>
          </p:cNvCxnSpPr>
          <p:nvPr/>
        </p:nvCxnSpPr>
        <p:spPr>
          <a:xfrm flipV="1">
            <a:off x="8327515" y="2135243"/>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2C0EC6D2-72DC-4572-8490-6B4E8BBBDE7F}"/>
              </a:ext>
            </a:extLst>
          </p:cNvPr>
          <p:cNvCxnSpPr>
            <a:cxnSpLocks/>
          </p:cNvCxnSpPr>
          <p:nvPr/>
        </p:nvCxnSpPr>
        <p:spPr>
          <a:xfrm flipH="1" flipV="1">
            <a:off x="6280931" y="1740885"/>
            <a:ext cx="1753995" cy="1096913"/>
          </a:xfrm>
          <a:prstGeom prst="line">
            <a:avLst/>
          </a:prstGeom>
        </p:spPr>
        <p:style>
          <a:lnRef idx="2">
            <a:schemeClr val="dk1"/>
          </a:lnRef>
          <a:fillRef idx="1">
            <a:schemeClr val="lt1"/>
          </a:fillRef>
          <a:effectRef idx="0">
            <a:schemeClr val="dk1"/>
          </a:effectRef>
          <a:fontRef idx="minor">
            <a:schemeClr val="dk1"/>
          </a:fontRef>
        </p:style>
      </p:cxnSp>
      <p:sp>
        <p:nvSpPr>
          <p:cNvPr id="13" name="Arc 12">
            <a:extLst>
              <a:ext uri="{FF2B5EF4-FFF2-40B4-BE49-F238E27FC236}">
                <a16:creationId xmlns:a16="http://schemas.microsoft.com/office/drawing/2014/main" id="{D0418656-7336-430F-BD74-E3FCC3208A8E}"/>
              </a:ext>
            </a:extLst>
          </p:cNvPr>
          <p:cNvSpPr/>
          <p:nvPr/>
        </p:nvSpPr>
        <p:spPr>
          <a:xfrm>
            <a:off x="7218743" y="2206452"/>
            <a:ext cx="720080" cy="720080"/>
          </a:xfrm>
          <a:prstGeom prst="arc">
            <a:avLst>
              <a:gd name="adj1" fmla="val 9441241"/>
              <a:gd name="adj2" fmla="val 128684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a:extLst>
              <a:ext uri="{FF2B5EF4-FFF2-40B4-BE49-F238E27FC236}">
                <a16:creationId xmlns:a16="http://schemas.microsoft.com/office/drawing/2014/main" id="{622DEB74-0367-41A1-BD73-2385BA681DC5}"/>
              </a:ext>
            </a:extLst>
          </p:cNvPr>
          <p:cNvSpPr/>
          <p:nvPr/>
        </p:nvSpPr>
        <p:spPr>
          <a:xfrm>
            <a:off x="6437848" y="1740885"/>
            <a:ext cx="720080" cy="720080"/>
          </a:xfrm>
          <a:prstGeom prst="arc">
            <a:avLst>
              <a:gd name="adj1" fmla="val 19605908"/>
              <a:gd name="adj2" fmla="val 157863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826B728-0F68-4970-A8E6-4AEC9BF3C693}"/>
                  </a:ext>
                </a:extLst>
              </p:cNvPr>
              <p:cNvSpPr txBox="1"/>
              <p:nvPr/>
            </p:nvSpPr>
            <p:spPr>
              <a:xfrm flipH="1">
                <a:off x="7523129" y="1881715"/>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5" name="TextBox 14">
                <a:extLst>
                  <a:ext uri="{FF2B5EF4-FFF2-40B4-BE49-F238E27FC236}">
                    <a16:creationId xmlns:a16="http://schemas.microsoft.com/office/drawing/2014/main" id="{A826B728-0F68-4970-A8E6-4AEC9BF3C693}"/>
                  </a:ext>
                </a:extLst>
              </p:cNvPr>
              <p:cNvSpPr txBox="1">
                <a:spLocks noRot="1" noChangeAspect="1" noMove="1" noResize="1" noEditPoints="1" noAdjustHandles="1" noChangeArrowheads="1" noChangeShapeType="1" noTextEdit="1"/>
              </p:cNvSpPr>
              <p:nvPr/>
            </p:nvSpPr>
            <p:spPr>
              <a:xfrm flipH="1">
                <a:off x="7523129" y="1881715"/>
                <a:ext cx="432048" cy="400110"/>
              </a:xfrm>
              <a:prstGeom prst="rect">
                <a:avLst/>
              </a:prstGeom>
              <a:blipFill>
                <a:blip r:embed="rId6"/>
                <a:stretch>
                  <a:fillRect/>
                </a:stretch>
              </a:blipFill>
            </p:spPr>
            <p:txBody>
              <a:bodyPr/>
              <a:lstStyle/>
              <a:p>
                <a:r>
                  <a:rPr lang="en-GB">
                    <a:noFill/>
                  </a:rPr>
                  <a:t> </a:t>
                </a:r>
              </a:p>
            </p:txBody>
          </p:sp>
        </mc:Fallback>
      </mc:AlternateContent>
      <p:sp>
        <p:nvSpPr>
          <p:cNvPr id="16" name="Cube 15">
            <a:extLst>
              <a:ext uri="{FF2B5EF4-FFF2-40B4-BE49-F238E27FC236}">
                <a16:creationId xmlns:a16="http://schemas.microsoft.com/office/drawing/2014/main" id="{F4E97E17-F0CB-4A5D-8A4E-82D2E4284F9D}"/>
              </a:ext>
            </a:extLst>
          </p:cNvPr>
          <p:cNvSpPr/>
          <p:nvPr/>
        </p:nvSpPr>
        <p:spPr>
          <a:xfrm>
            <a:off x="6805112" y="3373397"/>
            <a:ext cx="1656184" cy="1656184"/>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E562DCFA-FD42-431C-AF35-2D185691315F}"/>
              </a:ext>
            </a:extLst>
          </p:cNvPr>
          <p:cNvSpPr txBox="1"/>
          <p:nvPr/>
        </p:nvSpPr>
        <p:spPr>
          <a:xfrm>
            <a:off x="7093144" y="5029581"/>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Tree>
    <p:extLst>
      <p:ext uri="{BB962C8B-B14F-4D97-AF65-F5344CB8AC3E}">
        <p14:creationId xmlns:p14="http://schemas.microsoft.com/office/powerpoint/2010/main" val="3504540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8072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lowest common multiple of 12 and 15.</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Divide £32 in the ratio 3 : 8.</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parallelogram.</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0CA48F3-9AAB-4840-AFD9-29440DA3EA6F}"/>
              </a:ext>
            </a:extLst>
          </p:cNvPr>
          <p:cNvPicPr>
            <a:picLocks noChangeAspect="1"/>
          </p:cNvPicPr>
          <p:nvPr/>
        </p:nvPicPr>
        <p:blipFill>
          <a:blip r:embed="rId4"/>
          <a:stretch>
            <a:fillRect/>
          </a:stretch>
        </p:blipFill>
        <p:spPr>
          <a:xfrm>
            <a:off x="6870443" y="1268760"/>
            <a:ext cx="1987468" cy="1950889"/>
          </a:xfrm>
          <a:prstGeom prst="rect">
            <a:avLst/>
          </a:prstGeom>
        </p:spPr>
      </p:pic>
      <p:sp>
        <p:nvSpPr>
          <p:cNvPr id="6" name="Parallelogram 5">
            <a:extLst>
              <a:ext uri="{FF2B5EF4-FFF2-40B4-BE49-F238E27FC236}">
                <a16:creationId xmlns:a16="http://schemas.microsoft.com/office/drawing/2014/main" id="{26D969A9-EC7A-41F6-AD9E-857542395EE6}"/>
              </a:ext>
            </a:extLst>
          </p:cNvPr>
          <p:cNvSpPr/>
          <p:nvPr/>
        </p:nvSpPr>
        <p:spPr>
          <a:xfrm>
            <a:off x="6156176" y="3645024"/>
            <a:ext cx="2160240" cy="1080120"/>
          </a:xfrm>
          <a:prstGeom prst="parallelogram">
            <a:avLst>
              <a:gd name="adj" fmla="val 4706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3B28782-AF65-40BC-A97C-639D33FEAE8E}"/>
              </a:ext>
            </a:extLst>
          </p:cNvPr>
          <p:cNvCxnSpPr>
            <a:cxnSpLocks/>
          </p:cNvCxnSpPr>
          <p:nvPr/>
        </p:nvCxnSpPr>
        <p:spPr>
          <a:xfrm>
            <a:off x="6804248" y="3638352"/>
            <a:ext cx="0" cy="1080120"/>
          </a:xfrm>
          <a:prstGeom prst="line">
            <a:avLst/>
          </a:prstGeom>
          <a:ln>
            <a:prstDash val="dash"/>
          </a:ln>
        </p:spPr>
        <p:style>
          <a:lnRef idx="2">
            <a:schemeClr val="dk1"/>
          </a:lnRef>
          <a:fillRef idx="1">
            <a:schemeClr val="lt1"/>
          </a:fillRef>
          <a:effectRef idx="0">
            <a:schemeClr val="dk1"/>
          </a:effectRef>
          <a:fontRef idx="minor">
            <a:schemeClr val="dk1"/>
          </a:fontRef>
        </p:style>
      </p:cxnSp>
      <p:sp>
        <p:nvSpPr>
          <p:cNvPr id="11" name="Rectangle 10">
            <a:extLst>
              <a:ext uri="{FF2B5EF4-FFF2-40B4-BE49-F238E27FC236}">
                <a16:creationId xmlns:a16="http://schemas.microsoft.com/office/drawing/2014/main" id="{1207EA7E-C8AC-4C5D-BACC-793A83EC5E14}"/>
              </a:ext>
            </a:extLst>
          </p:cNvPr>
          <p:cNvSpPr/>
          <p:nvPr/>
        </p:nvSpPr>
        <p:spPr>
          <a:xfrm flipH="1">
            <a:off x="6804248" y="4509121"/>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966AC673-B4AF-47A1-BBAA-F326D0E4F438}"/>
              </a:ext>
            </a:extLst>
          </p:cNvPr>
          <p:cNvSpPr txBox="1"/>
          <p:nvPr/>
        </p:nvSpPr>
        <p:spPr>
          <a:xfrm>
            <a:off x="6814904" y="3916476"/>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13" name="TextBox 12">
            <a:extLst>
              <a:ext uri="{FF2B5EF4-FFF2-40B4-BE49-F238E27FC236}">
                <a16:creationId xmlns:a16="http://schemas.microsoft.com/office/drawing/2014/main" id="{3D3DDFAA-0429-45EB-8F15-4135DF41293B}"/>
              </a:ext>
            </a:extLst>
          </p:cNvPr>
          <p:cNvSpPr txBox="1"/>
          <p:nvPr/>
        </p:nvSpPr>
        <p:spPr>
          <a:xfrm>
            <a:off x="6438395" y="4718472"/>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cm</a:t>
            </a:r>
          </a:p>
        </p:txBody>
      </p:sp>
    </p:spTree>
    <p:extLst>
      <p:ext uri="{BB962C8B-B14F-4D97-AF65-F5344CB8AC3E}">
        <p14:creationId xmlns:p14="http://schemas.microsoft.com/office/powerpoint/2010/main" val="170695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01704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Complete the table of values and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Order the following fractions from smallest to largest:</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4</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0.5 x 0.7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017044"/>
              </a:xfrm>
              <a:prstGeom prst="rect">
                <a:avLst/>
              </a:prstGeom>
              <a:blipFill>
                <a:blip r:embed="rId2"/>
                <a:stretch>
                  <a:fillRect l="-635" t="-1012" b="-202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09E2CBA-47EF-4F24-9BA1-327D6CDDC7CB}"/>
                  </a:ext>
                </a:extLst>
              </p:cNvPr>
              <p:cNvGraphicFramePr>
                <a:graphicFrameLocks noGrp="1"/>
              </p:cNvGraphicFramePr>
              <p:nvPr>
                <p:extLst>
                  <p:ext uri="{D42A27DB-BD31-4B8C-83A1-F6EECF244321}">
                    <p14:modId xmlns:p14="http://schemas.microsoft.com/office/powerpoint/2010/main" val="1163271935"/>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Choice>
        <mc:Fallback xmlns="">
          <p:graphicFrame>
            <p:nvGraphicFramePr>
              <p:cNvPr id="5" name="Table 4">
                <a:extLst>
                  <a:ext uri="{FF2B5EF4-FFF2-40B4-BE49-F238E27FC236}">
                    <a16:creationId xmlns:a16="http://schemas.microsoft.com/office/drawing/2014/main" id="{B09E2CBA-47EF-4F24-9BA1-327D6CDDC7CB}"/>
                  </a:ext>
                </a:extLst>
              </p:cNvPr>
              <p:cNvGraphicFramePr>
                <a:graphicFrameLocks noGrp="1"/>
              </p:cNvGraphicFramePr>
              <p:nvPr>
                <p:extLst>
                  <p:ext uri="{D42A27DB-BD31-4B8C-83A1-F6EECF244321}">
                    <p14:modId xmlns:p14="http://schemas.microsoft.com/office/powerpoint/2010/main" val="1163271935"/>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8197" r="-500599" b="-108197"/>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108197" r="-500599" b="-8197"/>
                          </a:stretch>
                        </a:blip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Fallback>
      </mc:AlternateContent>
    </p:spTree>
    <p:extLst>
      <p:ext uri="{BB962C8B-B14F-4D97-AF65-F5344CB8AC3E}">
        <p14:creationId xmlns:p14="http://schemas.microsoft.com/office/powerpoint/2010/main" val="335248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40501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5</m:t>
                            </m:r>
                          </m:sup>
                        </m:sSup>
                        <m:r>
                          <a:rPr lang="en-GB" sz="2000" b="0" i="1" smtClean="0">
                            <a:latin typeface="Cambria Math" panose="02040503050406030204" pitchFamily="18" charset="0"/>
                            <a:cs typeface="Arial" panose="020B0604020202020204" pitchFamily="34" charset="0"/>
                          </a:rPr>
                          <m:t>)</m:t>
                        </m:r>
                      </m:e>
                      <m:sup>
                        <m:r>
                          <a:rPr lang="en-GB" sz="2000" b="0" i="1" smtClean="0">
                            <a:latin typeface="Cambria Math" panose="02040503050406030204" pitchFamily="18" charset="0"/>
                            <a:cs typeface="Arial" panose="020B0604020202020204" pitchFamily="34" charset="0"/>
                          </a:rPr>
                          <m:t>3</m:t>
                        </m:r>
                      </m:sup>
                    </m:sSup>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Jack sows 300 wildflower seeds. The probability of a seed flowering is 0.7. Work out an estimate for the number of these seeds that will flower.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as a decimal.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405017"/>
              </a:xfrm>
              <a:prstGeom prst="rect">
                <a:avLst/>
              </a:prstGeom>
              <a:blipFill>
                <a:blip r:embed="rId2"/>
                <a:stretch>
                  <a:fillRect l="-635" t="-126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70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536504"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n</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term of the sequence:	6	11	16	21…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42% of £80.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L-Shape 4">
            <a:extLst>
              <a:ext uri="{FF2B5EF4-FFF2-40B4-BE49-F238E27FC236}">
                <a16:creationId xmlns:a16="http://schemas.microsoft.com/office/drawing/2014/main" id="{63332F2F-50F6-4391-A244-FC09987B3250}"/>
              </a:ext>
            </a:extLst>
          </p:cNvPr>
          <p:cNvSpPr/>
          <p:nvPr/>
        </p:nvSpPr>
        <p:spPr>
          <a:xfrm>
            <a:off x="5682356" y="1556792"/>
            <a:ext cx="2592288" cy="1440160"/>
          </a:xfrm>
          <a:prstGeom prst="corner">
            <a:avLst>
              <a:gd name="adj1" fmla="val 50000"/>
              <a:gd name="adj2" fmla="val 7308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45D07B90-1128-43D3-B8C9-C6A6C6090798}"/>
              </a:ext>
            </a:extLst>
          </p:cNvPr>
          <p:cNvSpPr txBox="1"/>
          <p:nvPr/>
        </p:nvSpPr>
        <p:spPr>
          <a:xfrm>
            <a:off x="7194524" y="1897812"/>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10" name="TextBox 9">
            <a:extLst>
              <a:ext uri="{FF2B5EF4-FFF2-40B4-BE49-F238E27FC236}">
                <a16:creationId xmlns:a16="http://schemas.microsoft.com/office/drawing/2014/main" id="{6974C1BF-4D06-4208-9C2A-DFA864614437}"/>
              </a:ext>
            </a:extLst>
          </p:cNvPr>
          <p:cNvSpPr txBox="1"/>
          <p:nvPr/>
        </p:nvSpPr>
        <p:spPr>
          <a:xfrm>
            <a:off x="5007997" y="2126661"/>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
        <p:nvSpPr>
          <p:cNvPr id="11" name="TextBox 10">
            <a:extLst>
              <a:ext uri="{FF2B5EF4-FFF2-40B4-BE49-F238E27FC236}">
                <a16:creationId xmlns:a16="http://schemas.microsoft.com/office/drawing/2014/main" id="{4180508F-B58E-495E-B72C-85D2C6240620}"/>
              </a:ext>
            </a:extLst>
          </p:cNvPr>
          <p:cNvSpPr txBox="1"/>
          <p:nvPr/>
        </p:nvSpPr>
        <p:spPr>
          <a:xfrm>
            <a:off x="8274644" y="2492896"/>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
        <p:nvSpPr>
          <p:cNvPr id="12" name="TextBox 11">
            <a:extLst>
              <a:ext uri="{FF2B5EF4-FFF2-40B4-BE49-F238E27FC236}">
                <a16:creationId xmlns:a16="http://schemas.microsoft.com/office/drawing/2014/main" id="{21101CA2-5177-4F8A-8CB2-29C728814D4E}"/>
              </a:ext>
            </a:extLst>
          </p:cNvPr>
          <p:cNvSpPr txBox="1"/>
          <p:nvPr/>
        </p:nvSpPr>
        <p:spPr>
          <a:xfrm>
            <a:off x="5898380" y="1190557"/>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Tree>
    <p:extLst>
      <p:ext uri="{BB962C8B-B14F-4D97-AF65-F5344CB8AC3E}">
        <p14:creationId xmlns:p14="http://schemas.microsoft.com/office/powerpoint/2010/main" val="2342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5+4</m:t>
                    </m:r>
                    <m:r>
                      <m:rPr>
                        <m:sty m:val="p"/>
                      </m:rPr>
                      <a:rPr lang="en-GB">
                        <a:latin typeface="Cambria Math" panose="02040503050406030204" pitchFamily="18" charset="0"/>
                      </a:rPr>
                      <m:t>n</m:t>
                    </m:r>
                    <m:r>
                      <a:rPr lang="en-GB">
                        <a:latin typeface="Cambria Math" panose="02040503050406030204" pitchFamily="18" charset="0"/>
                      </a:rPr>
                      <m:t>=13</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trapezium.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£3.45 + £4.86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Trapezoid 4">
            <a:extLst>
              <a:ext uri="{FF2B5EF4-FFF2-40B4-BE49-F238E27FC236}">
                <a16:creationId xmlns:a16="http://schemas.microsoft.com/office/drawing/2014/main" id="{20A4DDFD-75E9-46B3-8677-972A9DC0E3BB}"/>
              </a:ext>
            </a:extLst>
          </p:cNvPr>
          <p:cNvSpPr/>
          <p:nvPr/>
        </p:nvSpPr>
        <p:spPr>
          <a:xfrm>
            <a:off x="5508104" y="1484784"/>
            <a:ext cx="2664296" cy="1296144"/>
          </a:xfrm>
          <a:prstGeom prst="trapezoid">
            <a:avLst>
              <a:gd name="adj" fmla="val 438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3EB1783-46B9-459F-9EC2-1D8B22F5C2E4}"/>
              </a:ext>
            </a:extLst>
          </p:cNvPr>
          <p:cNvCxnSpPr>
            <a:cxnSpLocks/>
          </p:cNvCxnSpPr>
          <p:nvPr/>
        </p:nvCxnSpPr>
        <p:spPr>
          <a:xfrm>
            <a:off x="6444208" y="1495652"/>
            <a:ext cx="0" cy="1071063"/>
          </a:xfrm>
          <a:prstGeom prst="line">
            <a:avLst/>
          </a:prstGeom>
          <a:ln>
            <a:prstDash val="dash"/>
          </a:ln>
        </p:spPr>
        <p:style>
          <a:lnRef idx="2">
            <a:schemeClr val="dk1"/>
          </a:lnRef>
          <a:fillRef idx="1">
            <a:schemeClr val="lt1"/>
          </a:fillRef>
          <a:effectRef idx="0">
            <a:schemeClr val="dk1"/>
          </a:effectRef>
          <a:fontRef idx="minor">
            <a:schemeClr val="dk1"/>
          </a:fontRef>
        </p:style>
      </p:cxnSp>
      <p:sp>
        <p:nvSpPr>
          <p:cNvPr id="8" name="Rectangle 7">
            <a:extLst>
              <a:ext uri="{FF2B5EF4-FFF2-40B4-BE49-F238E27FC236}">
                <a16:creationId xmlns:a16="http://schemas.microsoft.com/office/drawing/2014/main" id="{3B28A82A-6EC1-454C-AC07-3B0A5E86FD4B}"/>
              </a:ext>
            </a:extLst>
          </p:cNvPr>
          <p:cNvSpPr/>
          <p:nvPr/>
        </p:nvSpPr>
        <p:spPr>
          <a:xfrm flipH="1">
            <a:off x="6444208" y="2566715"/>
            <a:ext cx="222596" cy="214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53F28997-CD13-4C3B-B2FE-604A7C097246}"/>
              </a:ext>
            </a:extLst>
          </p:cNvPr>
          <p:cNvSpPr txBox="1"/>
          <p:nvPr/>
        </p:nvSpPr>
        <p:spPr>
          <a:xfrm>
            <a:off x="6470634" y="1129417"/>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10" name="TextBox 9">
            <a:extLst>
              <a:ext uri="{FF2B5EF4-FFF2-40B4-BE49-F238E27FC236}">
                <a16:creationId xmlns:a16="http://schemas.microsoft.com/office/drawing/2014/main" id="{061242FC-A78C-46F9-BE54-09F9E8F25AAB}"/>
              </a:ext>
            </a:extLst>
          </p:cNvPr>
          <p:cNvSpPr txBox="1"/>
          <p:nvPr/>
        </p:nvSpPr>
        <p:spPr>
          <a:xfrm>
            <a:off x="6470633" y="2791796"/>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
        <p:nvSpPr>
          <p:cNvPr id="12" name="TextBox 11">
            <a:extLst>
              <a:ext uri="{FF2B5EF4-FFF2-40B4-BE49-F238E27FC236}">
                <a16:creationId xmlns:a16="http://schemas.microsoft.com/office/drawing/2014/main" id="{F526B4E2-C9CE-42D1-AE08-D06922309019}"/>
              </a:ext>
            </a:extLst>
          </p:cNvPr>
          <p:cNvSpPr txBox="1"/>
          <p:nvPr/>
        </p:nvSpPr>
        <p:spPr>
          <a:xfrm>
            <a:off x="6444208" y="1930760"/>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Tree>
    <p:extLst>
      <p:ext uri="{BB962C8B-B14F-4D97-AF65-F5344CB8AC3E}">
        <p14:creationId xmlns:p14="http://schemas.microsoft.com/office/powerpoint/2010/main" val="933992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832648" cy="409342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pie chart shows information about how the students in Year 11 get to school. Mr Morley says, "Less than 10% of students in Year 11 get to school by car". Is Mr Morley correct? You must explain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Expand </a:t>
                </a:r>
                <a14:m>
                  <m:oMath xmlns:m="http://schemas.openxmlformats.org/officeDocument/2006/math">
                    <m:r>
                      <a:rPr lang="en-GB" sz="2000" b="0" i="1" smtClean="0">
                        <a:latin typeface="Cambria Math" panose="02040503050406030204" pitchFamily="18" charset="0"/>
                        <a:cs typeface="Arial" panose="020B0604020202020204" pitchFamily="34" charset="0"/>
                      </a:rPr>
                      <m:t>3</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e>
                    </m:d>
                  </m:oMath>
                </a14:m>
                <a:endParaRPr lang="en-GB" sz="2000" b="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Joshua rolls an ordinary dice once. Write down the probability that he gets an odd number.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+3=19</m:t>
                    </m:r>
                  </m:oMath>
                </a14:m>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832648" cy="4093428"/>
              </a:xfrm>
              <a:prstGeom prst="rect">
                <a:avLst/>
              </a:prstGeom>
              <a:blipFill>
                <a:blip r:embed="rId2"/>
                <a:stretch>
                  <a:fillRect l="-940" t="-745" b="-193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81D4C726-3722-4C75-B3AA-24E8060965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7" y="1146808"/>
            <a:ext cx="2736304" cy="259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665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688632"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0" smtClean="0">
                        <a:latin typeface="Cambria Math" panose="02040503050406030204" pitchFamily="18" charset="0"/>
                        <a:cs typeface="Arial" panose="020B0604020202020204" pitchFamily="34" charset="0"/>
                      </a:rPr>
                      <m:t>1</m:t>
                    </m:r>
                    <m:r>
                      <a:rPr lang="en-GB" sz="2000" b="0" i="1" smtClean="0">
                        <a:latin typeface="Cambria Math" panose="02040503050406030204" pitchFamily="18" charset="0"/>
                        <a:cs typeface="Arial" panose="020B0604020202020204" pitchFamily="34" charset="0"/>
                      </a:rPr>
                      <m:t>8</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(4+5)</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inequality shown on the number line.</a:t>
                </a:r>
              </a:p>
              <a:p>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688632" cy="2246769"/>
              </a:xfrm>
              <a:prstGeom prst="rect">
                <a:avLst/>
              </a:prstGeom>
              <a:blipFill>
                <a:blip r:embed="rId2"/>
                <a:stretch>
                  <a:fillRect l="-965" t="-135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B2F1071-41F3-4FB2-AE81-90FA627EFBCF}"/>
              </a:ext>
            </a:extLst>
          </p:cNvPr>
          <p:cNvCxnSpPr>
            <a:cxnSpLocks/>
          </p:cNvCxnSpPr>
          <p:nvPr/>
        </p:nvCxnSpPr>
        <p:spPr>
          <a:xfrm flipV="1">
            <a:off x="7608911" y="1391583"/>
            <a:ext cx="926945" cy="597257"/>
          </a:xfrm>
          <a:prstGeom prst="line">
            <a:avLst/>
          </a:prstGeom>
        </p:spPr>
        <p:style>
          <a:lnRef idx="2">
            <a:schemeClr val="dk1"/>
          </a:lnRef>
          <a:fillRef idx="1">
            <a:schemeClr val="lt1"/>
          </a:fillRef>
          <a:effectRef idx="0">
            <a:schemeClr val="dk1"/>
          </a:effectRef>
          <a:fontRef idx="minor">
            <a:schemeClr val="dk1"/>
          </a:fontRef>
        </p:style>
      </p:cxnSp>
      <p:cxnSp>
        <p:nvCxnSpPr>
          <p:cNvPr id="6" name="Straight Connector 5">
            <a:extLst>
              <a:ext uri="{FF2B5EF4-FFF2-40B4-BE49-F238E27FC236}">
                <a16:creationId xmlns:a16="http://schemas.microsoft.com/office/drawing/2014/main" id="{D3DDD679-473C-42FB-A9C7-F2DC351953BD}"/>
              </a:ext>
            </a:extLst>
          </p:cNvPr>
          <p:cNvCxnSpPr/>
          <p:nvPr/>
        </p:nvCxnSpPr>
        <p:spPr>
          <a:xfrm>
            <a:off x="7608911" y="1988840"/>
            <a:ext cx="432048" cy="1224136"/>
          </a:xfrm>
          <a:prstGeom prst="line">
            <a:avLst/>
          </a:prstGeom>
        </p:spPr>
        <p:style>
          <a:lnRef idx="2">
            <a:schemeClr val="dk1"/>
          </a:lnRef>
          <a:fillRef idx="1">
            <a:schemeClr val="lt1"/>
          </a:fillRef>
          <a:effectRef idx="0">
            <a:schemeClr val="dk1"/>
          </a:effectRef>
          <a:fontRef idx="minor">
            <a:schemeClr val="dk1"/>
          </a:fontRef>
        </p:style>
      </p:cxnSp>
      <p:cxnSp>
        <p:nvCxnSpPr>
          <p:cNvPr id="7" name="Straight Connector 6">
            <a:extLst>
              <a:ext uri="{FF2B5EF4-FFF2-40B4-BE49-F238E27FC236}">
                <a16:creationId xmlns:a16="http://schemas.microsoft.com/office/drawing/2014/main" id="{0BCC3063-07F4-4013-B632-8AABFBD96966}"/>
              </a:ext>
            </a:extLst>
          </p:cNvPr>
          <p:cNvCxnSpPr/>
          <p:nvPr/>
        </p:nvCxnSpPr>
        <p:spPr>
          <a:xfrm flipH="1">
            <a:off x="6456783" y="1988840"/>
            <a:ext cx="1152128" cy="432048"/>
          </a:xfrm>
          <a:prstGeom prst="line">
            <a:avLst/>
          </a:prstGeom>
        </p:spPr>
        <p:style>
          <a:lnRef idx="2">
            <a:schemeClr val="dk1"/>
          </a:lnRef>
          <a:fillRef idx="1">
            <a:schemeClr val="lt1"/>
          </a:fillRef>
          <a:effectRef idx="0">
            <a:schemeClr val="dk1"/>
          </a:effectRef>
          <a:fontRef idx="minor">
            <a:schemeClr val="dk1"/>
          </a:fontRef>
        </p:style>
      </p:cxnSp>
      <p:sp>
        <p:nvSpPr>
          <p:cNvPr id="8" name="Arc 7">
            <a:extLst>
              <a:ext uri="{FF2B5EF4-FFF2-40B4-BE49-F238E27FC236}">
                <a16:creationId xmlns:a16="http://schemas.microsoft.com/office/drawing/2014/main" id="{B01DED5B-24F9-4C8B-81D8-461272009EE1}"/>
              </a:ext>
            </a:extLst>
          </p:cNvPr>
          <p:cNvSpPr/>
          <p:nvPr/>
        </p:nvSpPr>
        <p:spPr>
          <a:xfrm>
            <a:off x="7248871" y="1628800"/>
            <a:ext cx="720080" cy="720080"/>
          </a:xfrm>
          <a:prstGeom prst="arc">
            <a:avLst>
              <a:gd name="adj1" fmla="val 9668117"/>
              <a:gd name="adj2" fmla="val 44049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a:extLst>
              <a:ext uri="{FF2B5EF4-FFF2-40B4-BE49-F238E27FC236}">
                <a16:creationId xmlns:a16="http://schemas.microsoft.com/office/drawing/2014/main" id="{EE7832DD-EFF4-411C-B70D-8D7636A882B0}"/>
              </a:ext>
            </a:extLst>
          </p:cNvPr>
          <p:cNvSpPr/>
          <p:nvPr/>
        </p:nvSpPr>
        <p:spPr>
          <a:xfrm rot="4228316">
            <a:off x="7382209" y="2035522"/>
            <a:ext cx="288032" cy="28803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4B76F7-EEFC-43B0-BF27-3AAD06D7F72C}"/>
                  </a:ext>
                </a:extLst>
              </p:cNvPr>
              <p:cNvSpPr txBox="1"/>
              <p:nvPr/>
            </p:nvSpPr>
            <p:spPr>
              <a:xfrm flipH="1">
                <a:off x="7032847" y="1356737"/>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0" name="TextBox 9">
                <a:extLst>
                  <a:ext uri="{FF2B5EF4-FFF2-40B4-BE49-F238E27FC236}">
                    <a16:creationId xmlns:a16="http://schemas.microsoft.com/office/drawing/2014/main" id="{494B76F7-EEFC-43B0-BF27-3AAD06D7F72C}"/>
                  </a:ext>
                </a:extLst>
              </p:cNvPr>
              <p:cNvSpPr txBox="1">
                <a:spLocks noRot="1" noChangeAspect="1" noMove="1" noResize="1" noEditPoints="1" noAdjustHandles="1" noChangeArrowheads="1" noChangeShapeType="1" noTextEdit="1"/>
              </p:cNvSpPr>
              <p:nvPr/>
            </p:nvSpPr>
            <p:spPr>
              <a:xfrm flipH="1">
                <a:off x="7032847" y="1356737"/>
                <a:ext cx="432048"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8B91676-C4CB-4270-A47B-C4174D0B97E7}"/>
                  </a:ext>
                </a:extLst>
              </p:cNvPr>
              <p:cNvSpPr txBox="1"/>
              <p:nvPr/>
            </p:nvSpPr>
            <p:spPr>
              <a:xfrm flipH="1">
                <a:off x="8019485" y="1768750"/>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100°</m:t>
                      </m:r>
                    </m:oMath>
                  </m:oMathPara>
                </a14:m>
                <a:endParaRPr lang="en-GB" sz="2000" dirty="0"/>
              </a:p>
            </p:txBody>
          </p:sp>
        </mc:Choice>
        <mc:Fallback xmlns="">
          <p:sp>
            <p:nvSpPr>
              <p:cNvPr id="11" name="TextBox 10">
                <a:extLst>
                  <a:ext uri="{FF2B5EF4-FFF2-40B4-BE49-F238E27FC236}">
                    <a16:creationId xmlns:a16="http://schemas.microsoft.com/office/drawing/2014/main" id="{C8B91676-C4CB-4270-A47B-C4174D0B97E7}"/>
                  </a:ext>
                </a:extLst>
              </p:cNvPr>
              <p:cNvSpPr txBox="1">
                <a:spLocks noRot="1" noChangeAspect="1" noMove="1" noResize="1" noEditPoints="1" noAdjustHandles="1" noChangeArrowheads="1" noChangeShapeType="1" noTextEdit="1"/>
              </p:cNvSpPr>
              <p:nvPr/>
            </p:nvSpPr>
            <p:spPr>
              <a:xfrm flipH="1">
                <a:off x="8019485" y="1768750"/>
                <a:ext cx="741554" cy="400110"/>
              </a:xfrm>
              <a:prstGeom prst="rect">
                <a:avLst/>
              </a:prstGeom>
              <a:blipFill>
                <a:blip r:embed="rId6"/>
                <a:stretch>
                  <a:fillRect/>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2AF43E90-FABE-4B4D-B586-365273CE932D}"/>
              </a:ext>
            </a:extLst>
          </p:cNvPr>
          <p:cNvPicPr>
            <a:picLocks noChangeAspect="1"/>
          </p:cNvPicPr>
          <p:nvPr/>
        </p:nvPicPr>
        <p:blipFill>
          <a:blip r:embed="rId7"/>
          <a:stretch>
            <a:fillRect/>
          </a:stretch>
        </p:blipFill>
        <p:spPr>
          <a:xfrm>
            <a:off x="761999" y="3409576"/>
            <a:ext cx="5694784" cy="711848"/>
          </a:xfrm>
          <a:prstGeom prst="rect">
            <a:avLst/>
          </a:prstGeom>
        </p:spPr>
      </p:pic>
      <p:sp>
        <p:nvSpPr>
          <p:cNvPr id="14" name="Oval 13">
            <a:extLst>
              <a:ext uri="{FF2B5EF4-FFF2-40B4-BE49-F238E27FC236}">
                <a16:creationId xmlns:a16="http://schemas.microsoft.com/office/drawing/2014/main" id="{0A852F62-1589-49FD-A5DD-3B5F419E49A9}"/>
              </a:ext>
            </a:extLst>
          </p:cNvPr>
          <p:cNvSpPr/>
          <p:nvPr/>
        </p:nvSpPr>
        <p:spPr>
          <a:xfrm>
            <a:off x="2555776" y="328498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D22396B0-C431-485A-A37C-E0B4B850D1F2}"/>
              </a:ext>
            </a:extLst>
          </p:cNvPr>
          <p:cNvCxnSpPr>
            <a:stCxn id="14" idx="6"/>
          </p:cNvCxnSpPr>
          <p:nvPr/>
        </p:nvCxnSpPr>
        <p:spPr>
          <a:xfrm>
            <a:off x="2771800" y="3392996"/>
            <a:ext cx="2808312" cy="16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54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78593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lowest common multiple of 10 and 15.</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i="1">
                        <a:latin typeface="Cambria Math" panose="02040503050406030204" pitchFamily="18" charset="0"/>
                      </a:rPr>
                      <m:t>10(7</m:t>
                    </m:r>
                    <m:r>
                      <a:rPr lang="en-GB" i="1">
                        <a:latin typeface="Cambria Math" panose="02040503050406030204" pitchFamily="18" charset="0"/>
                      </a:rPr>
                      <m:t>𝑥</m:t>
                    </m:r>
                    <m:r>
                      <a:rPr lang="en-GB" i="1">
                        <a:latin typeface="Cambria Math" panose="02040503050406030204" pitchFamily="18" charset="0"/>
                      </a:rPr>
                      <m:t>–5)=300</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of 35 kg.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785938"/>
              </a:xfrm>
              <a:prstGeom prst="rect">
                <a:avLst/>
              </a:prstGeom>
              <a:blipFill>
                <a:blip r:embed="rId2"/>
                <a:stretch>
                  <a:fillRect l="-635" t="-1712" b="-34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This rule can be used to work out the time, in seconds, it takes to download music tracks.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Work out the time, in seconds, it takes to download 9 music tracks.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Convert 800 g to kilograms.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Write down the mode of the following list of numbers:</a:t>
            </a:r>
          </a:p>
          <a:p>
            <a:r>
              <a:rPr lang="en-GB" sz="2000" dirty="0">
                <a:latin typeface="Arial" panose="020B0604020202020204" pitchFamily="34" charset="0"/>
                <a:cs typeface="Arial" panose="020B0604020202020204" pitchFamily="34" charset="0"/>
              </a:rPr>
              <a:t>	6	9	10	9	11	9	9</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B841DA-581C-4172-9D45-21341CBE9B63}"/>
              </a:ext>
            </a:extLst>
          </p:cNvPr>
          <p:cNvPicPr>
            <a:picLocks noChangeAspect="1"/>
          </p:cNvPicPr>
          <p:nvPr/>
        </p:nvPicPr>
        <p:blipFill>
          <a:blip r:embed="rId4"/>
          <a:stretch>
            <a:fillRect/>
          </a:stretch>
        </p:blipFill>
        <p:spPr>
          <a:xfrm>
            <a:off x="827584" y="1844824"/>
            <a:ext cx="5134821" cy="449958"/>
          </a:xfrm>
          <a:prstGeom prst="rect">
            <a:avLst/>
          </a:prstGeom>
        </p:spPr>
      </p:pic>
    </p:spTree>
    <p:extLst>
      <p:ext uri="{BB962C8B-B14F-4D97-AF65-F5344CB8AC3E}">
        <p14:creationId xmlns:p14="http://schemas.microsoft.com/office/powerpoint/2010/main" val="310589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569628686"/>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Spring Term</a:t>
            </a:r>
          </a:p>
        </p:txBody>
      </p:sp>
    </p:spTree>
    <p:extLst>
      <p:ext uri="{BB962C8B-B14F-4D97-AF65-F5344CB8AC3E}">
        <p14:creationId xmlns:p14="http://schemas.microsoft.com/office/powerpoint/2010/main" val="38843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08712" cy="301704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25=4</m:t>
                    </m:r>
                    <m:r>
                      <m:rPr>
                        <m:sty m:val="p"/>
                      </m:rPr>
                      <a:rPr lang="en-GB">
                        <a:latin typeface="Cambria Math" panose="02040503050406030204" pitchFamily="18" charset="0"/>
                      </a:rPr>
                      <m:t>n</m:t>
                    </m:r>
                    <m:r>
                      <a:rPr lang="en-GB" i="1">
                        <a:latin typeface="Cambria Math" panose="02040503050406030204" pitchFamily="18" charset="0"/>
                      </a:rPr>
                      <m:t>−</m:t>
                    </m:r>
                    <m:r>
                      <a:rPr lang="en-GB">
                        <a:latin typeface="Cambria Math" panose="02040503050406030204" pitchFamily="18" charset="0"/>
                      </a:rPr>
                      <m:t>3</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from smallest to largest:</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cs typeface="Arial" panose="020B0604020202020204" pitchFamily="34" charset="0"/>
                          </a:rPr>
                          <m:t>8</m:t>
                        </m:r>
                      </m:den>
                    </m:f>
                  </m:oMath>
                </a14:m>
                <a:r>
                  <a:rPr lang="en-GB" sz="2000" dirty="0">
                    <a:latin typeface="Arial" panose="020B0604020202020204" pitchFamily="34" charset="0"/>
                    <a:cs typeface="Arial" panose="020B0604020202020204" pitchFamily="34" charset="0"/>
                  </a:rPr>
                  <a:t>	0.8	85%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m:t>
                        </m:r>
                      </m:num>
                      <m:den>
                        <m:r>
                          <a:rPr lang="en-GB" sz="2000" b="0" i="1" smtClean="0">
                            <a:latin typeface="Cambria Math" panose="02040503050406030204" pitchFamily="18" charset="0"/>
                            <a:cs typeface="Arial" panose="020B0604020202020204" pitchFamily="34" charset="0"/>
                          </a:rPr>
                          <m:t>6</m:t>
                        </m:r>
                      </m:den>
                    </m:f>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	</a:t>
                </a:r>
              </a:p>
              <a:p>
                <a:pPr marL="457200" indent="-457200">
                  <a:buFont typeface="+mj-lt"/>
                  <a:buAutoNum type="arabicPeriod"/>
                </a:pPr>
                <a:r>
                  <a:rPr lang="en-GB" sz="2000" dirty="0">
                    <a:latin typeface="Arial" panose="020B0604020202020204" pitchFamily="34" charset="0"/>
                    <a:cs typeface="Arial" panose="020B0604020202020204" pitchFamily="34" charset="0"/>
                  </a:rPr>
                  <a:t> £2.19 - £1.63</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408712" cy="3017044"/>
              </a:xfrm>
              <a:prstGeom prst="rect">
                <a:avLst/>
              </a:prstGeom>
              <a:blipFill>
                <a:blip r:embed="rId2"/>
                <a:stretch>
                  <a:fillRect l="-856" t="-1012" b="-222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12FE7A-3545-4296-94F7-E5F7AD3F78A7}"/>
              </a:ext>
            </a:extLst>
          </p:cNvPr>
          <p:cNvPicPr/>
          <p:nvPr/>
        </p:nvPicPr>
        <p:blipFill rotWithShape="1">
          <a:blip r:embed="rId5" cstate="print">
            <a:extLst>
              <a:ext uri="{28A0092B-C50C-407E-A947-70E740481C1C}">
                <a14:useLocalDpi xmlns:a14="http://schemas.microsoft.com/office/drawing/2010/main" val="0"/>
              </a:ext>
            </a:extLst>
          </a:blip>
          <a:srcRect l="39263" t="19231" r="24680" b="23333"/>
          <a:stretch/>
        </p:blipFill>
        <p:spPr bwMode="auto">
          <a:xfrm>
            <a:off x="6732240" y="1268760"/>
            <a:ext cx="2018665" cy="2009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6091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3839826-07CD-4CA7-B3C5-074E2B0F3B30}"/>
                  </a:ext>
                </a:extLst>
              </p:cNvPr>
              <p:cNvSpPr txBox="1"/>
              <p:nvPr/>
            </p:nvSpPr>
            <p:spPr>
              <a:xfrm>
                <a:off x="251519" y="1124744"/>
                <a:ext cx="583959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You must give a reason for your answer.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Joe travelled 60 miles in 1 hour 30 minutes. Work out Joe’s average speed. Give your answer in miles per hour.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median of the following list of numbers:</a:t>
                </a:r>
              </a:p>
              <a:p>
                <a:r>
                  <a:rPr lang="en-GB" sz="2000" dirty="0">
                    <a:latin typeface="Arial" panose="020B0604020202020204" pitchFamily="34" charset="0"/>
                    <a:cs typeface="Arial" panose="020B0604020202020204" pitchFamily="34" charset="0"/>
                  </a:rPr>
                  <a:t>	8	7	5	6	7	3  </a:t>
                </a:r>
              </a:p>
            </p:txBody>
          </p:sp>
        </mc:Choice>
        <mc:Fallback xmlns="">
          <p:sp>
            <p:nvSpPr>
              <p:cNvPr id="5" name="TextBox 4">
                <a:extLst>
                  <a:ext uri="{FF2B5EF4-FFF2-40B4-BE49-F238E27FC236}">
                    <a16:creationId xmlns:a16="http://schemas.microsoft.com/office/drawing/2014/main" id="{A3839826-07CD-4CA7-B3C5-074E2B0F3B30}"/>
                  </a:ext>
                </a:extLst>
              </p:cNvPr>
              <p:cNvSpPr txBox="1">
                <a:spLocks noRot="1" noChangeAspect="1" noMove="1" noResize="1" noEditPoints="1" noAdjustHandles="1" noChangeArrowheads="1" noChangeShapeType="1" noTextEdit="1"/>
              </p:cNvSpPr>
              <p:nvPr/>
            </p:nvSpPr>
            <p:spPr>
              <a:xfrm>
                <a:off x="251519" y="1124744"/>
                <a:ext cx="5839590" cy="3170099"/>
              </a:xfrm>
              <a:prstGeom prst="rect">
                <a:avLst/>
              </a:prstGeom>
              <a:blipFill>
                <a:blip r:embed="rId4"/>
                <a:stretch>
                  <a:fillRect l="-939" t="-962" r="-1879" b="-2692"/>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ECC75E85-FD6D-4556-BA28-38A686973BB7}"/>
              </a:ext>
            </a:extLst>
          </p:cNvPr>
          <p:cNvCxnSpPr>
            <a:cxnSpLocks/>
          </p:cNvCxnSpPr>
          <p:nvPr/>
        </p:nvCxnSpPr>
        <p:spPr>
          <a:xfrm flipV="1">
            <a:off x="5988342" y="1345835"/>
            <a:ext cx="2232295" cy="1135151"/>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26C578-9D9B-43DE-B8E1-ED6B6F0BCFC3}"/>
                  </a:ext>
                </a:extLst>
              </p:cNvPr>
              <p:cNvSpPr txBox="1"/>
              <p:nvPr/>
            </p:nvSpPr>
            <p:spPr>
              <a:xfrm flipH="1">
                <a:off x="7056248" y="1797451"/>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smtClean="0">
                          <a:latin typeface="Cambria Math" panose="02040503050406030204" pitchFamily="18" charset="0"/>
                          <a:ea typeface="Cambria Math" panose="02040503050406030204" pitchFamily="18" charset="0"/>
                        </a:rPr>
                        <m:t>2</m:t>
                      </m:r>
                      <m:r>
                        <a:rPr lang="en-GB" sz="2000" b="0" i="1" smtClean="0">
                          <a:latin typeface="Cambria Math" panose="02040503050406030204" pitchFamily="18" charset="0"/>
                          <a:ea typeface="Cambria Math" panose="02040503050406030204" pitchFamily="18" charset="0"/>
                        </a:rPr>
                        <m:t>9°</m:t>
                      </m:r>
                    </m:oMath>
                  </m:oMathPara>
                </a14:m>
                <a:endParaRPr lang="en-GB" sz="2000" dirty="0"/>
              </a:p>
            </p:txBody>
          </p:sp>
        </mc:Choice>
        <mc:Fallback xmlns="">
          <p:sp>
            <p:nvSpPr>
              <p:cNvPr id="7" name="TextBox 6">
                <a:extLst>
                  <a:ext uri="{FF2B5EF4-FFF2-40B4-BE49-F238E27FC236}">
                    <a16:creationId xmlns:a16="http://schemas.microsoft.com/office/drawing/2014/main" id="{4526C578-9D9B-43DE-B8E1-ED6B6F0BCFC3}"/>
                  </a:ext>
                </a:extLst>
              </p:cNvPr>
              <p:cNvSpPr txBox="1">
                <a:spLocks noRot="1" noChangeAspect="1" noMove="1" noResize="1" noEditPoints="1" noAdjustHandles="1" noChangeArrowheads="1" noChangeShapeType="1" noTextEdit="1"/>
              </p:cNvSpPr>
              <p:nvPr/>
            </p:nvSpPr>
            <p:spPr>
              <a:xfrm flipH="1">
                <a:off x="7056248" y="1797451"/>
                <a:ext cx="741554" cy="400110"/>
              </a:xfrm>
              <a:prstGeom prst="rect">
                <a:avLst/>
              </a:prstGeom>
              <a:blipFill>
                <a:blip r:embed="rId5"/>
                <a:stretch>
                  <a:fillRect/>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15867F00-841E-45C1-8EC7-21D6A9DE2054}"/>
              </a:ext>
            </a:extLst>
          </p:cNvPr>
          <p:cNvCxnSpPr>
            <a:cxnSpLocks/>
          </p:cNvCxnSpPr>
          <p:nvPr/>
        </p:nvCxnSpPr>
        <p:spPr>
          <a:xfrm flipH="1" flipV="1">
            <a:off x="7633204" y="1502693"/>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a:extLst>
              <a:ext uri="{FF2B5EF4-FFF2-40B4-BE49-F238E27FC236}">
                <a16:creationId xmlns:a16="http://schemas.microsoft.com/office/drawing/2014/main" id="{193ED14B-6525-471D-912E-A81D84A521EE}"/>
              </a:ext>
            </a:extLst>
          </p:cNvPr>
          <p:cNvCxnSpPr>
            <a:cxnSpLocks/>
          </p:cNvCxnSpPr>
          <p:nvPr/>
        </p:nvCxnSpPr>
        <p:spPr>
          <a:xfrm flipV="1">
            <a:off x="7739153" y="1543157"/>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a:extLst>
              <a:ext uri="{FF2B5EF4-FFF2-40B4-BE49-F238E27FC236}">
                <a16:creationId xmlns:a16="http://schemas.microsoft.com/office/drawing/2014/main" id="{E2A8D3F8-5C0C-44DC-8548-2383CB759695}"/>
              </a:ext>
            </a:extLst>
          </p:cNvPr>
          <p:cNvCxnSpPr>
            <a:cxnSpLocks/>
          </p:cNvCxnSpPr>
          <p:nvPr/>
        </p:nvCxnSpPr>
        <p:spPr>
          <a:xfrm flipV="1">
            <a:off x="6516216" y="1958846"/>
            <a:ext cx="2232295" cy="1135151"/>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25A1CDCE-4C2C-424A-9685-2F27461D2A93}"/>
              </a:ext>
            </a:extLst>
          </p:cNvPr>
          <p:cNvCxnSpPr>
            <a:cxnSpLocks/>
          </p:cNvCxnSpPr>
          <p:nvPr/>
        </p:nvCxnSpPr>
        <p:spPr>
          <a:xfrm flipH="1" flipV="1">
            <a:off x="8221566" y="2094779"/>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C93E648D-D2ED-46C6-AC99-95AF75B30628}"/>
              </a:ext>
            </a:extLst>
          </p:cNvPr>
          <p:cNvCxnSpPr>
            <a:cxnSpLocks/>
          </p:cNvCxnSpPr>
          <p:nvPr/>
        </p:nvCxnSpPr>
        <p:spPr>
          <a:xfrm flipV="1">
            <a:off x="8327515" y="2135243"/>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15F8A42D-F2D7-48C9-9743-1F5E96B95D93}"/>
              </a:ext>
            </a:extLst>
          </p:cNvPr>
          <p:cNvCxnSpPr>
            <a:cxnSpLocks/>
          </p:cNvCxnSpPr>
          <p:nvPr/>
        </p:nvCxnSpPr>
        <p:spPr>
          <a:xfrm flipH="1" flipV="1">
            <a:off x="6280931" y="1740885"/>
            <a:ext cx="1753995" cy="1096913"/>
          </a:xfrm>
          <a:prstGeom prst="line">
            <a:avLst/>
          </a:prstGeom>
        </p:spPr>
        <p:style>
          <a:lnRef idx="2">
            <a:schemeClr val="dk1"/>
          </a:lnRef>
          <a:fillRef idx="1">
            <a:schemeClr val="lt1"/>
          </a:fillRef>
          <a:effectRef idx="0">
            <a:schemeClr val="dk1"/>
          </a:effectRef>
          <a:fontRef idx="minor">
            <a:schemeClr val="dk1"/>
          </a:fontRef>
        </p:style>
      </p:cxnSp>
      <p:sp>
        <p:nvSpPr>
          <p:cNvPr id="14" name="Arc 13">
            <a:extLst>
              <a:ext uri="{FF2B5EF4-FFF2-40B4-BE49-F238E27FC236}">
                <a16:creationId xmlns:a16="http://schemas.microsoft.com/office/drawing/2014/main" id="{AE9D4FB9-6157-493B-8005-533107B2C63C}"/>
              </a:ext>
            </a:extLst>
          </p:cNvPr>
          <p:cNvSpPr/>
          <p:nvPr/>
        </p:nvSpPr>
        <p:spPr>
          <a:xfrm>
            <a:off x="7218743" y="2206452"/>
            <a:ext cx="720080" cy="720080"/>
          </a:xfrm>
          <a:prstGeom prst="arc">
            <a:avLst>
              <a:gd name="adj1" fmla="val 12567630"/>
              <a:gd name="adj2" fmla="val 1987641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88213FD8-06A9-4841-A2FF-45082BD70656}"/>
              </a:ext>
            </a:extLst>
          </p:cNvPr>
          <p:cNvSpPr/>
          <p:nvPr/>
        </p:nvSpPr>
        <p:spPr>
          <a:xfrm>
            <a:off x="6437848" y="1740885"/>
            <a:ext cx="720080" cy="720080"/>
          </a:xfrm>
          <a:prstGeom prst="arc">
            <a:avLst>
              <a:gd name="adj1" fmla="val 19605908"/>
              <a:gd name="adj2" fmla="val 157863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F68C01-C84F-40D4-A26B-5612DF550961}"/>
                  </a:ext>
                </a:extLst>
              </p:cNvPr>
              <p:cNvSpPr txBox="1"/>
              <p:nvPr/>
            </p:nvSpPr>
            <p:spPr>
              <a:xfrm flipH="1">
                <a:off x="7747900" y="1925700"/>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6" name="TextBox 15">
                <a:extLst>
                  <a:ext uri="{FF2B5EF4-FFF2-40B4-BE49-F238E27FC236}">
                    <a16:creationId xmlns:a16="http://schemas.microsoft.com/office/drawing/2014/main" id="{02F68C01-C84F-40D4-A26B-5612DF550961}"/>
                  </a:ext>
                </a:extLst>
              </p:cNvPr>
              <p:cNvSpPr txBox="1">
                <a:spLocks noRot="1" noChangeAspect="1" noMove="1" noResize="1" noEditPoints="1" noAdjustHandles="1" noChangeArrowheads="1" noChangeShapeType="1" noTextEdit="1"/>
              </p:cNvSpPr>
              <p:nvPr/>
            </p:nvSpPr>
            <p:spPr>
              <a:xfrm flipH="1">
                <a:off x="7747900" y="1925700"/>
                <a:ext cx="432048" cy="40011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38008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968552" cy="412555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gradient of the graph.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Use your calculator to work out the value of </a:t>
                </a:r>
                <a14:m>
                  <m:oMath xmlns:m="http://schemas.openxmlformats.org/officeDocument/2006/math">
                    <m:rad>
                      <m:radPr>
                        <m:ctrlPr>
                          <a:rPr lang="en-GB" sz="2000" i="1" smtClean="0">
                            <a:latin typeface="Cambria Math" panose="02040503050406030204" pitchFamily="18" charset="0"/>
                            <a:cs typeface="Arial" panose="020B0604020202020204" pitchFamily="34" charset="0"/>
                          </a:rPr>
                        </m:ctrlPr>
                      </m:radPr>
                      <m:deg>
                        <m:r>
                          <m:rPr>
                            <m:brk m:alnAt="7"/>
                          </m:rPr>
                          <a:rPr lang="en-GB" sz="2000" b="0" i="1" smtClean="0">
                            <a:latin typeface="Cambria Math" panose="02040503050406030204" pitchFamily="18" charset="0"/>
                            <a:cs typeface="Arial" panose="020B0604020202020204" pitchFamily="34" charset="0"/>
                          </a:rPr>
                          <m:t>3</m:t>
                        </m:r>
                      </m:deg>
                      <m:e>
                        <m:r>
                          <a:rPr lang="en-GB" sz="2000" b="0" i="1" smtClean="0">
                            <a:latin typeface="Cambria Math" panose="02040503050406030204" pitchFamily="18" charset="0"/>
                            <a:cs typeface="Arial" panose="020B0604020202020204" pitchFamily="34" charset="0"/>
                          </a:rPr>
                          <m:t>42.875</m:t>
                        </m:r>
                      </m:e>
                    </m:rad>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Potatoes cost £9 for a 12.5 kg bag at a farm shop. The same type of potatoes cost £1.83 for a 2.5 kg bag at a supermarket. Where are the potatoes the better value, at the farm shop or at the supermarket?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6 ÷ 0.5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968552" cy="4125553"/>
              </a:xfrm>
              <a:prstGeom prst="rect">
                <a:avLst/>
              </a:prstGeom>
              <a:blipFill>
                <a:blip r:embed="rId2"/>
                <a:stretch>
                  <a:fillRect l="-1104" t="-740" r="-2699" b="-192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xes coordinate">
            <a:extLst>
              <a:ext uri="{FF2B5EF4-FFF2-40B4-BE49-F238E27FC236}">
                <a16:creationId xmlns:a16="http://schemas.microsoft.com/office/drawing/2014/main" id="{AA4C434D-C077-4907-A243-50A08A414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68760"/>
            <a:ext cx="3371056" cy="33861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E631387-4AC6-4D2D-A48A-00E2ACF62B6E}"/>
              </a:ext>
            </a:extLst>
          </p:cNvPr>
          <p:cNvCxnSpPr>
            <a:cxnSpLocks/>
          </p:cNvCxnSpPr>
          <p:nvPr/>
        </p:nvCxnSpPr>
        <p:spPr>
          <a:xfrm flipV="1">
            <a:off x="6588224" y="1556792"/>
            <a:ext cx="936104" cy="29523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693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192688" cy="270926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Joshua rolls an ordinary dice once. Write down the probability that he gets a number less than 3.</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volume of the cube.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fractions from smallest to largest:</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7</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4</m:t>
                        </m:r>
                      </m:den>
                    </m:f>
                  </m:oMath>
                </a14:m>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192688" cy="2709268"/>
              </a:xfrm>
              <a:prstGeom prst="rect">
                <a:avLst/>
              </a:prstGeom>
              <a:blipFill>
                <a:blip r:embed="rId2"/>
                <a:stretch>
                  <a:fillRect l="-886" t="-112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a:extLst>
              <a:ext uri="{FF2B5EF4-FFF2-40B4-BE49-F238E27FC236}">
                <a16:creationId xmlns:a16="http://schemas.microsoft.com/office/drawing/2014/main" id="{82C35A68-BBB9-4DE1-94F4-CA3A2785D174}"/>
              </a:ext>
            </a:extLst>
          </p:cNvPr>
          <p:cNvSpPr/>
          <p:nvPr/>
        </p:nvSpPr>
        <p:spPr>
          <a:xfrm>
            <a:off x="6960839" y="1407552"/>
            <a:ext cx="1656184" cy="1656184"/>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585D9BBC-214D-4562-A9C1-5A1D7339EDF7}"/>
              </a:ext>
            </a:extLst>
          </p:cNvPr>
          <p:cNvSpPr txBox="1"/>
          <p:nvPr/>
        </p:nvSpPr>
        <p:spPr>
          <a:xfrm>
            <a:off x="7248871" y="3063736"/>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Tree>
    <p:extLst>
      <p:ext uri="{BB962C8B-B14F-4D97-AF65-F5344CB8AC3E}">
        <p14:creationId xmlns:p14="http://schemas.microsoft.com/office/powerpoint/2010/main" val="2126378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70926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Complete the table of values and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=8</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56% as a decimal.</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5</m:t>
                        </m:r>
                      </m:den>
                    </m:f>
                    <m:r>
                      <a:rPr lang="en-GB" sz="200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ea typeface="Cambria Math" panose="02040503050406030204" pitchFamily="18" charset="0"/>
                            <a:cs typeface="Arial" panose="020B0604020202020204" pitchFamily="34" charset="0"/>
                          </a:rPr>
                          <m:t>15</m:t>
                        </m:r>
                      </m:num>
                      <m:den>
                        <m:r>
                          <a:rPr lang="en-GB" sz="2000" b="0" i="1" smtClean="0">
                            <a:latin typeface="Cambria Math" panose="02040503050406030204" pitchFamily="18" charset="0"/>
                            <a:ea typeface="Cambria Math" panose="02040503050406030204" pitchFamily="18" charset="0"/>
                            <a:cs typeface="Arial" panose="020B0604020202020204" pitchFamily="34" charset="0"/>
                          </a:rPr>
                          <m:t>17</m:t>
                        </m:r>
                      </m:den>
                    </m:f>
                  </m:oMath>
                </a14:m>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709268"/>
              </a:xfrm>
              <a:prstGeom prst="rect">
                <a:avLst/>
              </a:prstGeom>
              <a:blipFill>
                <a:blip r:embed="rId2"/>
                <a:stretch>
                  <a:fillRect l="-635" t="-112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176E7CD-F77B-455A-89BB-BC6FD02CB764}"/>
                  </a:ext>
                </a:extLst>
              </p:cNvPr>
              <p:cNvGraphicFramePr>
                <a:graphicFrameLocks noGrp="1"/>
              </p:cNvGraphicFramePr>
              <p:nvPr>
                <p:extLst>
                  <p:ext uri="{D42A27DB-BD31-4B8C-83A1-F6EECF244321}">
                    <p14:modId xmlns:p14="http://schemas.microsoft.com/office/powerpoint/2010/main" val="1476244889"/>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Choice>
        <mc:Fallback xmlns="">
          <p:graphicFrame>
            <p:nvGraphicFramePr>
              <p:cNvPr id="5" name="Table 4">
                <a:extLst>
                  <a:ext uri="{FF2B5EF4-FFF2-40B4-BE49-F238E27FC236}">
                    <a16:creationId xmlns:a16="http://schemas.microsoft.com/office/drawing/2014/main" id="{F176E7CD-F77B-455A-89BB-BC6FD02CB764}"/>
                  </a:ext>
                </a:extLst>
              </p:cNvPr>
              <p:cNvGraphicFramePr>
                <a:graphicFrameLocks noGrp="1"/>
              </p:cNvGraphicFramePr>
              <p:nvPr>
                <p:extLst>
                  <p:ext uri="{D42A27DB-BD31-4B8C-83A1-F6EECF244321}">
                    <p14:modId xmlns:p14="http://schemas.microsoft.com/office/powerpoint/2010/main" val="1476244889"/>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8197" r="-500599" b="-108197"/>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108197" r="-500599" b="-8197"/>
                          </a:stretch>
                        </a:blip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Fallback>
      </mc:AlternateContent>
    </p:spTree>
    <p:extLst>
      <p:ext uri="{BB962C8B-B14F-4D97-AF65-F5344CB8AC3E}">
        <p14:creationId xmlns:p14="http://schemas.microsoft.com/office/powerpoint/2010/main" val="1585657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76064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How much of each ingredient does Cassie need to make 12 biscuits?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2</m:t>
                    </m:r>
                    <m:r>
                      <m:rPr>
                        <m:sty m:val="p"/>
                      </m:rPr>
                      <a:rPr lang="en-GB">
                        <a:latin typeface="Cambria Math" panose="02040503050406030204" pitchFamily="18" charset="0"/>
                      </a:rPr>
                      <m:t>m</m:t>
                    </m:r>
                    <m:r>
                      <a:rPr lang="en-GB" i="1">
                        <a:latin typeface="Cambria Math" panose="02040503050406030204" pitchFamily="18" charset="0"/>
                      </a:rPr>
                      <m:t>−</m:t>
                    </m:r>
                    <m:r>
                      <a:rPr lang="en-GB">
                        <a:latin typeface="Cambria Math" panose="02040503050406030204" pitchFamily="18" charset="0"/>
                      </a:rPr>
                      <m:t>44=76</m:t>
                    </m:r>
                    <m:r>
                      <a:rPr lang="en-GB" i="1">
                        <a:latin typeface="Cambria Math" panose="02040503050406030204" pitchFamily="18" charset="0"/>
                      </a:rPr>
                      <m:t>−</m:t>
                    </m:r>
                    <m:r>
                      <a:rPr lang="en-GB">
                        <a:latin typeface="Cambria Math" panose="02040503050406030204" pitchFamily="18" charset="0"/>
                      </a:rPr>
                      <m:t>8</m:t>
                    </m:r>
                    <m:r>
                      <m:rPr>
                        <m:sty m:val="p"/>
                      </m:rPr>
                      <a:rPr lang="en-GB">
                        <a:latin typeface="Cambria Math" panose="02040503050406030204" pitchFamily="18" charset="0"/>
                      </a:rPr>
                      <m:t>m</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Increase £30 by 26%.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760640" cy="1938992"/>
              </a:xfrm>
              <a:prstGeom prst="rect">
                <a:avLst/>
              </a:prstGeom>
              <a:blipFill>
                <a:blip r:embed="rId2"/>
                <a:stretch>
                  <a:fillRect l="-952"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74A9014-192B-42C9-9151-546755874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196752"/>
            <a:ext cx="2695029" cy="168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223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688632" cy="241732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7</m:t>
                            </m:r>
                          </m:sup>
                        </m:sSup>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3</m:t>
                            </m:r>
                          </m:sup>
                        </m:sSup>
                      </m:den>
                    </m:f>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5</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£15.54 - £9.62</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688632" cy="2417328"/>
              </a:xfrm>
              <a:prstGeom prst="rect">
                <a:avLst/>
              </a:prstGeom>
              <a:blipFill>
                <a:blip r:embed="rId2"/>
                <a:stretch>
                  <a:fillRect l="-965" b="-378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CA891EF-24B4-46B7-97FF-2673E6E7DA2D}"/>
              </a:ext>
            </a:extLst>
          </p:cNvPr>
          <p:cNvCxnSpPr>
            <a:cxnSpLocks/>
          </p:cNvCxnSpPr>
          <p:nvPr/>
        </p:nvCxnSpPr>
        <p:spPr>
          <a:xfrm flipH="1" flipV="1">
            <a:off x="7101163" y="1514979"/>
            <a:ext cx="323767" cy="905910"/>
          </a:xfrm>
          <a:prstGeom prst="line">
            <a:avLst/>
          </a:prstGeom>
        </p:spPr>
        <p:style>
          <a:lnRef idx="2">
            <a:schemeClr val="dk1"/>
          </a:lnRef>
          <a:fillRef idx="1">
            <a:schemeClr val="lt1"/>
          </a:fillRef>
          <a:effectRef idx="0">
            <a:schemeClr val="dk1"/>
          </a:effectRef>
          <a:fontRef idx="minor">
            <a:schemeClr val="dk1"/>
          </a:fontRef>
        </p:style>
      </p:cxnSp>
      <p:cxnSp>
        <p:nvCxnSpPr>
          <p:cNvPr id="6" name="Straight Connector 5">
            <a:extLst>
              <a:ext uri="{FF2B5EF4-FFF2-40B4-BE49-F238E27FC236}">
                <a16:creationId xmlns:a16="http://schemas.microsoft.com/office/drawing/2014/main" id="{CD4E08C5-421C-4EC5-86C3-FE5E18D468B1}"/>
              </a:ext>
            </a:extLst>
          </p:cNvPr>
          <p:cNvCxnSpPr>
            <a:cxnSpLocks/>
          </p:cNvCxnSpPr>
          <p:nvPr/>
        </p:nvCxnSpPr>
        <p:spPr>
          <a:xfrm>
            <a:off x="6300192" y="2420888"/>
            <a:ext cx="2240356" cy="0"/>
          </a:xfrm>
          <a:prstGeom prst="line">
            <a:avLst/>
          </a:prstGeom>
        </p:spPr>
        <p:style>
          <a:lnRef idx="2">
            <a:schemeClr val="dk1"/>
          </a:lnRef>
          <a:fillRef idx="1">
            <a:schemeClr val="lt1"/>
          </a:fillRef>
          <a:effectRef idx="0">
            <a:schemeClr val="dk1"/>
          </a:effectRef>
          <a:fontRef idx="minor">
            <a:schemeClr val="dk1"/>
          </a:fontRef>
        </p:style>
      </p:cxnSp>
      <p:sp>
        <p:nvSpPr>
          <p:cNvPr id="7" name="Arc 6">
            <a:extLst>
              <a:ext uri="{FF2B5EF4-FFF2-40B4-BE49-F238E27FC236}">
                <a16:creationId xmlns:a16="http://schemas.microsoft.com/office/drawing/2014/main" id="{9DB1FDF8-AAAE-4172-A004-122373A68BDD}"/>
              </a:ext>
            </a:extLst>
          </p:cNvPr>
          <p:cNvSpPr/>
          <p:nvPr/>
        </p:nvSpPr>
        <p:spPr>
          <a:xfrm>
            <a:off x="7101163" y="2060848"/>
            <a:ext cx="720080" cy="720080"/>
          </a:xfrm>
          <a:prstGeom prst="arc">
            <a:avLst>
              <a:gd name="adj1" fmla="val 10954712"/>
              <a:gd name="adj2" fmla="val 5995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4E5759-F299-4223-8B27-F58357588ED5}"/>
                  </a:ext>
                </a:extLst>
              </p:cNvPr>
              <p:cNvSpPr txBox="1"/>
              <p:nvPr/>
            </p:nvSpPr>
            <p:spPr>
              <a:xfrm flipH="1">
                <a:off x="7821243" y="1915587"/>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8" name="TextBox 7">
                <a:extLst>
                  <a:ext uri="{FF2B5EF4-FFF2-40B4-BE49-F238E27FC236}">
                    <a16:creationId xmlns:a16="http://schemas.microsoft.com/office/drawing/2014/main" id="{304E5759-F299-4223-8B27-F58357588ED5}"/>
                  </a:ext>
                </a:extLst>
              </p:cNvPr>
              <p:cNvSpPr txBox="1">
                <a:spLocks noRot="1" noChangeAspect="1" noMove="1" noResize="1" noEditPoints="1" noAdjustHandles="1" noChangeArrowheads="1" noChangeShapeType="1" noTextEdit="1"/>
              </p:cNvSpPr>
              <p:nvPr/>
            </p:nvSpPr>
            <p:spPr>
              <a:xfrm flipH="1">
                <a:off x="7821243" y="1915587"/>
                <a:ext cx="432048"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80AE6A4-DA9E-425B-908B-99915D18BFBF}"/>
                  </a:ext>
                </a:extLst>
              </p:cNvPr>
              <p:cNvSpPr txBox="1"/>
              <p:nvPr/>
            </p:nvSpPr>
            <p:spPr>
              <a:xfrm flipH="1">
                <a:off x="6508194" y="1840758"/>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mbria Math" panose="02040503050406030204" pitchFamily="18" charset="0"/>
                        </a:rPr>
                        <m:t>7</m:t>
                      </m:r>
                      <m:r>
                        <a:rPr lang="en-GB" sz="2000" b="0" i="1" smtClean="0">
                          <a:latin typeface="Cambria Math" panose="02040503050406030204" pitchFamily="18" charset="0"/>
                          <a:ea typeface="Cambria Math" panose="02040503050406030204" pitchFamily="18" charset="0"/>
                        </a:rPr>
                        <m:t>1°</m:t>
                      </m:r>
                    </m:oMath>
                  </m:oMathPara>
                </a14:m>
                <a:endParaRPr lang="en-GB" sz="2000" dirty="0"/>
              </a:p>
            </p:txBody>
          </p:sp>
        </mc:Choice>
        <mc:Fallback xmlns="">
          <p:sp>
            <p:nvSpPr>
              <p:cNvPr id="9" name="TextBox 8">
                <a:extLst>
                  <a:ext uri="{FF2B5EF4-FFF2-40B4-BE49-F238E27FC236}">
                    <a16:creationId xmlns:a16="http://schemas.microsoft.com/office/drawing/2014/main" id="{680AE6A4-DA9E-425B-908B-99915D18BFBF}"/>
                  </a:ext>
                </a:extLst>
              </p:cNvPr>
              <p:cNvSpPr txBox="1">
                <a:spLocks noRot="1" noChangeAspect="1" noMove="1" noResize="1" noEditPoints="1" noAdjustHandles="1" noChangeArrowheads="1" noChangeShapeType="1" noTextEdit="1"/>
              </p:cNvSpPr>
              <p:nvPr/>
            </p:nvSpPr>
            <p:spPr>
              <a:xfrm flipH="1">
                <a:off x="6508194" y="1840758"/>
                <a:ext cx="741554" cy="40011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97474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08712" cy="532453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highest common factor of 54 and 36.</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Four teams, City, Rovers, Town and United play a competition to win a cup. Only one team can win the cup. The table below shows the probabilities of City or Rovers or Town winning the cup.</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range of the following list of numbers:</a:t>
                </a:r>
              </a:p>
              <a:p>
                <a:r>
                  <a:rPr lang="en-GB" sz="2000" dirty="0">
                    <a:latin typeface="Arial" panose="020B0604020202020204" pitchFamily="34" charset="0"/>
                    <a:cs typeface="Arial" panose="020B0604020202020204" pitchFamily="34" charset="0"/>
                  </a:rPr>
                  <a:t>6	9	10	9	11	9	9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408712" cy="5324535"/>
              </a:xfrm>
              <a:prstGeom prst="rect">
                <a:avLst/>
              </a:prstGeom>
              <a:blipFill>
                <a:blip r:embed="rId2"/>
                <a:stretch>
                  <a:fillRect l="-951" t="-573" r="-760" b="-126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BCAFDB5-B31D-40F9-BB46-C11BE05100EB}"/>
              </a:ext>
            </a:extLst>
          </p:cNvPr>
          <p:cNvPicPr/>
          <p:nvPr/>
        </p:nvPicPr>
        <p:blipFill rotWithShape="1">
          <a:blip r:embed="rId5" cstate="print">
            <a:extLst>
              <a:ext uri="{28A0092B-C50C-407E-A947-70E740481C1C}">
                <a14:useLocalDpi xmlns:a14="http://schemas.microsoft.com/office/drawing/2010/main" val="0"/>
              </a:ext>
            </a:extLst>
          </a:blip>
          <a:srcRect l="38942" t="18718" r="24519" b="24359"/>
          <a:stretch/>
        </p:blipFill>
        <p:spPr bwMode="auto">
          <a:xfrm>
            <a:off x="6732240" y="1196752"/>
            <a:ext cx="2063750" cy="200977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D88C39F-0CF2-4544-A104-02F9A608406D}"/>
              </a:ext>
            </a:extLst>
          </p:cNvPr>
          <p:cNvPicPr>
            <a:picLocks noChangeAspect="1"/>
          </p:cNvPicPr>
          <p:nvPr/>
        </p:nvPicPr>
        <p:blipFill>
          <a:blip r:embed="rId6"/>
          <a:stretch>
            <a:fillRect/>
          </a:stretch>
        </p:blipFill>
        <p:spPr>
          <a:xfrm>
            <a:off x="755576" y="3933056"/>
            <a:ext cx="6049204" cy="792088"/>
          </a:xfrm>
          <a:prstGeom prst="rect">
            <a:avLst/>
          </a:prstGeom>
        </p:spPr>
      </p:pic>
    </p:spTree>
    <p:extLst>
      <p:ext uri="{BB962C8B-B14F-4D97-AF65-F5344CB8AC3E}">
        <p14:creationId xmlns:p14="http://schemas.microsoft.com/office/powerpoint/2010/main" val="238883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n</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term of the sequence:	7	10	13	16…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Jane and Sumeet share £55 in the ratio 6 : 5. How much does Jane receive?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i="1">
                        <a:latin typeface="Cambria Math" panose="02040503050406030204" pitchFamily="18" charset="0"/>
                      </a:rPr>
                      <m:t>4(5</m:t>
                    </m:r>
                    <m:r>
                      <a:rPr lang="en-GB" i="1">
                        <a:latin typeface="Cambria Math" panose="02040503050406030204" pitchFamily="18" charset="0"/>
                      </a:rPr>
                      <m:t>𝑐</m:t>
                    </m:r>
                    <m:r>
                      <a:rPr lang="en-GB" i="1">
                        <a:latin typeface="Cambria Math" panose="02040503050406030204" pitchFamily="18" charset="0"/>
                      </a:rPr>
                      <m:t>+15)=20</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What is the sum of the angles in a triangle?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554545"/>
              </a:xfrm>
              <a:prstGeom prst="rect">
                <a:avLst/>
              </a:prstGeom>
              <a:blipFill>
                <a:blip r:embed="rId2"/>
                <a:stretch>
                  <a:fillRect l="-635" t="-1193"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2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99024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This rule can be used to work out the time, in seconds, it takes to download music tracks.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How many music tracks can be downloaded in 360 seconds?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7</m:t>
                        </m:r>
                      </m:den>
                    </m:f>
                  </m:oMath>
                </a14:m>
                <a:r>
                  <a:rPr lang="en-GB" sz="2000" dirty="0">
                    <a:latin typeface="Arial" panose="020B0604020202020204" pitchFamily="34" charset="0"/>
                    <a:cs typeface="Arial" panose="020B0604020202020204" pitchFamily="34" charset="0"/>
                  </a:rPr>
                  <a:t> of £63.</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Show the inequality </a:t>
                </a:r>
                <a14:m>
                  <m:oMath xmlns:m="http://schemas.openxmlformats.org/officeDocument/2006/math">
                    <m:r>
                      <a:rPr lang="en-GB" sz="2000" b="0" i="1" smtClean="0">
                        <a:latin typeface="Cambria Math" panose="02040503050406030204" pitchFamily="18" charset="0"/>
                        <a:cs typeface="Arial" panose="020B0604020202020204" pitchFamily="34" charset="0"/>
                      </a:rPr>
                      <m:t>−1</m:t>
                    </m:r>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𝑥</m:t>
                    </m:r>
                    <m:r>
                      <a:rPr lang="en-GB" sz="2000" b="0" i="1" smtClean="0">
                        <a:latin typeface="Cambria Math" panose="02040503050406030204" pitchFamily="18" charset="0"/>
                        <a:ea typeface="Cambria Math" panose="02040503050406030204" pitchFamily="18" charset="0"/>
                        <a:cs typeface="Arial" panose="020B0604020202020204" pitchFamily="34" charset="0"/>
                      </a:rPr>
                      <m:t>&lt;4</m:t>
                    </m:r>
                  </m:oMath>
                </a14:m>
                <a:r>
                  <a:rPr lang="en-GB" sz="2000" dirty="0">
                    <a:latin typeface="Arial" panose="020B0604020202020204" pitchFamily="34" charset="0"/>
                    <a:cs typeface="Arial" panose="020B0604020202020204" pitchFamily="34" charset="0"/>
                  </a:rPr>
                  <a:t> on a number line.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990242"/>
              </a:xfrm>
              <a:prstGeom prst="rect">
                <a:avLst/>
              </a:prstGeom>
              <a:blipFill>
                <a:blip r:embed="rId2"/>
                <a:stretch>
                  <a:fillRect l="-635" t="-1020" b="-285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551275-AC9A-4768-A893-0E0D15292F67}"/>
              </a:ext>
            </a:extLst>
          </p:cNvPr>
          <p:cNvPicPr>
            <a:picLocks noChangeAspect="1"/>
          </p:cNvPicPr>
          <p:nvPr/>
        </p:nvPicPr>
        <p:blipFill>
          <a:blip r:embed="rId5"/>
          <a:stretch>
            <a:fillRect/>
          </a:stretch>
        </p:blipFill>
        <p:spPr>
          <a:xfrm>
            <a:off x="827584" y="1844824"/>
            <a:ext cx="5134821" cy="449958"/>
          </a:xfrm>
          <a:prstGeom prst="rect">
            <a:avLst/>
          </a:prstGeom>
        </p:spPr>
      </p:pic>
    </p:spTree>
    <p:extLst>
      <p:ext uri="{BB962C8B-B14F-4D97-AF65-F5344CB8AC3E}">
        <p14:creationId xmlns:p14="http://schemas.microsoft.com/office/powerpoint/2010/main" val="139437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087531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Summer Term</a:t>
            </a:r>
          </a:p>
        </p:txBody>
      </p:sp>
    </p:spTree>
    <p:extLst>
      <p:ext uri="{BB962C8B-B14F-4D97-AF65-F5344CB8AC3E}">
        <p14:creationId xmlns:p14="http://schemas.microsoft.com/office/powerpoint/2010/main" val="2222158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566740" cy="264963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What is the reciprocal of ½?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Divide £200 in the ratio 13 : 7.</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3=</m:t>
                    </m:r>
                    <m:f>
                      <m:fPr>
                        <m:ctrlPr>
                          <a:rPr lang="en-GB" i="1">
                            <a:latin typeface="Cambria Math" panose="02040503050406030204" pitchFamily="18" charset="0"/>
                          </a:rPr>
                        </m:ctrlPr>
                      </m:fPr>
                      <m:num>
                        <m:r>
                          <a:rPr lang="en-GB">
                            <a:latin typeface="Cambria Math" panose="02040503050406030204" pitchFamily="18" charset="0"/>
                          </a:rPr>
                          <m:t>9</m:t>
                        </m:r>
                        <m:r>
                          <m:rPr>
                            <m:sty m:val="p"/>
                          </m:rPr>
                          <a:rPr lang="en-GB">
                            <a:latin typeface="Cambria Math" panose="02040503050406030204" pitchFamily="18" charset="0"/>
                          </a:rPr>
                          <m:t>x</m:t>
                        </m:r>
                        <m:r>
                          <a:rPr lang="en-GB" i="1">
                            <a:latin typeface="Cambria Math" panose="02040503050406030204" pitchFamily="18" charset="0"/>
                          </a:rPr>
                          <m:t>−</m:t>
                        </m:r>
                        <m:r>
                          <a:rPr lang="en-GB">
                            <a:latin typeface="Cambria Math" panose="02040503050406030204" pitchFamily="18" charset="0"/>
                          </a:rPr>
                          <m:t>15</m:t>
                        </m:r>
                      </m:num>
                      <m:den>
                        <m:r>
                          <a:rPr lang="en-GB">
                            <a:latin typeface="Cambria Math" panose="02040503050406030204" pitchFamily="18" charset="0"/>
                          </a:rPr>
                          <m:t>4</m:t>
                        </m:r>
                      </m:den>
                    </m:f>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perimeter of the shape.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566740" cy="2649636"/>
              </a:xfrm>
              <a:prstGeom prst="rect">
                <a:avLst/>
              </a:prstGeom>
              <a:blipFill>
                <a:blip r:embed="rId2"/>
                <a:stretch>
                  <a:fillRect l="-1202" t="-1152" b="-345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L-Shape 4">
            <a:extLst>
              <a:ext uri="{FF2B5EF4-FFF2-40B4-BE49-F238E27FC236}">
                <a16:creationId xmlns:a16="http://schemas.microsoft.com/office/drawing/2014/main" id="{F37B4B63-FCCE-454C-A008-F97A159C340E}"/>
              </a:ext>
            </a:extLst>
          </p:cNvPr>
          <p:cNvSpPr/>
          <p:nvPr/>
        </p:nvSpPr>
        <p:spPr>
          <a:xfrm>
            <a:off x="5682356" y="1556792"/>
            <a:ext cx="2592288" cy="1440160"/>
          </a:xfrm>
          <a:prstGeom prst="corner">
            <a:avLst>
              <a:gd name="adj1" fmla="val 50000"/>
              <a:gd name="adj2" fmla="val 7308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CE77FCC5-30E1-47B6-A746-F032DCF865F1}"/>
              </a:ext>
            </a:extLst>
          </p:cNvPr>
          <p:cNvSpPr txBox="1"/>
          <p:nvPr/>
        </p:nvSpPr>
        <p:spPr>
          <a:xfrm>
            <a:off x="7194524" y="1897812"/>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7" name="TextBox 6">
            <a:extLst>
              <a:ext uri="{FF2B5EF4-FFF2-40B4-BE49-F238E27FC236}">
                <a16:creationId xmlns:a16="http://schemas.microsoft.com/office/drawing/2014/main" id="{3019D530-5651-4317-9DCD-0E536E569780}"/>
              </a:ext>
            </a:extLst>
          </p:cNvPr>
          <p:cNvSpPr txBox="1"/>
          <p:nvPr/>
        </p:nvSpPr>
        <p:spPr>
          <a:xfrm>
            <a:off x="5007997" y="2126661"/>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
        <p:nvSpPr>
          <p:cNvPr id="8" name="TextBox 7">
            <a:extLst>
              <a:ext uri="{FF2B5EF4-FFF2-40B4-BE49-F238E27FC236}">
                <a16:creationId xmlns:a16="http://schemas.microsoft.com/office/drawing/2014/main" id="{5247AFA7-95D2-4426-ACAA-0ACB600825B9}"/>
              </a:ext>
            </a:extLst>
          </p:cNvPr>
          <p:cNvSpPr txBox="1"/>
          <p:nvPr/>
        </p:nvSpPr>
        <p:spPr>
          <a:xfrm>
            <a:off x="8274644" y="2492896"/>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
        <p:nvSpPr>
          <p:cNvPr id="9" name="TextBox 8">
            <a:extLst>
              <a:ext uri="{FF2B5EF4-FFF2-40B4-BE49-F238E27FC236}">
                <a16:creationId xmlns:a16="http://schemas.microsoft.com/office/drawing/2014/main" id="{5D6348C2-F7A1-49D4-BE82-16B9695AA0A2}"/>
              </a:ext>
            </a:extLst>
          </p:cNvPr>
          <p:cNvSpPr txBox="1"/>
          <p:nvPr/>
        </p:nvSpPr>
        <p:spPr>
          <a:xfrm>
            <a:off x="5898380" y="1190557"/>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Tree>
    <p:extLst>
      <p:ext uri="{BB962C8B-B14F-4D97-AF65-F5344CB8AC3E}">
        <p14:creationId xmlns:p14="http://schemas.microsoft.com/office/powerpoint/2010/main" val="2629822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968552" cy="330391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size of the angle marked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reasons for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Use your calculator to work out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3.4</m:t>
                        </m:r>
                        <m:r>
                          <a:rPr lang="en-GB" sz="2000" b="0" i="1" smtClean="0">
                            <a:latin typeface="Cambria Math" panose="02040503050406030204" pitchFamily="18" charset="0"/>
                            <a:ea typeface="Cambria Math" panose="02040503050406030204" pitchFamily="18" charset="0"/>
                            <a:cs typeface="Arial" panose="020B0604020202020204" pitchFamily="34" charset="0"/>
                          </a:rPr>
                          <m:t>×5.2</m:t>
                        </m:r>
                      </m:num>
                      <m:den>
                        <m:r>
                          <a:rPr lang="en-GB" sz="2000" b="0" i="1" smtClean="0">
                            <a:latin typeface="Cambria Math" panose="02040503050406030204" pitchFamily="18" charset="0"/>
                            <a:cs typeface="Arial" panose="020B0604020202020204" pitchFamily="34" charset="0"/>
                          </a:rPr>
                          <m:t>2.6−0.39</m:t>
                        </m:r>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2</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e>
                    </m:d>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how much of each ingredient Wendy needs to make 24 biscuits.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968552" cy="3303918"/>
              </a:xfrm>
              <a:prstGeom prst="rect">
                <a:avLst/>
              </a:prstGeom>
              <a:blipFill>
                <a:blip r:embed="rId2"/>
                <a:stretch>
                  <a:fillRect l="-1104" t="-924" r="-2699" b="-258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FD26918-87A3-424E-918E-093B8F141AFB}"/>
              </a:ext>
            </a:extLst>
          </p:cNvPr>
          <p:cNvPicPr>
            <a:picLocks noChangeAspect="1"/>
          </p:cNvPicPr>
          <p:nvPr/>
        </p:nvPicPr>
        <p:blipFill>
          <a:blip r:embed="rId4"/>
          <a:stretch>
            <a:fillRect/>
          </a:stretch>
        </p:blipFill>
        <p:spPr>
          <a:xfrm>
            <a:off x="5292080" y="1290898"/>
            <a:ext cx="3517578" cy="2127525"/>
          </a:xfrm>
          <a:prstGeom prst="rect">
            <a:avLst/>
          </a:prstGeom>
        </p:spPr>
      </p:pic>
      <p:pic>
        <p:nvPicPr>
          <p:cNvPr id="8" name="Picture 2">
            <a:extLst>
              <a:ext uri="{FF2B5EF4-FFF2-40B4-BE49-F238E27FC236}">
                <a16:creationId xmlns:a16="http://schemas.microsoft.com/office/drawing/2014/main" id="{93A43F72-0341-429F-AFF5-59CC98F03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3501008"/>
            <a:ext cx="2520280"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970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e>
                      <m:sup>
                        <m:r>
                          <a:rPr lang="en-GB" sz="2000" b="0" i="1" smtClean="0">
                            <a:latin typeface="Cambria Math" panose="02040503050406030204" pitchFamily="18" charset="0"/>
                            <a:cs typeface="Arial" panose="020B0604020202020204" pitchFamily="34" charset="0"/>
                          </a:rPr>
                          <m:t>3</m:t>
                        </m:r>
                      </m:sup>
                    </m:sSup>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1" smtClean="0">
                        <a:latin typeface="Cambria Math" panose="02040503050406030204" pitchFamily="18" charset="0"/>
                        <a:cs typeface="Arial" panose="020B0604020202020204" pitchFamily="34" charset="0"/>
                      </a:rPr>
                      <m:t>16</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2</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Convert 5 m to centimetres.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372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91504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table gives information about the results of the matches a football team played. Draw an accurate pie chart to show this information.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from smallest to largest:</a:t>
                </a:r>
              </a:p>
              <a:p>
                <a:pPr lvl="1"/>
                <a:r>
                  <a:rPr lang="en-GB" sz="2000" dirty="0">
                    <a:latin typeface="Arial" panose="020B0604020202020204" pitchFamily="34" charset="0"/>
                    <a:cs typeface="Arial" panose="020B0604020202020204" pitchFamily="34" charset="0"/>
                  </a:rPr>
                  <a:t>	0.52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oMath>
                </a14:m>
                <a:r>
                  <a:rPr lang="en-GB" sz="2000" dirty="0">
                    <a:latin typeface="Arial" panose="020B0604020202020204" pitchFamily="34" charset="0"/>
                    <a:cs typeface="Arial" panose="020B0604020202020204" pitchFamily="34" charset="0"/>
                  </a:rPr>
                  <a:t>	48%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5</m:t>
                        </m:r>
                      </m:den>
                    </m:f>
                  </m:oMath>
                </a14:m>
                <a:endParaRPr lang="en-GB" sz="20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mean of the following list of numbers:</a:t>
                </a:r>
              </a:p>
              <a:p>
                <a:r>
                  <a:rPr lang="en-GB" sz="2000" dirty="0">
                    <a:latin typeface="Arial" panose="020B0604020202020204" pitchFamily="34" charset="0"/>
                    <a:cs typeface="Arial" panose="020B0604020202020204" pitchFamily="34" charset="0"/>
                  </a:rPr>
                  <a:t>	8	7	5	6	7	3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915046"/>
              </a:xfrm>
              <a:prstGeom prst="rect">
                <a:avLst/>
              </a:prstGeom>
              <a:blipFill>
                <a:blip r:embed="rId2"/>
                <a:stretch>
                  <a:fillRect l="-635" t="-779" b="-202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B40C798-0399-48DE-B7FE-A90A101A43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4694"/>
          <a:stretch/>
        </p:blipFill>
        <p:spPr bwMode="auto">
          <a:xfrm>
            <a:off x="899592" y="1907171"/>
            <a:ext cx="2304256" cy="116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611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08712" cy="4093428"/>
          </a:xfrm>
          <a:prstGeom prst="rect">
            <a:avLst/>
          </a:prstGeom>
          <a:noFill/>
        </p:spPr>
        <p:txBody>
          <a:bodyPr wrap="square" rtlCol="0">
            <a:spAutoFit/>
          </a:bodyPr>
          <a:lstStyle/>
          <a:p>
            <a:pPr marL="457200" indent="-457200">
              <a:buFont typeface="+mj-lt"/>
              <a:buAutoNum type="arabicPeriod"/>
            </a:pPr>
            <a:r>
              <a:rPr lang="en-GB" sz="2000" dirty="0" err="1">
                <a:latin typeface="Arial" panose="020B0604020202020204" pitchFamily="34" charset="0"/>
                <a:cs typeface="Arial" panose="020B0604020202020204" pitchFamily="34" charset="0"/>
              </a:rPr>
              <a:t>Radox</a:t>
            </a:r>
            <a:r>
              <a:rPr lang="en-GB" sz="2000" dirty="0">
                <a:latin typeface="Arial" panose="020B0604020202020204" pitchFamily="34" charset="0"/>
                <a:cs typeface="Arial" panose="020B0604020202020204" pitchFamily="34" charset="0"/>
              </a:rPr>
              <a:t> Handwash cost is on offer at Boots and Superdrug. </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Boots 500ml bottles on offer at 3 for 2</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Superdrug 300ml bottles on offer at buy one get one free</a:t>
            </a:r>
          </a:p>
          <a:p>
            <a:pPr lvl="1"/>
            <a:r>
              <a:rPr lang="en-GB" sz="2000" dirty="0">
                <a:latin typeface="Arial" panose="020B0604020202020204" pitchFamily="34" charset="0"/>
                <a:cs typeface="Arial" panose="020B0604020202020204" pitchFamily="34" charset="0"/>
              </a:rPr>
              <a:t>Where is the handwash better value, at Boots or Superdrug?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surface area of the cube.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distance from Liverpool to Prague is 1200 km. A flight from Liverpool to Prague lasts 4 hours. Work out the average speed of the aeroplane.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a:extLst>
              <a:ext uri="{FF2B5EF4-FFF2-40B4-BE49-F238E27FC236}">
                <a16:creationId xmlns:a16="http://schemas.microsoft.com/office/drawing/2014/main" id="{00D95ABB-3227-4865-A8E2-21343A18039D}"/>
              </a:ext>
            </a:extLst>
          </p:cNvPr>
          <p:cNvSpPr/>
          <p:nvPr/>
        </p:nvSpPr>
        <p:spPr>
          <a:xfrm>
            <a:off x="6960839" y="1407552"/>
            <a:ext cx="1656184" cy="1656184"/>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4C4159AE-8D90-4A72-9ED5-C3DC3F935A85}"/>
              </a:ext>
            </a:extLst>
          </p:cNvPr>
          <p:cNvSpPr txBox="1"/>
          <p:nvPr/>
        </p:nvSpPr>
        <p:spPr>
          <a:xfrm>
            <a:off x="7248871" y="3063736"/>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Tree>
    <p:extLst>
      <p:ext uri="{BB962C8B-B14F-4D97-AF65-F5344CB8AC3E}">
        <p14:creationId xmlns:p14="http://schemas.microsoft.com/office/powerpoint/2010/main" val="1540651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688632" cy="178593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4+5</m:t>
                    </m:r>
                    <m:r>
                      <m:rPr>
                        <m:sty m:val="p"/>
                      </m:rPr>
                      <a:rPr lang="en-GB">
                        <a:latin typeface="Cambria Math" panose="02040503050406030204" pitchFamily="18" charset="0"/>
                      </a:rPr>
                      <m:t>n</m:t>
                    </m:r>
                    <m:r>
                      <a:rPr lang="en-GB">
                        <a:latin typeface="Cambria Math" panose="02040503050406030204" pitchFamily="18" charset="0"/>
                      </a:rPr>
                      <m:t>=2</m:t>
                    </m:r>
                    <m:r>
                      <m:rPr>
                        <m:sty m:val="p"/>
                      </m:rPr>
                      <a:rPr lang="en-GB">
                        <a:latin typeface="Cambria Math" panose="02040503050406030204" pitchFamily="18" charset="0"/>
                      </a:rPr>
                      <m:t>n</m:t>
                    </m:r>
                    <m:r>
                      <a:rPr lang="en-GB">
                        <a:latin typeface="Cambria Math" panose="02040503050406030204" pitchFamily="18" charset="0"/>
                      </a:rPr>
                      <m:t>+22</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Calculate the area of the triangle.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r>
                      <a:rPr lang="en-GB" sz="200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ea typeface="Cambria Math" panose="02040503050406030204" pitchFamily="18" charset="0"/>
                            <a:cs typeface="Arial" panose="020B0604020202020204" pitchFamily="34" charset="0"/>
                          </a:rPr>
                          <m:t>5</m:t>
                        </m:r>
                      </m:num>
                      <m:den>
                        <m:r>
                          <a:rPr lang="en-GB" sz="2000" b="0" i="1" smtClean="0">
                            <a:latin typeface="Cambria Math" panose="02040503050406030204" pitchFamily="18" charset="0"/>
                            <a:ea typeface="Cambria Math" panose="02040503050406030204" pitchFamily="18" charset="0"/>
                            <a:cs typeface="Arial" panose="020B0604020202020204" pitchFamily="34" charset="0"/>
                          </a:rPr>
                          <m:t>6</m:t>
                        </m:r>
                      </m:den>
                    </m:f>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688632" cy="1785938"/>
              </a:xfrm>
              <a:prstGeom prst="rect">
                <a:avLst/>
              </a:prstGeom>
              <a:blipFill>
                <a:blip r:embed="rId2"/>
                <a:stretch>
                  <a:fillRect l="-965" t="-1712" b="-34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23358365-0798-44FA-A298-5165D4954610}"/>
              </a:ext>
            </a:extLst>
          </p:cNvPr>
          <p:cNvSpPr/>
          <p:nvPr/>
        </p:nvSpPr>
        <p:spPr>
          <a:xfrm>
            <a:off x="6744815" y="1340768"/>
            <a:ext cx="2016224" cy="1296144"/>
          </a:xfrm>
          <a:prstGeom prst="triangle">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6FFD4C4C-4BF9-49D2-B432-ABECA9BC1752}"/>
              </a:ext>
            </a:extLst>
          </p:cNvPr>
          <p:cNvSpPr/>
          <p:nvPr/>
        </p:nvSpPr>
        <p:spPr>
          <a:xfrm>
            <a:off x="6744815" y="2420888"/>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9412E6FC-7306-407C-AD29-5995623BA6B1}"/>
              </a:ext>
            </a:extLst>
          </p:cNvPr>
          <p:cNvSpPr txBox="1"/>
          <p:nvPr/>
        </p:nvSpPr>
        <p:spPr>
          <a:xfrm>
            <a:off x="6051024" y="1844824"/>
            <a:ext cx="69379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8" name="TextBox 7">
            <a:extLst>
              <a:ext uri="{FF2B5EF4-FFF2-40B4-BE49-F238E27FC236}">
                <a16:creationId xmlns:a16="http://schemas.microsoft.com/office/drawing/2014/main" id="{2825F0E0-C326-4C74-AAED-A0CC09A4F933}"/>
              </a:ext>
            </a:extLst>
          </p:cNvPr>
          <p:cNvSpPr txBox="1"/>
          <p:nvPr/>
        </p:nvSpPr>
        <p:spPr>
          <a:xfrm>
            <a:off x="7248871" y="2591038"/>
            <a:ext cx="69379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7 cm</a:t>
            </a:r>
          </a:p>
        </p:txBody>
      </p:sp>
    </p:spTree>
    <p:extLst>
      <p:ext uri="{BB962C8B-B14F-4D97-AF65-F5344CB8AC3E}">
        <p14:creationId xmlns:p14="http://schemas.microsoft.com/office/powerpoint/2010/main" val="4009930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264696"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𝑏</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=4</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0.6 as a fraction in its simplest form.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264696" cy="2246769"/>
              </a:xfrm>
              <a:prstGeom prst="rect">
                <a:avLst/>
              </a:prstGeom>
              <a:blipFill>
                <a:blip r:embed="rId2"/>
                <a:stretch>
                  <a:fillRect l="-87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6EE9FB-C43C-4963-9021-2D0D488770A0}"/>
              </a:ext>
            </a:extLst>
          </p:cNvPr>
          <p:cNvPicPr/>
          <p:nvPr/>
        </p:nvPicPr>
        <p:blipFill rotWithShape="1">
          <a:blip r:embed="rId5" cstate="print">
            <a:extLst>
              <a:ext uri="{28A0092B-C50C-407E-A947-70E740481C1C}">
                <a14:useLocalDpi xmlns:a14="http://schemas.microsoft.com/office/drawing/2010/main" val="0"/>
              </a:ext>
            </a:extLst>
          </a:blip>
          <a:srcRect l="39743" t="19487" r="25000" b="24103"/>
          <a:stretch/>
        </p:blipFill>
        <p:spPr bwMode="auto">
          <a:xfrm>
            <a:off x="6804248" y="1268760"/>
            <a:ext cx="2009775" cy="2009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3601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40120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n</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term of the sequence:	7	3	-1	-5…</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Joshua rolls an ordinary dice once. Write down the probability that he gets an 8.</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Mia spins a spinner. The spinner can land on red or green or blue or pink. The table shows each of the probabilities that the spinner will land on red or green or blue.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Work out the probability that the spinner will land on pink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£12.51 - £8.34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6A0A55F-4FE8-4B90-B079-B4A3424DC9BB}"/>
              </a:ext>
            </a:extLst>
          </p:cNvPr>
          <p:cNvPicPr>
            <a:picLocks noChangeAspect="1"/>
          </p:cNvPicPr>
          <p:nvPr/>
        </p:nvPicPr>
        <p:blipFill>
          <a:blip r:embed="rId4"/>
          <a:stretch>
            <a:fillRect/>
          </a:stretch>
        </p:blipFill>
        <p:spPr>
          <a:xfrm>
            <a:off x="827584" y="3645024"/>
            <a:ext cx="6922450" cy="792088"/>
          </a:xfrm>
          <a:prstGeom prst="rect">
            <a:avLst/>
          </a:prstGeom>
        </p:spPr>
      </p:pic>
    </p:spTree>
    <p:extLst>
      <p:ext uri="{BB962C8B-B14F-4D97-AF65-F5344CB8AC3E}">
        <p14:creationId xmlns:p14="http://schemas.microsoft.com/office/powerpoint/2010/main" val="1675570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4778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Complete the table of values and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=6−2</m:t>
                    </m:r>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i="1">
                        <a:latin typeface="Cambria Math" panose="02040503050406030204" pitchFamily="18" charset="0"/>
                      </a:rPr>
                      <m:t>2(2</m:t>
                    </m:r>
                    <m:r>
                      <a:rPr lang="en-GB" i="1">
                        <a:latin typeface="Cambria Math" panose="02040503050406030204" pitchFamily="18" charset="0"/>
                      </a:rPr>
                      <m:t>𝑑</m:t>
                    </m:r>
                    <m:r>
                      <a:rPr lang="en-GB" i="1">
                        <a:latin typeface="Cambria Math" panose="02040503050406030204" pitchFamily="18" charset="0"/>
                      </a:rPr>
                      <m:t>+3)=34</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parallelogram.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What is the sum of the angles inside a quadrilateral?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477875"/>
              </a:xfrm>
              <a:prstGeom prst="rect">
                <a:avLst/>
              </a:prstGeom>
              <a:blipFill>
                <a:blip r:embed="rId2"/>
                <a:stretch>
                  <a:fillRect l="-635" t="-877" b="-245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A53CC75-E8E3-4ABD-97EC-B4B10DF77E7D}"/>
                  </a:ext>
                </a:extLst>
              </p:cNvPr>
              <p:cNvGraphicFramePr>
                <a:graphicFrameLocks noGrp="1"/>
              </p:cNvGraphicFramePr>
              <p:nvPr>
                <p:extLst>
                  <p:ext uri="{D42A27DB-BD31-4B8C-83A1-F6EECF244321}">
                    <p14:modId xmlns:p14="http://schemas.microsoft.com/office/powerpoint/2010/main" val="1163271935"/>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Choice>
        <mc:Fallback xmlns="">
          <p:graphicFrame>
            <p:nvGraphicFramePr>
              <p:cNvPr id="5" name="Table 4">
                <a:extLst>
                  <a:ext uri="{FF2B5EF4-FFF2-40B4-BE49-F238E27FC236}">
                    <a16:creationId xmlns:a16="http://schemas.microsoft.com/office/drawing/2014/main" id="{2A53CC75-E8E3-4ABD-97EC-B4B10DF77E7D}"/>
                  </a:ext>
                </a:extLst>
              </p:cNvPr>
              <p:cNvGraphicFramePr>
                <a:graphicFrameLocks noGrp="1"/>
              </p:cNvGraphicFramePr>
              <p:nvPr>
                <p:extLst>
                  <p:ext uri="{D42A27DB-BD31-4B8C-83A1-F6EECF244321}">
                    <p14:modId xmlns:p14="http://schemas.microsoft.com/office/powerpoint/2010/main" val="1163271935"/>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8197" r="-500599" b="-108197"/>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108197" r="-500599" b="-8197"/>
                          </a:stretch>
                        </a:blip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Fallback>
      </mc:AlternateContent>
      <p:sp>
        <p:nvSpPr>
          <p:cNvPr id="6" name="Parallelogram 5">
            <a:extLst>
              <a:ext uri="{FF2B5EF4-FFF2-40B4-BE49-F238E27FC236}">
                <a16:creationId xmlns:a16="http://schemas.microsoft.com/office/drawing/2014/main" id="{83079791-41C8-4D86-9105-AC4355AB671C}"/>
              </a:ext>
            </a:extLst>
          </p:cNvPr>
          <p:cNvSpPr/>
          <p:nvPr/>
        </p:nvSpPr>
        <p:spPr>
          <a:xfrm>
            <a:off x="6456783" y="2743185"/>
            <a:ext cx="2160240" cy="1080120"/>
          </a:xfrm>
          <a:prstGeom prst="parallelogram">
            <a:avLst>
              <a:gd name="adj" fmla="val 4706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33621A0-54B3-48E7-A201-141BD1180B30}"/>
              </a:ext>
            </a:extLst>
          </p:cNvPr>
          <p:cNvCxnSpPr>
            <a:cxnSpLocks/>
          </p:cNvCxnSpPr>
          <p:nvPr/>
        </p:nvCxnSpPr>
        <p:spPr>
          <a:xfrm>
            <a:off x="7104855" y="2736513"/>
            <a:ext cx="0" cy="1080120"/>
          </a:xfrm>
          <a:prstGeom prst="line">
            <a:avLst/>
          </a:prstGeom>
          <a:ln>
            <a:prstDash val="dash"/>
          </a:ln>
        </p:spPr>
        <p:style>
          <a:lnRef idx="2">
            <a:schemeClr val="dk1"/>
          </a:lnRef>
          <a:fillRef idx="1">
            <a:schemeClr val="lt1"/>
          </a:fillRef>
          <a:effectRef idx="0">
            <a:schemeClr val="dk1"/>
          </a:effectRef>
          <a:fontRef idx="minor">
            <a:schemeClr val="dk1"/>
          </a:fontRef>
        </p:style>
      </p:cxnSp>
      <p:sp>
        <p:nvSpPr>
          <p:cNvPr id="8" name="Rectangle 7">
            <a:extLst>
              <a:ext uri="{FF2B5EF4-FFF2-40B4-BE49-F238E27FC236}">
                <a16:creationId xmlns:a16="http://schemas.microsoft.com/office/drawing/2014/main" id="{A05B6B28-162D-4E96-87F6-432793645C05}"/>
              </a:ext>
            </a:extLst>
          </p:cNvPr>
          <p:cNvSpPr/>
          <p:nvPr/>
        </p:nvSpPr>
        <p:spPr>
          <a:xfrm flipH="1">
            <a:off x="7104855" y="3607282"/>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207F608F-A893-4422-8206-3693A252A8AE}"/>
              </a:ext>
            </a:extLst>
          </p:cNvPr>
          <p:cNvSpPr txBox="1"/>
          <p:nvPr/>
        </p:nvSpPr>
        <p:spPr>
          <a:xfrm>
            <a:off x="7115511" y="3014637"/>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
        <p:nvSpPr>
          <p:cNvPr id="10" name="TextBox 9">
            <a:extLst>
              <a:ext uri="{FF2B5EF4-FFF2-40B4-BE49-F238E27FC236}">
                <a16:creationId xmlns:a16="http://schemas.microsoft.com/office/drawing/2014/main" id="{B75D088F-24D3-49E8-BB7F-114C5679DC4E}"/>
              </a:ext>
            </a:extLst>
          </p:cNvPr>
          <p:cNvSpPr txBox="1"/>
          <p:nvPr/>
        </p:nvSpPr>
        <p:spPr>
          <a:xfrm>
            <a:off x="6739002" y="3816633"/>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8 cm</a:t>
            </a:r>
          </a:p>
        </p:txBody>
      </p:sp>
    </p:spTree>
    <p:extLst>
      <p:ext uri="{BB962C8B-B14F-4D97-AF65-F5344CB8AC3E}">
        <p14:creationId xmlns:p14="http://schemas.microsoft.com/office/powerpoint/2010/main" val="617004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80720" cy="394037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There are only silver cars, blue cars and red cars in the car park at </a:t>
                </a:r>
                <a:r>
                  <a:rPr lang="en-GB" sz="2000" dirty="0" err="1">
                    <a:latin typeface="Arial" panose="020B0604020202020204" pitchFamily="34" charset="0"/>
                    <a:cs typeface="Arial" panose="020B0604020202020204" pitchFamily="34" charset="0"/>
                  </a:rPr>
                  <a:t>Bragdon</a:t>
                </a:r>
                <a:r>
                  <a:rPr lang="en-GB" sz="2000" dirty="0">
                    <a:latin typeface="Arial" panose="020B0604020202020204" pitchFamily="34" charset="0"/>
                    <a:cs typeface="Arial" panose="020B0604020202020204" pitchFamily="34" charset="0"/>
                  </a:rPr>
                  <a:t> School. The pie chart shows information about the numbers of these cars. There are 12 red cars in the car park at </a:t>
                </a:r>
                <a:r>
                  <a:rPr lang="en-GB" sz="2000" dirty="0" err="1">
                    <a:latin typeface="Arial" panose="020B0604020202020204" pitchFamily="34" charset="0"/>
                    <a:cs typeface="Arial" panose="020B0604020202020204" pitchFamily="34" charset="0"/>
                  </a:rPr>
                  <a:t>Bragdon</a:t>
                </a:r>
                <a:r>
                  <a:rPr lang="en-GB" sz="2000" dirty="0">
                    <a:latin typeface="Arial" panose="020B0604020202020204" pitchFamily="34" charset="0"/>
                    <a:cs typeface="Arial" panose="020B0604020202020204" pitchFamily="34" charset="0"/>
                  </a:rPr>
                  <a:t> School. How many silver cars are there in this car park?</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fractions from largest to smallest:</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cs typeface="Arial" panose="020B0604020202020204" pitchFamily="34" charset="0"/>
                          </a:rPr>
                          <m:t>8</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4</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m:t>
                        </m:r>
                      </m:num>
                      <m:den>
                        <m:r>
                          <a:rPr lang="en-GB" sz="2000" b="0" i="1" smtClean="0">
                            <a:latin typeface="Cambria Math" panose="02040503050406030204" pitchFamily="18" charset="0"/>
                            <a:cs typeface="Arial" panose="020B0604020202020204" pitchFamily="34" charset="0"/>
                          </a:rPr>
                          <m:t>8</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Decrease £60 by 52%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480720" cy="3940374"/>
              </a:xfrm>
              <a:prstGeom prst="rect">
                <a:avLst/>
              </a:prstGeom>
              <a:blipFill>
                <a:blip r:embed="rId2"/>
                <a:stretch>
                  <a:fillRect l="-847" t="-774" r="-1787" b="-13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9C881D2A-61DB-4DBD-AE52-DFF005EE1B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253"/>
          <a:stretch/>
        </p:blipFill>
        <p:spPr bwMode="auto">
          <a:xfrm>
            <a:off x="6804248" y="1196752"/>
            <a:ext cx="2088232" cy="237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90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32859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highest common factor of 36 and 24.</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Divide £72 in the ratio 4 : 5.</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3</m:t>
                    </m:r>
                    <m:r>
                      <m:rPr>
                        <m:sty m:val="p"/>
                      </m:rPr>
                      <a:rPr lang="en-GB">
                        <a:latin typeface="Cambria Math" panose="02040503050406030204" pitchFamily="18" charset="0"/>
                      </a:rPr>
                      <m:t>n</m:t>
                    </m:r>
                    <m:r>
                      <a:rPr lang="en-GB">
                        <a:latin typeface="Cambria Math" panose="02040503050406030204" pitchFamily="18" charset="0"/>
                      </a:rPr>
                      <m:t>+4=19</m:t>
                    </m:r>
                  </m:oMath>
                </a14:m>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328592" cy="2554545"/>
              </a:xfrm>
              <a:prstGeom prst="rect">
                <a:avLst/>
              </a:prstGeom>
              <a:blipFill>
                <a:blip r:embed="rId2"/>
                <a:stretch>
                  <a:fillRect l="-1030" t="-1193" r="-1259"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9007F421-7168-47EB-B37F-C89C70B9745A}"/>
              </a:ext>
            </a:extLst>
          </p:cNvPr>
          <p:cNvCxnSpPr>
            <a:cxnSpLocks/>
          </p:cNvCxnSpPr>
          <p:nvPr/>
        </p:nvCxnSpPr>
        <p:spPr>
          <a:xfrm flipV="1">
            <a:off x="7524328" y="1556792"/>
            <a:ext cx="576064" cy="936104"/>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AE3583FE-887F-4989-B9CA-C6C060E3BF6F}"/>
              </a:ext>
            </a:extLst>
          </p:cNvPr>
          <p:cNvCxnSpPr/>
          <p:nvPr/>
        </p:nvCxnSpPr>
        <p:spPr>
          <a:xfrm>
            <a:off x="7524328" y="2492896"/>
            <a:ext cx="432048" cy="1224136"/>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C77DF49D-6104-459E-ACAB-8DA3DA910283}"/>
              </a:ext>
            </a:extLst>
          </p:cNvPr>
          <p:cNvCxnSpPr/>
          <p:nvPr/>
        </p:nvCxnSpPr>
        <p:spPr>
          <a:xfrm flipH="1">
            <a:off x="6372200" y="2492896"/>
            <a:ext cx="1152128" cy="432048"/>
          </a:xfrm>
          <a:prstGeom prst="line">
            <a:avLst/>
          </a:prstGeom>
        </p:spPr>
        <p:style>
          <a:lnRef idx="2">
            <a:schemeClr val="dk1"/>
          </a:lnRef>
          <a:fillRef idx="1">
            <a:schemeClr val="lt1"/>
          </a:fillRef>
          <a:effectRef idx="0">
            <a:schemeClr val="dk1"/>
          </a:effectRef>
          <a:fontRef idx="minor">
            <a:schemeClr val="dk1"/>
          </a:fontRef>
        </p:style>
      </p:cxnSp>
      <p:sp>
        <p:nvSpPr>
          <p:cNvPr id="16" name="Arc 15">
            <a:extLst>
              <a:ext uri="{FF2B5EF4-FFF2-40B4-BE49-F238E27FC236}">
                <a16:creationId xmlns:a16="http://schemas.microsoft.com/office/drawing/2014/main" id="{856B22DD-F4F7-4194-B19F-17EFDAB9C656}"/>
              </a:ext>
            </a:extLst>
          </p:cNvPr>
          <p:cNvSpPr/>
          <p:nvPr/>
        </p:nvSpPr>
        <p:spPr>
          <a:xfrm>
            <a:off x="7164288" y="2132856"/>
            <a:ext cx="720080" cy="720080"/>
          </a:xfrm>
          <a:prstGeom prst="arc">
            <a:avLst>
              <a:gd name="adj1" fmla="val 9668117"/>
              <a:gd name="adj2" fmla="val 44049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ectangle 16">
            <a:extLst>
              <a:ext uri="{FF2B5EF4-FFF2-40B4-BE49-F238E27FC236}">
                <a16:creationId xmlns:a16="http://schemas.microsoft.com/office/drawing/2014/main" id="{B74F59B2-9288-40E0-96EF-A7905CD2EF24}"/>
              </a:ext>
            </a:extLst>
          </p:cNvPr>
          <p:cNvSpPr/>
          <p:nvPr/>
        </p:nvSpPr>
        <p:spPr>
          <a:xfrm rot="4228316">
            <a:off x="7297626" y="2539578"/>
            <a:ext cx="288032" cy="28803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0644BC-14CD-4A3B-834C-B10683C55183}"/>
                  </a:ext>
                </a:extLst>
              </p:cNvPr>
              <p:cNvSpPr txBox="1"/>
              <p:nvPr/>
            </p:nvSpPr>
            <p:spPr>
              <a:xfrm flipH="1">
                <a:off x="6948264" y="1860793"/>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8" name="TextBox 17">
                <a:extLst>
                  <a:ext uri="{FF2B5EF4-FFF2-40B4-BE49-F238E27FC236}">
                    <a16:creationId xmlns:a16="http://schemas.microsoft.com/office/drawing/2014/main" id="{3F0644BC-14CD-4A3B-834C-B10683C55183}"/>
                  </a:ext>
                </a:extLst>
              </p:cNvPr>
              <p:cNvSpPr txBox="1">
                <a:spLocks noRot="1" noChangeAspect="1" noMove="1" noResize="1" noEditPoints="1" noAdjustHandles="1" noChangeArrowheads="1" noChangeShapeType="1" noTextEdit="1"/>
              </p:cNvSpPr>
              <p:nvPr/>
            </p:nvSpPr>
            <p:spPr>
              <a:xfrm flipH="1">
                <a:off x="6948264" y="1860793"/>
                <a:ext cx="432048"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D22E927-F51C-4685-8C59-B594C659FFDC}"/>
                  </a:ext>
                </a:extLst>
              </p:cNvPr>
              <p:cNvSpPr txBox="1"/>
              <p:nvPr/>
            </p:nvSpPr>
            <p:spPr>
              <a:xfrm flipH="1">
                <a:off x="7934902" y="2272806"/>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120°</m:t>
                      </m:r>
                    </m:oMath>
                  </m:oMathPara>
                </a14:m>
                <a:endParaRPr lang="en-GB" sz="2000" dirty="0"/>
              </a:p>
            </p:txBody>
          </p:sp>
        </mc:Choice>
        <mc:Fallback xmlns="">
          <p:sp>
            <p:nvSpPr>
              <p:cNvPr id="19" name="TextBox 18">
                <a:extLst>
                  <a:ext uri="{FF2B5EF4-FFF2-40B4-BE49-F238E27FC236}">
                    <a16:creationId xmlns:a16="http://schemas.microsoft.com/office/drawing/2014/main" id="{DD22E927-F51C-4685-8C59-B594C659FFDC}"/>
                  </a:ext>
                </a:extLst>
              </p:cNvPr>
              <p:cNvSpPr txBox="1">
                <a:spLocks noRot="1" noChangeAspect="1" noMove="1" noResize="1" noEditPoints="1" noAdjustHandles="1" noChangeArrowheads="1" noChangeShapeType="1" noTextEdit="1"/>
              </p:cNvSpPr>
              <p:nvPr/>
            </p:nvSpPr>
            <p:spPr>
              <a:xfrm flipH="1">
                <a:off x="7934902" y="2272806"/>
                <a:ext cx="741554" cy="40011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74820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4875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Use your calculator to work out </a:t>
                </a:r>
                <a14:m>
                  <m:oMath xmlns:m="http://schemas.openxmlformats.org/officeDocument/2006/math">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84.64</m:t>
                        </m:r>
                      </m:e>
                    </m:rad>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3.2</m:t>
                        </m:r>
                      </m:e>
                      <m:sup>
                        <m:r>
                          <a:rPr lang="en-GB" sz="2000" b="0" i="1" smtClean="0">
                            <a:latin typeface="Cambria Math" panose="02040503050406030204" pitchFamily="18" charset="0"/>
                            <a:cs typeface="Arial" panose="020B0604020202020204" pitchFamily="34" charset="0"/>
                          </a:rPr>
                          <m:t>3</m:t>
                        </m:r>
                      </m:sup>
                    </m:sSup>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f>
                      <m:fPr>
                        <m:ctrlPr>
                          <a:rPr lang="en-GB" i="1">
                            <a:latin typeface="Cambria Math" panose="02040503050406030204" pitchFamily="18" charset="0"/>
                          </a:rPr>
                        </m:ctrlPr>
                      </m:fPr>
                      <m:num>
                        <m:r>
                          <m:rPr>
                            <m:sty m:val="p"/>
                          </m:rPr>
                          <a:rPr lang="en-GB">
                            <a:latin typeface="Cambria Math" panose="02040503050406030204" pitchFamily="18" charset="0"/>
                          </a:rPr>
                          <m:t>x</m:t>
                        </m:r>
                      </m:num>
                      <m:den>
                        <m:r>
                          <a:rPr lang="en-GB">
                            <a:latin typeface="Cambria Math" panose="02040503050406030204" pitchFamily="18" charset="0"/>
                          </a:rPr>
                          <m:t>5</m:t>
                        </m:r>
                      </m:den>
                    </m:f>
                    <m:r>
                      <a:rPr lang="en-GB">
                        <a:latin typeface="Cambria Math" panose="02040503050406030204" pitchFamily="18" charset="0"/>
                      </a:rPr>
                      <m:t>=12</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err="1">
                    <a:latin typeface="Arial" panose="020B0604020202020204" pitchFamily="34" charset="0"/>
                    <a:cs typeface="Arial" panose="020B0604020202020204" pitchFamily="34" charset="0"/>
                  </a:rPr>
                  <a:t>Kimona</a:t>
                </a:r>
                <a:r>
                  <a:rPr lang="en-GB" sz="2000" dirty="0">
                    <a:latin typeface="Arial" panose="020B0604020202020204" pitchFamily="34" charset="0"/>
                    <a:cs typeface="Arial" panose="020B0604020202020204" pitchFamily="34" charset="0"/>
                  </a:rPr>
                  <a:t> is going to cook some meat. She uses this rule to work out the cooking time in minutes.</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pPr lvl="1"/>
                <a:r>
                  <a:rPr lang="en-GB" sz="2000" dirty="0" err="1">
                    <a:latin typeface="Arial" panose="020B0604020202020204" pitchFamily="34" charset="0"/>
                    <a:cs typeface="Arial" panose="020B0604020202020204" pitchFamily="34" charset="0"/>
                  </a:rPr>
                  <a:t>Kimona</a:t>
                </a:r>
                <a:r>
                  <a:rPr lang="en-GB" sz="2000" dirty="0">
                    <a:latin typeface="Arial" panose="020B0604020202020204" pitchFamily="34" charset="0"/>
                    <a:cs typeface="Arial" panose="020B0604020202020204" pitchFamily="34" charset="0"/>
                  </a:rPr>
                  <a:t> wants to finish cooking the meat at 1 pm. The weight of the meat is 1.5 kg. Work out the latest time </a:t>
                </a:r>
                <a:r>
                  <a:rPr lang="en-GB" sz="2000" dirty="0" err="1">
                    <a:latin typeface="Arial" panose="020B0604020202020204" pitchFamily="34" charset="0"/>
                    <a:cs typeface="Arial" panose="020B0604020202020204" pitchFamily="34" charset="0"/>
                  </a:rPr>
                  <a:t>Kimona</a:t>
                </a:r>
                <a:r>
                  <a:rPr lang="en-GB" sz="2000" dirty="0">
                    <a:latin typeface="Arial" panose="020B0604020202020204" pitchFamily="34" charset="0"/>
                    <a:cs typeface="Arial" panose="020B0604020202020204" pitchFamily="34" charset="0"/>
                  </a:rPr>
                  <a:t> can start to cook the meat.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4"/>
                </a:pPr>
                <a:r>
                  <a:rPr lang="en-GB" sz="2000" dirty="0">
                    <a:latin typeface="Arial" panose="020B0604020202020204" pitchFamily="34" charset="0"/>
                    <a:cs typeface="Arial" panose="020B0604020202020204" pitchFamily="34" charset="0"/>
                  </a:rPr>
                  <a:t>£2.65 + £7.59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487575"/>
              </a:xfrm>
              <a:prstGeom prst="rect">
                <a:avLst/>
              </a:prstGeom>
              <a:blipFill>
                <a:blip r:embed="rId2"/>
                <a:stretch>
                  <a:fillRect l="-635" t="-136" r="-494" b="-163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F32E7E-2197-4C3E-946F-18905C5CFF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3068960"/>
            <a:ext cx="6192688" cy="864096"/>
          </a:xfrm>
          <a:prstGeom prst="rect">
            <a:avLst/>
          </a:prstGeom>
          <a:noFill/>
        </p:spPr>
      </p:pic>
    </p:spTree>
    <p:extLst>
      <p:ext uri="{BB962C8B-B14F-4D97-AF65-F5344CB8AC3E}">
        <p14:creationId xmlns:p14="http://schemas.microsoft.com/office/powerpoint/2010/main" val="718669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E30A6-21EF-47B9-BBB5-C11006844367}"/>
                  </a:ext>
                </a:extLst>
              </p:cNvPr>
              <p:cNvSpPr txBox="1"/>
              <p:nvPr/>
            </p:nvSpPr>
            <p:spPr>
              <a:xfrm>
                <a:off x="251520" y="1124744"/>
                <a:ext cx="5421776" cy="237462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You must give a reason for your answer.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9</m:t>
                        </m:r>
                      </m:den>
                    </m:f>
                  </m:oMath>
                </a14:m>
                <a:r>
                  <a:rPr lang="en-GB" sz="2000" dirty="0">
                    <a:latin typeface="Arial" panose="020B0604020202020204" pitchFamily="34" charset="0"/>
                    <a:cs typeface="Arial" panose="020B0604020202020204" pitchFamily="34" charset="0"/>
                  </a:rPr>
                  <a:t> of 36 ml.</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inequality shown on the number line below. </a:t>
                </a:r>
              </a:p>
            </p:txBody>
          </p:sp>
        </mc:Choice>
        <mc:Fallback xmlns="">
          <p:sp>
            <p:nvSpPr>
              <p:cNvPr id="5" name="TextBox 4">
                <a:extLst>
                  <a:ext uri="{FF2B5EF4-FFF2-40B4-BE49-F238E27FC236}">
                    <a16:creationId xmlns:a16="http://schemas.microsoft.com/office/drawing/2014/main" id="{C8EE30A6-21EF-47B9-BBB5-C11006844367}"/>
                  </a:ext>
                </a:extLst>
              </p:cNvPr>
              <p:cNvSpPr txBox="1">
                <a:spLocks noRot="1" noChangeAspect="1" noMove="1" noResize="1" noEditPoints="1" noAdjustHandles="1" noChangeArrowheads="1" noChangeShapeType="1" noTextEdit="1"/>
              </p:cNvSpPr>
              <p:nvPr/>
            </p:nvSpPr>
            <p:spPr>
              <a:xfrm>
                <a:off x="251520" y="1124744"/>
                <a:ext cx="5421776" cy="2374624"/>
              </a:xfrm>
              <a:prstGeom prst="rect">
                <a:avLst/>
              </a:prstGeom>
              <a:blipFill>
                <a:blip r:embed="rId4"/>
                <a:stretch>
                  <a:fillRect l="-1011" t="-1285" b="-3856"/>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2B209B87-1CBC-48D2-803A-0190D14AA3CC}"/>
              </a:ext>
            </a:extLst>
          </p:cNvPr>
          <p:cNvCxnSpPr>
            <a:cxnSpLocks/>
          </p:cNvCxnSpPr>
          <p:nvPr/>
        </p:nvCxnSpPr>
        <p:spPr>
          <a:xfrm flipV="1">
            <a:off x="5988342" y="1345835"/>
            <a:ext cx="2232295" cy="1135151"/>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A0A25B-2642-41D9-8ED3-D2231A1952B2}"/>
                  </a:ext>
                </a:extLst>
              </p:cNvPr>
              <p:cNvSpPr txBox="1"/>
              <p:nvPr/>
            </p:nvSpPr>
            <p:spPr>
              <a:xfrm flipH="1">
                <a:off x="6309534" y="2447699"/>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smtClean="0">
                          <a:latin typeface="Cambria Math" panose="02040503050406030204" pitchFamily="18" charset="0"/>
                          <a:ea typeface="Cambria Math" panose="02040503050406030204" pitchFamily="18" charset="0"/>
                        </a:rPr>
                        <m:t>1</m:t>
                      </m:r>
                      <m:r>
                        <a:rPr lang="en-GB" sz="2000" b="0" i="1" smtClean="0">
                          <a:latin typeface="Cambria Math" panose="02040503050406030204" pitchFamily="18" charset="0"/>
                          <a:ea typeface="Cambria Math" panose="02040503050406030204" pitchFamily="18" charset="0"/>
                        </a:rPr>
                        <m:t>16°</m:t>
                      </m:r>
                    </m:oMath>
                  </m:oMathPara>
                </a14:m>
                <a:endParaRPr lang="en-GB" sz="2000" dirty="0"/>
              </a:p>
            </p:txBody>
          </p:sp>
        </mc:Choice>
        <mc:Fallback xmlns="">
          <p:sp>
            <p:nvSpPr>
              <p:cNvPr id="7" name="TextBox 6">
                <a:extLst>
                  <a:ext uri="{FF2B5EF4-FFF2-40B4-BE49-F238E27FC236}">
                    <a16:creationId xmlns:a16="http://schemas.microsoft.com/office/drawing/2014/main" id="{DCA0A25B-2642-41D9-8ED3-D2231A1952B2}"/>
                  </a:ext>
                </a:extLst>
              </p:cNvPr>
              <p:cNvSpPr txBox="1">
                <a:spLocks noRot="1" noChangeAspect="1" noMove="1" noResize="1" noEditPoints="1" noAdjustHandles="1" noChangeArrowheads="1" noChangeShapeType="1" noTextEdit="1"/>
              </p:cNvSpPr>
              <p:nvPr/>
            </p:nvSpPr>
            <p:spPr>
              <a:xfrm flipH="1">
                <a:off x="6309534" y="2447699"/>
                <a:ext cx="741554" cy="400110"/>
              </a:xfrm>
              <a:prstGeom prst="rect">
                <a:avLst/>
              </a:prstGeom>
              <a:blipFill>
                <a:blip r:embed="rId5"/>
                <a:stretch>
                  <a:fillRect/>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706E0F14-C8B1-4B7A-8A13-F106757B2023}"/>
              </a:ext>
            </a:extLst>
          </p:cNvPr>
          <p:cNvCxnSpPr>
            <a:cxnSpLocks/>
          </p:cNvCxnSpPr>
          <p:nvPr/>
        </p:nvCxnSpPr>
        <p:spPr>
          <a:xfrm flipH="1" flipV="1">
            <a:off x="7633204" y="1502693"/>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a:extLst>
              <a:ext uri="{FF2B5EF4-FFF2-40B4-BE49-F238E27FC236}">
                <a16:creationId xmlns:a16="http://schemas.microsoft.com/office/drawing/2014/main" id="{4BF367E8-681B-420C-8C7D-56A95D06FF63}"/>
              </a:ext>
            </a:extLst>
          </p:cNvPr>
          <p:cNvCxnSpPr>
            <a:cxnSpLocks/>
          </p:cNvCxnSpPr>
          <p:nvPr/>
        </p:nvCxnSpPr>
        <p:spPr>
          <a:xfrm flipV="1">
            <a:off x="7739153" y="1543157"/>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a:extLst>
              <a:ext uri="{FF2B5EF4-FFF2-40B4-BE49-F238E27FC236}">
                <a16:creationId xmlns:a16="http://schemas.microsoft.com/office/drawing/2014/main" id="{AB7B799C-CD10-4E85-B798-43F54C847A5F}"/>
              </a:ext>
            </a:extLst>
          </p:cNvPr>
          <p:cNvCxnSpPr>
            <a:cxnSpLocks/>
          </p:cNvCxnSpPr>
          <p:nvPr/>
        </p:nvCxnSpPr>
        <p:spPr>
          <a:xfrm flipV="1">
            <a:off x="6516216" y="1958846"/>
            <a:ext cx="2232295" cy="1135151"/>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801F4943-6028-46F3-AB91-2C60724DF943}"/>
              </a:ext>
            </a:extLst>
          </p:cNvPr>
          <p:cNvCxnSpPr>
            <a:cxnSpLocks/>
          </p:cNvCxnSpPr>
          <p:nvPr/>
        </p:nvCxnSpPr>
        <p:spPr>
          <a:xfrm flipH="1" flipV="1">
            <a:off x="8221566" y="2094779"/>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B01243CB-AED6-4F13-B0F7-33779C89D414}"/>
              </a:ext>
            </a:extLst>
          </p:cNvPr>
          <p:cNvCxnSpPr>
            <a:cxnSpLocks/>
          </p:cNvCxnSpPr>
          <p:nvPr/>
        </p:nvCxnSpPr>
        <p:spPr>
          <a:xfrm flipV="1">
            <a:off x="8327515" y="2135243"/>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C8BA22F3-331E-4838-ABC5-BE47ADBD3C59}"/>
              </a:ext>
            </a:extLst>
          </p:cNvPr>
          <p:cNvCxnSpPr>
            <a:cxnSpLocks/>
          </p:cNvCxnSpPr>
          <p:nvPr/>
        </p:nvCxnSpPr>
        <p:spPr>
          <a:xfrm flipH="1" flipV="1">
            <a:off x="6280931" y="1740885"/>
            <a:ext cx="1753995" cy="1096913"/>
          </a:xfrm>
          <a:prstGeom prst="line">
            <a:avLst/>
          </a:prstGeom>
        </p:spPr>
        <p:style>
          <a:lnRef idx="2">
            <a:schemeClr val="dk1"/>
          </a:lnRef>
          <a:fillRef idx="1">
            <a:schemeClr val="lt1"/>
          </a:fillRef>
          <a:effectRef idx="0">
            <a:schemeClr val="dk1"/>
          </a:effectRef>
          <a:fontRef idx="minor">
            <a:schemeClr val="dk1"/>
          </a:fontRef>
        </p:style>
      </p:cxnSp>
      <p:sp>
        <p:nvSpPr>
          <p:cNvPr id="14" name="Arc 13">
            <a:extLst>
              <a:ext uri="{FF2B5EF4-FFF2-40B4-BE49-F238E27FC236}">
                <a16:creationId xmlns:a16="http://schemas.microsoft.com/office/drawing/2014/main" id="{7ACC266F-489B-463A-9074-736113AECCAE}"/>
              </a:ext>
            </a:extLst>
          </p:cNvPr>
          <p:cNvSpPr/>
          <p:nvPr/>
        </p:nvSpPr>
        <p:spPr>
          <a:xfrm>
            <a:off x="7218743" y="2206452"/>
            <a:ext cx="720080" cy="720080"/>
          </a:xfrm>
          <a:prstGeom prst="arc">
            <a:avLst>
              <a:gd name="adj1" fmla="val 12936070"/>
              <a:gd name="adj2" fmla="val 197960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3F2FFFE0-F319-4A45-9D9D-828D8E6D4B1B}"/>
              </a:ext>
            </a:extLst>
          </p:cNvPr>
          <p:cNvSpPr/>
          <p:nvPr/>
        </p:nvSpPr>
        <p:spPr>
          <a:xfrm>
            <a:off x="6437848" y="1740885"/>
            <a:ext cx="720080" cy="720080"/>
          </a:xfrm>
          <a:prstGeom prst="arc">
            <a:avLst>
              <a:gd name="adj1" fmla="val 1515511"/>
              <a:gd name="adj2" fmla="val 942496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8C9157-E32C-4DE5-BFB6-940229255AE5}"/>
                  </a:ext>
                </a:extLst>
              </p:cNvPr>
              <p:cNvSpPr txBox="1"/>
              <p:nvPr/>
            </p:nvSpPr>
            <p:spPr>
              <a:xfrm flipH="1">
                <a:off x="7668344" y="1876762"/>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6" name="TextBox 15">
                <a:extLst>
                  <a:ext uri="{FF2B5EF4-FFF2-40B4-BE49-F238E27FC236}">
                    <a16:creationId xmlns:a16="http://schemas.microsoft.com/office/drawing/2014/main" id="{5B8C9157-E32C-4DE5-BFB6-940229255AE5}"/>
                  </a:ext>
                </a:extLst>
              </p:cNvPr>
              <p:cNvSpPr txBox="1">
                <a:spLocks noRot="1" noChangeAspect="1" noMove="1" noResize="1" noEditPoints="1" noAdjustHandles="1" noChangeArrowheads="1" noChangeShapeType="1" noTextEdit="1"/>
              </p:cNvSpPr>
              <p:nvPr/>
            </p:nvSpPr>
            <p:spPr>
              <a:xfrm flipH="1">
                <a:off x="7668344" y="1876762"/>
                <a:ext cx="432048" cy="400110"/>
              </a:xfrm>
              <a:prstGeom prst="rect">
                <a:avLst/>
              </a:prstGeom>
              <a:blipFill>
                <a:blip r:embed="rId6"/>
                <a:stretch>
                  <a:fillRect/>
                </a:stretch>
              </a:blipFill>
            </p:spPr>
            <p:txBody>
              <a:bodyPr/>
              <a:lstStyle/>
              <a:p>
                <a:r>
                  <a:rPr lang="en-GB">
                    <a:noFill/>
                  </a:rPr>
                  <a:t> </a:t>
                </a:r>
              </a:p>
            </p:txBody>
          </p:sp>
        </mc:Fallback>
      </mc:AlternateContent>
      <p:pic>
        <p:nvPicPr>
          <p:cNvPr id="17" name="Picture 16">
            <a:extLst>
              <a:ext uri="{FF2B5EF4-FFF2-40B4-BE49-F238E27FC236}">
                <a16:creationId xmlns:a16="http://schemas.microsoft.com/office/drawing/2014/main" id="{C9D5B87D-A3A9-44C1-B475-4052AA0007F3}"/>
              </a:ext>
            </a:extLst>
          </p:cNvPr>
          <p:cNvPicPr>
            <a:picLocks noChangeAspect="1"/>
          </p:cNvPicPr>
          <p:nvPr/>
        </p:nvPicPr>
        <p:blipFill>
          <a:blip r:embed="rId7"/>
          <a:stretch>
            <a:fillRect/>
          </a:stretch>
        </p:blipFill>
        <p:spPr>
          <a:xfrm>
            <a:off x="755598" y="3789040"/>
            <a:ext cx="5694784" cy="711848"/>
          </a:xfrm>
          <a:prstGeom prst="rect">
            <a:avLst/>
          </a:prstGeom>
        </p:spPr>
      </p:pic>
      <p:sp>
        <p:nvSpPr>
          <p:cNvPr id="18" name="Oval 17">
            <a:extLst>
              <a:ext uri="{FF2B5EF4-FFF2-40B4-BE49-F238E27FC236}">
                <a16:creationId xmlns:a16="http://schemas.microsoft.com/office/drawing/2014/main" id="{E55B12E9-F9B7-42DB-8AD4-BBAE979A3BCA}"/>
              </a:ext>
            </a:extLst>
          </p:cNvPr>
          <p:cNvSpPr/>
          <p:nvPr/>
        </p:nvSpPr>
        <p:spPr>
          <a:xfrm flipH="1">
            <a:off x="4499992" y="3671017"/>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5040A577-695A-4F70-A8F6-E7F3972DBDDA}"/>
              </a:ext>
            </a:extLst>
          </p:cNvPr>
          <p:cNvCxnSpPr>
            <a:cxnSpLocks/>
            <a:stCxn id="18" idx="6"/>
          </p:cNvCxnSpPr>
          <p:nvPr/>
        </p:nvCxnSpPr>
        <p:spPr>
          <a:xfrm flipH="1" flipV="1">
            <a:off x="1547664" y="3764004"/>
            <a:ext cx="2952328" cy="150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264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824536"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1" smtClean="0">
                        <a:latin typeface="Cambria Math" panose="02040503050406030204" pitchFamily="18" charset="0"/>
                        <a:cs typeface="Arial" panose="020B0604020202020204" pitchFamily="34" charset="0"/>
                      </a:rPr>
                      <m:t>(7+5)</m:t>
                    </m:r>
                    <m:r>
                      <a:rPr lang="en-GB" sz="2000" b="0" i="1" smtClean="0">
                        <a:latin typeface="Cambria Math" panose="02040503050406030204" pitchFamily="18" charset="0"/>
                        <a:ea typeface="Cambria Math" panose="02040503050406030204" pitchFamily="18" charset="0"/>
                        <a:cs typeface="Arial" panose="020B0604020202020204" pitchFamily="34" charset="0"/>
                      </a:rPr>
                      <m:t>÷(5−2)</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Carol and Bob share £20 in the ratio 2 : 3. How much does Carol receive?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trapezium.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824536" cy="1938992"/>
              </a:xfrm>
              <a:prstGeom prst="rect">
                <a:avLst/>
              </a:prstGeom>
              <a:blipFill>
                <a:blip r:embed="rId2"/>
                <a:stretch>
                  <a:fillRect l="-1136" t="-1572" r="-1136"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Trapezoid 4">
            <a:extLst>
              <a:ext uri="{FF2B5EF4-FFF2-40B4-BE49-F238E27FC236}">
                <a16:creationId xmlns:a16="http://schemas.microsoft.com/office/drawing/2014/main" id="{79818640-9FA4-4757-BC8E-02DD5D6010DE}"/>
              </a:ext>
            </a:extLst>
          </p:cNvPr>
          <p:cNvSpPr/>
          <p:nvPr/>
        </p:nvSpPr>
        <p:spPr>
          <a:xfrm>
            <a:off x="5508104" y="1484784"/>
            <a:ext cx="2664296" cy="1296144"/>
          </a:xfrm>
          <a:prstGeom prst="trapezoid">
            <a:avLst>
              <a:gd name="adj" fmla="val 438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A6A67F02-341B-42ED-90FD-84F251DA8B85}"/>
              </a:ext>
            </a:extLst>
          </p:cNvPr>
          <p:cNvCxnSpPr>
            <a:cxnSpLocks/>
          </p:cNvCxnSpPr>
          <p:nvPr/>
        </p:nvCxnSpPr>
        <p:spPr>
          <a:xfrm>
            <a:off x="6444208" y="1495652"/>
            <a:ext cx="0" cy="1071063"/>
          </a:xfrm>
          <a:prstGeom prst="line">
            <a:avLst/>
          </a:prstGeom>
          <a:ln>
            <a:prstDash val="dash"/>
          </a:ln>
        </p:spPr>
        <p:style>
          <a:lnRef idx="2">
            <a:schemeClr val="dk1"/>
          </a:lnRef>
          <a:fillRef idx="1">
            <a:schemeClr val="lt1"/>
          </a:fillRef>
          <a:effectRef idx="0">
            <a:schemeClr val="dk1"/>
          </a:effectRef>
          <a:fontRef idx="minor">
            <a:schemeClr val="dk1"/>
          </a:fontRef>
        </p:style>
      </p:cxnSp>
      <p:sp>
        <p:nvSpPr>
          <p:cNvPr id="7" name="Rectangle 6">
            <a:extLst>
              <a:ext uri="{FF2B5EF4-FFF2-40B4-BE49-F238E27FC236}">
                <a16:creationId xmlns:a16="http://schemas.microsoft.com/office/drawing/2014/main" id="{B7621504-1CAF-40D8-9F2D-1566C69C114A}"/>
              </a:ext>
            </a:extLst>
          </p:cNvPr>
          <p:cNvSpPr/>
          <p:nvPr/>
        </p:nvSpPr>
        <p:spPr>
          <a:xfrm flipH="1">
            <a:off x="6444208" y="2566715"/>
            <a:ext cx="222596" cy="214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C7171C25-0339-4B59-A0A8-DF9A6106270E}"/>
              </a:ext>
            </a:extLst>
          </p:cNvPr>
          <p:cNvSpPr txBox="1"/>
          <p:nvPr/>
        </p:nvSpPr>
        <p:spPr>
          <a:xfrm>
            <a:off x="6470634" y="1129417"/>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
        <p:nvSpPr>
          <p:cNvPr id="9" name="TextBox 8">
            <a:extLst>
              <a:ext uri="{FF2B5EF4-FFF2-40B4-BE49-F238E27FC236}">
                <a16:creationId xmlns:a16="http://schemas.microsoft.com/office/drawing/2014/main" id="{EEAC4179-2331-4214-B8FB-ECB2631EDF49}"/>
              </a:ext>
            </a:extLst>
          </p:cNvPr>
          <p:cNvSpPr txBox="1"/>
          <p:nvPr/>
        </p:nvSpPr>
        <p:spPr>
          <a:xfrm>
            <a:off x="6470633" y="2791796"/>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9 cm</a:t>
            </a:r>
          </a:p>
        </p:txBody>
      </p:sp>
      <p:sp>
        <p:nvSpPr>
          <p:cNvPr id="10" name="TextBox 9">
            <a:extLst>
              <a:ext uri="{FF2B5EF4-FFF2-40B4-BE49-F238E27FC236}">
                <a16:creationId xmlns:a16="http://schemas.microsoft.com/office/drawing/2014/main" id="{FC6B4A19-8ADE-49CC-961F-B12A9989D679}"/>
              </a:ext>
            </a:extLst>
          </p:cNvPr>
          <p:cNvSpPr txBox="1"/>
          <p:nvPr/>
        </p:nvSpPr>
        <p:spPr>
          <a:xfrm>
            <a:off x="6444208" y="1930760"/>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cm</a:t>
            </a:r>
          </a:p>
        </p:txBody>
      </p:sp>
    </p:spTree>
    <p:extLst>
      <p:ext uri="{BB962C8B-B14F-4D97-AF65-F5344CB8AC3E}">
        <p14:creationId xmlns:p14="http://schemas.microsoft.com/office/powerpoint/2010/main" val="153983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76064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How much of each ingredient does </a:t>
            </a:r>
            <a:r>
              <a:rPr lang="en-GB" sz="2000" dirty="0" err="1">
                <a:latin typeface="Arial" panose="020B0604020202020204" pitchFamily="34" charset="0"/>
                <a:cs typeface="Arial" panose="020B0604020202020204" pitchFamily="34" charset="0"/>
              </a:rPr>
              <a:t>Perveen</a:t>
            </a:r>
            <a:r>
              <a:rPr lang="en-GB" sz="2000" dirty="0">
                <a:latin typeface="Arial" panose="020B0604020202020204" pitchFamily="34" charset="0"/>
                <a:cs typeface="Arial" panose="020B0604020202020204" pitchFamily="34" charset="0"/>
              </a:rPr>
              <a:t> need to make 20 biscuits?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Convert 0.8 L to millilitres.</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6877D9D-F922-4AB8-93EC-B1E537E995B0}"/>
              </a:ext>
            </a:extLst>
          </p:cNvPr>
          <p:cNvPicPr/>
          <p:nvPr/>
        </p:nvPicPr>
        <p:blipFill rotWithShape="1">
          <a:blip r:embed="rId3" cstate="print">
            <a:extLst>
              <a:ext uri="{28A0092B-C50C-407E-A947-70E740481C1C}">
                <a14:useLocalDpi xmlns:a14="http://schemas.microsoft.com/office/drawing/2010/main" val="0"/>
              </a:ext>
            </a:extLst>
          </a:blip>
          <a:srcRect l="39583" t="20000" r="24840" b="23333"/>
          <a:stretch/>
        </p:blipFill>
        <p:spPr bwMode="auto">
          <a:xfrm>
            <a:off x="6660232" y="1268760"/>
            <a:ext cx="2018665" cy="2009775"/>
          </a:xfrm>
          <a:prstGeom prst="rect">
            <a:avLst/>
          </a:prstGeom>
          <a:ln>
            <a:noFill/>
          </a:ln>
          <a:extLst>
            <a:ext uri="{53640926-AAD7-44D8-BBD7-CCE9431645EC}">
              <a14:shadowObscured xmlns:a14="http://schemas.microsoft.com/office/drawing/2010/main"/>
            </a:ext>
          </a:extLst>
        </p:spPr>
      </p:pic>
      <p:pic>
        <p:nvPicPr>
          <p:cNvPr id="6" name="Picture 4">
            <a:extLst>
              <a:ext uri="{FF2B5EF4-FFF2-40B4-BE49-F238E27FC236}">
                <a16:creationId xmlns:a16="http://schemas.microsoft.com/office/drawing/2014/main" id="{65A69348-5373-4E3A-8BAD-B473895D8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397755"/>
            <a:ext cx="2695029" cy="168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013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040560" cy="329853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gradient of the graph.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from smallest to largest:</a:t>
                </a:r>
              </a:p>
              <a:p>
                <a:pPr lvl="1"/>
                <a:r>
                  <a:rPr lang="en-GB" sz="2000" dirty="0">
                    <a:latin typeface="Arial" panose="020B0604020202020204" pitchFamily="34" charset="0"/>
                    <a:cs typeface="Arial" panose="020B0604020202020204" pitchFamily="34" charset="0"/>
                  </a:rPr>
                  <a:t>	0.3	27%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33%</a:t>
                </a:r>
              </a:p>
              <a:p>
                <a:pPr lvl="1"/>
                <a:r>
                  <a:rPr lang="en-GB" sz="2000" dirty="0">
                    <a:latin typeface="Arial" panose="020B0604020202020204" pitchFamily="34" charset="0"/>
                    <a:cs typeface="Arial" panose="020B0604020202020204" pitchFamily="34" charset="0"/>
                  </a:rPr>
                  <a:t>		</a:t>
                </a: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range of the following list of numbers: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8	7	5	6	7	3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040560" cy="3298532"/>
              </a:xfrm>
              <a:prstGeom prst="rect">
                <a:avLst/>
              </a:prstGeom>
              <a:blipFill>
                <a:blip r:embed="rId2"/>
                <a:stretch>
                  <a:fillRect l="-1209" t="-924" b="-240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xes coordinate">
            <a:extLst>
              <a:ext uri="{FF2B5EF4-FFF2-40B4-BE49-F238E27FC236}">
                <a16:creationId xmlns:a16="http://schemas.microsoft.com/office/drawing/2014/main" id="{71863075-24B2-485F-B1ED-AA6AFB38F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268760"/>
            <a:ext cx="3371056" cy="33861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4D5C5B-D407-41A2-B31C-D66BAFF6FBBF}"/>
              </a:ext>
            </a:extLst>
          </p:cNvPr>
          <p:cNvCxnSpPr>
            <a:cxnSpLocks/>
          </p:cNvCxnSpPr>
          <p:nvPr/>
        </p:nvCxnSpPr>
        <p:spPr>
          <a:xfrm flipV="1">
            <a:off x="5652120" y="2276872"/>
            <a:ext cx="2964903" cy="144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464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68863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lowest common multiple of 12 and 18.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5</m:t>
                    </m:r>
                    <m:r>
                      <m:rPr>
                        <m:sty m:val="p"/>
                      </m:rPr>
                      <a:rPr lang="en-GB">
                        <a:latin typeface="Cambria Math" panose="02040503050406030204" pitchFamily="18" charset="0"/>
                      </a:rPr>
                      <m:t>x</m:t>
                    </m:r>
                    <m:r>
                      <a:rPr lang="en-GB">
                        <a:latin typeface="Cambria Math" panose="02040503050406030204" pitchFamily="18" charset="0"/>
                      </a:rPr>
                      <m:t>=60</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8 ÷ 0.5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688632" cy="2554545"/>
              </a:xfrm>
              <a:prstGeom prst="rect">
                <a:avLst/>
              </a:prstGeom>
              <a:blipFill>
                <a:blip r:embed="rId2"/>
                <a:stretch>
                  <a:fillRect l="-965" t="-1193"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55BC1A0-A6F4-43A7-BB7D-66910CF87FD1}"/>
              </a:ext>
            </a:extLst>
          </p:cNvPr>
          <p:cNvCxnSpPr>
            <a:cxnSpLocks/>
          </p:cNvCxnSpPr>
          <p:nvPr/>
        </p:nvCxnSpPr>
        <p:spPr>
          <a:xfrm flipV="1">
            <a:off x="7608911" y="1463591"/>
            <a:ext cx="926945" cy="597257"/>
          </a:xfrm>
          <a:prstGeom prst="line">
            <a:avLst/>
          </a:prstGeom>
        </p:spPr>
        <p:style>
          <a:lnRef idx="2">
            <a:schemeClr val="dk1"/>
          </a:lnRef>
          <a:fillRef idx="1">
            <a:schemeClr val="lt1"/>
          </a:fillRef>
          <a:effectRef idx="0">
            <a:schemeClr val="dk1"/>
          </a:effectRef>
          <a:fontRef idx="minor">
            <a:schemeClr val="dk1"/>
          </a:fontRef>
        </p:style>
      </p:cxnSp>
      <p:cxnSp>
        <p:nvCxnSpPr>
          <p:cNvPr id="6" name="Straight Connector 5">
            <a:extLst>
              <a:ext uri="{FF2B5EF4-FFF2-40B4-BE49-F238E27FC236}">
                <a16:creationId xmlns:a16="http://schemas.microsoft.com/office/drawing/2014/main" id="{2AEBD52E-8E1E-474A-BC53-4C8731DB1154}"/>
              </a:ext>
            </a:extLst>
          </p:cNvPr>
          <p:cNvCxnSpPr/>
          <p:nvPr/>
        </p:nvCxnSpPr>
        <p:spPr>
          <a:xfrm>
            <a:off x="7608911" y="2060848"/>
            <a:ext cx="432048" cy="1224136"/>
          </a:xfrm>
          <a:prstGeom prst="line">
            <a:avLst/>
          </a:prstGeom>
        </p:spPr>
        <p:style>
          <a:lnRef idx="2">
            <a:schemeClr val="dk1"/>
          </a:lnRef>
          <a:fillRef idx="1">
            <a:schemeClr val="lt1"/>
          </a:fillRef>
          <a:effectRef idx="0">
            <a:schemeClr val="dk1"/>
          </a:effectRef>
          <a:fontRef idx="minor">
            <a:schemeClr val="dk1"/>
          </a:fontRef>
        </p:style>
      </p:cxnSp>
      <p:cxnSp>
        <p:nvCxnSpPr>
          <p:cNvPr id="7" name="Straight Connector 6">
            <a:extLst>
              <a:ext uri="{FF2B5EF4-FFF2-40B4-BE49-F238E27FC236}">
                <a16:creationId xmlns:a16="http://schemas.microsoft.com/office/drawing/2014/main" id="{8A8C0E42-F988-4296-8FCB-79A705635A42}"/>
              </a:ext>
            </a:extLst>
          </p:cNvPr>
          <p:cNvCxnSpPr/>
          <p:nvPr/>
        </p:nvCxnSpPr>
        <p:spPr>
          <a:xfrm flipH="1">
            <a:off x="6456783" y="2060848"/>
            <a:ext cx="1152128" cy="432048"/>
          </a:xfrm>
          <a:prstGeom prst="line">
            <a:avLst/>
          </a:prstGeom>
        </p:spPr>
        <p:style>
          <a:lnRef idx="2">
            <a:schemeClr val="dk1"/>
          </a:lnRef>
          <a:fillRef idx="1">
            <a:schemeClr val="lt1"/>
          </a:fillRef>
          <a:effectRef idx="0">
            <a:schemeClr val="dk1"/>
          </a:effectRef>
          <a:fontRef idx="minor">
            <a:schemeClr val="dk1"/>
          </a:fontRef>
        </p:style>
      </p:cxnSp>
      <p:sp>
        <p:nvSpPr>
          <p:cNvPr id="8" name="Arc 7">
            <a:extLst>
              <a:ext uri="{FF2B5EF4-FFF2-40B4-BE49-F238E27FC236}">
                <a16:creationId xmlns:a16="http://schemas.microsoft.com/office/drawing/2014/main" id="{4F91FC35-8BCD-462E-969D-1E25CFCF5A9B}"/>
              </a:ext>
            </a:extLst>
          </p:cNvPr>
          <p:cNvSpPr/>
          <p:nvPr/>
        </p:nvSpPr>
        <p:spPr>
          <a:xfrm>
            <a:off x="7248871" y="1700808"/>
            <a:ext cx="720080" cy="720080"/>
          </a:xfrm>
          <a:prstGeom prst="arc">
            <a:avLst>
              <a:gd name="adj1" fmla="val 9668117"/>
              <a:gd name="adj2" fmla="val 44049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a:extLst>
              <a:ext uri="{FF2B5EF4-FFF2-40B4-BE49-F238E27FC236}">
                <a16:creationId xmlns:a16="http://schemas.microsoft.com/office/drawing/2014/main" id="{8707E571-0B2F-4156-A4C4-C71D6D7988F7}"/>
              </a:ext>
            </a:extLst>
          </p:cNvPr>
          <p:cNvSpPr/>
          <p:nvPr/>
        </p:nvSpPr>
        <p:spPr>
          <a:xfrm rot="4228316">
            <a:off x="7382209" y="2107530"/>
            <a:ext cx="288032" cy="28803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7BA1403-E7F5-466C-8492-673DD79FAF6F}"/>
                  </a:ext>
                </a:extLst>
              </p:cNvPr>
              <p:cNvSpPr txBox="1"/>
              <p:nvPr/>
            </p:nvSpPr>
            <p:spPr>
              <a:xfrm flipH="1">
                <a:off x="6791556" y="1756301"/>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0" name="TextBox 9">
                <a:extLst>
                  <a:ext uri="{FF2B5EF4-FFF2-40B4-BE49-F238E27FC236}">
                    <a16:creationId xmlns:a16="http://schemas.microsoft.com/office/drawing/2014/main" id="{F7BA1403-E7F5-466C-8492-673DD79FAF6F}"/>
                  </a:ext>
                </a:extLst>
              </p:cNvPr>
              <p:cNvSpPr txBox="1">
                <a:spLocks noRot="1" noChangeAspect="1" noMove="1" noResize="1" noEditPoints="1" noAdjustHandles="1" noChangeArrowheads="1" noChangeShapeType="1" noTextEdit="1"/>
              </p:cNvSpPr>
              <p:nvPr/>
            </p:nvSpPr>
            <p:spPr>
              <a:xfrm flipH="1">
                <a:off x="6791556" y="1756301"/>
                <a:ext cx="432048"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AE1F7D2-866D-484E-BFEC-DC0D134B7D16}"/>
                  </a:ext>
                </a:extLst>
              </p:cNvPr>
              <p:cNvSpPr txBox="1"/>
              <p:nvPr/>
            </p:nvSpPr>
            <p:spPr>
              <a:xfrm flipH="1">
                <a:off x="8019485" y="1840758"/>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100°</m:t>
                      </m:r>
                    </m:oMath>
                  </m:oMathPara>
                </a14:m>
                <a:endParaRPr lang="en-GB" sz="2000" dirty="0"/>
              </a:p>
            </p:txBody>
          </p:sp>
        </mc:Choice>
        <mc:Fallback xmlns="">
          <p:sp>
            <p:nvSpPr>
              <p:cNvPr id="11" name="TextBox 10">
                <a:extLst>
                  <a:ext uri="{FF2B5EF4-FFF2-40B4-BE49-F238E27FC236}">
                    <a16:creationId xmlns:a16="http://schemas.microsoft.com/office/drawing/2014/main" id="{AAE1F7D2-866D-484E-BFEC-DC0D134B7D16}"/>
                  </a:ext>
                </a:extLst>
              </p:cNvPr>
              <p:cNvSpPr txBox="1">
                <a:spLocks noRot="1" noChangeAspect="1" noMove="1" noResize="1" noEditPoints="1" noAdjustHandles="1" noChangeArrowheads="1" noChangeShapeType="1" noTextEdit="1"/>
              </p:cNvSpPr>
              <p:nvPr/>
            </p:nvSpPr>
            <p:spPr>
              <a:xfrm flipH="1">
                <a:off x="8019485" y="1840758"/>
                <a:ext cx="741554" cy="400110"/>
              </a:xfrm>
              <a:prstGeom prst="rect">
                <a:avLst/>
              </a:prstGeom>
              <a:blipFill>
                <a:blip r:embed="rId6"/>
                <a:stretch>
                  <a:fillRect/>
                </a:stretch>
              </a:blipFill>
            </p:spPr>
            <p:txBody>
              <a:bodyPr/>
              <a:lstStyle/>
              <a:p>
                <a:r>
                  <a:rPr lang="en-GB">
                    <a:noFill/>
                  </a:rPr>
                  <a:t> </a:t>
                </a:r>
              </a:p>
            </p:txBody>
          </p:sp>
        </mc:Fallback>
      </mc:AlternateContent>
      <p:cxnSp>
        <p:nvCxnSpPr>
          <p:cNvPr id="12" name="Straight Connector 11">
            <a:extLst>
              <a:ext uri="{FF2B5EF4-FFF2-40B4-BE49-F238E27FC236}">
                <a16:creationId xmlns:a16="http://schemas.microsoft.com/office/drawing/2014/main" id="{108176CA-AC23-482B-902B-25AEDBB4A86E}"/>
              </a:ext>
            </a:extLst>
          </p:cNvPr>
          <p:cNvCxnSpPr>
            <a:cxnSpLocks/>
          </p:cNvCxnSpPr>
          <p:nvPr/>
        </p:nvCxnSpPr>
        <p:spPr>
          <a:xfrm flipH="1" flipV="1">
            <a:off x="6980018" y="1429747"/>
            <a:ext cx="654160" cy="631101"/>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9E8CB0B-46BA-4721-99A0-3651520A915D}"/>
                  </a:ext>
                </a:extLst>
              </p:cNvPr>
              <p:cNvSpPr txBox="1"/>
              <p:nvPr/>
            </p:nvSpPr>
            <p:spPr>
              <a:xfrm flipH="1">
                <a:off x="7350537" y="1264011"/>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115°</m:t>
                      </m:r>
                    </m:oMath>
                  </m:oMathPara>
                </a14:m>
                <a:endParaRPr lang="en-GB" sz="2000" dirty="0"/>
              </a:p>
            </p:txBody>
          </p:sp>
        </mc:Choice>
        <mc:Fallback xmlns="">
          <p:sp>
            <p:nvSpPr>
              <p:cNvPr id="15" name="TextBox 14">
                <a:extLst>
                  <a:ext uri="{FF2B5EF4-FFF2-40B4-BE49-F238E27FC236}">
                    <a16:creationId xmlns:a16="http://schemas.microsoft.com/office/drawing/2014/main" id="{89E8CB0B-46BA-4721-99A0-3651520A915D}"/>
                  </a:ext>
                </a:extLst>
              </p:cNvPr>
              <p:cNvSpPr txBox="1">
                <a:spLocks noRot="1" noChangeAspect="1" noMove="1" noResize="1" noEditPoints="1" noAdjustHandles="1" noChangeArrowheads="1" noChangeShapeType="1" noTextEdit="1"/>
              </p:cNvSpPr>
              <p:nvPr/>
            </p:nvSpPr>
            <p:spPr>
              <a:xfrm flipH="1">
                <a:off x="7350537" y="1264011"/>
                <a:ext cx="741554" cy="400110"/>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68152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Calculate the lowest common multiple of 9 and 12.</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3</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𝑚</m:t>
                        </m:r>
                        <m:r>
                          <a:rPr lang="en-GB" sz="2000" b="0" i="1" smtClean="0">
                            <a:latin typeface="Cambria Math" panose="02040503050406030204" pitchFamily="18" charset="0"/>
                            <a:cs typeface="Arial" panose="020B0604020202020204" pitchFamily="34" charset="0"/>
                          </a:rPr>
                          <m:t>+2</m:t>
                        </m:r>
                      </m:e>
                    </m:d>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𝑚</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Mia drove a distance of 343 km. She took 3 hours 30 minutes. Work out her average speed. Give your answer in km/h.</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14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68052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Find the n</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term of the sequence:	8	5	2	-1…</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4</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𝑚</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𝑚</m:t>
                    </m:r>
                    <m:r>
                      <a:rPr lang="en-GB" sz="2000" b="0" i="1" smtClean="0">
                        <a:latin typeface="Cambria Math" panose="02040503050406030204" pitchFamily="18" charset="0"/>
                        <a:cs typeface="Arial" panose="020B0604020202020204" pitchFamily="34" charset="0"/>
                      </a:rPr>
                      <m:t>=−3</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Calculate the area of the shape.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680520" cy="2246769"/>
              </a:xfrm>
              <a:prstGeom prst="rect">
                <a:avLst/>
              </a:prstGeom>
              <a:blipFill>
                <a:blip r:embed="rId2"/>
                <a:stretch>
                  <a:fillRect l="-1172"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L-Shape 4">
            <a:extLst>
              <a:ext uri="{FF2B5EF4-FFF2-40B4-BE49-F238E27FC236}">
                <a16:creationId xmlns:a16="http://schemas.microsoft.com/office/drawing/2014/main" id="{D9FC8F8A-AEB8-4864-A224-7BD6308C30E5}"/>
              </a:ext>
            </a:extLst>
          </p:cNvPr>
          <p:cNvSpPr/>
          <p:nvPr/>
        </p:nvSpPr>
        <p:spPr>
          <a:xfrm>
            <a:off x="5682356" y="1556792"/>
            <a:ext cx="2592288" cy="1440160"/>
          </a:xfrm>
          <a:prstGeom prst="corner">
            <a:avLst>
              <a:gd name="adj1" fmla="val 50000"/>
              <a:gd name="adj2" fmla="val 7308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31FA3F24-EBDB-4669-9231-C1357748316C}"/>
              </a:ext>
            </a:extLst>
          </p:cNvPr>
          <p:cNvSpPr txBox="1"/>
          <p:nvPr/>
        </p:nvSpPr>
        <p:spPr>
          <a:xfrm>
            <a:off x="7194524" y="1897812"/>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cm</a:t>
            </a:r>
          </a:p>
        </p:txBody>
      </p:sp>
      <p:sp>
        <p:nvSpPr>
          <p:cNvPr id="7" name="TextBox 6">
            <a:extLst>
              <a:ext uri="{FF2B5EF4-FFF2-40B4-BE49-F238E27FC236}">
                <a16:creationId xmlns:a16="http://schemas.microsoft.com/office/drawing/2014/main" id="{4F2EFF3C-7130-47CA-BDE4-0E52293D8706}"/>
              </a:ext>
            </a:extLst>
          </p:cNvPr>
          <p:cNvSpPr txBox="1"/>
          <p:nvPr/>
        </p:nvSpPr>
        <p:spPr>
          <a:xfrm>
            <a:off x="5007997" y="2126661"/>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7 cm</a:t>
            </a:r>
          </a:p>
        </p:txBody>
      </p:sp>
      <p:sp>
        <p:nvSpPr>
          <p:cNvPr id="8" name="TextBox 7">
            <a:extLst>
              <a:ext uri="{FF2B5EF4-FFF2-40B4-BE49-F238E27FC236}">
                <a16:creationId xmlns:a16="http://schemas.microsoft.com/office/drawing/2014/main" id="{D296E27A-B97F-4017-A78B-AB53ABA2CB2E}"/>
              </a:ext>
            </a:extLst>
          </p:cNvPr>
          <p:cNvSpPr txBox="1"/>
          <p:nvPr/>
        </p:nvSpPr>
        <p:spPr>
          <a:xfrm>
            <a:off x="8274644" y="2492896"/>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
        <p:nvSpPr>
          <p:cNvPr id="9" name="TextBox 8">
            <a:extLst>
              <a:ext uri="{FF2B5EF4-FFF2-40B4-BE49-F238E27FC236}">
                <a16:creationId xmlns:a16="http://schemas.microsoft.com/office/drawing/2014/main" id="{1AFC1995-1681-4446-BE86-F5A6B06C6A73}"/>
              </a:ext>
            </a:extLst>
          </p:cNvPr>
          <p:cNvSpPr txBox="1"/>
          <p:nvPr/>
        </p:nvSpPr>
        <p:spPr>
          <a:xfrm>
            <a:off x="5898380" y="1190557"/>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 cm</a:t>
            </a:r>
          </a:p>
        </p:txBody>
      </p:sp>
    </p:spTree>
    <p:extLst>
      <p:ext uri="{BB962C8B-B14F-4D97-AF65-F5344CB8AC3E}">
        <p14:creationId xmlns:p14="http://schemas.microsoft.com/office/powerpoint/2010/main" val="304758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Complete the table of values and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i="1">
                        <a:latin typeface="Cambria Math" panose="02040503050406030204" pitchFamily="18" charset="0"/>
                      </a:rPr>
                      <m:t>4(</m:t>
                    </m:r>
                    <m:r>
                      <a:rPr lang="en-GB" i="1">
                        <a:latin typeface="Cambria Math" panose="02040503050406030204" pitchFamily="18" charset="0"/>
                      </a:rPr>
                      <m:t>𝑥</m:t>
                    </m:r>
                    <m:r>
                      <a:rPr lang="en-GB" i="1">
                        <a:latin typeface="Cambria Math" panose="02040503050406030204" pitchFamily="18" charset="0"/>
                      </a:rPr>
                      <m:t>+2)=40</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volume of the cuboid.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554545"/>
              </a:xfrm>
              <a:prstGeom prst="rect">
                <a:avLst/>
              </a:prstGeom>
              <a:blipFill>
                <a:blip r:embed="rId2"/>
                <a:stretch>
                  <a:fillRect l="-635" t="-1193"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E771731-91E0-47B0-8491-8C3A3DDB989F}"/>
                  </a:ext>
                </a:extLst>
              </p:cNvPr>
              <p:cNvGraphicFramePr>
                <a:graphicFrameLocks noGrp="1"/>
              </p:cNvGraphicFramePr>
              <p:nvPr>
                <p:extLst>
                  <p:ext uri="{D42A27DB-BD31-4B8C-83A1-F6EECF244321}">
                    <p14:modId xmlns:p14="http://schemas.microsoft.com/office/powerpoint/2010/main" val="1476244889"/>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Choice>
        <mc:Fallback xmlns="">
          <p:graphicFrame>
            <p:nvGraphicFramePr>
              <p:cNvPr id="5" name="Table 4">
                <a:extLst>
                  <a:ext uri="{FF2B5EF4-FFF2-40B4-BE49-F238E27FC236}">
                    <a16:creationId xmlns:a16="http://schemas.microsoft.com/office/drawing/2014/main" id="{7E771731-91E0-47B0-8491-8C3A3DDB989F}"/>
                  </a:ext>
                </a:extLst>
              </p:cNvPr>
              <p:cNvGraphicFramePr>
                <a:graphicFrameLocks noGrp="1"/>
              </p:cNvGraphicFramePr>
              <p:nvPr>
                <p:extLst>
                  <p:ext uri="{D42A27DB-BD31-4B8C-83A1-F6EECF244321}">
                    <p14:modId xmlns:p14="http://schemas.microsoft.com/office/powerpoint/2010/main" val="1476244889"/>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8197" r="-500599" b="-108197"/>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108197" r="-500599" b="-8197"/>
                          </a:stretch>
                        </a:blip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Fallback>
      </mc:AlternateContent>
      <p:sp>
        <p:nvSpPr>
          <p:cNvPr id="6" name="Cube 5">
            <a:extLst>
              <a:ext uri="{FF2B5EF4-FFF2-40B4-BE49-F238E27FC236}">
                <a16:creationId xmlns:a16="http://schemas.microsoft.com/office/drawing/2014/main" id="{A3AA321C-E0C0-486A-A49A-F4B4C4EF70E7}"/>
              </a:ext>
            </a:extLst>
          </p:cNvPr>
          <p:cNvSpPr/>
          <p:nvPr/>
        </p:nvSpPr>
        <p:spPr>
          <a:xfrm>
            <a:off x="5796136" y="2586938"/>
            <a:ext cx="2358224" cy="1656184"/>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7C38FEC4-EB67-411D-BFAD-0CF8BC209694}"/>
              </a:ext>
            </a:extLst>
          </p:cNvPr>
          <p:cNvSpPr txBox="1"/>
          <p:nvPr/>
        </p:nvSpPr>
        <p:spPr>
          <a:xfrm>
            <a:off x="6481866" y="4213386"/>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
        <p:nvSpPr>
          <p:cNvPr id="8" name="TextBox 7">
            <a:extLst>
              <a:ext uri="{FF2B5EF4-FFF2-40B4-BE49-F238E27FC236}">
                <a16:creationId xmlns:a16="http://schemas.microsoft.com/office/drawing/2014/main" id="{354C6C33-5CCD-4A76-BD05-DDE47AC907C8}"/>
              </a:ext>
            </a:extLst>
          </p:cNvPr>
          <p:cNvSpPr txBox="1"/>
          <p:nvPr/>
        </p:nvSpPr>
        <p:spPr>
          <a:xfrm>
            <a:off x="7938336" y="4011071"/>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
        <p:nvSpPr>
          <p:cNvPr id="9" name="TextBox 8">
            <a:extLst>
              <a:ext uri="{FF2B5EF4-FFF2-40B4-BE49-F238E27FC236}">
                <a16:creationId xmlns:a16="http://schemas.microsoft.com/office/drawing/2014/main" id="{9DB6766E-00C1-46A9-B94D-6F26E30216F9}"/>
              </a:ext>
            </a:extLst>
          </p:cNvPr>
          <p:cNvSpPr txBox="1"/>
          <p:nvPr/>
        </p:nvSpPr>
        <p:spPr>
          <a:xfrm>
            <a:off x="8159825" y="3126890"/>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Tree>
    <p:extLst>
      <p:ext uri="{BB962C8B-B14F-4D97-AF65-F5344CB8AC3E}">
        <p14:creationId xmlns:p14="http://schemas.microsoft.com/office/powerpoint/2010/main" val="2186718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472608" cy="270926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x. You must give a reason for your answer.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Mary and Clive share some money in the ratio 2 : 5. Clive receives £35. How much money was there to begin with?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cs typeface="Arial" panose="020B0604020202020204" pitchFamily="34" charset="0"/>
                          </a:rPr>
                          <m:t>8</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5</m:t>
                        </m:r>
                      </m:den>
                    </m:f>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472608" cy="2709268"/>
              </a:xfrm>
              <a:prstGeom prst="rect">
                <a:avLst/>
              </a:prstGeom>
              <a:blipFill>
                <a:blip r:embed="rId2"/>
                <a:stretch>
                  <a:fillRect l="-1002" t="-112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B69FB46-679E-4DE6-91F2-9F2302B3BF63}"/>
              </a:ext>
            </a:extLst>
          </p:cNvPr>
          <p:cNvCxnSpPr>
            <a:cxnSpLocks/>
          </p:cNvCxnSpPr>
          <p:nvPr/>
        </p:nvCxnSpPr>
        <p:spPr>
          <a:xfrm flipV="1">
            <a:off x="6005895" y="1272239"/>
            <a:ext cx="2232295" cy="1135151"/>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930C6B7-4FB1-4361-8C39-5CF315B5EB8C}"/>
                  </a:ext>
                </a:extLst>
              </p:cNvPr>
              <p:cNvSpPr txBox="1"/>
              <p:nvPr/>
            </p:nvSpPr>
            <p:spPr>
              <a:xfrm flipH="1">
                <a:off x="7302362" y="1760401"/>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119°</m:t>
                      </m:r>
                    </m:oMath>
                  </m:oMathPara>
                </a14:m>
                <a:endParaRPr lang="en-GB" sz="2000" dirty="0"/>
              </a:p>
            </p:txBody>
          </p:sp>
        </mc:Choice>
        <mc:Fallback xmlns="">
          <p:sp>
            <p:nvSpPr>
              <p:cNvPr id="7" name="TextBox 6">
                <a:extLst>
                  <a:ext uri="{FF2B5EF4-FFF2-40B4-BE49-F238E27FC236}">
                    <a16:creationId xmlns:a16="http://schemas.microsoft.com/office/drawing/2014/main" id="{0930C6B7-4FB1-4361-8C39-5CF315B5EB8C}"/>
                  </a:ext>
                </a:extLst>
              </p:cNvPr>
              <p:cNvSpPr txBox="1">
                <a:spLocks noRot="1" noChangeAspect="1" noMove="1" noResize="1" noEditPoints="1" noAdjustHandles="1" noChangeArrowheads="1" noChangeShapeType="1" noTextEdit="1"/>
              </p:cNvSpPr>
              <p:nvPr/>
            </p:nvSpPr>
            <p:spPr>
              <a:xfrm flipH="1">
                <a:off x="7302362" y="1760401"/>
                <a:ext cx="741554" cy="400110"/>
              </a:xfrm>
              <a:prstGeom prst="rect">
                <a:avLst/>
              </a:prstGeom>
              <a:blipFill>
                <a:blip r:embed="rId5"/>
                <a:stretch>
                  <a:fillRect/>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3BDD9F7F-2EB8-4F3B-98BE-4CD9406C30B6}"/>
              </a:ext>
            </a:extLst>
          </p:cNvPr>
          <p:cNvCxnSpPr>
            <a:cxnSpLocks/>
          </p:cNvCxnSpPr>
          <p:nvPr/>
        </p:nvCxnSpPr>
        <p:spPr>
          <a:xfrm flipH="1" flipV="1">
            <a:off x="7650757" y="1429097"/>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a:extLst>
              <a:ext uri="{FF2B5EF4-FFF2-40B4-BE49-F238E27FC236}">
                <a16:creationId xmlns:a16="http://schemas.microsoft.com/office/drawing/2014/main" id="{C663C0C6-D362-4432-B0E4-7B89987A7C60}"/>
              </a:ext>
            </a:extLst>
          </p:cNvPr>
          <p:cNvCxnSpPr>
            <a:cxnSpLocks/>
          </p:cNvCxnSpPr>
          <p:nvPr/>
        </p:nvCxnSpPr>
        <p:spPr>
          <a:xfrm flipV="1">
            <a:off x="7756706" y="1469561"/>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a:extLst>
              <a:ext uri="{FF2B5EF4-FFF2-40B4-BE49-F238E27FC236}">
                <a16:creationId xmlns:a16="http://schemas.microsoft.com/office/drawing/2014/main" id="{20D9B5EA-5147-41AC-AD1E-9F00E062D6E4}"/>
              </a:ext>
            </a:extLst>
          </p:cNvPr>
          <p:cNvCxnSpPr>
            <a:cxnSpLocks/>
          </p:cNvCxnSpPr>
          <p:nvPr/>
        </p:nvCxnSpPr>
        <p:spPr>
          <a:xfrm flipV="1">
            <a:off x="6533769" y="1885250"/>
            <a:ext cx="2232295" cy="1135151"/>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8D428A6F-8F1B-4AB5-B452-A54EACC9FE89}"/>
              </a:ext>
            </a:extLst>
          </p:cNvPr>
          <p:cNvCxnSpPr>
            <a:cxnSpLocks/>
          </p:cNvCxnSpPr>
          <p:nvPr/>
        </p:nvCxnSpPr>
        <p:spPr>
          <a:xfrm flipH="1" flipV="1">
            <a:off x="8239119" y="2021183"/>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A5050E22-E993-47B2-8A25-FAFE38F3A1A7}"/>
              </a:ext>
            </a:extLst>
          </p:cNvPr>
          <p:cNvCxnSpPr>
            <a:cxnSpLocks/>
          </p:cNvCxnSpPr>
          <p:nvPr/>
        </p:nvCxnSpPr>
        <p:spPr>
          <a:xfrm flipV="1">
            <a:off x="8345068" y="2061647"/>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F3A21C1F-A97E-445C-AEAE-8A60654CEAD6}"/>
              </a:ext>
            </a:extLst>
          </p:cNvPr>
          <p:cNvCxnSpPr>
            <a:cxnSpLocks/>
          </p:cNvCxnSpPr>
          <p:nvPr/>
        </p:nvCxnSpPr>
        <p:spPr>
          <a:xfrm flipH="1" flipV="1">
            <a:off x="6298484" y="1667289"/>
            <a:ext cx="1753995" cy="1096913"/>
          </a:xfrm>
          <a:prstGeom prst="line">
            <a:avLst/>
          </a:prstGeom>
        </p:spPr>
        <p:style>
          <a:lnRef idx="2">
            <a:schemeClr val="dk1"/>
          </a:lnRef>
          <a:fillRef idx="1">
            <a:schemeClr val="lt1"/>
          </a:fillRef>
          <a:effectRef idx="0">
            <a:schemeClr val="dk1"/>
          </a:effectRef>
          <a:fontRef idx="minor">
            <a:schemeClr val="dk1"/>
          </a:fontRef>
        </p:style>
      </p:cxnSp>
      <p:sp>
        <p:nvSpPr>
          <p:cNvPr id="14" name="Arc 13">
            <a:extLst>
              <a:ext uri="{FF2B5EF4-FFF2-40B4-BE49-F238E27FC236}">
                <a16:creationId xmlns:a16="http://schemas.microsoft.com/office/drawing/2014/main" id="{3F3FD3D9-019C-47EC-8A9D-C06C5CCC1C9D}"/>
              </a:ext>
            </a:extLst>
          </p:cNvPr>
          <p:cNvSpPr/>
          <p:nvPr/>
        </p:nvSpPr>
        <p:spPr>
          <a:xfrm>
            <a:off x="7236296" y="2132856"/>
            <a:ext cx="720080" cy="720080"/>
          </a:xfrm>
          <a:prstGeom prst="arc">
            <a:avLst>
              <a:gd name="adj1" fmla="val 12769192"/>
              <a:gd name="adj2" fmla="val 1983801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DB302CED-1A5D-4F6A-B68E-A9BECCF7E8DF}"/>
              </a:ext>
            </a:extLst>
          </p:cNvPr>
          <p:cNvSpPr/>
          <p:nvPr/>
        </p:nvSpPr>
        <p:spPr>
          <a:xfrm>
            <a:off x="6455401" y="1667289"/>
            <a:ext cx="720080" cy="720080"/>
          </a:xfrm>
          <a:prstGeom prst="arc">
            <a:avLst>
              <a:gd name="adj1" fmla="val 12949671"/>
              <a:gd name="adj2" fmla="val 199252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6487AB9-3AC7-4027-81CB-6871A5808960}"/>
                  </a:ext>
                </a:extLst>
              </p:cNvPr>
              <p:cNvSpPr txBox="1"/>
              <p:nvPr/>
            </p:nvSpPr>
            <p:spPr>
              <a:xfrm flipH="1">
                <a:off x="6612302" y="1247158"/>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6" name="TextBox 15">
                <a:extLst>
                  <a:ext uri="{FF2B5EF4-FFF2-40B4-BE49-F238E27FC236}">
                    <a16:creationId xmlns:a16="http://schemas.microsoft.com/office/drawing/2014/main" id="{A6487AB9-3AC7-4027-81CB-6871A5808960}"/>
                  </a:ext>
                </a:extLst>
              </p:cNvPr>
              <p:cNvSpPr txBox="1">
                <a:spLocks noRot="1" noChangeAspect="1" noMove="1" noResize="1" noEditPoints="1" noAdjustHandles="1" noChangeArrowheads="1" noChangeShapeType="1" noTextEdit="1"/>
              </p:cNvSpPr>
              <p:nvPr/>
            </p:nvSpPr>
            <p:spPr>
              <a:xfrm flipH="1">
                <a:off x="6612302" y="1247158"/>
                <a:ext cx="432048" cy="40011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9801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Complete the table of values to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D69DD42-001F-47C2-AEB8-D956BBB98C56}"/>
                  </a:ext>
                </a:extLst>
              </p:cNvPr>
              <p:cNvGraphicFramePr>
                <a:graphicFrameLocks noGrp="1"/>
              </p:cNvGraphicFramePr>
              <p:nvPr>
                <p:extLst>
                  <p:ext uri="{D42A27DB-BD31-4B8C-83A1-F6EECF244321}">
                    <p14:modId xmlns:p14="http://schemas.microsoft.com/office/powerpoint/2010/main" val="1631898091"/>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Choice>
        <mc:Fallback xmlns="">
          <p:graphicFrame>
            <p:nvGraphicFramePr>
              <p:cNvPr id="5" name="Table 4">
                <a:extLst>
                  <a:ext uri="{FF2B5EF4-FFF2-40B4-BE49-F238E27FC236}">
                    <a16:creationId xmlns:a16="http://schemas.microsoft.com/office/drawing/2014/main" id="{6D69DD42-001F-47C2-AEB8-D956BBB98C56}"/>
                  </a:ext>
                </a:extLst>
              </p:cNvPr>
              <p:cNvGraphicFramePr>
                <a:graphicFrameLocks noGrp="1"/>
              </p:cNvGraphicFramePr>
              <p:nvPr>
                <p:extLst>
                  <p:ext uri="{D42A27DB-BD31-4B8C-83A1-F6EECF244321}">
                    <p14:modId xmlns:p14="http://schemas.microsoft.com/office/powerpoint/2010/main" val="1631898091"/>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8197" r="-500599" b="-108197"/>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108197" r="-500599" b="-8197"/>
                          </a:stretch>
                        </a:blip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8FF367F-12EE-45F5-8A46-E530B059C66F}"/>
                  </a:ext>
                </a:extLst>
              </p:cNvPr>
              <p:cNvSpPr txBox="1"/>
              <p:nvPr/>
            </p:nvSpPr>
            <p:spPr>
              <a:xfrm>
                <a:off x="251520" y="3573016"/>
                <a:ext cx="6048672" cy="1170385"/>
              </a:xfrm>
              <a:prstGeom prst="rect">
                <a:avLst/>
              </a:prstGeom>
              <a:noFill/>
            </p:spPr>
            <p:txBody>
              <a:bodyPr wrap="square" rtlCol="0">
                <a:spAutoFit/>
              </a:bodyPr>
              <a:lstStyle/>
              <a:p>
                <a:pPr marL="457200" indent="-457200">
                  <a:buFont typeface="+mj-lt"/>
                  <a:buAutoNum type="arabicPeriod" startAt="3"/>
                </a:pPr>
                <a:r>
                  <a:rPr lang="en-GB" sz="2000" dirty="0">
                    <a:latin typeface="Arial" panose="020B0604020202020204" pitchFamily="34" charset="0"/>
                    <a:cs typeface="Arial" panose="020B0604020202020204" pitchFamily="34" charset="0"/>
                  </a:rPr>
                  <a:t>Order the following fractions from smallest to largest:</a:t>
                </a:r>
              </a:p>
              <a:p>
                <a:pPr lvl="1"/>
                <a:r>
                  <a:rPr lang="en-GB" sz="2000" dirty="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4</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7</m:t>
                        </m:r>
                      </m:den>
                    </m:f>
                  </m:oMath>
                </a14:m>
                <a:r>
                  <a:rPr lang="en-GB" sz="2000" dirty="0">
                    <a:latin typeface="Arial" panose="020B0604020202020204" pitchFamily="34" charset="0"/>
                    <a:cs typeface="Arial" panose="020B0604020202020204" pitchFamily="34" charset="0"/>
                  </a:rPr>
                  <a:t> </a:t>
                </a:r>
              </a:p>
            </p:txBody>
          </p:sp>
        </mc:Choice>
        <mc:Fallback xmlns="">
          <p:sp>
            <p:nvSpPr>
              <p:cNvPr id="6" name="TextBox 5">
                <a:extLst>
                  <a:ext uri="{FF2B5EF4-FFF2-40B4-BE49-F238E27FC236}">
                    <a16:creationId xmlns:a16="http://schemas.microsoft.com/office/drawing/2014/main" id="{08FF367F-12EE-45F5-8A46-E530B059C66F}"/>
                  </a:ext>
                </a:extLst>
              </p:cNvPr>
              <p:cNvSpPr txBox="1">
                <a:spLocks noRot="1" noChangeAspect="1" noMove="1" noResize="1" noEditPoints="1" noAdjustHandles="1" noChangeArrowheads="1" noChangeShapeType="1" noTextEdit="1"/>
              </p:cNvSpPr>
              <p:nvPr/>
            </p:nvSpPr>
            <p:spPr>
              <a:xfrm>
                <a:off x="251520" y="3573016"/>
                <a:ext cx="6048672" cy="1170385"/>
              </a:xfrm>
              <a:prstGeom prst="rect">
                <a:avLst/>
              </a:prstGeom>
              <a:blipFill>
                <a:blip r:embed="rId6"/>
                <a:stretch>
                  <a:fillRect l="-907" t="-2083"/>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C7B8F874-4B02-4E6F-8FC6-3F1F8182A585}"/>
              </a:ext>
            </a:extLst>
          </p:cNvPr>
          <p:cNvPicPr/>
          <p:nvPr/>
        </p:nvPicPr>
        <p:blipFill rotWithShape="1">
          <a:blip r:embed="rId7" cstate="print">
            <a:extLst>
              <a:ext uri="{28A0092B-C50C-407E-A947-70E740481C1C}">
                <a14:useLocalDpi xmlns:a14="http://schemas.microsoft.com/office/drawing/2010/main" val="0"/>
              </a:ext>
            </a:extLst>
          </a:blip>
          <a:srcRect l="39103" t="19231" r="24519" b="23590"/>
          <a:stretch/>
        </p:blipFill>
        <p:spPr bwMode="auto">
          <a:xfrm>
            <a:off x="6516216" y="3212976"/>
            <a:ext cx="1987550" cy="19526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18414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34245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3</m:t>
                            </m:r>
                          </m:sup>
                        </m:sSup>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𝑏</m:t>
                            </m:r>
                          </m:e>
                          <m:sup>
                            <m:r>
                              <a:rPr lang="en-GB" sz="2000" b="0" i="1" smtClean="0">
                                <a:latin typeface="Cambria Math" panose="02040503050406030204" pitchFamily="18" charset="0"/>
                                <a:cs typeface="Arial" panose="020B0604020202020204" pitchFamily="34" charset="0"/>
                              </a:rPr>
                              <m:t>4</m:t>
                            </m:r>
                          </m:sup>
                        </m:sSup>
                      </m:num>
                      <m:den>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𝑏</m:t>
                            </m:r>
                          </m:e>
                          <m:sup>
                            <m:r>
                              <a:rPr lang="en-GB" sz="2000" b="0" i="1" smtClean="0">
                                <a:latin typeface="Cambria Math" panose="02040503050406030204" pitchFamily="18" charset="0"/>
                                <a:cs typeface="Arial" panose="020B0604020202020204" pitchFamily="34" charset="0"/>
                              </a:rPr>
                              <m:t>3</m:t>
                            </m:r>
                          </m:sup>
                        </m:sSup>
                      </m:den>
                    </m:f>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3</m:t>
                    </m:r>
                    <m:r>
                      <m:rPr>
                        <m:sty m:val="p"/>
                      </m:rPr>
                      <a:rPr lang="en-GB">
                        <a:latin typeface="Cambria Math" panose="02040503050406030204" pitchFamily="18" charset="0"/>
                      </a:rPr>
                      <m:t>p</m:t>
                    </m:r>
                    <m:r>
                      <a:rPr lang="en-GB" i="1">
                        <a:latin typeface="Cambria Math" panose="02040503050406030204" pitchFamily="18" charset="0"/>
                      </a:rPr>
                      <m:t>−</m:t>
                    </m:r>
                    <m:r>
                      <a:rPr lang="en-GB">
                        <a:latin typeface="Cambria Math" panose="02040503050406030204" pitchFamily="18" charset="0"/>
                      </a:rPr>
                      <m:t>2=16</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Emily has a bag of 20 fruit flavour sweets. 7 of the sweets are strawberry flavour, 11 are lime flavour and 2 are lemon flavour. Emily takes at random a sweet from the bag. Write down the probability that Emily takes a strawberry flavour sweet,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What is the sum of angles around a point?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342453"/>
              </a:xfrm>
              <a:prstGeom prst="rect">
                <a:avLst/>
              </a:prstGeom>
              <a:blipFill>
                <a:blip r:embed="rId2"/>
                <a:stretch>
                  <a:fillRect l="-635" b="-255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414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03801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3</m:t>
                            </m:r>
                            <m:r>
                              <a:rPr lang="en-GB" sz="2000" b="0" i="1" smtClean="0">
                                <a:latin typeface="Cambria Math" panose="02040503050406030204" pitchFamily="18" charset="0"/>
                                <a:ea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5</m:t>
                            </m:r>
                          </m:sup>
                        </m:sSup>
                      </m:num>
                      <m:den>
                        <m:r>
                          <a:rPr lang="en-GB" sz="2000" b="0" i="1" smtClean="0">
                            <a:latin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4</m:t>
                            </m:r>
                          </m:sup>
                        </m:sSup>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Tracy uses this rule to work out the cost, in pounds, of printing invitations.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Work out the cost of printing 20 invitations.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1" smtClean="0">
                        <a:latin typeface="Cambria Math" panose="02040503050406030204" pitchFamily="18" charset="0"/>
                        <a:cs typeface="Arial" panose="020B0604020202020204" pitchFamily="34" charset="0"/>
                      </a:rPr>
                      <m:t>15=2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038011"/>
              </a:xfrm>
              <a:prstGeom prst="rect">
                <a:avLst/>
              </a:prstGeom>
              <a:blipFill>
                <a:blip r:embed="rId2"/>
                <a:stretch>
                  <a:fillRect l="-635" b="-281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AF35B60-B086-4DB9-AF4C-C4A9D8FC5BCE}"/>
              </a:ext>
            </a:extLst>
          </p:cNvPr>
          <p:cNvPicPr>
            <a:picLocks noChangeAspect="1"/>
          </p:cNvPicPr>
          <p:nvPr/>
        </p:nvPicPr>
        <p:blipFill>
          <a:blip r:embed="rId5"/>
          <a:stretch>
            <a:fillRect/>
          </a:stretch>
        </p:blipFill>
        <p:spPr>
          <a:xfrm>
            <a:off x="827583" y="2564904"/>
            <a:ext cx="5099867" cy="504056"/>
          </a:xfrm>
          <a:prstGeom prst="rect">
            <a:avLst/>
          </a:prstGeom>
        </p:spPr>
      </p:pic>
    </p:spTree>
    <p:extLst>
      <p:ext uri="{BB962C8B-B14F-4D97-AF65-F5344CB8AC3E}">
        <p14:creationId xmlns:p14="http://schemas.microsoft.com/office/powerpoint/2010/main" val="1575328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336704" cy="329917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is the reciprocal of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Carrots cost £1 for a 1.2 kg bag at Tesco. The same type of carrots cost 77 pence for a 700 g bag at ASDA. Where are the Carrots better value?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What is the sum of the angles on a straight line?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336704" cy="3299173"/>
              </a:xfrm>
              <a:prstGeom prst="rect">
                <a:avLst/>
              </a:prstGeom>
              <a:blipFill>
                <a:blip r:embed="rId3"/>
                <a:stretch>
                  <a:fillRect l="-865" r="-288" b="-240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FDF4ECD-4E09-489A-B04D-7F94C75D4676}"/>
              </a:ext>
            </a:extLst>
          </p:cNvPr>
          <p:cNvPicPr>
            <a:picLocks noChangeAspect="1"/>
          </p:cNvPicPr>
          <p:nvPr/>
        </p:nvPicPr>
        <p:blipFill>
          <a:blip r:embed="rId5"/>
          <a:stretch>
            <a:fillRect/>
          </a:stretch>
        </p:blipFill>
        <p:spPr>
          <a:xfrm>
            <a:off x="6676889" y="1212995"/>
            <a:ext cx="2152075" cy="2164268"/>
          </a:xfrm>
          <a:prstGeom prst="rect">
            <a:avLst/>
          </a:prstGeom>
        </p:spPr>
      </p:pic>
    </p:spTree>
    <p:extLst>
      <p:ext uri="{BB962C8B-B14F-4D97-AF65-F5344CB8AC3E}">
        <p14:creationId xmlns:p14="http://schemas.microsoft.com/office/powerpoint/2010/main" val="1960386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616624" cy="330391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pie chart shows some information about the time Gill spent working in her garden one month. What fraction of the time did Gill spend cutting the grass?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fractions from smallest to largest:</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m:t>
                        </m:r>
                      </m:num>
                      <m:den>
                        <m:r>
                          <a:rPr lang="en-GB" sz="2000" b="0" i="1" smtClean="0">
                            <a:latin typeface="Cambria Math" panose="02040503050406030204" pitchFamily="18" charset="0"/>
                            <a:cs typeface="Arial" panose="020B0604020202020204" pitchFamily="34" charset="0"/>
                          </a:rPr>
                          <m:t>6</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4</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0.4 as a percentage.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616624" cy="3303918"/>
              </a:xfrm>
              <a:prstGeom prst="rect">
                <a:avLst/>
              </a:prstGeom>
              <a:blipFill>
                <a:blip r:embed="rId2"/>
                <a:stretch>
                  <a:fillRect l="-976" t="-924" r="-1844" b="-258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C855A241-8F00-473B-A634-2EDAB28989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3" y="1135369"/>
            <a:ext cx="2952328"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7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832648" cy="258455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14.44</m:t>
                        </m:r>
                      </m:e>
                    </m:rad>
                    <m:r>
                      <a:rPr lang="en-GB" sz="20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(7.3−2.45)</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Write down all the figures on your calculator display.</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how much of each ingredient Miles needs to make 20 chocolate biscuits.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Increase £25 by 64%</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832648" cy="2584554"/>
              </a:xfrm>
              <a:prstGeom prst="rect">
                <a:avLst/>
              </a:prstGeom>
              <a:blipFill>
                <a:blip r:embed="rId2"/>
                <a:stretch>
                  <a:fillRect l="-940" t="-236" b="-354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395A104-7D94-4660-A6F8-DD3711BFB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141338"/>
            <a:ext cx="2520280"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166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40120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1" smtClean="0">
                        <a:latin typeface="Cambria Math" panose="02040503050406030204" pitchFamily="18" charset="0"/>
                        <a:cs typeface="Arial" panose="020B0604020202020204" pitchFamily="34" charset="0"/>
                      </a:rPr>
                      <m:t>(2+7)</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2</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3</m:t>
                        </m:r>
                      </m:sup>
                    </m:sSup>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5</m:t>
                    </m:r>
                    <m:r>
                      <m:rPr>
                        <m:sty m:val="p"/>
                      </m:rPr>
                      <a:rPr lang="en-GB">
                        <a:latin typeface="Cambria Math" panose="02040503050406030204" pitchFamily="18" charset="0"/>
                      </a:rPr>
                      <m:t>n</m:t>
                    </m:r>
                    <m:r>
                      <a:rPr lang="en-GB" i="1">
                        <a:latin typeface="Cambria Math" panose="02040503050406030204" pitchFamily="18" charset="0"/>
                      </a:rPr>
                      <m:t>−</m:t>
                    </m:r>
                    <m:r>
                      <a:rPr lang="en-GB">
                        <a:latin typeface="Cambria Math" panose="02040503050406030204" pitchFamily="18" charset="0"/>
                      </a:rPr>
                      <m:t>5=</m:t>
                    </m:r>
                    <m:r>
                      <m:rPr>
                        <m:sty m:val="p"/>
                      </m:rPr>
                      <a:rPr lang="en-GB">
                        <a:latin typeface="Cambria Math" panose="02040503050406030204" pitchFamily="18" charset="0"/>
                      </a:rPr>
                      <m:t>n</m:t>
                    </m:r>
                    <m:r>
                      <a:rPr lang="en-GB">
                        <a:latin typeface="Cambria Math" panose="02040503050406030204" pitchFamily="18" charset="0"/>
                      </a:rPr>
                      <m:t>+10</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box contains bricks which are orange or blue or brown or yellow. Duncan is going to choose one brick at random from the box. The table shows each of the probabilities that Duncan will choose an orange brick or a brown brick or a yellow brick.</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Work out the probability that Duncan will choose a blue brick.</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3 ÷ 0.5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401205"/>
              </a:xfrm>
              <a:prstGeom prst="rect">
                <a:avLst/>
              </a:prstGeom>
              <a:blipFill>
                <a:blip r:embed="rId2"/>
                <a:stretch>
                  <a:fillRect l="-635" t="-693" r="-1269" b="-180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0A67CF-AD3E-437E-809D-767CC5D05722}"/>
              </a:ext>
            </a:extLst>
          </p:cNvPr>
          <p:cNvPicPr>
            <a:picLocks noChangeAspect="1"/>
          </p:cNvPicPr>
          <p:nvPr/>
        </p:nvPicPr>
        <p:blipFill>
          <a:blip r:embed="rId5"/>
          <a:stretch>
            <a:fillRect/>
          </a:stretch>
        </p:blipFill>
        <p:spPr>
          <a:xfrm>
            <a:off x="827584" y="3676228"/>
            <a:ext cx="6624736" cy="821865"/>
          </a:xfrm>
          <a:prstGeom prst="rect">
            <a:avLst/>
          </a:prstGeom>
        </p:spPr>
      </p:pic>
    </p:spTree>
    <p:extLst>
      <p:ext uri="{BB962C8B-B14F-4D97-AF65-F5344CB8AC3E}">
        <p14:creationId xmlns:p14="http://schemas.microsoft.com/office/powerpoint/2010/main" val="2876280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359F2A-5380-4A6D-96A8-5C744D980DCB}"/>
                  </a:ext>
                </a:extLst>
              </p:cNvPr>
              <p:cNvSpPr txBox="1"/>
              <p:nvPr/>
            </p:nvSpPr>
            <p:spPr>
              <a:xfrm>
                <a:off x="251520" y="1124744"/>
                <a:ext cx="5421776" cy="237488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You must give a reason for your answer.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of £85.</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Show the inequality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&gt;7</m:t>
                    </m:r>
                  </m:oMath>
                </a14:m>
                <a:r>
                  <a:rPr lang="en-GB" sz="2000" dirty="0">
                    <a:latin typeface="Arial" panose="020B0604020202020204" pitchFamily="34" charset="0"/>
                    <a:cs typeface="Arial" panose="020B0604020202020204" pitchFamily="34" charset="0"/>
                  </a:rPr>
                  <a:t> on a number line. </a:t>
                </a:r>
              </a:p>
            </p:txBody>
          </p:sp>
        </mc:Choice>
        <mc:Fallback xmlns="">
          <p:sp>
            <p:nvSpPr>
              <p:cNvPr id="5" name="TextBox 4">
                <a:extLst>
                  <a:ext uri="{FF2B5EF4-FFF2-40B4-BE49-F238E27FC236}">
                    <a16:creationId xmlns:a16="http://schemas.microsoft.com/office/drawing/2014/main" id="{93359F2A-5380-4A6D-96A8-5C744D980DCB}"/>
                  </a:ext>
                </a:extLst>
              </p:cNvPr>
              <p:cNvSpPr txBox="1">
                <a:spLocks noRot="1" noChangeAspect="1" noMove="1" noResize="1" noEditPoints="1" noAdjustHandles="1" noChangeArrowheads="1" noChangeShapeType="1" noTextEdit="1"/>
              </p:cNvSpPr>
              <p:nvPr/>
            </p:nvSpPr>
            <p:spPr>
              <a:xfrm>
                <a:off x="251520" y="1124744"/>
                <a:ext cx="5421776" cy="2374881"/>
              </a:xfrm>
              <a:prstGeom prst="rect">
                <a:avLst/>
              </a:prstGeom>
              <a:blipFill>
                <a:blip r:embed="rId4"/>
                <a:stretch>
                  <a:fillRect l="-1011" t="-1285" b="-3856"/>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AEF82F2D-118B-4C02-B4CB-DF12B5FD053D}"/>
              </a:ext>
            </a:extLst>
          </p:cNvPr>
          <p:cNvCxnSpPr>
            <a:cxnSpLocks/>
          </p:cNvCxnSpPr>
          <p:nvPr/>
        </p:nvCxnSpPr>
        <p:spPr>
          <a:xfrm flipV="1">
            <a:off x="6057900" y="1345836"/>
            <a:ext cx="2162737" cy="1137014"/>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277C24-C262-49AF-AE3A-B12C18C2D766}"/>
                  </a:ext>
                </a:extLst>
              </p:cNvPr>
              <p:cNvSpPr txBox="1"/>
              <p:nvPr/>
            </p:nvSpPr>
            <p:spPr>
              <a:xfrm flipH="1">
                <a:off x="6998798" y="1804754"/>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7" name="TextBox 6">
                <a:extLst>
                  <a:ext uri="{FF2B5EF4-FFF2-40B4-BE49-F238E27FC236}">
                    <a16:creationId xmlns:a16="http://schemas.microsoft.com/office/drawing/2014/main" id="{AE277C24-C262-49AF-AE3A-B12C18C2D766}"/>
                  </a:ext>
                </a:extLst>
              </p:cNvPr>
              <p:cNvSpPr txBox="1">
                <a:spLocks noRot="1" noChangeAspect="1" noMove="1" noResize="1" noEditPoints="1" noAdjustHandles="1" noChangeArrowheads="1" noChangeShapeType="1" noTextEdit="1"/>
              </p:cNvSpPr>
              <p:nvPr/>
            </p:nvSpPr>
            <p:spPr>
              <a:xfrm flipH="1">
                <a:off x="6998798" y="1804754"/>
                <a:ext cx="741554" cy="400110"/>
              </a:xfrm>
              <a:prstGeom prst="rect">
                <a:avLst/>
              </a:prstGeom>
              <a:blipFill>
                <a:blip r:embed="rId5"/>
                <a:stretch>
                  <a:fillRect/>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163398DC-4F5D-4F1E-8C17-2BA9DA640F7C}"/>
              </a:ext>
            </a:extLst>
          </p:cNvPr>
          <p:cNvCxnSpPr>
            <a:cxnSpLocks/>
          </p:cNvCxnSpPr>
          <p:nvPr/>
        </p:nvCxnSpPr>
        <p:spPr>
          <a:xfrm flipH="1" flipV="1">
            <a:off x="7633205" y="1502693"/>
            <a:ext cx="211898" cy="36590"/>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a:extLst>
              <a:ext uri="{FF2B5EF4-FFF2-40B4-BE49-F238E27FC236}">
                <a16:creationId xmlns:a16="http://schemas.microsoft.com/office/drawing/2014/main" id="{86DCD1EF-CF50-4562-9F3E-CBE5940D0B04}"/>
              </a:ext>
            </a:extLst>
          </p:cNvPr>
          <p:cNvCxnSpPr>
            <a:cxnSpLocks/>
          </p:cNvCxnSpPr>
          <p:nvPr/>
        </p:nvCxnSpPr>
        <p:spPr>
          <a:xfrm flipV="1">
            <a:off x="7739153" y="1543157"/>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a:extLst>
              <a:ext uri="{FF2B5EF4-FFF2-40B4-BE49-F238E27FC236}">
                <a16:creationId xmlns:a16="http://schemas.microsoft.com/office/drawing/2014/main" id="{6F5707F4-7BA0-4038-9AC9-F2CB072D878C}"/>
              </a:ext>
            </a:extLst>
          </p:cNvPr>
          <p:cNvCxnSpPr>
            <a:cxnSpLocks/>
          </p:cNvCxnSpPr>
          <p:nvPr/>
        </p:nvCxnSpPr>
        <p:spPr>
          <a:xfrm flipV="1">
            <a:off x="6516216" y="1958847"/>
            <a:ext cx="2232295" cy="1135150"/>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F3BE0DA6-C66B-4230-9FD4-26199AB5BFD1}"/>
              </a:ext>
            </a:extLst>
          </p:cNvPr>
          <p:cNvCxnSpPr>
            <a:cxnSpLocks/>
          </p:cNvCxnSpPr>
          <p:nvPr/>
        </p:nvCxnSpPr>
        <p:spPr>
          <a:xfrm flipH="1" flipV="1">
            <a:off x="8221567" y="2094779"/>
            <a:ext cx="211898" cy="36590"/>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1B00FEFF-DF66-4BDE-9F8F-E1759DBA6CBA}"/>
              </a:ext>
            </a:extLst>
          </p:cNvPr>
          <p:cNvCxnSpPr>
            <a:cxnSpLocks/>
          </p:cNvCxnSpPr>
          <p:nvPr/>
        </p:nvCxnSpPr>
        <p:spPr>
          <a:xfrm flipV="1">
            <a:off x="8327515" y="2135243"/>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E2582261-9E5E-45C1-9A64-947C80FD730C}"/>
              </a:ext>
            </a:extLst>
          </p:cNvPr>
          <p:cNvCxnSpPr>
            <a:cxnSpLocks/>
          </p:cNvCxnSpPr>
          <p:nvPr/>
        </p:nvCxnSpPr>
        <p:spPr>
          <a:xfrm flipH="1" flipV="1">
            <a:off x="6280932" y="1740886"/>
            <a:ext cx="1753994" cy="1096912"/>
          </a:xfrm>
          <a:prstGeom prst="line">
            <a:avLst/>
          </a:prstGeom>
        </p:spPr>
        <p:style>
          <a:lnRef idx="2">
            <a:schemeClr val="dk1"/>
          </a:lnRef>
          <a:fillRef idx="1">
            <a:schemeClr val="lt1"/>
          </a:fillRef>
          <a:effectRef idx="0">
            <a:schemeClr val="dk1"/>
          </a:effectRef>
          <a:fontRef idx="minor">
            <a:schemeClr val="dk1"/>
          </a:fontRef>
        </p:style>
      </p:cxnSp>
      <p:sp>
        <p:nvSpPr>
          <p:cNvPr id="14" name="Arc 13">
            <a:extLst>
              <a:ext uri="{FF2B5EF4-FFF2-40B4-BE49-F238E27FC236}">
                <a16:creationId xmlns:a16="http://schemas.microsoft.com/office/drawing/2014/main" id="{0833D3F3-0628-47C5-A604-54BA0CF6E13D}"/>
              </a:ext>
            </a:extLst>
          </p:cNvPr>
          <p:cNvSpPr/>
          <p:nvPr/>
        </p:nvSpPr>
        <p:spPr>
          <a:xfrm>
            <a:off x="7218743" y="2206452"/>
            <a:ext cx="720080" cy="720080"/>
          </a:xfrm>
          <a:prstGeom prst="arc">
            <a:avLst>
              <a:gd name="adj1" fmla="val 12567630"/>
              <a:gd name="adj2" fmla="val 1987641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E763041F-163E-47CB-8A0F-1A71A72321E8}"/>
              </a:ext>
            </a:extLst>
          </p:cNvPr>
          <p:cNvSpPr/>
          <p:nvPr/>
        </p:nvSpPr>
        <p:spPr>
          <a:xfrm>
            <a:off x="6437848" y="1740885"/>
            <a:ext cx="720080" cy="720080"/>
          </a:xfrm>
          <a:prstGeom prst="arc">
            <a:avLst>
              <a:gd name="adj1" fmla="val 19605908"/>
              <a:gd name="adj2" fmla="val 157863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A5C0DBC-3B60-4A79-9276-BB7E10437C68}"/>
                  </a:ext>
                </a:extLst>
              </p:cNvPr>
              <p:cNvSpPr txBox="1"/>
              <p:nvPr/>
            </p:nvSpPr>
            <p:spPr>
              <a:xfrm flipH="1">
                <a:off x="7596336" y="1876762"/>
                <a:ext cx="4011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121°</m:t>
                      </m:r>
                    </m:oMath>
                  </m:oMathPara>
                </a14:m>
                <a:endParaRPr lang="en-GB" sz="2000" dirty="0"/>
              </a:p>
            </p:txBody>
          </p:sp>
        </mc:Choice>
        <mc:Fallback xmlns="">
          <p:sp>
            <p:nvSpPr>
              <p:cNvPr id="16" name="TextBox 15">
                <a:extLst>
                  <a:ext uri="{FF2B5EF4-FFF2-40B4-BE49-F238E27FC236}">
                    <a16:creationId xmlns:a16="http://schemas.microsoft.com/office/drawing/2014/main" id="{4A5C0DBC-3B60-4A79-9276-BB7E10437C68}"/>
                  </a:ext>
                </a:extLst>
              </p:cNvPr>
              <p:cNvSpPr txBox="1">
                <a:spLocks noRot="1" noChangeAspect="1" noMove="1" noResize="1" noEditPoints="1" noAdjustHandles="1" noChangeArrowheads="1" noChangeShapeType="1" noTextEdit="1"/>
              </p:cNvSpPr>
              <p:nvPr/>
            </p:nvSpPr>
            <p:spPr>
              <a:xfrm flipH="1">
                <a:off x="7596336" y="1876762"/>
                <a:ext cx="401198" cy="400110"/>
              </a:xfrm>
              <a:prstGeom prst="rect">
                <a:avLst/>
              </a:prstGeom>
              <a:blipFill>
                <a:blip r:embed="rId6"/>
                <a:stretch>
                  <a:fillRect r="-74242"/>
                </a:stretch>
              </a:blipFill>
            </p:spPr>
            <p:txBody>
              <a:bodyPr/>
              <a:lstStyle/>
              <a:p>
                <a:r>
                  <a:rPr lang="en-GB">
                    <a:noFill/>
                  </a:rPr>
                  <a:t> </a:t>
                </a:r>
              </a:p>
            </p:txBody>
          </p:sp>
        </mc:Fallback>
      </mc:AlternateContent>
    </p:spTree>
    <p:extLst>
      <p:ext uri="{BB962C8B-B14F-4D97-AF65-F5344CB8AC3E}">
        <p14:creationId xmlns:p14="http://schemas.microsoft.com/office/powerpoint/2010/main" val="28553860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120680" cy="240149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from smallest to largest:</a:t>
                </a:r>
              </a:p>
              <a:p>
                <a:pPr lvl="1"/>
                <a:r>
                  <a:rPr lang="en-GB" sz="2000" dirty="0">
                    <a:latin typeface="Arial" panose="020B0604020202020204" pitchFamily="34" charset="0"/>
                    <a:cs typeface="Arial" panose="020B0604020202020204" pitchFamily="34" charset="0"/>
                  </a:rPr>
                  <a:t>	65%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0.66	0.606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Convert 6 mm to centimetres.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120680" cy="2401491"/>
              </a:xfrm>
              <a:prstGeom prst="rect">
                <a:avLst/>
              </a:prstGeom>
              <a:blipFill>
                <a:blip r:embed="rId2"/>
                <a:stretch>
                  <a:fillRect l="-896" t="-1272" b="-279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BD95D33-29C9-4040-9885-7B39D15D7625}"/>
              </a:ext>
            </a:extLst>
          </p:cNvPr>
          <p:cNvPicPr/>
          <p:nvPr/>
        </p:nvPicPr>
        <p:blipFill rotWithShape="1">
          <a:blip r:embed="rId5" cstate="print">
            <a:extLst>
              <a:ext uri="{28A0092B-C50C-407E-A947-70E740481C1C}">
                <a14:useLocalDpi xmlns:a14="http://schemas.microsoft.com/office/drawing/2010/main" val="0"/>
              </a:ext>
            </a:extLst>
          </a:blip>
          <a:srcRect l="39423" t="19231" r="24519" b="23590"/>
          <a:stretch/>
        </p:blipFill>
        <p:spPr bwMode="auto">
          <a:xfrm>
            <a:off x="6588224" y="1196752"/>
            <a:ext cx="2143125" cy="2124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6180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05833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i="1">
                        <a:latin typeface="Cambria Math" panose="02040503050406030204" pitchFamily="18" charset="0"/>
                      </a:rPr>
                      <m:t>3(9–2</m:t>
                    </m:r>
                    <m:r>
                      <a:rPr lang="en-GB" i="1">
                        <a:latin typeface="Cambria Math" panose="02040503050406030204" pitchFamily="18" charset="0"/>
                      </a:rPr>
                      <m:t>𝑏</m:t>
                    </m:r>
                    <m:r>
                      <a:rPr lang="en-GB" i="1">
                        <a:latin typeface="Cambria Math" panose="02040503050406030204" pitchFamily="18" charset="0"/>
                      </a:rPr>
                      <m:t>)=3</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down the median of the following list of numbers:</a:t>
                </a:r>
              </a:p>
              <a:p>
                <a:r>
                  <a:rPr lang="en-GB" sz="2000" dirty="0">
                    <a:latin typeface="Arial" panose="020B0604020202020204" pitchFamily="34" charset="0"/>
                    <a:cs typeface="Arial" panose="020B0604020202020204" pitchFamily="34" charset="0"/>
                  </a:rPr>
                  <a:t>6	9	10	9	11	9	9</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058330" cy="2246769"/>
              </a:xfrm>
              <a:prstGeom prst="rect">
                <a:avLst/>
              </a:prstGeom>
              <a:blipFill>
                <a:blip r:embed="rId2"/>
                <a:stretch>
                  <a:fillRect l="-1006"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E638740-4552-4237-B5C5-F805F1ADCE57}"/>
              </a:ext>
            </a:extLst>
          </p:cNvPr>
          <p:cNvCxnSpPr>
            <a:cxnSpLocks/>
          </p:cNvCxnSpPr>
          <p:nvPr/>
        </p:nvCxnSpPr>
        <p:spPr>
          <a:xfrm flipV="1">
            <a:off x="7352922" y="1268760"/>
            <a:ext cx="396313" cy="871648"/>
          </a:xfrm>
          <a:prstGeom prst="line">
            <a:avLst/>
          </a:prstGeom>
        </p:spPr>
        <p:style>
          <a:lnRef idx="2">
            <a:schemeClr val="dk1"/>
          </a:lnRef>
          <a:fillRef idx="1">
            <a:schemeClr val="lt1"/>
          </a:fillRef>
          <a:effectRef idx="0">
            <a:schemeClr val="dk1"/>
          </a:effectRef>
          <a:fontRef idx="minor">
            <a:schemeClr val="dk1"/>
          </a:fontRef>
        </p:style>
      </p:cxnSp>
      <p:cxnSp>
        <p:nvCxnSpPr>
          <p:cNvPr id="6" name="Straight Connector 5">
            <a:extLst>
              <a:ext uri="{FF2B5EF4-FFF2-40B4-BE49-F238E27FC236}">
                <a16:creationId xmlns:a16="http://schemas.microsoft.com/office/drawing/2014/main" id="{228D821C-EA8F-443D-AD9C-B072C61AA35E}"/>
              </a:ext>
            </a:extLst>
          </p:cNvPr>
          <p:cNvCxnSpPr>
            <a:cxnSpLocks/>
          </p:cNvCxnSpPr>
          <p:nvPr/>
        </p:nvCxnSpPr>
        <p:spPr>
          <a:xfrm>
            <a:off x="6228184" y="2140407"/>
            <a:ext cx="2240356" cy="0"/>
          </a:xfrm>
          <a:prstGeom prst="line">
            <a:avLst/>
          </a:prstGeom>
        </p:spPr>
        <p:style>
          <a:lnRef idx="2">
            <a:schemeClr val="dk1"/>
          </a:lnRef>
          <a:fillRef idx="1">
            <a:schemeClr val="lt1"/>
          </a:fillRef>
          <a:effectRef idx="0">
            <a:schemeClr val="dk1"/>
          </a:effectRef>
          <a:fontRef idx="minor">
            <a:schemeClr val="dk1"/>
          </a:fontRef>
        </p:style>
      </p:cxnSp>
      <p:sp>
        <p:nvSpPr>
          <p:cNvPr id="7" name="Arc 6">
            <a:extLst>
              <a:ext uri="{FF2B5EF4-FFF2-40B4-BE49-F238E27FC236}">
                <a16:creationId xmlns:a16="http://schemas.microsoft.com/office/drawing/2014/main" id="{C4A41D78-D481-43B9-8FA3-EC7C71F90A24}"/>
              </a:ext>
            </a:extLst>
          </p:cNvPr>
          <p:cNvSpPr/>
          <p:nvPr/>
        </p:nvSpPr>
        <p:spPr>
          <a:xfrm>
            <a:off x="7029155" y="1780367"/>
            <a:ext cx="720080" cy="720080"/>
          </a:xfrm>
          <a:prstGeom prst="arc">
            <a:avLst>
              <a:gd name="adj1" fmla="val 10954712"/>
              <a:gd name="adj2" fmla="val 5995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B223D3-522E-4CD1-85D4-FB7348087F35}"/>
                  </a:ext>
                </a:extLst>
              </p:cNvPr>
              <p:cNvSpPr txBox="1"/>
              <p:nvPr/>
            </p:nvSpPr>
            <p:spPr>
              <a:xfrm flipH="1">
                <a:off x="7749235" y="1635106"/>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8" name="TextBox 7">
                <a:extLst>
                  <a:ext uri="{FF2B5EF4-FFF2-40B4-BE49-F238E27FC236}">
                    <a16:creationId xmlns:a16="http://schemas.microsoft.com/office/drawing/2014/main" id="{C5B223D3-522E-4CD1-85D4-FB7348087F35}"/>
                  </a:ext>
                </a:extLst>
              </p:cNvPr>
              <p:cNvSpPr txBox="1">
                <a:spLocks noRot="1" noChangeAspect="1" noMove="1" noResize="1" noEditPoints="1" noAdjustHandles="1" noChangeArrowheads="1" noChangeShapeType="1" noTextEdit="1"/>
              </p:cNvSpPr>
              <p:nvPr/>
            </p:nvSpPr>
            <p:spPr>
              <a:xfrm flipH="1">
                <a:off x="7749235" y="1635106"/>
                <a:ext cx="432048"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1C900D-4B14-46A1-A7DC-86C1910527D8}"/>
                  </a:ext>
                </a:extLst>
              </p:cNvPr>
              <p:cNvSpPr txBox="1"/>
              <p:nvPr/>
            </p:nvSpPr>
            <p:spPr>
              <a:xfrm flipH="1">
                <a:off x="6772396" y="1354571"/>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121°</m:t>
                      </m:r>
                    </m:oMath>
                  </m:oMathPara>
                </a14:m>
                <a:endParaRPr lang="en-GB" sz="2000" dirty="0"/>
              </a:p>
            </p:txBody>
          </p:sp>
        </mc:Choice>
        <mc:Fallback xmlns="">
          <p:sp>
            <p:nvSpPr>
              <p:cNvPr id="9" name="TextBox 8">
                <a:extLst>
                  <a:ext uri="{FF2B5EF4-FFF2-40B4-BE49-F238E27FC236}">
                    <a16:creationId xmlns:a16="http://schemas.microsoft.com/office/drawing/2014/main" id="{3F1C900D-4B14-46A1-A7DC-86C1910527D8}"/>
                  </a:ext>
                </a:extLst>
              </p:cNvPr>
              <p:cNvSpPr txBox="1">
                <a:spLocks noRot="1" noChangeAspect="1" noMove="1" noResize="1" noEditPoints="1" noAdjustHandles="1" noChangeArrowheads="1" noChangeShapeType="1" noTextEdit="1"/>
              </p:cNvSpPr>
              <p:nvPr/>
            </p:nvSpPr>
            <p:spPr>
              <a:xfrm flipH="1">
                <a:off x="6772396" y="1354571"/>
                <a:ext cx="741554" cy="40011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70575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4778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Martin uses this rule to work out the cost, in pounds, of printing invitations.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The cost is £47.75. Work out how many invitations Martin had printed.</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distance from London to New York is 3456 miles. A plane takes 8 hours to fly from London to New York. Work out the average speed of the plane.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477875"/>
              </a:xfrm>
              <a:prstGeom prst="rect">
                <a:avLst/>
              </a:prstGeom>
              <a:blipFill>
                <a:blip r:embed="rId2"/>
                <a:stretch>
                  <a:fillRect l="-635" t="-877" b="-245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63BCCC-25BC-4B49-87B6-2445F557C383}"/>
              </a:ext>
            </a:extLst>
          </p:cNvPr>
          <p:cNvPicPr>
            <a:picLocks noChangeAspect="1"/>
          </p:cNvPicPr>
          <p:nvPr/>
        </p:nvPicPr>
        <p:blipFill>
          <a:blip r:embed="rId4"/>
          <a:stretch>
            <a:fillRect/>
          </a:stretch>
        </p:blipFill>
        <p:spPr>
          <a:xfrm>
            <a:off x="827583" y="2420888"/>
            <a:ext cx="5099867" cy="504056"/>
          </a:xfrm>
          <a:prstGeom prst="rect">
            <a:avLst/>
          </a:prstGeom>
        </p:spPr>
      </p:pic>
    </p:spTree>
    <p:extLst>
      <p:ext uri="{BB962C8B-B14F-4D97-AF65-F5344CB8AC3E}">
        <p14:creationId xmlns:p14="http://schemas.microsoft.com/office/powerpoint/2010/main" val="59301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09695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3</m:t>
                        </m:r>
                      </m:sup>
                    </m:sSup>
                    <m:r>
                      <a:rPr lang="en-GB" sz="20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5</m:t>
                        </m:r>
                      </m:sup>
                    </m:sSup>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Find the n</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term of the sequence:	3	7	11	15…</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Mike asked 60 students to name their favourite fruit. Here are his results. Draw an accurate pie chart for his results.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096955"/>
              </a:xfrm>
              <a:prstGeom prst="rect">
                <a:avLst/>
              </a:prstGeom>
              <a:blipFill>
                <a:blip r:embed="rId2"/>
                <a:stretch>
                  <a:fillRect l="-635" t="-74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4353DCD-0E7F-4294-976C-52866B3C7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212976"/>
            <a:ext cx="334342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1745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536504" cy="233910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6</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=4</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f>
                      <m:fPr>
                        <m:ctrlPr>
                          <a:rPr lang="en-GB" i="1">
                            <a:latin typeface="Cambria Math" panose="02040503050406030204" pitchFamily="18" charset="0"/>
                          </a:rPr>
                        </m:ctrlPr>
                      </m:fPr>
                      <m:num>
                        <m:r>
                          <a:rPr lang="en-GB">
                            <a:latin typeface="Cambria Math" panose="02040503050406030204" pitchFamily="18" charset="0"/>
                          </a:rPr>
                          <m:t>2</m:t>
                        </m:r>
                        <m:r>
                          <m:rPr>
                            <m:sty m:val="p"/>
                          </m:rPr>
                          <a:rPr lang="en-GB">
                            <a:latin typeface="Cambria Math" panose="02040503050406030204" pitchFamily="18" charset="0"/>
                          </a:rPr>
                          <m:t>x</m:t>
                        </m:r>
                        <m:r>
                          <a:rPr lang="en-GB">
                            <a:latin typeface="Cambria Math" panose="02040503050406030204" pitchFamily="18" charset="0"/>
                          </a:rPr>
                          <m:t>+10</m:t>
                        </m:r>
                      </m:num>
                      <m:den>
                        <m:r>
                          <a:rPr lang="en-GB">
                            <a:latin typeface="Cambria Math" panose="02040503050406030204" pitchFamily="18" charset="0"/>
                          </a:rPr>
                          <m:t>3</m:t>
                        </m:r>
                      </m:den>
                    </m:f>
                    <m:r>
                      <a:rPr lang="en-GB">
                        <a:latin typeface="Cambria Math" panose="02040503050406030204" pitchFamily="18" charset="0"/>
                      </a:rPr>
                      <m:t>=7</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surface area of the cuboid.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536504" cy="2339102"/>
              </a:xfrm>
              <a:prstGeom prst="rect">
                <a:avLst/>
              </a:prstGeom>
              <a:blipFill>
                <a:blip r:embed="rId2"/>
                <a:stretch>
                  <a:fillRect l="-1210" t="-1305" b="-417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Cube 4">
            <a:extLst>
              <a:ext uri="{FF2B5EF4-FFF2-40B4-BE49-F238E27FC236}">
                <a16:creationId xmlns:a16="http://schemas.microsoft.com/office/drawing/2014/main" id="{45C3C16D-963E-4C94-BF22-0B8D1D08B435}"/>
              </a:ext>
            </a:extLst>
          </p:cNvPr>
          <p:cNvSpPr/>
          <p:nvPr/>
        </p:nvSpPr>
        <p:spPr>
          <a:xfrm>
            <a:off x="5652120" y="1484784"/>
            <a:ext cx="2358224" cy="1656184"/>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A4BF377B-DEF8-4EE5-BB88-030F2FA40F25}"/>
              </a:ext>
            </a:extLst>
          </p:cNvPr>
          <p:cNvSpPr txBox="1"/>
          <p:nvPr/>
        </p:nvSpPr>
        <p:spPr>
          <a:xfrm>
            <a:off x="6337850" y="3111232"/>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sp>
        <p:nvSpPr>
          <p:cNvPr id="7" name="TextBox 6">
            <a:extLst>
              <a:ext uri="{FF2B5EF4-FFF2-40B4-BE49-F238E27FC236}">
                <a16:creationId xmlns:a16="http://schemas.microsoft.com/office/drawing/2014/main" id="{FE72767F-3832-4E00-88C1-BEADE71F14F9}"/>
              </a:ext>
            </a:extLst>
          </p:cNvPr>
          <p:cNvSpPr txBox="1"/>
          <p:nvPr/>
        </p:nvSpPr>
        <p:spPr>
          <a:xfrm>
            <a:off x="7794320" y="2908917"/>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
        <p:nvSpPr>
          <p:cNvPr id="8" name="TextBox 7">
            <a:extLst>
              <a:ext uri="{FF2B5EF4-FFF2-40B4-BE49-F238E27FC236}">
                <a16:creationId xmlns:a16="http://schemas.microsoft.com/office/drawing/2014/main" id="{1D38517A-8ECA-40CF-BF48-47F20D84F3CB}"/>
              </a:ext>
            </a:extLst>
          </p:cNvPr>
          <p:cNvSpPr txBox="1"/>
          <p:nvPr/>
        </p:nvSpPr>
        <p:spPr>
          <a:xfrm>
            <a:off x="8015809" y="2024736"/>
            <a:ext cx="9361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Tree>
    <p:extLst>
      <p:ext uri="{BB962C8B-B14F-4D97-AF65-F5344CB8AC3E}">
        <p14:creationId xmlns:p14="http://schemas.microsoft.com/office/powerpoint/2010/main" val="20976272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08712"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0.8 as a fraction in its simplest form.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0.7 x 0.9 </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43830B1-F9E8-4598-8D74-5CB137B1F682}"/>
              </a:ext>
            </a:extLst>
          </p:cNvPr>
          <p:cNvPicPr>
            <a:picLocks noChangeAspect="1"/>
          </p:cNvPicPr>
          <p:nvPr/>
        </p:nvPicPr>
        <p:blipFill>
          <a:blip r:embed="rId4"/>
          <a:stretch>
            <a:fillRect/>
          </a:stretch>
        </p:blipFill>
        <p:spPr>
          <a:xfrm>
            <a:off x="6877578" y="1196752"/>
            <a:ext cx="1987468" cy="1950889"/>
          </a:xfrm>
          <a:prstGeom prst="rect">
            <a:avLst/>
          </a:prstGeom>
        </p:spPr>
      </p:pic>
    </p:spTree>
    <p:extLst>
      <p:ext uri="{BB962C8B-B14F-4D97-AF65-F5344CB8AC3E}">
        <p14:creationId xmlns:p14="http://schemas.microsoft.com/office/powerpoint/2010/main" val="32766822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14387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Complete the table of values and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fractions from smallest to largest:</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7</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Decrease £70 by 13%.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143874"/>
              </a:xfrm>
              <a:prstGeom prst="rect">
                <a:avLst/>
              </a:prstGeom>
              <a:blipFill>
                <a:blip r:embed="rId2"/>
                <a:stretch>
                  <a:fillRect l="-635" b="-194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E0D782D-71A4-41A0-B303-32DEC1992F34}"/>
                  </a:ext>
                </a:extLst>
              </p:cNvPr>
              <p:cNvGraphicFramePr>
                <a:graphicFrameLocks noGrp="1"/>
              </p:cNvGraphicFramePr>
              <p:nvPr>
                <p:extLst>
                  <p:ext uri="{D42A27DB-BD31-4B8C-83A1-F6EECF244321}">
                    <p14:modId xmlns:p14="http://schemas.microsoft.com/office/powerpoint/2010/main" val="1163271935"/>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Choice>
        <mc:Fallback xmlns="">
          <p:graphicFrame>
            <p:nvGraphicFramePr>
              <p:cNvPr id="5" name="Table 4">
                <a:extLst>
                  <a:ext uri="{FF2B5EF4-FFF2-40B4-BE49-F238E27FC236}">
                    <a16:creationId xmlns:a16="http://schemas.microsoft.com/office/drawing/2014/main" id="{7E0D782D-71A4-41A0-B303-32DEC1992F34}"/>
                  </a:ext>
                </a:extLst>
              </p:cNvPr>
              <p:cNvGraphicFramePr>
                <a:graphicFrameLocks noGrp="1"/>
              </p:cNvGraphicFramePr>
              <p:nvPr>
                <p:extLst>
                  <p:ext uri="{D42A27DB-BD31-4B8C-83A1-F6EECF244321}">
                    <p14:modId xmlns:p14="http://schemas.microsoft.com/office/powerpoint/2010/main" val="1163271935"/>
                  </p:ext>
                </p:extLst>
              </p:nvPr>
            </p:nvGraphicFramePr>
            <p:xfrm>
              <a:off x="1259632" y="162880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8197" r="-500599" b="-108197"/>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108197" r="-500599" b="-8197"/>
                          </a:stretch>
                        </a:blip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Fallback>
      </mc:AlternateContent>
    </p:spTree>
    <p:extLst>
      <p:ext uri="{BB962C8B-B14F-4D97-AF65-F5344CB8AC3E}">
        <p14:creationId xmlns:p14="http://schemas.microsoft.com/office/powerpoint/2010/main" val="3114873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608512"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n</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term of the sequence:	4	-2	-8	-14…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6</m:t>
                        </m:r>
                      </m:e>
                      <m:sup>
                        <m:r>
                          <a:rPr lang="en-GB" sz="2000" b="0" i="1" smtClean="0">
                            <a:latin typeface="Cambria Math" panose="02040503050406030204" pitchFamily="18" charset="0"/>
                            <a:cs typeface="Arial" panose="020B0604020202020204" pitchFamily="34" charset="0"/>
                          </a:rPr>
                          <m:t>2</m:t>
                        </m:r>
                      </m:sup>
                    </m:sSup>
                    <m:r>
                      <a:rPr lang="en-GB" sz="2000" i="1" smtClean="0">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(1+3)×3</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perimeter of the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5 ÷ 0.2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608512" cy="2862322"/>
              </a:xfrm>
              <a:prstGeom prst="rect">
                <a:avLst/>
              </a:prstGeom>
              <a:blipFill>
                <a:blip r:embed="rId2"/>
                <a:stretch>
                  <a:fillRect l="-1190" t="-1066" b="-319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L-Shape 4">
            <a:extLst>
              <a:ext uri="{FF2B5EF4-FFF2-40B4-BE49-F238E27FC236}">
                <a16:creationId xmlns:a16="http://schemas.microsoft.com/office/drawing/2014/main" id="{E6AD133A-9C44-42F8-9757-7025ECA74CAC}"/>
              </a:ext>
            </a:extLst>
          </p:cNvPr>
          <p:cNvSpPr/>
          <p:nvPr/>
        </p:nvSpPr>
        <p:spPr>
          <a:xfrm>
            <a:off x="5682356" y="1556792"/>
            <a:ext cx="2592288" cy="1440160"/>
          </a:xfrm>
          <a:prstGeom prst="corner">
            <a:avLst>
              <a:gd name="adj1" fmla="val 50000"/>
              <a:gd name="adj2" fmla="val 7308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E5300B1F-D196-4271-A3A2-B5B8BC31A43E}"/>
              </a:ext>
            </a:extLst>
          </p:cNvPr>
          <p:cNvSpPr txBox="1"/>
          <p:nvPr/>
        </p:nvSpPr>
        <p:spPr>
          <a:xfrm>
            <a:off x="7194524" y="1897812"/>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cm</a:t>
            </a:r>
          </a:p>
        </p:txBody>
      </p:sp>
      <p:sp>
        <p:nvSpPr>
          <p:cNvPr id="7" name="TextBox 6">
            <a:extLst>
              <a:ext uri="{FF2B5EF4-FFF2-40B4-BE49-F238E27FC236}">
                <a16:creationId xmlns:a16="http://schemas.microsoft.com/office/drawing/2014/main" id="{6B40EF72-4A42-4223-96F6-4E2923D7AF59}"/>
              </a:ext>
            </a:extLst>
          </p:cNvPr>
          <p:cNvSpPr txBox="1"/>
          <p:nvPr/>
        </p:nvSpPr>
        <p:spPr>
          <a:xfrm>
            <a:off x="5007997" y="2126661"/>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7 cm</a:t>
            </a:r>
          </a:p>
        </p:txBody>
      </p:sp>
      <p:sp>
        <p:nvSpPr>
          <p:cNvPr id="8" name="TextBox 7">
            <a:extLst>
              <a:ext uri="{FF2B5EF4-FFF2-40B4-BE49-F238E27FC236}">
                <a16:creationId xmlns:a16="http://schemas.microsoft.com/office/drawing/2014/main" id="{1D3EFCDB-D7E1-4A24-8FF7-483BF5681822}"/>
              </a:ext>
            </a:extLst>
          </p:cNvPr>
          <p:cNvSpPr txBox="1"/>
          <p:nvPr/>
        </p:nvSpPr>
        <p:spPr>
          <a:xfrm>
            <a:off x="8274644" y="2492896"/>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
        <p:nvSpPr>
          <p:cNvPr id="9" name="TextBox 8">
            <a:extLst>
              <a:ext uri="{FF2B5EF4-FFF2-40B4-BE49-F238E27FC236}">
                <a16:creationId xmlns:a16="http://schemas.microsoft.com/office/drawing/2014/main" id="{31CED447-71B4-4F17-B0DC-C1565BAB1E6E}"/>
              </a:ext>
            </a:extLst>
          </p:cNvPr>
          <p:cNvSpPr txBox="1"/>
          <p:nvPr/>
        </p:nvSpPr>
        <p:spPr>
          <a:xfrm>
            <a:off x="5898380" y="1190557"/>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 cm</a:t>
            </a:r>
          </a:p>
        </p:txBody>
      </p:sp>
    </p:spTree>
    <p:extLst>
      <p:ext uri="{BB962C8B-B14F-4D97-AF65-F5344CB8AC3E}">
        <p14:creationId xmlns:p14="http://schemas.microsoft.com/office/powerpoint/2010/main" val="39820793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904656"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Emily has a bag of 20 fruit flavour sweets. 7 of the sweets are strawberry flavour, 11 are lime flavour and 2 are lemon flavour. Emily takes at random a sweet from the bag. Write down the probability that Emily does not take a lime flavour sweet.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Write down the inequality shown on the number line.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904656" cy="3785652"/>
              </a:xfrm>
              <a:prstGeom prst="rect">
                <a:avLst/>
              </a:prstGeom>
              <a:blipFill>
                <a:blip r:embed="rId2"/>
                <a:stretch>
                  <a:fillRect l="-929" t="-805" r="-123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D232290-A8F2-4DB8-AE5E-E97E5E8AD28D}"/>
              </a:ext>
            </a:extLst>
          </p:cNvPr>
          <p:cNvCxnSpPr>
            <a:cxnSpLocks/>
          </p:cNvCxnSpPr>
          <p:nvPr/>
        </p:nvCxnSpPr>
        <p:spPr>
          <a:xfrm flipV="1">
            <a:off x="7608911" y="1463591"/>
            <a:ext cx="926945" cy="597257"/>
          </a:xfrm>
          <a:prstGeom prst="line">
            <a:avLst/>
          </a:prstGeom>
        </p:spPr>
        <p:style>
          <a:lnRef idx="2">
            <a:schemeClr val="dk1"/>
          </a:lnRef>
          <a:fillRef idx="1">
            <a:schemeClr val="lt1"/>
          </a:fillRef>
          <a:effectRef idx="0">
            <a:schemeClr val="dk1"/>
          </a:effectRef>
          <a:fontRef idx="minor">
            <a:schemeClr val="dk1"/>
          </a:fontRef>
        </p:style>
      </p:cxnSp>
      <p:cxnSp>
        <p:nvCxnSpPr>
          <p:cNvPr id="6" name="Straight Connector 5">
            <a:extLst>
              <a:ext uri="{FF2B5EF4-FFF2-40B4-BE49-F238E27FC236}">
                <a16:creationId xmlns:a16="http://schemas.microsoft.com/office/drawing/2014/main" id="{2AFBB120-AA0A-479C-8EE4-683C31813DDA}"/>
              </a:ext>
            </a:extLst>
          </p:cNvPr>
          <p:cNvCxnSpPr/>
          <p:nvPr/>
        </p:nvCxnSpPr>
        <p:spPr>
          <a:xfrm>
            <a:off x="7608911" y="2060848"/>
            <a:ext cx="432048" cy="1224136"/>
          </a:xfrm>
          <a:prstGeom prst="line">
            <a:avLst/>
          </a:prstGeom>
        </p:spPr>
        <p:style>
          <a:lnRef idx="2">
            <a:schemeClr val="dk1"/>
          </a:lnRef>
          <a:fillRef idx="1">
            <a:schemeClr val="lt1"/>
          </a:fillRef>
          <a:effectRef idx="0">
            <a:schemeClr val="dk1"/>
          </a:effectRef>
          <a:fontRef idx="minor">
            <a:schemeClr val="dk1"/>
          </a:fontRef>
        </p:style>
      </p:cxnSp>
      <p:cxnSp>
        <p:nvCxnSpPr>
          <p:cNvPr id="7" name="Straight Connector 6">
            <a:extLst>
              <a:ext uri="{FF2B5EF4-FFF2-40B4-BE49-F238E27FC236}">
                <a16:creationId xmlns:a16="http://schemas.microsoft.com/office/drawing/2014/main" id="{1F11684B-3273-4D11-9624-1980B0C23329}"/>
              </a:ext>
            </a:extLst>
          </p:cNvPr>
          <p:cNvCxnSpPr/>
          <p:nvPr/>
        </p:nvCxnSpPr>
        <p:spPr>
          <a:xfrm flipH="1">
            <a:off x="6456783" y="2060848"/>
            <a:ext cx="1152128" cy="432048"/>
          </a:xfrm>
          <a:prstGeom prst="line">
            <a:avLst/>
          </a:prstGeom>
        </p:spPr>
        <p:style>
          <a:lnRef idx="2">
            <a:schemeClr val="dk1"/>
          </a:lnRef>
          <a:fillRef idx="1">
            <a:schemeClr val="lt1"/>
          </a:fillRef>
          <a:effectRef idx="0">
            <a:schemeClr val="dk1"/>
          </a:effectRef>
          <a:fontRef idx="minor">
            <a:schemeClr val="dk1"/>
          </a:fontRef>
        </p:style>
      </p:cxnSp>
      <p:sp>
        <p:nvSpPr>
          <p:cNvPr id="8" name="Arc 7">
            <a:extLst>
              <a:ext uri="{FF2B5EF4-FFF2-40B4-BE49-F238E27FC236}">
                <a16:creationId xmlns:a16="http://schemas.microsoft.com/office/drawing/2014/main" id="{2EE750A3-E988-4640-B080-22373EBAEF7F}"/>
              </a:ext>
            </a:extLst>
          </p:cNvPr>
          <p:cNvSpPr/>
          <p:nvPr/>
        </p:nvSpPr>
        <p:spPr>
          <a:xfrm>
            <a:off x="7248871" y="1700808"/>
            <a:ext cx="720080" cy="720080"/>
          </a:xfrm>
          <a:prstGeom prst="arc">
            <a:avLst>
              <a:gd name="adj1" fmla="val 9668117"/>
              <a:gd name="adj2" fmla="val 440496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a:extLst>
              <a:ext uri="{FF2B5EF4-FFF2-40B4-BE49-F238E27FC236}">
                <a16:creationId xmlns:a16="http://schemas.microsoft.com/office/drawing/2014/main" id="{77C5D802-5B8E-4F0F-BF63-A08B9DDFECE3}"/>
              </a:ext>
            </a:extLst>
          </p:cNvPr>
          <p:cNvSpPr/>
          <p:nvPr/>
        </p:nvSpPr>
        <p:spPr>
          <a:xfrm rot="4228316">
            <a:off x="7382209" y="2107530"/>
            <a:ext cx="288032" cy="28803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3DF885-732A-40C4-8724-4F0B742394D1}"/>
                  </a:ext>
                </a:extLst>
              </p:cNvPr>
              <p:cNvSpPr txBox="1"/>
              <p:nvPr/>
            </p:nvSpPr>
            <p:spPr>
              <a:xfrm flipH="1">
                <a:off x="6791556" y="1756301"/>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0" name="TextBox 9">
                <a:extLst>
                  <a:ext uri="{FF2B5EF4-FFF2-40B4-BE49-F238E27FC236}">
                    <a16:creationId xmlns:a16="http://schemas.microsoft.com/office/drawing/2014/main" id="{753DF885-732A-40C4-8724-4F0B742394D1}"/>
                  </a:ext>
                </a:extLst>
              </p:cNvPr>
              <p:cNvSpPr txBox="1">
                <a:spLocks noRot="1" noChangeAspect="1" noMove="1" noResize="1" noEditPoints="1" noAdjustHandles="1" noChangeArrowheads="1" noChangeShapeType="1" noTextEdit="1"/>
              </p:cNvSpPr>
              <p:nvPr/>
            </p:nvSpPr>
            <p:spPr>
              <a:xfrm flipH="1">
                <a:off x="6791556" y="1756301"/>
                <a:ext cx="432048"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06C0FB-B1BA-4651-82FD-270A8680032A}"/>
                  </a:ext>
                </a:extLst>
              </p:cNvPr>
              <p:cNvSpPr txBox="1"/>
              <p:nvPr/>
            </p:nvSpPr>
            <p:spPr>
              <a:xfrm flipH="1">
                <a:off x="8019485" y="1840758"/>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96°</m:t>
                      </m:r>
                    </m:oMath>
                  </m:oMathPara>
                </a14:m>
                <a:endParaRPr lang="en-GB" sz="2000" dirty="0"/>
              </a:p>
            </p:txBody>
          </p:sp>
        </mc:Choice>
        <mc:Fallback xmlns="">
          <p:sp>
            <p:nvSpPr>
              <p:cNvPr id="11" name="TextBox 10">
                <a:extLst>
                  <a:ext uri="{FF2B5EF4-FFF2-40B4-BE49-F238E27FC236}">
                    <a16:creationId xmlns:a16="http://schemas.microsoft.com/office/drawing/2014/main" id="{0806C0FB-B1BA-4651-82FD-270A8680032A}"/>
                  </a:ext>
                </a:extLst>
              </p:cNvPr>
              <p:cNvSpPr txBox="1">
                <a:spLocks noRot="1" noChangeAspect="1" noMove="1" noResize="1" noEditPoints="1" noAdjustHandles="1" noChangeArrowheads="1" noChangeShapeType="1" noTextEdit="1"/>
              </p:cNvSpPr>
              <p:nvPr/>
            </p:nvSpPr>
            <p:spPr>
              <a:xfrm flipH="1">
                <a:off x="8019485" y="1840758"/>
                <a:ext cx="741554" cy="400110"/>
              </a:xfrm>
              <a:prstGeom prst="rect">
                <a:avLst/>
              </a:prstGeom>
              <a:blipFill>
                <a:blip r:embed="rId6"/>
                <a:stretch>
                  <a:fillRect/>
                </a:stretch>
              </a:blipFill>
            </p:spPr>
            <p:txBody>
              <a:bodyPr/>
              <a:lstStyle/>
              <a:p>
                <a:r>
                  <a:rPr lang="en-GB">
                    <a:noFill/>
                  </a:rPr>
                  <a:t> </a:t>
                </a:r>
              </a:p>
            </p:txBody>
          </p:sp>
        </mc:Fallback>
      </mc:AlternateContent>
      <p:cxnSp>
        <p:nvCxnSpPr>
          <p:cNvPr id="12" name="Straight Connector 11">
            <a:extLst>
              <a:ext uri="{FF2B5EF4-FFF2-40B4-BE49-F238E27FC236}">
                <a16:creationId xmlns:a16="http://schemas.microsoft.com/office/drawing/2014/main" id="{29B3211B-ED6B-4879-A75F-144DA9DFD9C3}"/>
              </a:ext>
            </a:extLst>
          </p:cNvPr>
          <p:cNvCxnSpPr>
            <a:cxnSpLocks/>
          </p:cNvCxnSpPr>
          <p:nvPr/>
        </p:nvCxnSpPr>
        <p:spPr>
          <a:xfrm flipH="1" flipV="1">
            <a:off x="6980018" y="1429747"/>
            <a:ext cx="654160" cy="631101"/>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8F3EF9A-AD58-4306-A932-D3023BA13818}"/>
                  </a:ext>
                </a:extLst>
              </p:cNvPr>
              <p:cNvSpPr txBox="1"/>
              <p:nvPr/>
            </p:nvSpPr>
            <p:spPr>
              <a:xfrm flipH="1">
                <a:off x="7350537" y="1264011"/>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111°</m:t>
                      </m:r>
                    </m:oMath>
                  </m:oMathPara>
                </a14:m>
                <a:endParaRPr lang="en-GB" sz="2000" dirty="0"/>
              </a:p>
            </p:txBody>
          </p:sp>
        </mc:Choice>
        <mc:Fallback xmlns="">
          <p:sp>
            <p:nvSpPr>
              <p:cNvPr id="13" name="TextBox 12">
                <a:extLst>
                  <a:ext uri="{FF2B5EF4-FFF2-40B4-BE49-F238E27FC236}">
                    <a16:creationId xmlns:a16="http://schemas.microsoft.com/office/drawing/2014/main" id="{C8F3EF9A-AD58-4306-A932-D3023BA13818}"/>
                  </a:ext>
                </a:extLst>
              </p:cNvPr>
              <p:cNvSpPr txBox="1">
                <a:spLocks noRot="1" noChangeAspect="1" noMove="1" noResize="1" noEditPoints="1" noAdjustHandles="1" noChangeArrowheads="1" noChangeShapeType="1" noTextEdit="1"/>
              </p:cNvSpPr>
              <p:nvPr/>
            </p:nvSpPr>
            <p:spPr>
              <a:xfrm flipH="1">
                <a:off x="7350537" y="1264011"/>
                <a:ext cx="741554" cy="400110"/>
              </a:xfrm>
              <a:prstGeom prst="rect">
                <a:avLst/>
              </a:prstGeom>
              <a:blipFill>
                <a:blip r:embed="rId7"/>
                <a:stretch>
                  <a:fillRect/>
                </a:stretch>
              </a:blipFill>
            </p:spPr>
            <p:txBody>
              <a:bodyPr/>
              <a:lstStyle/>
              <a:p>
                <a:r>
                  <a:rPr lang="en-GB">
                    <a:noFill/>
                  </a:rPr>
                  <a:t> </a:t>
                </a:r>
              </a:p>
            </p:txBody>
          </p:sp>
        </mc:Fallback>
      </mc:AlternateContent>
      <p:pic>
        <p:nvPicPr>
          <p:cNvPr id="14" name="Picture 13">
            <a:extLst>
              <a:ext uri="{FF2B5EF4-FFF2-40B4-BE49-F238E27FC236}">
                <a16:creationId xmlns:a16="http://schemas.microsoft.com/office/drawing/2014/main" id="{6DE4A7B2-9D1C-4B13-B3C9-7954A973FFBC}"/>
              </a:ext>
            </a:extLst>
          </p:cNvPr>
          <p:cNvPicPr>
            <a:picLocks noChangeAspect="1"/>
          </p:cNvPicPr>
          <p:nvPr/>
        </p:nvPicPr>
        <p:blipFill>
          <a:blip r:embed="rId8"/>
          <a:stretch>
            <a:fillRect/>
          </a:stretch>
        </p:blipFill>
        <p:spPr>
          <a:xfrm>
            <a:off x="759265" y="4805384"/>
            <a:ext cx="5694784" cy="711848"/>
          </a:xfrm>
          <a:prstGeom prst="rect">
            <a:avLst/>
          </a:prstGeom>
        </p:spPr>
      </p:pic>
      <p:sp>
        <p:nvSpPr>
          <p:cNvPr id="15" name="Oval 14">
            <a:extLst>
              <a:ext uri="{FF2B5EF4-FFF2-40B4-BE49-F238E27FC236}">
                <a16:creationId xmlns:a16="http://schemas.microsoft.com/office/drawing/2014/main" id="{D6153870-CD7E-4682-AA16-7D7FD27B4BA3}"/>
              </a:ext>
            </a:extLst>
          </p:cNvPr>
          <p:cNvSpPr/>
          <p:nvPr/>
        </p:nvSpPr>
        <p:spPr>
          <a:xfrm>
            <a:off x="5005857" y="4697372"/>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Arrow Connector 15">
            <a:extLst>
              <a:ext uri="{FF2B5EF4-FFF2-40B4-BE49-F238E27FC236}">
                <a16:creationId xmlns:a16="http://schemas.microsoft.com/office/drawing/2014/main" id="{A2AFA694-3C83-4A70-A4B8-1177AE8FCE07}"/>
              </a:ext>
            </a:extLst>
          </p:cNvPr>
          <p:cNvCxnSpPr>
            <a:cxnSpLocks/>
            <a:stCxn id="17" idx="6"/>
          </p:cNvCxnSpPr>
          <p:nvPr/>
        </p:nvCxnSpPr>
        <p:spPr>
          <a:xfrm>
            <a:off x="2774549" y="4802384"/>
            <a:ext cx="2424281" cy="19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8EC3597-BDC9-4856-A827-1AC7F045513E}"/>
              </a:ext>
            </a:extLst>
          </p:cNvPr>
          <p:cNvSpPr/>
          <p:nvPr/>
        </p:nvSpPr>
        <p:spPr>
          <a:xfrm>
            <a:off x="2558525" y="4694372"/>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53518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0405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gradient of the graph.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Amy, Sarah and Yasmin share some sweets in the ratio 4 : 2 : 5. Yasmin receives 12 more sweets than Sarah, How many sweets does Amy get?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2=</m:t>
                    </m:r>
                    <m:r>
                      <m:rPr>
                        <m:sty m:val="p"/>
                      </m:rPr>
                      <a:rPr lang="en-GB">
                        <a:latin typeface="Cambria Math" panose="02040503050406030204" pitchFamily="18" charset="0"/>
                      </a:rPr>
                      <m:t>t</m:t>
                    </m:r>
                    <m:r>
                      <a:rPr lang="en-GB" i="1">
                        <a:latin typeface="Cambria Math" panose="02040503050406030204" pitchFamily="18" charset="0"/>
                      </a:rPr>
                      <m:t>−</m:t>
                    </m:r>
                    <m:r>
                      <a:rPr lang="en-GB">
                        <a:latin typeface="Cambria Math" panose="02040503050406030204" pitchFamily="18" charset="0"/>
                      </a:rPr>
                      <m:t>8</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£5.64 + £4.93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040560" cy="3170099"/>
              </a:xfrm>
              <a:prstGeom prst="rect">
                <a:avLst/>
              </a:prstGeom>
              <a:blipFill>
                <a:blip r:embed="rId2"/>
                <a:stretch>
                  <a:fillRect l="-1088" t="-962" b="-269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xes coordinate">
            <a:extLst>
              <a:ext uri="{FF2B5EF4-FFF2-40B4-BE49-F238E27FC236}">
                <a16:creationId xmlns:a16="http://schemas.microsoft.com/office/drawing/2014/main" id="{0791846A-69E2-4B5C-9638-0310DDF8D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268760"/>
            <a:ext cx="3371056" cy="33861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35E93EBB-87C8-4298-A613-3A568DB1EE26}"/>
              </a:ext>
            </a:extLst>
          </p:cNvPr>
          <p:cNvCxnSpPr>
            <a:cxnSpLocks/>
          </p:cNvCxnSpPr>
          <p:nvPr/>
        </p:nvCxnSpPr>
        <p:spPr>
          <a:xfrm flipV="1">
            <a:off x="5652120" y="1556792"/>
            <a:ext cx="2880320" cy="2880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475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033989" cy="243368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3.2</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7.5</m:t>
                        </m:r>
                      </m:e>
                    </m:rad>
                  </m:oMath>
                </a14:m>
                <a:r>
                  <a:rPr lang="en-GB" sz="2000" dirty="0">
                    <a:latin typeface="Arial" panose="020B0604020202020204" pitchFamily="34" charset="0"/>
                    <a:cs typeface="Arial" panose="020B0604020202020204" pitchFamily="34" charset="0"/>
                  </a:rPr>
                  <a:t>. Write down all the figures on your calculator display.</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trapezium.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cs typeface="Arial" panose="020B0604020202020204" pitchFamily="34" charset="0"/>
                          </a:rPr>
                          <m:t>9</m:t>
                        </m:r>
                      </m:den>
                    </m:f>
                  </m:oMath>
                </a14:m>
                <a:r>
                  <a:rPr lang="en-GB" sz="2000" dirty="0">
                    <a:latin typeface="Arial" panose="020B0604020202020204" pitchFamily="34" charset="0"/>
                    <a:cs typeface="Arial" panose="020B0604020202020204" pitchFamily="34" charset="0"/>
                  </a:rPr>
                  <a:t> of 81 g.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033989" cy="2433680"/>
              </a:xfrm>
              <a:prstGeom prst="rect">
                <a:avLst/>
              </a:prstGeom>
              <a:blipFill>
                <a:blip r:embed="rId2"/>
                <a:stretch>
                  <a:fillRect l="-109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Trapezoid 4">
            <a:extLst>
              <a:ext uri="{FF2B5EF4-FFF2-40B4-BE49-F238E27FC236}">
                <a16:creationId xmlns:a16="http://schemas.microsoft.com/office/drawing/2014/main" id="{FEB14281-16D4-4C1C-8C30-6809A705B13C}"/>
              </a:ext>
            </a:extLst>
          </p:cNvPr>
          <p:cNvSpPr/>
          <p:nvPr/>
        </p:nvSpPr>
        <p:spPr>
          <a:xfrm>
            <a:off x="5508104" y="1484784"/>
            <a:ext cx="2664296" cy="1296144"/>
          </a:xfrm>
          <a:prstGeom prst="trapezoid">
            <a:avLst>
              <a:gd name="adj" fmla="val 438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3C31568D-3BA3-4F2E-9F9D-50C243ACC76E}"/>
              </a:ext>
            </a:extLst>
          </p:cNvPr>
          <p:cNvCxnSpPr>
            <a:cxnSpLocks/>
          </p:cNvCxnSpPr>
          <p:nvPr/>
        </p:nvCxnSpPr>
        <p:spPr>
          <a:xfrm>
            <a:off x="6444208" y="1495652"/>
            <a:ext cx="0" cy="1071063"/>
          </a:xfrm>
          <a:prstGeom prst="line">
            <a:avLst/>
          </a:prstGeom>
          <a:ln>
            <a:prstDash val="dash"/>
          </a:ln>
        </p:spPr>
        <p:style>
          <a:lnRef idx="2">
            <a:schemeClr val="dk1"/>
          </a:lnRef>
          <a:fillRef idx="1">
            <a:schemeClr val="lt1"/>
          </a:fillRef>
          <a:effectRef idx="0">
            <a:schemeClr val="dk1"/>
          </a:effectRef>
          <a:fontRef idx="minor">
            <a:schemeClr val="dk1"/>
          </a:fontRef>
        </p:style>
      </p:cxnSp>
      <p:sp>
        <p:nvSpPr>
          <p:cNvPr id="7" name="Rectangle 6">
            <a:extLst>
              <a:ext uri="{FF2B5EF4-FFF2-40B4-BE49-F238E27FC236}">
                <a16:creationId xmlns:a16="http://schemas.microsoft.com/office/drawing/2014/main" id="{3DA746AA-440D-4BC7-BF1B-163B98957B24}"/>
              </a:ext>
            </a:extLst>
          </p:cNvPr>
          <p:cNvSpPr/>
          <p:nvPr/>
        </p:nvSpPr>
        <p:spPr>
          <a:xfrm flipH="1">
            <a:off x="6444208" y="2566715"/>
            <a:ext cx="222596" cy="214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4735A004-35E5-4514-93E3-ED32CC6D4FA0}"/>
              </a:ext>
            </a:extLst>
          </p:cNvPr>
          <p:cNvSpPr txBox="1"/>
          <p:nvPr/>
        </p:nvSpPr>
        <p:spPr>
          <a:xfrm>
            <a:off x="6470634" y="1129417"/>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6.5 m</a:t>
            </a:r>
          </a:p>
        </p:txBody>
      </p:sp>
      <p:sp>
        <p:nvSpPr>
          <p:cNvPr id="9" name="TextBox 8">
            <a:extLst>
              <a:ext uri="{FF2B5EF4-FFF2-40B4-BE49-F238E27FC236}">
                <a16:creationId xmlns:a16="http://schemas.microsoft.com/office/drawing/2014/main" id="{1526B4EF-C8C4-4650-A6D6-162C162B653E}"/>
              </a:ext>
            </a:extLst>
          </p:cNvPr>
          <p:cNvSpPr txBox="1"/>
          <p:nvPr/>
        </p:nvSpPr>
        <p:spPr>
          <a:xfrm>
            <a:off x="6470633" y="2791796"/>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9.3 m</a:t>
            </a:r>
          </a:p>
        </p:txBody>
      </p:sp>
      <p:sp>
        <p:nvSpPr>
          <p:cNvPr id="10" name="TextBox 9">
            <a:extLst>
              <a:ext uri="{FF2B5EF4-FFF2-40B4-BE49-F238E27FC236}">
                <a16:creationId xmlns:a16="http://schemas.microsoft.com/office/drawing/2014/main" id="{65047FA7-7E40-4912-9B83-C0BF964B5FC9}"/>
              </a:ext>
            </a:extLst>
          </p:cNvPr>
          <p:cNvSpPr txBox="1"/>
          <p:nvPr/>
        </p:nvSpPr>
        <p:spPr>
          <a:xfrm>
            <a:off x="6444208" y="1930760"/>
            <a:ext cx="890383" cy="36623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m</a:t>
            </a:r>
          </a:p>
        </p:txBody>
      </p:sp>
    </p:spTree>
    <p:extLst>
      <p:ext uri="{BB962C8B-B14F-4D97-AF65-F5344CB8AC3E}">
        <p14:creationId xmlns:p14="http://schemas.microsoft.com/office/powerpoint/2010/main" val="3492829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264696" cy="240149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from smallest to largest:</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0.85	78%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cs typeface="Arial" panose="020B0604020202020204" pitchFamily="34" charset="0"/>
                          </a:rPr>
                          <m:t>8</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Convert 500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to metres</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264696" cy="2401491"/>
              </a:xfrm>
              <a:prstGeom prst="rect">
                <a:avLst/>
              </a:prstGeom>
              <a:blipFill>
                <a:blip r:embed="rId2"/>
                <a:stretch>
                  <a:fillRect l="-875" t="-1272" b="-279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4C9F656-8890-43C7-AE97-CA98B11BEA2B}"/>
              </a:ext>
            </a:extLst>
          </p:cNvPr>
          <p:cNvPicPr>
            <a:picLocks noChangeAspect="1"/>
          </p:cNvPicPr>
          <p:nvPr/>
        </p:nvPicPr>
        <p:blipFill>
          <a:blip r:embed="rId5"/>
          <a:stretch>
            <a:fillRect/>
          </a:stretch>
        </p:blipFill>
        <p:spPr>
          <a:xfrm>
            <a:off x="6664696" y="1196752"/>
            <a:ext cx="2176461" cy="2121592"/>
          </a:xfrm>
          <a:prstGeom prst="rect">
            <a:avLst/>
          </a:prstGeom>
        </p:spPr>
      </p:pic>
    </p:spTree>
    <p:extLst>
      <p:ext uri="{BB962C8B-B14F-4D97-AF65-F5344CB8AC3E}">
        <p14:creationId xmlns:p14="http://schemas.microsoft.com/office/powerpoint/2010/main" val="958264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table gives some information about the birds Paula sees in her garden one day. Draw an accurate pie chart to show this information.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highest common factor 72 and 64.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i="1">
                        <a:latin typeface="Cambria Math" panose="02040503050406030204" pitchFamily="18" charset="0"/>
                      </a:rPr>
                      <m:t>5(6</m:t>
                    </m:r>
                    <m:r>
                      <a:rPr lang="en-GB" i="1">
                        <a:latin typeface="Cambria Math" panose="02040503050406030204" pitchFamily="18" charset="0"/>
                      </a:rPr>
                      <m:t>𝑦</m:t>
                    </m:r>
                    <m:r>
                      <a:rPr lang="en-GB" i="1">
                        <a:latin typeface="Cambria Math" panose="02040503050406030204" pitchFamily="18" charset="0"/>
                      </a:rPr>
                      <m:t>–2)=20</m:t>
                    </m:r>
                  </m:oMath>
                </a14:m>
                <a:endParaRPr lang="en-GB" dirty="0"/>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triangle.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785652"/>
              </a:xfrm>
              <a:prstGeom prst="rect">
                <a:avLst/>
              </a:prstGeom>
              <a:blipFill>
                <a:blip r:embed="rId2"/>
                <a:stretch>
                  <a:fillRect l="-635" t="-805" b="-20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A7DB22D5-E113-4133-AF5A-5A3BC7267104}"/>
              </a:ext>
            </a:extLst>
          </p:cNvPr>
          <p:cNvGraphicFramePr>
            <a:graphicFrameLocks noGrp="1"/>
          </p:cNvGraphicFramePr>
          <p:nvPr>
            <p:extLst>
              <p:ext uri="{D42A27DB-BD31-4B8C-83A1-F6EECF244321}">
                <p14:modId xmlns:p14="http://schemas.microsoft.com/office/powerpoint/2010/main" val="3503954576"/>
              </p:ext>
            </p:extLst>
          </p:nvPr>
        </p:nvGraphicFramePr>
        <p:xfrm>
          <a:off x="899592" y="1916832"/>
          <a:ext cx="2448272" cy="1209675"/>
        </p:xfrm>
        <a:graphic>
          <a:graphicData uri="http://schemas.openxmlformats.org/drawingml/2006/table">
            <a:tbl>
              <a:tblPr>
                <a:tableStyleId>{5C22544A-7EE6-4342-B048-85BDC9FD1C3A}</a:tableStyleId>
              </a:tblPr>
              <a:tblGrid>
                <a:gridCol w="1228918">
                  <a:extLst>
                    <a:ext uri="{9D8B030D-6E8A-4147-A177-3AD203B41FA5}">
                      <a16:colId xmlns:a16="http://schemas.microsoft.com/office/drawing/2014/main" val="3538694195"/>
                    </a:ext>
                  </a:extLst>
                </a:gridCol>
                <a:gridCol w="1219354">
                  <a:extLst>
                    <a:ext uri="{9D8B030D-6E8A-4147-A177-3AD203B41FA5}">
                      <a16:colId xmlns:a16="http://schemas.microsoft.com/office/drawing/2014/main" val="1522410218"/>
                    </a:ext>
                  </a:extLst>
                </a:gridCol>
              </a:tblGrid>
              <a:tr h="0">
                <a:tc>
                  <a:txBody>
                    <a:bodyPr/>
                    <a:lstStyle/>
                    <a:p>
                      <a:pPr algn="ctr">
                        <a:lnSpc>
                          <a:spcPct val="107000"/>
                        </a:lnSpc>
                        <a:spcBef>
                          <a:spcPts val="600"/>
                        </a:spcBef>
                        <a:spcAft>
                          <a:spcPts val="600"/>
                        </a:spcAft>
                      </a:pPr>
                      <a:r>
                        <a:rPr lang="en-GB" sz="1600" b="1" dirty="0">
                          <a:effectLst/>
                          <a:latin typeface="Arial" panose="020B0604020202020204" pitchFamily="34" charset="0"/>
                          <a:cs typeface="Arial" panose="020B0604020202020204" pitchFamily="34" charset="0"/>
                        </a:rPr>
                        <a:t>Bird </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600" b="1" dirty="0">
                          <a:effectLst/>
                          <a:latin typeface="Arial" panose="020B0604020202020204" pitchFamily="34" charset="0"/>
                          <a:cs typeface="Arial" panose="020B0604020202020204" pitchFamily="34" charset="0"/>
                        </a:rPr>
                        <a:t>Frequency </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9184457"/>
                  </a:ext>
                </a:extLst>
              </a:tr>
              <a:tr h="0">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Magpie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15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39639"/>
                  </a:ext>
                </a:extLst>
              </a:tr>
              <a:tr h="0">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Thrush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10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9368558"/>
                  </a:ext>
                </a:extLst>
              </a:tr>
              <a:tr h="0">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Starling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20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6524192"/>
                  </a:ext>
                </a:extLst>
              </a:tr>
              <a:tr h="0">
                <a:tc>
                  <a:txBody>
                    <a:bodyPr/>
                    <a:lstStyle/>
                    <a:p>
                      <a:pPr algn="ctr">
                        <a:lnSpc>
                          <a:spcPct val="107000"/>
                        </a:lnSpc>
                        <a:spcAft>
                          <a:spcPts val="0"/>
                        </a:spcAft>
                      </a:pPr>
                      <a:r>
                        <a:rPr lang="en-GB" sz="1600">
                          <a:effectLst/>
                          <a:latin typeface="Arial" panose="020B0604020202020204" pitchFamily="34" charset="0"/>
                          <a:cs typeface="Arial" panose="020B0604020202020204" pitchFamily="34" charset="0"/>
                        </a:rPr>
                        <a:t>Sparrow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effectLst/>
                          <a:latin typeface="Arial" panose="020B0604020202020204" pitchFamily="34" charset="0"/>
                          <a:cs typeface="Arial" panose="020B0604020202020204" pitchFamily="34" charset="0"/>
                        </a:rPr>
                        <a:t>27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8949791"/>
                  </a:ext>
                </a:extLst>
              </a:tr>
            </a:tbl>
          </a:graphicData>
        </a:graphic>
      </p:graphicFrame>
      <p:sp>
        <p:nvSpPr>
          <p:cNvPr id="6" name="Isosceles Triangle 5">
            <a:extLst>
              <a:ext uri="{FF2B5EF4-FFF2-40B4-BE49-F238E27FC236}">
                <a16:creationId xmlns:a16="http://schemas.microsoft.com/office/drawing/2014/main" id="{2232BFF9-A9AA-4ED9-914D-89012BBECCCB}"/>
              </a:ext>
            </a:extLst>
          </p:cNvPr>
          <p:cNvSpPr/>
          <p:nvPr/>
        </p:nvSpPr>
        <p:spPr>
          <a:xfrm>
            <a:off x="6744815" y="3547386"/>
            <a:ext cx="2016224" cy="1296144"/>
          </a:xfrm>
          <a:prstGeom prst="triangle">
            <a:avLst>
              <a:gd name="adj" fmla="val 5002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358C68DA-6F1B-4ACA-B91A-5B2F93859A0B}"/>
              </a:ext>
            </a:extLst>
          </p:cNvPr>
          <p:cNvSpPr txBox="1"/>
          <p:nvPr/>
        </p:nvSpPr>
        <p:spPr>
          <a:xfrm>
            <a:off x="7746422" y="4261535"/>
            <a:ext cx="69379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cm</a:t>
            </a:r>
          </a:p>
        </p:txBody>
      </p:sp>
      <p:sp>
        <p:nvSpPr>
          <p:cNvPr id="9" name="TextBox 8">
            <a:extLst>
              <a:ext uri="{FF2B5EF4-FFF2-40B4-BE49-F238E27FC236}">
                <a16:creationId xmlns:a16="http://schemas.microsoft.com/office/drawing/2014/main" id="{2D059FDF-AE65-425D-8953-64A6775AC64A}"/>
              </a:ext>
            </a:extLst>
          </p:cNvPr>
          <p:cNvSpPr txBox="1"/>
          <p:nvPr/>
        </p:nvSpPr>
        <p:spPr>
          <a:xfrm>
            <a:off x="7406031" y="4820593"/>
            <a:ext cx="69379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6 cm</a:t>
            </a:r>
          </a:p>
        </p:txBody>
      </p:sp>
      <p:cxnSp>
        <p:nvCxnSpPr>
          <p:cNvPr id="11" name="Straight Connector 10">
            <a:extLst>
              <a:ext uri="{FF2B5EF4-FFF2-40B4-BE49-F238E27FC236}">
                <a16:creationId xmlns:a16="http://schemas.microsoft.com/office/drawing/2014/main" id="{841B257B-8FAE-4EDC-9B69-B7E0EB3CF08F}"/>
              </a:ext>
            </a:extLst>
          </p:cNvPr>
          <p:cNvCxnSpPr>
            <a:stCxn id="6" idx="0"/>
            <a:endCxn id="6" idx="3"/>
          </p:cNvCxnSpPr>
          <p:nvPr/>
        </p:nvCxnSpPr>
        <p:spPr>
          <a:xfrm>
            <a:off x="7753431" y="3547386"/>
            <a:ext cx="0" cy="12961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4234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904656" cy="470898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Find the n</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term of the sequence:</a:t>
            </a:r>
          </a:p>
          <a:p>
            <a:r>
              <a:rPr lang="en-GB" sz="2000" dirty="0">
                <a:latin typeface="Arial" panose="020B0604020202020204" pitchFamily="34" charset="0"/>
                <a:cs typeface="Arial" panose="020B0604020202020204" pitchFamily="34" charset="0"/>
              </a:rPr>
              <a:t>	-3	-1	1	3…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2"/>
            </a:pPr>
            <a:r>
              <a:rPr lang="en-GB" sz="2000" dirty="0">
                <a:latin typeface="Arial" panose="020B0604020202020204" pitchFamily="34" charset="0"/>
                <a:cs typeface="Arial" panose="020B0604020202020204" pitchFamily="34" charset="0"/>
              </a:rPr>
              <a:t>Tariq is going to make some shortbread biscuits. He has the following ingredients:</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330 g butter</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200 g caster sugar</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450 g flour</a:t>
            </a:r>
          </a:p>
          <a:p>
            <a:pPr lvl="1"/>
            <a:r>
              <a:rPr lang="en-GB" sz="2000" dirty="0">
                <a:latin typeface="Arial" panose="020B0604020202020204" pitchFamily="34" charset="0"/>
                <a:cs typeface="Arial" panose="020B0604020202020204" pitchFamily="34" charset="0"/>
              </a:rPr>
              <a:t>Work out the greatest number of shortbread biscuits that Tariq can make with his ingredients. </a:t>
            </a:r>
          </a:p>
          <a:p>
            <a:pPr marL="457200" indent="-457200">
              <a:buFont typeface="+mj-lt"/>
              <a:buAutoNum type="arabicPeriod" startAt="2"/>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3"/>
            </a:pPr>
            <a:r>
              <a:rPr lang="en-GB" sz="2000" dirty="0">
                <a:latin typeface="Arial" panose="020B0604020202020204" pitchFamily="34" charset="0"/>
                <a:cs typeface="Arial" panose="020B0604020202020204" pitchFamily="34" charset="0"/>
              </a:rPr>
              <a:t> Write down the mean of the following list of numbers:</a:t>
            </a:r>
          </a:p>
          <a:p>
            <a:r>
              <a:rPr lang="en-GB" sz="2000" dirty="0">
                <a:latin typeface="Arial" panose="020B0604020202020204" pitchFamily="34" charset="0"/>
                <a:cs typeface="Arial" panose="020B0604020202020204" pitchFamily="34" charset="0"/>
              </a:rPr>
              <a:t>6	9	10	9	11	9	9</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7B602C4-0F99-4095-8E73-F91BB360E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196752"/>
            <a:ext cx="2695029" cy="168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80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616624" cy="34778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x. You must give a reason for your answer.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Expand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i="1">
                        <a:latin typeface="Cambria Math" panose="02040503050406030204" pitchFamily="18" charset="0"/>
                      </a:rPr>
                      <m:t>3(</m:t>
                    </m:r>
                    <m:r>
                      <a:rPr lang="en-GB" i="1">
                        <a:latin typeface="Cambria Math" panose="02040503050406030204" pitchFamily="18" charset="0"/>
                      </a:rPr>
                      <m:t>𝑥</m:t>
                    </m:r>
                    <m:r>
                      <a:rPr lang="en-GB" i="1">
                        <a:latin typeface="Cambria Math" panose="02040503050406030204" pitchFamily="18" charset="0"/>
                      </a:rPr>
                      <m:t>+4)=27</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probability that a biased dice will land on a five is 0.3. Megan is going to roll the dice 400 times. Work out an estimate for the number of times the dice will land on a five.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616624" cy="3477875"/>
              </a:xfrm>
              <a:prstGeom prst="rect">
                <a:avLst/>
              </a:prstGeom>
              <a:blipFill>
                <a:blip r:embed="rId2"/>
                <a:stretch>
                  <a:fillRect l="-976" t="-877" r="-1952" b="-245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1BED5B6E-525D-4DAC-84C1-1C2009E4A3B4}"/>
              </a:ext>
            </a:extLst>
          </p:cNvPr>
          <p:cNvCxnSpPr>
            <a:cxnSpLocks/>
          </p:cNvCxnSpPr>
          <p:nvPr/>
        </p:nvCxnSpPr>
        <p:spPr>
          <a:xfrm flipV="1">
            <a:off x="5881464" y="1375829"/>
            <a:ext cx="2232295" cy="1135151"/>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782A37-2FF3-4623-BD5E-7B26F9D42B81}"/>
                  </a:ext>
                </a:extLst>
              </p:cNvPr>
              <p:cNvSpPr txBox="1"/>
              <p:nvPr/>
            </p:nvSpPr>
            <p:spPr>
              <a:xfrm flipH="1">
                <a:off x="6466413" y="2417375"/>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40°</m:t>
                      </m:r>
                    </m:oMath>
                  </m:oMathPara>
                </a14:m>
                <a:endParaRPr lang="en-GB" sz="2000" dirty="0"/>
              </a:p>
            </p:txBody>
          </p:sp>
        </mc:Choice>
        <mc:Fallback xmlns="">
          <p:sp>
            <p:nvSpPr>
              <p:cNvPr id="6" name="TextBox 5">
                <a:extLst>
                  <a:ext uri="{FF2B5EF4-FFF2-40B4-BE49-F238E27FC236}">
                    <a16:creationId xmlns:a16="http://schemas.microsoft.com/office/drawing/2014/main" id="{7D782A37-2FF3-4623-BD5E-7B26F9D42B81}"/>
                  </a:ext>
                </a:extLst>
              </p:cNvPr>
              <p:cNvSpPr txBox="1">
                <a:spLocks noRot="1" noChangeAspect="1" noMove="1" noResize="1" noEditPoints="1" noAdjustHandles="1" noChangeArrowheads="1" noChangeShapeType="1" noTextEdit="1"/>
              </p:cNvSpPr>
              <p:nvPr/>
            </p:nvSpPr>
            <p:spPr>
              <a:xfrm flipH="1">
                <a:off x="6466413" y="2417375"/>
                <a:ext cx="741554" cy="400110"/>
              </a:xfrm>
              <a:prstGeom prst="rect">
                <a:avLst/>
              </a:prstGeom>
              <a:blipFill>
                <a:blip r:embed="rId5"/>
                <a:stretch>
                  <a:fillRect/>
                </a:stretch>
              </a:blipFill>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F63BE817-5E89-4630-A15F-0D69C0ED2ABA}"/>
              </a:ext>
            </a:extLst>
          </p:cNvPr>
          <p:cNvCxnSpPr>
            <a:cxnSpLocks/>
          </p:cNvCxnSpPr>
          <p:nvPr/>
        </p:nvCxnSpPr>
        <p:spPr>
          <a:xfrm flipH="1" flipV="1">
            <a:off x="7526326" y="1532687"/>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8" name="Straight Connector 7">
            <a:extLst>
              <a:ext uri="{FF2B5EF4-FFF2-40B4-BE49-F238E27FC236}">
                <a16:creationId xmlns:a16="http://schemas.microsoft.com/office/drawing/2014/main" id="{65A5ECF6-CE60-4356-AF8A-B000AF13AD4D}"/>
              </a:ext>
            </a:extLst>
          </p:cNvPr>
          <p:cNvCxnSpPr>
            <a:cxnSpLocks/>
          </p:cNvCxnSpPr>
          <p:nvPr/>
        </p:nvCxnSpPr>
        <p:spPr>
          <a:xfrm flipV="1">
            <a:off x="7632275" y="1573151"/>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a:extLst>
              <a:ext uri="{FF2B5EF4-FFF2-40B4-BE49-F238E27FC236}">
                <a16:creationId xmlns:a16="http://schemas.microsoft.com/office/drawing/2014/main" id="{8E98EA19-C58F-4457-B855-09EB60FF7F11}"/>
              </a:ext>
            </a:extLst>
          </p:cNvPr>
          <p:cNvCxnSpPr>
            <a:cxnSpLocks/>
          </p:cNvCxnSpPr>
          <p:nvPr/>
        </p:nvCxnSpPr>
        <p:spPr>
          <a:xfrm flipV="1">
            <a:off x="6409338" y="1988840"/>
            <a:ext cx="2232295" cy="1135151"/>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a:extLst>
              <a:ext uri="{FF2B5EF4-FFF2-40B4-BE49-F238E27FC236}">
                <a16:creationId xmlns:a16="http://schemas.microsoft.com/office/drawing/2014/main" id="{83EA6E03-187A-49F6-9C30-306E58D47A73}"/>
              </a:ext>
            </a:extLst>
          </p:cNvPr>
          <p:cNvCxnSpPr>
            <a:cxnSpLocks/>
          </p:cNvCxnSpPr>
          <p:nvPr/>
        </p:nvCxnSpPr>
        <p:spPr>
          <a:xfrm flipH="1" flipV="1">
            <a:off x="8114688" y="2124773"/>
            <a:ext cx="211899" cy="36590"/>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0">
            <a:extLst>
              <a:ext uri="{FF2B5EF4-FFF2-40B4-BE49-F238E27FC236}">
                <a16:creationId xmlns:a16="http://schemas.microsoft.com/office/drawing/2014/main" id="{4EC3555F-8D68-482B-925E-6A0107EEEA85}"/>
              </a:ext>
            </a:extLst>
          </p:cNvPr>
          <p:cNvCxnSpPr>
            <a:cxnSpLocks/>
          </p:cNvCxnSpPr>
          <p:nvPr/>
        </p:nvCxnSpPr>
        <p:spPr>
          <a:xfrm flipV="1">
            <a:off x="8220637" y="2165237"/>
            <a:ext cx="105951" cy="197728"/>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05BA5CA4-906B-4CA7-8E23-98562410A54D}"/>
              </a:ext>
            </a:extLst>
          </p:cNvPr>
          <p:cNvCxnSpPr>
            <a:cxnSpLocks/>
          </p:cNvCxnSpPr>
          <p:nvPr/>
        </p:nvCxnSpPr>
        <p:spPr>
          <a:xfrm flipH="1" flipV="1">
            <a:off x="6174053" y="1770879"/>
            <a:ext cx="1753995" cy="1096913"/>
          </a:xfrm>
          <a:prstGeom prst="line">
            <a:avLst/>
          </a:prstGeom>
        </p:spPr>
        <p:style>
          <a:lnRef idx="2">
            <a:schemeClr val="dk1"/>
          </a:lnRef>
          <a:fillRef idx="1">
            <a:schemeClr val="lt1"/>
          </a:fillRef>
          <a:effectRef idx="0">
            <a:schemeClr val="dk1"/>
          </a:effectRef>
          <a:fontRef idx="minor">
            <a:schemeClr val="dk1"/>
          </a:fontRef>
        </p:style>
      </p:cxnSp>
      <p:sp>
        <p:nvSpPr>
          <p:cNvPr id="13" name="Arc 12">
            <a:extLst>
              <a:ext uri="{FF2B5EF4-FFF2-40B4-BE49-F238E27FC236}">
                <a16:creationId xmlns:a16="http://schemas.microsoft.com/office/drawing/2014/main" id="{8B65D28A-C82C-493B-B4B3-DC43DBF50A3B}"/>
              </a:ext>
            </a:extLst>
          </p:cNvPr>
          <p:cNvSpPr/>
          <p:nvPr/>
        </p:nvSpPr>
        <p:spPr>
          <a:xfrm>
            <a:off x="7111865" y="2236446"/>
            <a:ext cx="720080" cy="720080"/>
          </a:xfrm>
          <a:prstGeom prst="arc">
            <a:avLst>
              <a:gd name="adj1" fmla="val 9441241"/>
              <a:gd name="adj2" fmla="val 128684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a:extLst>
              <a:ext uri="{FF2B5EF4-FFF2-40B4-BE49-F238E27FC236}">
                <a16:creationId xmlns:a16="http://schemas.microsoft.com/office/drawing/2014/main" id="{105AAD3E-B92A-4509-8D6D-381DB19E77BC}"/>
              </a:ext>
            </a:extLst>
          </p:cNvPr>
          <p:cNvSpPr/>
          <p:nvPr/>
        </p:nvSpPr>
        <p:spPr>
          <a:xfrm>
            <a:off x="6330970" y="1770879"/>
            <a:ext cx="720080" cy="720080"/>
          </a:xfrm>
          <a:prstGeom prst="arc">
            <a:avLst>
              <a:gd name="adj1" fmla="val 9441241"/>
              <a:gd name="adj2" fmla="val 128684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03A3E2-46EF-4AED-BF71-70B31ECF4D6A}"/>
                  </a:ext>
                </a:extLst>
              </p:cNvPr>
              <p:cNvSpPr txBox="1"/>
              <p:nvPr/>
            </p:nvSpPr>
            <p:spPr>
              <a:xfrm flipH="1">
                <a:off x="5951838" y="1881488"/>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15" name="TextBox 14">
                <a:extLst>
                  <a:ext uri="{FF2B5EF4-FFF2-40B4-BE49-F238E27FC236}">
                    <a16:creationId xmlns:a16="http://schemas.microsoft.com/office/drawing/2014/main" id="{9F03A3E2-46EF-4AED-BF71-70B31ECF4D6A}"/>
                  </a:ext>
                </a:extLst>
              </p:cNvPr>
              <p:cNvSpPr txBox="1">
                <a:spLocks noRot="1" noChangeAspect="1" noMove="1" noResize="1" noEditPoints="1" noAdjustHandles="1" noChangeArrowheads="1" noChangeShapeType="1" noTextEdit="1"/>
              </p:cNvSpPr>
              <p:nvPr/>
            </p:nvSpPr>
            <p:spPr>
              <a:xfrm flipH="1">
                <a:off x="5951838" y="1881488"/>
                <a:ext cx="432048" cy="40011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387728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241906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3</m:t>
                            </m:r>
                          </m:sup>
                        </m:sSup>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4</m:t>
                            </m:r>
                          </m:sup>
                        </m:sSup>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𝑎</m:t>
                            </m:r>
                          </m:e>
                          <m:sup>
                            <m:r>
                              <a:rPr lang="en-GB" sz="2000" b="0" i="1" smtClean="0">
                                <a:latin typeface="Cambria Math" panose="02040503050406030204" pitchFamily="18" charset="0"/>
                                <a:cs typeface="Arial" panose="020B0604020202020204" pitchFamily="34" charset="0"/>
                              </a:rPr>
                              <m:t>9</m:t>
                            </m:r>
                          </m:sup>
                        </m:sSup>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cuboid has a volume of 72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a height of 3 cm and a depth of 4 cm. What is its width?</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car travels for 3 hours. Its average speed is 75 km/h. Work out the total distance the car travels.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2419060"/>
              </a:xfrm>
              <a:prstGeom prst="rect">
                <a:avLst/>
              </a:prstGeom>
              <a:blipFill>
                <a:blip r:embed="rId2"/>
                <a:stretch>
                  <a:fillRect l="-635" b="-404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498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highest common factor of 32 and 24.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Complete the table of values and 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Expand </a:t>
                </a:r>
                <a14:m>
                  <m:oMath xmlns:m="http://schemas.openxmlformats.org/officeDocument/2006/math">
                    <m:r>
                      <a:rPr lang="en-GB" sz="2000" b="0" i="1" smtClean="0">
                        <a:latin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4+5</m:t>
                    </m:r>
                    <m:r>
                      <m:rPr>
                        <m:sty m:val="p"/>
                      </m:rPr>
                      <a:rPr lang="en-GB">
                        <a:latin typeface="Cambria Math" panose="02040503050406030204" pitchFamily="18" charset="0"/>
                      </a:rPr>
                      <m:t>n</m:t>
                    </m:r>
                    <m:r>
                      <a:rPr lang="en-GB">
                        <a:latin typeface="Cambria Math" panose="02040503050406030204" pitchFamily="18" charset="0"/>
                      </a:rPr>
                      <m:t>=34</m:t>
                    </m:r>
                  </m:oMath>
                </a14:m>
                <a:endParaRPr lang="en-GB" dirty="0"/>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170099"/>
              </a:xfrm>
              <a:prstGeom prst="rect">
                <a:avLst/>
              </a:prstGeom>
              <a:blipFill>
                <a:blip r:embed="rId2"/>
                <a:stretch>
                  <a:fillRect l="-635" t="-962" b="-250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53EF291F-7E76-4A16-B6D6-D781061A20A9}"/>
                  </a:ext>
                </a:extLst>
              </p:cNvPr>
              <p:cNvGraphicFramePr>
                <a:graphicFrameLocks noGrp="1"/>
              </p:cNvGraphicFramePr>
              <p:nvPr>
                <p:extLst>
                  <p:ext uri="{D42A27DB-BD31-4B8C-83A1-F6EECF244321}">
                    <p14:modId xmlns:p14="http://schemas.microsoft.com/office/powerpoint/2010/main" val="2345769629"/>
                  </p:ext>
                </p:extLst>
              </p:nvPr>
            </p:nvGraphicFramePr>
            <p:xfrm>
              <a:off x="1259632" y="232728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𝑥</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𝑦</m:t>
                                </m:r>
                              </m:oMath>
                            </m:oMathPara>
                          </a14:m>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Choice>
        <mc:Fallback xmlns="">
          <p:graphicFrame>
            <p:nvGraphicFramePr>
              <p:cNvPr id="5" name="Table 4">
                <a:extLst>
                  <a:ext uri="{FF2B5EF4-FFF2-40B4-BE49-F238E27FC236}">
                    <a16:creationId xmlns:a16="http://schemas.microsoft.com/office/drawing/2014/main" id="{53EF291F-7E76-4A16-B6D6-D781061A20A9}"/>
                  </a:ext>
                </a:extLst>
              </p:cNvPr>
              <p:cNvGraphicFramePr>
                <a:graphicFrameLocks noGrp="1"/>
              </p:cNvGraphicFramePr>
              <p:nvPr>
                <p:extLst>
                  <p:ext uri="{D42A27DB-BD31-4B8C-83A1-F6EECF244321}">
                    <p14:modId xmlns:p14="http://schemas.microsoft.com/office/powerpoint/2010/main" val="2345769629"/>
                  </p:ext>
                </p:extLst>
              </p:nvPr>
            </p:nvGraphicFramePr>
            <p:xfrm>
              <a:off x="1259632" y="2327280"/>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33854425"/>
                        </a:ext>
                      </a:extLst>
                    </a:gridCol>
                    <a:gridCol w="1016000">
                      <a:extLst>
                        <a:ext uri="{9D8B030D-6E8A-4147-A177-3AD203B41FA5}">
                          <a16:colId xmlns:a16="http://schemas.microsoft.com/office/drawing/2014/main" val="2028166232"/>
                        </a:ext>
                      </a:extLst>
                    </a:gridCol>
                    <a:gridCol w="1016000">
                      <a:extLst>
                        <a:ext uri="{9D8B030D-6E8A-4147-A177-3AD203B41FA5}">
                          <a16:colId xmlns:a16="http://schemas.microsoft.com/office/drawing/2014/main" val="548498983"/>
                        </a:ext>
                      </a:extLst>
                    </a:gridCol>
                    <a:gridCol w="1016000">
                      <a:extLst>
                        <a:ext uri="{9D8B030D-6E8A-4147-A177-3AD203B41FA5}">
                          <a16:colId xmlns:a16="http://schemas.microsoft.com/office/drawing/2014/main" val="4127817248"/>
                        </a:ext>
                      </a:extLst>
                    </a:gridCol>
                    <a:gridCol w="1016000">
                      <a:extLst>
                        <a:ext uri="{9D8B030D-6E8A-4147-A177-3AD203B41FA5}">
                          <a16:colId xmlns:a16="http://schemas.microsoft.com/office/drawing/2014/main" val="3513914889"/>
                        </a:ext>
                      </a:extLst>
                    </a:gridCol>
                    <a:gridCol w="1016000">
                      <a:extLst>
                        <a:ext uri="{9D8B030D-6E8A-4147-A177-3AD203B41FA5}">
                          <a16:colId xmlns:a16="http://schemas.microsoft.com/office/drawing/2014/main" val="2472351700"/>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6452" r="-500599" b="-106452"/>
                          </a:stretch>
                        </a:blip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34720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9" t="-108197" r="-500599" b="-8197"/>
                          </a:stretch>
                        </a:blip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67594"/>
                      </a:ext>
                    </a:extLst>
                  </a:tr>
                </a:tbl>
              </a:graphicData>
            </a:graphic>
          </p:graphicFrame>
        </mc:Fallback>
      </mc:AlternateContent>
    </p:spTree>
    <p:extLst>
      <p:ext uri="{BB962C8B-B14F-4D97-AF65-F5344CB8AC3E}">
        <p14:creationId xmlns:p14="http://schemas.microsoft.com/office/powerpoint/2010/main" val="7327318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349711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3</m:t>
                            </m:r>
                          </m:sup>
                        </m:sSup>
                        <m:r>
                          <a:rPr lang="en-GB" sz="20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4</m:t>
                            </m:r>
                          </m:sup>
                        </m:sSup>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5</m:t>
                            </m:r>
                          </m:sup>
                        </m:sSup>
                      </m:den>
                    </m:f>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You can use this rule to work out the total hire charge, in pounds (£), for hiring a satellite phone.</a:t>
                </a:r>
              </a:p>
              <a:p>
                <a:r>
                  <a:rPr lang="en-GB" sz="2000" dirty="0">
                    <a:latin typeface="Arial" panose="020B0604020202020204" pitchFamily="34" charset="0"/>
                    <a:cs typeface="Arial" panose="020B0604020202020204" pitchFamily="34" charset="0"/>
                  </a:rPr>
                  <a:t> </a:t>
                </a:r>
              </a:p>
              <a:p>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Ismail wants to hire a satellite phone for 4 weeks. Work out the total hire charge.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startAt="3"/>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0" smtClean="0">
                        <a:latin typeface="Cambria Math" panose="02040503050406030204" pitchFamily="18" charset="0"/>
                        <a:cs typeface="Arial" panose="020B0604020202020204" pitchFamily="34" charset="0"/>
                      </a:rPr>
                      <m:t>3</m:t>
                    </m:r>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−1</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3497111"/>
              </a:xfrm>
              <a:prstGeom prst="rect">
                <a:avLst/>
              </a:prstGeom>
              <a:blipFill>
                <a:blip r:embed="rId2"/>
                <a:stretch>
                  <a:fillRect l="-63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65E9A5-7616-4AF9-A8AD-25C474784EC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7584" y="2636912"/>
            <a:ext cx="4049395" cy="439420"/>
          </a:xfrm>
          <a:prstGeom prst="rect">
            <a:avLst/>
          </a:prstGeom>
          <a:noFill/>
          <a:ln>
            <a:noFill/>
          </a:ln>
        </p:spPr>
      </p:pic>
    </p:spTree>
    <p:extLst>
      <p:ext uri="{BB962C8B-B14F-4D97-AF65-F5344CB8AC3E}">
        <p14:creationId xmlns:p14="http://schemas.microsoft.com/office/powerpoint/2010/main" val="8154502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424815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A bag contains some balls which are red or blue or green or black. Yvonne is going to take one ball at random from the bag. The table shows each of the probabilities that Yvonne will take a red ball or a blue ball or a black ball.</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Work out the probability that Yvonne will take a green ball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Order the following fractions from smallest to largest:</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4</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5</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m:t>
                        </m:r>
                      </m:num>
                      <m:den>
                        <m:r>
                          <a:rPr lang="en-GB" sz="2000" b="0" i="1" smtClean="0">
                            <a:latin typeface="Cambria Math" panose="02040503050406030204" pitchFamily="18" charset="0"/>
                            <a:cs typeface="Arial" panose="020B0604020202020204" pitchFamily="34" charset="0"/>
                          </a:rPr>
                          <m:t>7</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30% as a fraction in its simplest form.</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4248151"/>
              </a:xfrm>
              <a:prstGeom prst="rect">
                <a:avLst/>
              </a:prstGeom>
              <a:blipFill>
                <a:blip r:embed="rId2"/>
                <a:stretch>
                  <a:fillRect l="-635" t="-718" b="-12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9DABA9-C57E-4611-895C-52E32C8D350D}"/>
              </a:ext>
            </a:extLst>
          </p:cNvPr>
          <p:cNvPicPr>
            <a:picLocks noChangeAspect="1"/>
          </p:cNvPicPr>
          <p:nvPr/>
        </p:nvPicPr>
        <p:blipFill>
          <a:blip r:embed="rId5"/>
          <a:stretch>
            <a:fillRect/>
          </a:stretch>
        </p:blipFill>
        <p:spPr>
          <a:xfrm>
            <a:off x="827584" y="2492896"/>
            <a:ext cx="6444208" cy="787219"/>
          </a:xfrm>
          <a:prstGeom prst="rect">
            <a:avLst/>
          </a:prstGeom>
        </p:spPr>
      </p:pic>
    </p:spTree>
    <p:extLst>
      <p:ext uri="{BB962C8B-B14F-4D97-AF65-F5344CB8AC3E}">
        <p14:creationId xmlns:p14="http://schemas.microsoft.com/office/powerpoint/2010/main" val="12271307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648072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Describe fully the single transformation which maps the blue shape onto the red shape.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𝑏𝑐</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𝑐</m:t>
                    </m:r>
                    <m:r>
                      <a:rPr lang="en-GB" sz="2000" b="0" i="1" smtClean="0">
                        <a:latin typeface="Cambria Math" panose="02040503050406030204" pitchFamily="18" charset="0"/>
                        <a:cs typeface="Arial" panose="020B0604020202020204" pitchFamily="34" charset="0"/>
                      </a:rPr>
                      <m:t>=−4</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Increase £65 by 45%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6480720" cy="2246769"/>
              </a:xfrm>
              <a:prstGeom prst="rect">
                <a:avLst/>
              </a:prstGeom>
              <a:blipFill>
                <a:blip r:embed="rId2"/>
                <a:stretch>
                  <a:fillRect l="-847" t="-1359" r="-1223"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B7EB2F9-D5F0-4BEA-9C1F-0F98291023E6}"/>
              </a:ext>
            </a:extLst>
          </p:cNvPr>
          <p:cNvPicPr>
            <a:picLocks noChangeAspect="1"/>
          </p:cNvPicPr>
          <p:nvPr/>
        </p:nvPicPr>
        <p:blipFill>
          <a:blip r:embed="rId5"/>
          <a:stretch>
            <a:fillRect/>
          </a:stretch>
        </p:blipFill>
        <p:spPr>
          <a:xfrm>
            <a:off x="6804248" y="1268760"/>
            <a:ext cx="1987468" cy="1950889"/>
          </a:xfrm>
          <a:prstGeom prst="rect">
            <a:avLst/>
          </a:prstGeom>
        </p:spPr>
      </p:pic>
    </p:spTree>
    <p:extLst>
      <p:ext uri="{BB962C8B-B14F-4D97-AF65-F5344CB8AC3E}">
        <p14:creationId xmlns:p14="http://schemas.microsoft.com/office/powerpoint/2010/main" val="10475173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460851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values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giving reasons for your answers.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1" smtClean="0">
                        <a:latin typeface="Cambria Math" panose="02040503050406030204" pitchFamily="18" charset="0"/>
                        <a:cs typeface="Arial" panose="020B0604020202020204" pitchFamily="34" charset="0"/>
                      </a:rPr>
                      <m:t>(5−2)</m:t>
                    </m:r>
                    <m:r>
                      <a:rPr lang="en-GB" sz="2000" b="0" i="1" smtClean="0">
                        <a:latin typeface="Cambria Math" panose="02040503050406030204" pitchFamily="18" charset="0"/>
                        <a:ea typeface="Cambria Math" panose="02040503050406030204" pitchFamily="18" charset="0"/>
                        <a:cs typeface="Arial" panose="020B0604020202020204" pitchFamily="34" charset="0"/>
                      </a:rPr>
                      <m:t>÷(2×3)</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a:latin typeface="Cambria Math" panose="02040503050406030204" pitchFamily="18" charset="0"/>
                      </a:rPr>
                      <m:t>7</m:t>
                    </m:r>
                    <m:r>
                      <m:rPr>
                        <m:sty m:val="p"/>
                      </m:rPr>
                      <a:rPr lang="en-GB">
                        <a:latin typeface="Cambria Math" panose="02040503050406030204" pitchFamily="18" charset="0"/>
                      </a:rPr>
                      <m:t>x</m:t>
                    </m:r>
                    <m:r>
                      <a:rPr lang="en-GB">
                        <a:latin typeface="Cambria Math" panose="02040503050406030204" pitchFamily="18" charset="0"/>
                      </a:rPr>
                      <m:t>+2=10</m:t>
                    </m:r>
                    <m:r>
                      <a:rPr lang="en-GB" i="1">
                        <a:latin typeface="Cambria Math" panose="02040503050406030204" pitchFamily="18" charset="0"/>
                      </a:rPr>
                      <m:t>−</m:t>
                    </m:r>
                    <m:r>
                      <m:rPr>
                        <m:sty m:val="p"/>
                      </m:rPr>
                      <a:rPr lang="en-GB">
                        <a:latin typeface="Cambria Math" panose="02040503050406030204" pitchFamily="18" charset="0"/>
                      </a:rPr>
                      <m:t>x</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4 ÷ 0.2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4608512" cy="2554545"/>
              </a:xfrm>
              <a:prstGeom prst="rect">
                <a:avLst/>
              </a:prstGeom>
              <a:blipFill>
                <a:blip r:embed="rId2"/>
                <a:stretch>
                  <a:fillRect l="-1190" t="-1193"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2144570-5B9A-4A05-AA8A-F120693895B7}"/>
              </a:ext>
            </a:extLst>
          </p:cNvPr>
          <p:cNvGrpSpPr/>
          <p:nvPr/>
        </p:nvGrpSpPr>
        <p:grpSpPr>
          <a:xfrm>
            <a:off x="4975249" y="1156038"/>
            <a:ext cx="3907731" cy="2053277"/>
            <a:chOff x="376237" y="1223962"/>
            <a:chExt cx="8393113" cy="4410075"/>
          </a:xfrm>
        </p:grpSpPr>
        <p:pic>
          <p:nvPicPr>
            <p:cNvPr id="5" name="Picture 4">
              <a:extLst>
                <a:ext uri="{FF2B5EF4-FFF2-40B4-BE49-F238E27FC236}">
                  <a16:creationId xmlns:a16="http://schemas.microsoft.com/office/drawing/2014/main" id="{157B6CF5-BDC1-42A6-9FDF-338DAA404F52}"/>
                </a:ext>
              </a:extLst>
            </p:cNvPr>
            <p:cNvPicPr>
              <a:picLocks noChangeAspect="1"/>
            </p:cNvPicPr>
            <p:nvPr/>
          </p:nvPicPr>
          <p:blipFill>
            <a:blip r:embed="rId5"/>
            <a:stretch>
              <a:fillRect/>
            </a:stretch>
          </p:blipFill>
          <p:spPr>
            <a:xfrm>
              <a:off x="376237" y="1223962"/>
              <a:ext cx="8391525" cy="4410075"/>
            </a:xfrm>
            <a:prstGeom prst="rect">
              <a:avLst/>
            </a:prstGeom>
          </p:spPr>
        </p:pic>
        <p:sp>
          <p:nvSpPr>
            <p:cNvPr id="6" name="Rectangle 5">
              <a:extLst>
                <a:ext uri="{FF2B5EF4-FFF2-40B4-BE49-F238E27FC236}">
                  <a16:creationId xmlns:a16="http://schemas.microsoft.com/office/drawing/2014/main" id="{903EF4B1-00FB-46BD-B152-5663AD7FB7AA}"/>
                </a:ext>
              </a:extLst>
            </p:cNvPr>
            <p:cNvSpPr/>
            <p:nvPr/>
          </p:nvSpPr>
          <p:spPr>
            <a:xfrm>
              <a:off x="7236296" y="1225550"/>
              <a:ext cx="1533054" cy="61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370702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976664" cy="391357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What is the reciprocal of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num>
                      <m:den>
                        <m:r>
                          <a:rPr lang="en-GB" sz="2000" b="0" i="1" smtClean="0">
                            <a:latin typeface="Cambria Math" panose="02040503050406030204" pitchFamily="18" charset="0"/>
                            <a:cs typeface="Arial" panose="020B0604020202020204" pitchFamily="34" charset="0"/>
                          </a:rPr>
                          <m:t>7</m:t>
                        </m:r>
                      </m:den>
                    </m:f>
                  </m:oMath>
                </a14:m>
                <a:r>
                  <a:rPr lang="en-GB" sz="2000" dirty="0">
                    <a:latin typeface="Arial" panose="020B0604020202020204" pitchFamily="34" charset="0"/>
                    <a:cs typeface="Arial" panose="020B0604020202020204" pitchFamily="34" charset="0"/>
                  </a:rPr>
                  <a:t> ?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Sabrina has</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250 g of butter</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300 g of caster sugar</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600 g of flour</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60 g of cocoa</a:t>
                </a:r>
              </a:p>
              <a:p>
                <a:pPr lvl="1"/>
                <a:r>
                  <a:rPr lang="en-GB" sz="2000" dirty="0">
                    <a:latin typeface="Arial" panose="020B0604020202020204" pitchFamily="34" charset="0"/>
                    <a:cs typeface="Arial" panose="020B0604020202020204" pitchFamily="34" charset="0"/>
                  </a:rPr>
                  <a:t>Work out the greatest number of chocolate biscuits Sabrina can make.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Show the inequality </a:t>
                </a:r>
                <a14:m>
                  <m:oMath xmlns:m="http://schemas.openxmlformats.org/officeDocument/2006/math">
                    <m:r>
                      <a:rPr lang="en-GB" sz="2000" b="0" i="1" smtClean="0">
                        <a:latin typeface="Cambria Math" panose="02040503050406030204" pitchFamily="18" charset="0"/>
                        <a:cs typeface="Arial" panose="020B0604020202020204" pitchFamily="34" charset="0"/>
                      </a:rPr>
                      <m:t>0&lt;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ea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on a number line.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976664" cy="3913572"/>
              </a:xfrm>
              <a:prstGeom prst="rect">
                <a:avLst/>
              </a:prstGeom>
              <a:blipFill>
                <a:blip r:embed="rId2"/>
                <a:stretch>
                  <a:fillRect l="-917" b="-202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AB4452D-64DE-4738-9433-6A218F432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141338"/>
            <a:ext cx="2520280"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8796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8640960" cy="517148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There are only silver cars, blue cars and red cars in the car parks at Allerton School and at </a:t>
                </a:r>
                <a:r>
                  <a:rPr lang="en-GB" sz="2000" dirty="0" err="1">
                    <a:latin typeface="Arial" panose="020B0604020202020204" pitchFamily="34" charset="0"/>
                    <a:cs typeface="Arial" panose="020B0604020202020204" pitchFamily="34" charset="0"/>
                  </a:rPr>
                  <a:t>Bragdon</a:t>
                </a:r>
                <a:r>
                  <a:rPr lang="en-GB" sz="2000" dirty="0">
                    <a:latin typeface="Arial" panose="020B0604020202020204" pitchFamily="34" charset="0"/>
                    <a:cs typeface="Arial" panose="020B0604020202020204" pitchFamily="34" charset="0"/>
                  </a:rPr>
                  <a:t> School. The pie charts show information about the numbers of these cars. In which car park are there more silver cars? Explain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Emily has a bag of 20 fruit flavour sweets. 7 of the sweets are strawberry flavour, 11 are lime flavour and 2 are lemon flavour. Emily takes at random a sweet from the bag. Write down the probability that Emily takes an orange flavour sweet.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num>
                      <m:den>
                        <m:r>
                          <a:rPr lang="en-GB" sz="2000" b="0" i="1" smtClean="0">
                            <a:latin typeface="Cambria Math" panose="02040503050406030204" pitchFamily="18" charset="0"/>
                            <a:cs typeface="Arial" panose="020B0604020202020204" pitchFamily="34" charset="0"/>
                          </a:rPr>
                          <m:t>7</m:t>
                        </m:r>
                      </m:den>
                    </m:f>
                  </m:oMath>
                </a14:m>
                <a:r>
                  <a:rPr lang="en-GB" sz="2000" dirty="0">
                    <a:latin typeface="Arial" panose="020B0604020202020204" pitchFamily="34" charset="0"/>
                    <a:cs typeface="Arial" panose="020B0604020202020204" pitchFamily="34" charset="0"/>
                  </a:rPr>
                  <a:t> of £91. </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8640960" cy="5171480"/>
              </a:xfrm>
              <a:prstGeom prst="rect">
                <a:avLst/>
              </a:prstGeom>
              <a:blipFill>
                <a:blip r:embed="rId2"/>
                <a:stretch>
                  <a:fillRect l="-635" t="-59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2933233E-BC6E-4468-8FA1-F97787EFE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2420888"/>
            <a:ext cx="3384376" cy="172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4150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832648"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size of the missing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Luna, Hettie and Poppy share some dog treats in the ratio 2 : 3 : 4. Poppy gets 20 treats. How many does Luna get?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Convert 1 m</a:t>
                </a:r>
                <a:r>
                  <a:rPr lang="en-GB" sz="2000" baseline="30000" dirty="0">
                    <a:latin typeface="Arial" panose="020B0604020202020204" pitchFamily="34" charset="0"/>
                    <a:cs typeface="Arial" panose="020B0604020202020204" pitchFamily="34" charset="0"/>
                  </a:rPr>
                  <a:t>3</a:t>
                </a:r>
                <a:r>
                  <a:rPr lang="en-GB" sz="2000" dirty="0">
                    <a:latin typeface="Arial" panose="020B0604020202020204" pitchFamily="34" charset="0"/>
                    <a:cs typeface="Arial" panose="020B0604020202020204" pitchFamily="34" charset="0"/>
                  </a:rPr>
                  <a:t> to centimetres</a:t>
                </a:r>
                <a:r>
                  <a:rPr lang="en-GB" sz="2000" baseline="30000" dirty="0">
                    <a:latin typeface="Arial" panose="020B0604020202020204" pitchFamily="34" charset="0"/>
                    <a:cs typeface="Arial" panose="020B0604020202020204" pitchFamily="34" charset="0"/>
                  </a:rPr>
                  <a:t>3</a:t>
                </a:r>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832648" cy="2862322"/>
              </a:xfrm>
              <a:prstGeom prst="rect">
                <a:avLst/>
              </a:prstGeom>
              <a:blipFill>
                <a:blip r:embed="rId2"/>
                <a:stretch>
                  <a:fillRect l="-940" t="-106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51A140E-5A62-4224-9B5C-79FAD3BA509A}"/>
              </a:ext>
            </a:extLst>
          </p:cNvPr>
          <p:cNvCxnSpPr>
            <a:cxnSpLocks/>
          </p:cNvCxnSpPr>
          <p:nvPr/>
        </p:nvCxnSpPr>
        <p:spPr>
          <a:xfrm flipV="1">
            <a:off x="7352922" y="1543150"/>
            <a:ext cx="926945" cy="597257"/>
          </a:xfrm>
          <a:prstGeom prst="line">
            <a:avLst/>
          </a:prstGeom>
        </p:spPr>
        <p:style>
          <a:lnRef idx="2">
            <a:schemeClr val="dk1"/>
          </a:lnRef>
          <a:fillRef idx="1">
            <a:schemeClr val="lt1"/>
          </a:fillRef>
          <a:effectRef idx="0">
            <a:schemeClr val="dk1"/>
          </a:effectRef>
          <a:fontRef idx="minor">
            <a:schemeClr val="dk1"/>
          </a:fontRef>
        </p:style>
      </p:cxnSp>
      <p:cxnSp>
        <p:nvCxnSpPr>
          <p:cNvPr id="6" name="Straight Connector 5">
            <a:extLst>
              <a:ext uri="{FF2B5EF4-FFF2-40B4-BE49-F238E27FC236}">
                <a16:creationId xmlns:a16="http://schemas.microsoft.com/office/drawing/2014/main" id="{CFB4C903-EACF-4560-8D92-40B63329A739}"/>
              </a:ext>
            </a:extLst>
          </p:cNvPr>
          <p:cNvCxnSpPr>
            <a:cxnSpLocks/>
          </p:cNvCxnSpPr>
          <p:nvPr/>
        </p:nvCxnSpPr>
        <p:spPr>
          <a:xfrm>
            <a:off x="6228184" y="2140407"/>
            <a:ext cx="2240356" cy="0"/>
          </a:xfrm>
          <a:prstGeom prst="line">
            <a:avLst/>
          </a:prstGeom>
        </p:spPr>
        <p:style>
          <a:lnRef idx="2">
            <a:schemeClr val="dk1"/>
          </a:lnRef>
          <a:fillRef idx="1">
            <a:schemeClr val="lt1"/>
          </a:fillRef>
          <a:effectRef idx="0">
            <a:schemeClr val="dk1"/>
          </a:effectRef>
          <a:fontRef idx="minor">
            <a:schemeClr val="dk1"/>
          </a:fontRef>
        </p:style>
      </p:cxnSp>
      <p:sp>
        <p:nvSpPr>
          <p:cNvPr id="7" name="Arc 6">
            <a:extLst>
              <a:ext uri="{FF2B5EF4-FFF2-40B4-BE49-F238E27FC236}">
                <a16:creationId xmlns:a16="http://schemas.microsoft.com/office/drawing/2014/main" id="{5E141924-EBA4-45A4-973C-8C2FD1CB020C}"/>
              </a:ext>
            </a:extLst>
          </p:cNvPr>
          <p:cNvSpPr/>
          <p:nvPr/>
        </p:nvSpPr>
        <p:spPr>
          <a:xfrm>
            <a:off x="7029155" y="1780367"/>
            <a:ext cx="720080" cy="720080"/>
          </a:xfrm>
          <a:prstGeom prst="arc">
            <a:avLst>
              <a:gd name="adj1" fmla="val 10954712"/>
              <a:gd name="adj2" fmla="val 5995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E15C0D-9BC7-47EC-9FC1-E83C111D203C}"/>
                  </a:ext>
                </a:extLst>
              </p:cNvPr>
              <p:cNvSpPr txBox="1"/>
              <p:nvPr/>
            </p:nvSpPr>
            <p:spPr>
              <a:xfrm flipH="1">
                <a:off x="7798527" y="1780367"/>
                <a:ext cx="4320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8" name="TextBox 7">
                <a:extLst>
                  <a:ext uri="{FF2B5EF4-FFF2-40B4-BE49-F238E27FC236}">
                    <a16:creationId xmlns:a16="http://schemas.microsoft.com/office/drawing/2014/main" id="{D4E15C0D-9BC7-47EC-9FC1-E83C111D203C}"/>
                  </a:ext>
                </a:extLst>
              </p:cNvPr>
              <p:cNvSpPr txBox="1">
                <a:spLocks noRot="1" noChangeAspect="1" noMove="1" noResize="1" noEditPoints="1" noAdjustHandles="1" noChangeArrowheads="1" noChangeShapeType="1" noTextEdit="1"/>
              </p:cNvSpPr>
              <p:nvPr/>
            </p:nvSpPr>
            <p:spPr>
              <a:xfrm flipH="1">
                <a:off x="7798527" y="1780367"/>
                <a:ext cx="432048"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063873-7959-4854-9F98-3C2273F19104}"/>
                  </a:ext>
                </a:extLst>
              </p:cNvPr>
              <p:cNvSpPr txBox="1"/>
              <p:nvPr/>
            </p:nvSpPr>
            <p:spPr>
              <a:xfrm flipH="1">
                <a:off x="6772396" y="1354571"/>
                <a:ext cx="74155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ea typeface="Cambria Math" panose="02040503050406030204" pitchFamily="18" charset="0"/>
                        </a:rPr>
                        <m:t>140°</m:t>
                      </m:r>
                    </m:oMath>
                  </m:oMathPara>
                </a14:m>
                <a:endParaRPr lang="en-GB" sz="2000" dirty="0"/>
              </a:p>
            </p:txBody>
          </p:sp>
        </mc:Choice>
        <mc:Fallback xmlns="">
          <p:sp>
            <p:nvSpPr>
              <p:cNvPr id="9" name="TextBox 8">
                <a:extLst>
                  <a:ext uri="{FF2B5EF4-FFF2-40B4-BE49-F238E27FC236}">
                    <a16:creationId xmlns:a16="http://schemas.microsoft.com/office/drawing/2014/main" id="{CD063873-7959-4854-9F98-3C2273F19104}"/>
                  </a:ext>
                </a:extLst>
              </p:cNvPr>
              <p:cNvSpPr txBox="1">
                <a:spLocks noRot="1" noChangeAspect="1" noMove="1" noResize="1" noEditPoints="1" noAdjustHandles="1" noChangeArrowheads="1" noChangeShapeType="1" noTextEdit="1"/>
              </p:cNvSpPr>
              <p:nvPr/>
            </p:nvSpPr>
            <p:spPr>
              <a:xfrm flipH="1">
                <a:off x="6772396" y="1354571"/>
                <a:ext cx="741554" cy="40011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7709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24744"/>
                <a:ext cx="5832648"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1" smtClean="0">
                        <a:latin typeface="Cambria Math" panose="02040503050406030204" pitchFamily="18" charset="0"/>
                        <a:cs typeface="Arial" panose="020B0604020202020204" pitchFamily="34" charset="0"/>
                      </a:rPr>
                      <m:t>10−2</m:t>
                    </m:r>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5</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Calculate the area of the triangle.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24744"/>
                <a:ext cx="5832648" cy="1938992"/>
              </a:xfrm>
              <a:prstGeom prst="rect">
                <a:avLst/>
              </a:prstGeom>
              <a:blipFill>
                <a:blip r:embed="rId2"/>
                <a:stretch>
                  <a:fillRect l="-940"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3BB35F0D-CECF-45E1-8925-3CE92CC8674A}"/>
              </a:ext>
            </a:extLst>
          </p:cNvPr>
          <p:cNvSpPr/>
          <p:nvPr/>
        </p:nvSpPr>
        <p:spPr>
          <a:xfrm>
            <a:off x="6744815" y="1340768"/>
            <a:ext cx="2016224" cy="1296144"/>
          </a:xfrm>
          <a:prstGeom prst="triangle">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509DAFB8-52E6-4043-BA7D-A5AF4D08EC4E}"/>
              </a:ext>
            </a:extLst>
          </p:cNvPr>
          <p:cNvSpPr/>
          <p:nvPr/>
        </p:nvSpPr>
        <p:spPr>
          <a:xfrm>
            <a:off x="6744815" y="2420888"/>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A7927131-BEA8-421C-94C5-8ACA1A6935E4}"/>
              </a:ext>
            </a:extLst>
          </p:cNvPr>
          <p:cNvSpPr txBox="1"/>
          <p:nvPr/>
        </p:nvSpPr>
        <p:spPr>
          <a:xfrm>
            <a:off x="6051024" y="1844824"/>
            <a:ext cx="69379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 cm</a:t>
            </a:r>
          </a:p>
        </p:txBody>
      </p:sp>
      <p:sp>
        <p:nvSpPr>
          <p:cNvPr id="8" name="TextBox 7">
            <a:extLst>
              <a:ext uri="{FF2B5EF4-FFF2-40B4-BE49-F238E27FC236}">
                <a16:creationId xmlns:a16="http://schemas.microsoft.com/office/drawing/2014/main" id="{CB16D6C3-82A8-4724-9295-BAB01A269F92}"/>
              </a:ext>
            </a:extLst>
          </p:cNvPr>
          <p:cNvSpPr txBox="1"/>
          <p:nvPr/>
        </p:nvSpPr>
        <p:spPr>
          <a:xfrm>
            <a:off x="7248871" y="2591038"/>
            <a:ext cx="69379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 cm</a:t>
            </a:r>
          </a:p>
        </p:txBody>
      </p:sp>
    </p:spTree>
    <p:extLst>
      <p:ext uri="{BB962C8B-B14F-4D97-AF65-F5344CB8AC3E}">
        <p14:creationId xmlns:p14="http://schemas.microsoft.com/office/powerpoint/2010/main" val="286523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4081</Words>
  <Application>Microsoft Office PowerPoint</Application>
  <PresentationFormat>On-screen Show (4:3)</PresentationFormat>
  <Paragraphs>963</Paragraphs>
  <Slides>88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88</vt:i4>
      </vt:variant>
    </vt:vector>
  </HeadingPairs>
  <TitlesOfParts>
    <vt:vector size="95" baseType="lpstr">
      <vt:lpstr>Arial</vt:lpstr>
      <vt:lpstr>Calibri</vt:lpstr>
      <vt:lpstr>Cambria Math</vt:lpstr>
      <vt:lpstr>Comic Sans MS</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Duston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PixiMaths</dc:creator>
  <cp:lastModifiedBy>Danielle Moosajee</cp:lastModifiedBy>
  <cp:revision>167</cp:revision>
  <dcterms:created xsi:type="dcterms:W3CDTF">2015-07-01T12:05:39Z</dcterms:created>
  <dcterms:modified xsi:type="dcterms:W3CDTF">2019-03-19T19:10:47Z</dcterms:modified>
</cp:coreProperties>
</file>