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8"/>
  </p:notes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92" r:id="rId21"/>
    <p:sldId id="278" r:id="rId22"/>
    <p:sldId id="285" r:id="rId23"/>
    <p:sldId id="288" r:id="rId24"/>
    <p:sldId id="289" r:id="rId25"/>
    <p:sldId id="290" r:id="rId26"/>
    <p:sldId id="286" r:id="rId27"/>
    <p:sldId id="287" r:id="rId28"/>
    <p:sldId id="283" r:id="rId29"/>
    <p:sldId id="284" r:id="rId30"/>
    <p:sldId id="291" r:id="rId31"/>
    <p:sldId id="293" r:id="rId32"/>
    <p:sldId id="294" r:id="rId33"/>
    <p:sldId id="295" r:id="rId34"/>
    <p:sldId id="296" r:id="rId35"/>
    <p:sldId id="297" r:id="rId36"/>
    <p:sldId id="298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AF1"/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0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All credit to TES user </a:t>
            </a:r>
            <a:r>
              <a:rPr lang="en-GB" dirty="0" err="1"/>
              <a:t>nebthenoob</a:t>
            </a:r>
            <a:r>
              <a:rPr lang="en-GB" dirty="0"/>
              <a:t> – 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60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All credit to TES user </a:t>
            </a:r>
            <a:r>
              <a:rPr lang="en-GB" dirty="0" err="1"/>
              <a:t>nebthenoob</a:t>
            </a:r>
            <a:r>
              <a:rPr lang="en-GB" dirty="0"/>
              <a:t> – 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08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400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>
              <a:latin typeface="Comic Sans MS" pitchFamily="66" charset="0"/>
            </a:endParaRPr>
          </a:p>
          <a:p>
            <a:endParaRPr lang="en-GB" sz="2000" u="none" dirty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162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9740013-55F4-4CC3-AB72-66DAE51042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302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Thursday, 21 June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61310" y="368509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Arithmetic</a:t>
            </a:r>
            <a:r>
              <a:rPr lang="en-GB" sz="1600" baseline="0" dirty="0">
                <a:latin typeface="Comic Sans MS" pitchFamily="66" charset="0"/>
              </a:rPr>
              <a:t> Sequences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Thursday, 21 June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8655" y="5965829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r>
              <a:rPr lang="en-GB" sz="1600" dirty="0" smtClean="0">
                <a:latin typeface="Comic Sans MS" pitchFamily="66" charset="0"/>
              </a:rPr>
              <a:t>Sequence, series, n</a:t>
            </a:r>
            <a:r>
              <a:rPr lang="en-GB" sz="1600" baseline="30000" dirty="0" smtClean="0">
                <a:latin typeface="Comic Sans MS" pitchFamily="66" charset="0"/>
              </a:rPr>
              <a:t>th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>
                <a:latin typeface="Comic Sans MS" pitchFamily="66" charset="0"/>
              </a:rPr>
              <a:t>term,</a:t>
            </a:r>
            <a:r>
              <a:rPr lang="en-GB" sz="1600" baseline="0" dirty="0">
                <a:latin typeface="Comic Sans MS" pitchFamily="66" charset="0"/>
              </a:rPr>
              <a:t> next, consecutive, odd, even, term-to-term rule, compare, difference, first term, sum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Lesson Objectives</a:t>
            </a:r>
            <a:r>
              <a:rPr lang="en-GB" sz="1600" dirty="0">
                <a:latin typeface="Comic Sans MS" pitchFamily="66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 userDrawn="1"/>
            </p:nvSpPr>
            <p:spPr>
              <a:xfrm>
                <a:off x="179513" y="1844824"/>
                <a:ext cx="1714500" cy="4042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omic Sans MS" pitchFamily="66" charset="0"/>
                  </a:rPr>
                  <a:t>Developing students will be able to calculate the n</a:t>
                </a:r>
                <a:r>
                  <a:rPr lang="en-GB" sz="1400" baseline="30000" dirty="0">
                    <a:latin typeface="Comic Sans MS" pitchFamily="66" charset="0"/>
                  </a:rPr>
                  <a:t>th</a:t>
                </a:r>
                <a:r>
                  <a:rPr lang="en-GB" sz="1400" dirty="0">
                    <a:latin typeface="Comic Sans MS" pitchFamily="66" charset="0"/>
                  </a:rPr>
                  <a:t> term of a sequence.</a:t>
                </a:r>
              </a:p>
              <a:p>
                <a:endParaRPr lang="en-GB" sz="1400" dirty="0">
                  <a:latin typeface="Comic Sans MS" pitchFamily="66" charset="0"/>
                </a:endParaRPr>
              </a:p>
              <a:p>
                <a:r>
                  <a:rPr lang="en-GB" sz="1400" dirty="0">
                    <a:latin typeface="Comic Sans MS" pitchFamily="66" charset="0"/>
                  </a:rPr>
                  <a:t>Secure students will be able to use the formula</a:t>
                </a:r>
                <a:r>
                  <a:rPr lang="en-GB" sz="1400" baseline="0" dirty="0">
                    <a:latin typeface="Comic Sans MS" pitchFamily="66" charset="0"/>
                  </a:rPr>
                  <a:t> for n</a:t>
                </a:r>
                <a:r>
                  <a:rPr lang="en-GB" sz="1400" baseline="30000" dirty="0">
                    <a:latin typeface="Comic Sans MS" pitchFamily="66" charset="0"/>
                  </a:rPr>
                  <a:t>th</a:t>
                </a:r>
                <a:r>
                  <a:rPr lang="en-GB" sz="1400" baseline="0" dirty="0">
                    <a:latin typeface="Comic Sans MS" pitchFamily="66" charset="0"/>
                  </a:rPr>
                  <a:t> term: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endParaRPr lang="en-GB" sz="1400" dirty="0">
                  <a:latin typeface="Comic Sans MS" pitchFamily="66" charset="0"/>
                </a:endParaRPr>
              </a:p>
              <a:p>
                <a:r>
                  <a:rPr lang="en-GB" sz="1400" dirty="0">
                    <a:latin typeface="Comic Sans MS" pitchFamily="66" charset="0"/>
                  </a:rPr>
                  <a:t>Excelling students will be able to calculate</a:t>
                </a:r>
                <a:r>
                  <a:rPr lang="en-GB" sz="1400" baseline="0" dirty="0">
                    <a:latin typeface="Comic Sans MS" pitchFamily="66" charset="0"/>
                  </a:rPr>
                  <a:t> the sum of the first n terms of a </a:t>
                </a:r>
                <a:r>
                  <a:rPr lang="en-GB" sz="1400" baseline="0" dirty="0" smtClean="0">
                    <a:latin typeface="Comic Sans MS" pitchFamily="66" charset="0"/>
                  </a:rPr>
                  <a:t>series:</a:t>
                </a:r>
                <a:endParaRPr lang="en-GB" sz="1400" baseline="0" dirty="0">
                  <a:latin typeface="Comic Sans MS" pitchFamily="66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r>
                  <a:rPr lang="en-GB" sz="1200" dirty="0">
                    <a:latin typeface="Comic Sans MS" pitchFamily="66" charset="0"/>
                  </a:rPr>
                  <a:t> </a:t>
                </a: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179513" y="1844824"/>
                <a:ext cx="1714500" cy="4042004"/>
              </a:xfrm>
              <a:prstGeom prst="rect">
                <a:avLst/>
              </a:prstGeom>
              <a:blipFill rotWithShape="0">
                <a:blip r:embed="rId11"/>
                <a:stretch>
                  <a:fillRect l="-1064" t="-302" r="-31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 userDrawn="1"/>
        </p:nvSpPr>
        <p:spPr>
          <a:xfrm>
            <a:off x="2061310" y="368509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Arithmetic</a:t>
            </a:r>
            <a:r>
              <a:rPr lang="en-GB" sz="1600" baseline="0" dirty="0">
                <a:latin typeface="Comic Sans MS" pitchFamily="66" charset="0"/>
              </a:rPr>
              <a:t> Sequences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7" r:id="rId5"/>
    <p:sldLayoutId id="2147483668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140968"/>
            <a:ext cx="71287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13		0.25		-8		39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36		16		1.7		30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-5		12.5		48		26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62		31		15		49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124744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u="sng" dirty="0">
                <a:latin typeface="Comic Sans MS" pitchFamily="66" charset="0"/>
              </a:rPr>
              <a:t>Next Term Bingo</a:t>
            </a:r>
            <a:br>
              <a:rPr lang="en-GB" sz="2400" u="sng" dirty="0">
                <a:latin typeface="Comic Sans MS" pitchFamily="66" charset="0"/>
              </a:rPr>
            </a:br>
            <a:r>
              <a:rPr lang="en-GB" sz="2400" u="sng" dirty="0">
                <a:latin typeface="Comic Sans MS" pitchFamily="66" charset="0"/>
              </a:rPr>
              <a:t/>
            </a:r>
            <a:br>
              <a:rPr lang="en-GB" sz="2400" u="sng" dirty="0">
                <a:latin typeface="Comic Sans MS" pitchFamily="66" charset="0"/>
              </a:rPr>
            </a:br>
            <a:r>
              <a:rPr lang="en-GB" sz="2400" dirty="0">
                <a:latin typeface="Comic Sans MS" pitchFamily="66" charset="0"/>
              </a:rPr>
              <a:t>Use any 9 of these numbers</a:t>
            </a:r>
            <a:br>
              <a:rPr lang="en-GB" sz="2400" dirty="0">
                <a:latin typeface="Comic Sans MS" pitchFamily="66" charset="0"/>
              </a:rPr>
            </a:br>
            <a:r>
              <a:rPr lang="en-GB" sz="2400" dirty="0">
                <a:latin typeface="Comic Sans MS" pitchFamily="66" charset="0"/>
              </a:rPr>
              <a:t>NO REPEATS</a:t>
            </a:r>
            <a:endParaRPr lang="en-GB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285851"/>
              </p:ext>
            </p:extLst>
          </p:nvPr>
        </p:nvGraphicFramePr>
        <p:xfrm>
          <a:off x="6588224" y="1268760"/>
          <a:ext cx="216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4572000" y="2132856"/>
            <a:ext cx="18002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247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6534" y="2837323"/>
            <a:ext cx="3092513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Comic Sans MS" pitchFamily="66" charset="0"/>
              </a:rPr>
              <a:t>3, 6, 12, 24, 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D6A2E4D-2642-4A2E-8D47-018A400022E0}"/>
              </a:ext>
            </a:extLst>
          </p:cNvPr>
          <p:cNvSpPr/>
          <p:nvPr/>
        </p:nvSpPr>
        <p:spPr>
          <a:xfrm>
            <a:off x="251520" y="4005064"/>
            <a:ext cx="1152128" cy="21602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ECA70A7-BBB8-4E13-84C6-BA7C9B852E8A}"/>
              </a:ext>
            </a:extLst>
          </p:cNvPr>
          <p:cNvSpPr/>
          <p:nvPr/>
        </p:nvSpPr>
        <p:spPr>
          <a:xfrm>
            <a:off x="179512" y="5733256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DDB6B61-FB0C-4438-9610-9CA2464FC8B5}"/>
              </a:ext>
            </a:extLst>
          </p:cNvPr>
          <p:cNvSpPr/>
          <p:nvPr/>
        </p:nvSpPr>
        <p:spPr>
          <a:xfrm>
            <a:off x="179512" y="5517232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993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57589" y="2783534"/>
            <a:ext cx="3506088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Comic Sans MS" pitchFamily="66" charset="0"/>
              </a:rPr>
              <a:t>10, 14, 18, 22, ?</a:t>
            </a:r>
            <a:endParaRPr lang="en-US" sz="3586" dirty="0">
              <a:latin typeface="Comic Sans MS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0905120-9554-46AD-9A0C-47AA9373B3F2}"/>
              </a:ext>
            </a:extLst>
          </p:cNvPr>
          <p:cNvSpPr/>
          <p:nvPr/>
        </p:nvSpPr>
        <p:spPr>
          <a:xfrm>
            <a:off x="251520" y="4005064"/>
            <a:ext cx="1152128" cy="21602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F0C135C-50CA-4CF1-A3BF-A940FB7DF14F}"/>
              </a:ext>
            </a:extLst>
          </p:cNvPr>
          <p:cNvSpPr/>
          <p:nvPr/>
        </p:nvSpPr>
        <p:spPr>
          <a:xfrm>
            <a:off x="179512" y="5733256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DDB6B61-FB0C-4438-9610-9CA2464FC8B5}"/>
              </a:ext>
            </a:extLst>
          </p:cNvPr>
          <p:cNvSpPr/>
          <p:nvPr/>
        </p:nvSpPr>
        <p:spPr>
          <a:xfrm>
            <a:off x="179512" y="5517232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938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88645" y="2956301"/>
            <a:ext cx="3961341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Comic Sans MS" pitchFamily="66" charset="0"/>
              </a:rPr>
              <a:t>0.5, 0.8, 1.1, 1.4, ?</a:t>
            </a:r>
            <a:endParaRPr lang="en-US" sz="3586" dirty="0">
              <a:latin typeface="Comic Sans MS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6DDF2E7-AE1D-4DEB-A80D-6C8E174C736B}"/>
              </a:ext>
            </a:extLst>
          </p:cNvPr>
          <p:cNvSpPr/>
          <p:nvPr/>
        </p:nvSpPr>
        <p:spPr>
          <a:xfrm>
            <a:off x="251520" y="4005064"/>
            <a:ext cx="1152128" cy="21602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D338468-9DC1-40DF-B6D1-901B3EC96EE2}"/>
              </a:ext>
            </a:extLst>
          </p:cNvPr>
          <p:cNvSpPr/>
          <p:nvPr/>
        </p:nvSpPr>
        <p:spPr>
          <a:xfrm>
            <a:off x="179512" y="5733256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DDB6B61-FB0C-4438-9610-9CA2464FC8B5}"/>
              </a:ext>
            </a:extLst>
          </p:cNvPr>
          <p:cNvSpPr/>
          <p:nvPr/>
        </p:nvSpPr>
        <p:spPr>
          <a:xfrm>
            <a:off x="179512" y="5517232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468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03800" y="2891112"/>
            <a:ext cx="3579826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Comic Sans MS" pitchFamily="66" charset="0"/>
              </a:rPr>
              <a:t>18, 29, 40, 51, ?</a:t>
            </a:r>
            <a:endParaRPr lang="en-US" sz="3586" dirty="0">
              <a:latin typeface="Comic Sans MS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845A31A-936C-451E-9371-2EEDFDCCCA71}"/>
              </a:ext>
            </a:extLst>
          </p:cNvPr>
          <p:cNvSpPr/>
          <p:nvPr/>
        </p:nvSpPr>
        <p:spPr>
          <a:xfrm>
            <a:off x="251520" y="4005064"/>
            <a:ext cx="1152128" cy="21602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15F3EC1-F6C0-4C9B-8D21-6F89A2824B86}"/>
              </a:ext>
            </a:extLst>
          </p:cNvPr>
          <p:cNvSpPr/>
          <p:nvPr/>
        </p:nvSpPr>
        <p:spPr>
          <a:xfrm>
            <a:off x="179512" y="5733256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DDB6B61-FB0C-4438-9610-9CA2464FC8B5}"/>
              </a:ext>
            </a:extLst>
          </p:cNvPr>
          <p:cNvSpPr/>
          <p:nvPr/>
        </p:nvSpPr>
        <p:spPr>
          <a:xfrm>
            <a:off x="179512" y="5517232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82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11378" y="2783534"/>
            <a:ext cx="3299301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Comic Sans MS" pitchFamily="66" charset="0"/>
              </a:rPr>
              <a:t>7, 10, 15, 22, ?</a:t>
            </a:r>
            <a:endParaRPr lang="en-US" sz="3586" dirty="0">
              <a:latin typeface="Comic Sans MS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A5832D3-8E85-4B99-8422-7041C048E6B9}"/>
              </a:ext>
            </a:extLst>
          </p:cNvPr>
          <p:cNvSpPr/>
          <p:nvPr/>
        </p:nvSpPr>
        <p:spPr>
          <a:xfrm>
            <a:off x="251520" y="4005064"/>
            <a:ext cx="1152128" cy="21602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982BF87-BBE2-400D-8F7A-37FA989259B5}"/>
              </a:ext>
            </a:extLst>
          </p:cNvPr>
          <p:cNvSpPr/>
          <p:nvPr/>
        </p:nvSpPr>
        <p:spPr>
          <a:xfrm>
            <a:off x="179512" y="5733256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DDB6B61-FB0C-4438-9610-9CA2464FC8B5}"/>
              </a:ext>
            </a:extLst>
          </p:cNvPr>
          <p:cNvSpPr/>
          <p:nvPr/>
        </p:nvSpPr>
        <p:spPr>
          <a:xfrm>
            <a:off x="179512" y="5517232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042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03800" y="2891112"/>
            <a:ext cx="3727302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Comic Sans MS" pitchFamily="66" charset="0"/>
              </a:rPr>
              <a:t>42, 39, 36, 33, ?</a:t>
            </a:r>
            <a:endParaRPr lang="en-US" sz="3586" dirty="0">
              <a:latin typeface="Comic Sans MS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DA2E95F-A0BD-42F8-A279-85CED5402952}"/>
              </a:ext>
            </a:extLst>
          </p:cNvPr>
          <p:cNvSpPr/>
          <p:nvPr/>
        </p:nvSpPr>
        <p:spPr>
          <a:xfrm>
            <a:off x="251520" y="4005064"/>
            <a:ext cx="1152128" cy="21602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4E8010F-A56F-47DD-A495-7DBCEE3C9C17}"/>
              </a:ext>
            </a:extLst>
          </p:cNvPr>
          <p:cNvSpPr/>
          <p:nvPr/>
        </p:nvSpPr>
        <p:spPr>
          <a:xfrm>
            <a:off x="179512" y="5733256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DDB6B61-FB0C-4438-9610-9CA2464FC8B5}"/>
              </a:ext>
            </a:extLst>
          </p:cNvPr>
          <p:cNvSpPr/>
          <p:nvPr/>
        </p:nvSpPr>
        <p:spPr>
          <a:xfrm>
            <a:off x="179512" y="5517232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246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80323" y="2670316"/>
            <a:ext cx="2945037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Comic Sans MS" pitchFamily="66" charset="0"/>
              </a:rPr>
              <a:t>19, 13, 7, 1, ?</a:t>
            </a:r>
            <a:endParaRPr lang="en-US" sz="3586" dirty="0">
              <a:latin typeface="Comic Sans MS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3A41C7E-5778-4E47-8B86-9C826B44378E}"/>
              </a:ext>
            </a:extLst>
          </p:cNvPr>
          <p:cNvSpPr/>
          <p:nvPr/>
        </p:nvSpPr>
        <p:spPr>
          <a:xfrm>
            <a:off x="251520" y="4005064"/>
            <a:ext cx="1152128" cy="21602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95265AC-5F4F-4F2E-B586-5F7AE85ED6C9}"/>
              </a:ext>
            </a:extLst>
          </p:cNvPr>
          <p:cNvSpPr/>
          <p:nvPr/>
        </p:nvSpPr>
        <p:spPr>
          <a:xfrm>
            <a:off x="179512" y="5733256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DDB6B61-FB0C-4438-9610-9CA2464FC8B5}"/>
              </a:ext>
            </a:extLst>
          </p:cNvPr>
          <p:cNvSpPr/>
          <p:nvPr/>
        </p:nvSpPr>
        <p:spPr>
          <a:xfrm>
            <a:off x="179512" y="5517232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724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11378" y="2891112"/>
            <a:ext cx="3547766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Comic Sans MS" pitchFamily="66" charset="0"/>
              </a:rPr>
              <a:t>1, 1, 2, 3, 5, 8, 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CE6F19F-E2AA-4CF0-A78D-5EF2D4429037}"/>
              </a:ext>
            </a:extLst>
          </p:cNvPr>
          <p:cNvSpPr/>
          <p:nvPr/>
        </p:nvSpPr>
        <p:spPr>
          <a:xfrm>
            <a:off x="251520" y="4005064"/>
            <a:ext cx="1152128" cy="21602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87924E2-CD62-4164-8ABE-FA3E5E4E0361}"/>
              </a:ext>
            </a:extLst>
          </p:cNvPr>
          <p:cNvSpPr/>
          <p:nvPr/>
        </p:nvSpPr>
        <p:spPr>
          <a:xfrm>
            <a:off x="179512" y="5733256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DDB6B61-FB0C-4438-9610-9CA2464FC8B5}"/>
              </a:ext>
            </a:extLst>
          </p:cNvPr>
          <p:cNvSpPr/>
          <p:nvPr/>
        </p:nvSpPr>
        <p:spPr>
          <a:xfrm>
            <a:off x="179512" y="5517232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926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1196752"/>
            <a:ext cx="66247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A sequence is a set of terms, in a definite order, where the terms are obtained by some rule.</a:t>
            </a:r>
          </a:p>
          <a:p>
            <a:pPr>
              <a:buFontTx/>
              <a:buNone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A finite sequence ends after a certain number of terms.</a:t>
            </a:r>
          </a:p>
          <a:p>
            <a:pPr>
              <a:buFontTx/>
              <a:buNone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An infinite sequence is one that continues indefinitely.</a:t>
            </a:r>
          </a:p>
          <a:p>
            <a:pPr>
              <a:buFontTx/>
              <a:buNone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A sequence that increases by a constant amount is known as an arithmetic sequence.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76383DA-AC44-4D17-8A37-675054DA8ED3}"/>
              </a:ext>
            </a:extLst>
          </p:cNvPr>
          <p:cNvSpPr/>
          <p:nvPr/>
        </p:nvSpPr>
        <p:spPr>
          <a:xfrm>
            <a:off x="251520" y="4005064"/>
            <a:ext cx="1152128" cy="21602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6C40F9C-0A15-4EEF-932F-CEB150E423D6}"/>
              </a:ext>
            </a:extLst>
          </p:cNvPr>
          <p:cNvSpPr/>
          <p:nvPr/>
        </p:nvSpPr>
        <p:spPr>
          <a:xfrm>
            <a:off x="179512" y="5733256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DDB6B61-FB0C-4438-9610-9CA2464FC8B5}"/>
              </a:ext>
            </a:extLst>
          </p:cNvPr>
          <p:cNvSpPr/>
          <p:nvPr/>
        </p:nvSpPr>
        <p:spPr>
          <a:xfrm>
            <a:off x="179512" y="5517232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26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195736" y="1268760"/>
                <a:ext cx="6480720" cy="3170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 </a:t>
                </a:r>
                <a:r>
                  <a:rPr lang="en-GB" sz="2000" dirty="0">
                    <a:latin typeface="Comic Sans MS" panose="030F0702030302020204" pitchFamily="66" charset="0"/>
                  </a:rPr>
                  <a:t>sequence is an ordered list of numbers and series is the sum of a list of numbers. </a:t>
                </a:r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Example </a:t>
                </a:r>
                <a:r>
                  <a:rPr lang="en-GB" sz="2000" dirty="0">
                    <a:latin typeface="Comic Sans MS" panose="030F0702030302020204" pitchFamily="66" charset="0"/>
                  </a:rPr>
                  <a:t>of a 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sequence: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, 4, 6, 8, 10 … 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Now </a:t>
                </a:r>
                <a:r>
                  <a:rPr lang="en-GB" sz="2000" dirty="0">
                    <a:latin typeface="Comic Sans MS" panose="030F0702030302020204" pitchFamily="66" charset="0"/>
                  </a:rPr>
                  <a:t>if we add them up: </a:t>
                </a:r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2+4+8+10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+ … 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	this </a:t>
                </a:r>
                <a:r>
                  <a:rPr lang="en-GB" sz="2000" dirty="0">
                    <a:latin typeface="Comic Sans MS" panose="030F0702030302020204" pitchFamily="66" charset="0"/>
                  </a:rPr>
                  <a:t>is a 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series.</a:t>
                </a:r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268760"/>
                <a:ext cx="6480720" cy="3170099"/>
              </a:xfrm>
              <a:prstGeom prst="rect">
                <a:avLst/>
              </a:prstGeom>
              <a:blipFill rotWithShape="0">
                <a:blip r:embed="rId2"/>
                <a:stretch>
                  <a:fillRect l="-941" t="-962"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DDB6B61-FB0C-4438-9610-9CA2464FC8B5}"/>
              </a:ext>
            </a:extLst>
          </p:cNvPr>
          <p:cNvSpPr/>
          <p:nvPr/>
        </p:nvSpPr>
        <p:spPr>
          <a:xfrm>
            <a:off x="179512" y="5517232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DDB6B61-FB0C-4438-9610-9CA2464FC8B5}"/>
              </a:ext>
            </a:extLst>
          </p:cNvPr>
          <p:cNvSpPr/>
          <p:nvPr/>
        </p:nvSpPr>
        <p:spPr>
          <a:xfrm>
            <a:off x="251520" y="4005064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18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4587" y="2848691"/>
            <a:ext cx="3018775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omic Sans MS" pitchFamily="66" charset="0"/>
              </a:rPr>
              <a:t>4, 7, 10, 13, ?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7247E8A-664E-4395-9830-5A4592B4D48A}"/>
              </a:ext>
            </a:extLst>
          </p:cNvPr>
          <p:cNvSpPr/>
          <p:nvPr/>
        </p:nvSpPr>
        <p:spPr>
          <a:xfrm>
            <a:off x="251520" y="4005064"/>
            <a:ext cx="1152128" cy="21602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39AED49-F752-41CA-87B4-14A400D4921F}"/>
              </a:ext>
            </a:extLst>
          </p:cNvPr>
          <p:cNvSpPr/>
          <p:nvPr/>
        </p:nvSpPr>
        <p:spPr>
          <a:xfrm>
            <a:off x="179512" y="5733256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DDB6B61-FB0C-4438-9610-9CA2464FC8B5}"/>
              </a:ext>
            </a:extLst>
          </p:cNvPr>
          <p:cNvSpPr/>
          <p:nvPr/>
        </p:nvSpPr>
        <p:spPr>
          <a:xfrm>
            <a:off x="179512" y="5517232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224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23728" y="1124744"/>
                <a:ext cx="6768752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Comic Sans MS" panose="030F0702030302020204" pitchFamily="66" charset="0"/>
                  </a:rPr>
                  <a:t>Example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1</a:t>
                </a:r>
                <a:r>
                  <a:rPr lang="en-GB" sz="2000" baseline="30000" dirty="0">
                    <a:latin typeface="Comic Sans MS" panose="030F0702030302020204" pitchFamily="66" charset="0"/>
                  </a:rPr>
                  <a:t>st</a:t>
                </a:r>
                <a:r>
                  <a:rPr lang="en-GB" sz="2000" dirty="0">
                    <a:latin typeface="Comic Sans MS" panose="030F0702030302020204" pitchFamily="66" charset="0"/>
                  </a:rPr>
                  <a:t> term </a:t>
                </a:r>
                <a:r>
                  <a:rPr lang="en-GB" sz="20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×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1−1=1</m:t>
                    </m:r>
                  </m:oMath>
                </a14:m>
                <a:endParaRPr lang="en-GB" sz="2000" b="0" dirty="0">
                  <a:latin typeface="Comic Sans MS" panose="030F0702030302020204" pitchFamily="66" charset="0"/>
                  <a:ea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2</a:t>
                </a:r>
                <a:r>
                  <a:rPr lang="en-GB" sz="2000" baseline="30000" dirty="0">
                    <a:latin typeface="Comic Sans MS" panose="030F0702030302020204" pitchFamily="66" charset="0"/>
                  </a:rPr>
                  <a:t>nd</a:t>
                </a:r>
                <a:r>
                  <a:rPr lang="en-GB" sz="2000" dirty="0">
                    <a:latin typeface="Comic Sans MS" panose="030F0702030302020204" pitchFamily="66" charset="0"/>
                  </a:rPr>
                  <a:t> term </a:t>
                </a:r>
                <a:r>
                  <a:rPr lang="en-GB" sz="20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	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×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−1=</m:t>
                    </m:r>
                    <m:r>
                      <a:rPr lang="en-GB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3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3</a:t>
                </a:r>
                <a:r>
                  <a:rPr lang="en-GB" sz="2000" baseline="30000" dirty="0">
                    <a:latin typeface="Comic Sans MS" panose="030F0702030302020204" pitchFamily="66" charset="0"/>
                  </a:rPr>
                  <a:t>rd</a:t>
                </a:r>
                <a:r>
                  <a:rPr lang="en-GB" sz="2000" dirty="0">
                    <a:latin typeface="Comic Sans MS" panose="030F0702030302020204" pitchFamily="66" charset="0"/>
                  </a:rPr>
                  <a:t> term </a:t>
                </a:r>
                <a:r>
                  <a:rPr lang="en-GB" sz="20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	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×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3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−1=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5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n</a:t>
                </a:r>
                <a:r>
                  <a:rPr lang="en-GB" sz="2000" baseline="30000" dirty="0">
                    <a:latin typeface="Comic Sans MS" panose="030F0702030302020204" pitchFamily="66" charset="0"/>
                  </a:rPr>
                  <a:t>th</a:t>
                </a:r>
                <a:r>
                  <a:rPr lang="en-GB" sz="2000" dirty="0">
                    <a:latin typeface="Comic Sans MS" panose="030F0702030302020204" pitchFamily="66" charset="0"/>
                  </a:rPr>
                  <a:t> term </a:t>
                </a:r>
                <a:r>
                  <a:rPr lang="en-GB" sz="20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	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×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𝑛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−1=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𝑛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−1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3477875"/>
              </a:xfrm>
              <a:prstGeom prst="rect">
                <a:avLst/>
              </a:prstGeom>
              <a:blipFill rotWithShape="0">
                <a:blip r:embed="rId2"/>
                <a:stretch>
                  <a:fillRect l="-900" t="-1053" b="-22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rved Left Arrow 3"/>
          <p:cNvSpPr/>
          <p:nvPr/>
        </p:nvSpPr>
        <p:spPr>
          <a:xfrm>
            <a:off x="5724128" y="2547478"/>
            <a:ext cx="360040" cy="288032"/>
          </a:xfrm>
          <a:prstGeom prst="curved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Curved Left Arrow 16"/>
          <p:cNvSpPr/>
          <p:nvPr/>
        </p:nvSpPr>
        <p:spPr>
          <a:xfrm>
            <a:off x="5724128" y="2896729"/>
            <a:ext cx="360040" cy="288032"/>
          </a:xfrm>
          <a:prstGeom prst="curved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084168" y="2466178"/>
                <a:ext cx="59663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+2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2466178"/>
                <a:ext cx="596638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6084168" y="2863681"/>
                <a:ext cx="59663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+2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2863681"/>
                <a:ext cx="596638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>
          <a:xfrm>
            <a:off x="5364088" y="4149080"/>
            <a:ext cx="432048" cy="4320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urved Left Arrow 21"/>
          <p:cNvSpPr/>
          <p:nvPr/>
        </p:nvSpPr>
        <p:spPr>
          <a:xfrm flipV="1">
            <a:off x="5724128" y="2201785"/>
            <a:ext cx="360040" cy="252933"/>
          </a:xfrm>
          <a:prstGeom prst="curvedLef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137869" y="2147368"/>
                <a:ext cx="48923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7869" y="2147368"/>
                <a:ext cx="489236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707838" y="2036747"/>
                <a:ext cx="196258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r>
                        <a:rPr lang="en-GB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×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0</m:t>
                      </m:r>
                      <m:r>
                        <a:rPr lang="en-GB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−1=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GB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1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  <a:ea typeface="Cambria Math" panose="02040503050406030204" pitchFamily="18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838" y="2036747"/>
                <a:ext cx="1962589" cy="4001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24"/>
          <p:cNvSpPr/>
          <p:nvPr/>
        </p:nvSpPr>
        <p:spPr>
          <a:xfrm>
            <a:off x="5796136" y="4166287"/>
            <a:ext cx="432048" cy="432048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9D61CF1-660A-4B4B-8813-B668C86F8561}"/>
              </a:ext>
            </a:extLst>
          </p:cNvPr>
          <p:cNvSpPr/>
          <p:nvPr/>
        </p:nvSpPr>
        <p:spPr>
          <a:xfrm>
            <a:off x="251520" y="4005064"/>
            <a:ext cx="1152128" cy="21602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632AFEC-2EAA-4B8B-9B68-540FA34F91EB}"/>
              </a:ext>
            </a:extLst>
          </p:cNvPr>
          <p:cNvSpPr/>
          <p:nvPr/>
        </p:nvSpPr>
        <p:spPr>
          <a:xfrm>
            <a:off x="179512" y="5733256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DDB6B61-FB0C-4438-9610-9CA2464FC8B5}"/>
              </a:ext>
            </a:extLst>
          </p:cNvPr>
          <p:cNvSpPr/>
          <p:nvPr/>
        </p:nvSpPr>
        <p:spPr>
          <a:xfrm>
            <a:off x="179512" y="5517232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55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5" grpId="0"/>
      <p:bldP spid="19" grpId="0"/>
      <p:bldP spid="7" grpId="0" animBg="1"/>
      <p:bldP spid="22" grpId="0" animBg="1"/>
      <p:bldP spid="23" grpId="0"/>
      <p:bldP spid="8" grpId="0"/>
      <p:bldP spid="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xmlns="" id="{CBD573EF-5562-4FC3-A176-29B9FBE3F888}"/>
              </a:ext>
            </a:extLst>
          </p:cNvPr>
          <p:cNvSpPr/>
          <p:nvPr/>
        </p:nvSpPr>
        <p:spPr>
          <a:xfrm>
            <a:off x="5868144" y="1704609"/>
            <a:ext cx="1656184" cy="42824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4863542D-BA0B-47DF-8762-1ADDEBF21707}"/>
                  </a:ext>
                </a:extLst>
              </p:cNvPr>
              <p:cNvSpPr txBox="1"/>
              <p:nvPr/>
            </p:nvSpPr>
            <p:spPr>
              <a:xfrm>
                <a:off x="395536" y="1268760"/>
                <a:ext cx="66247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2000" dirty="0"/>
                  <a:t>	…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sz="2000" dirty="0"/>
                  <a:t>	       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863542D-BA0B-47DF-8762-1ADDEBF217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268760"/>
                <a:ext cx="6624736" cy="400110"/>
              </a:xfrm>
              <a:prstGeom prst="rect">
                <a:avLst/>
              </a:prstGeom>
              <a:blipFill>
                <a:blip r:embed="rId2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19C3DDB9-AB83-40D6-B37E-37486CD511BB}"/>
                  </a:ext>
                </a:extLst>
              </p:cNvPr>
              <p:cNvSpPr txBox="1"/>
              <p:nvPr/>
            </p:nvSpPr>
            <p:spPr>
              <a:xfrm>
                <a:off x="395536" y="1700808"/>
                <a:ext cx="75608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/>
                  <a:t>	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9C3DDB9-AB83-40D6-B37E-37486CD511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700808"/>
                <a:ext cx="7560840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hought Bubble: Cloud 7">
                <a:extLst>
                  <a:ext uri="{FF2B5EF4-FFF2-40B4-BE49-F238E27FC236}">
                    <a16:creationId xmlns:a16="http://schemas.microsoft.com/office/drawing/2014/main" xmlns="" id="{66AF4CA1-A0D4-41A9-BFE5-32154D80BFFB}"/>
                  </a:ext>
                </a:extLst>
              </p:cNvPr>
              <p:cNvSpPr/>
              <p:nvPr/>
            </p:nvSpPr>
            <p:spPr>
              <a:xfrm>
                <a:off x="683568" y="2636913"/>
                <a:ext cx="1944216" cy="928502"/>
              </a:xfrm>
              <a:prstGeom prst="cloudCallout">
                <a:avLst>
                  <a:gd name="adj1" fmla="val -49693"/>
                  <a:gd name="adj2" fmla="val -9976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is the first term</a:t>
                </a:r>
              </a:p>
            </p:txBody>
          </p:sp>
        </mc:Choice>
        <mc:Fallback xmlns="">
          <p:sp>
            <p:nvSpPr>
              <p:cNvPr id="8" name="Thought Bubble: Cloud 7">
                <a:extLst>
                  <a:ext uri="{FF2B5EF4-FFF2-40B4-BE49-F238E27FC236}">
                    <a16:creationId xmlns:a16="http://schemas.microsoft.com/office/drawing/2014/main" id="{66AF4CA1-A0D4-41A9-BFE5-32154D80BF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636913"/>
                <a:ext cx="1944216" cy="928502"/>
              </a:xfrm>
              <a:prstGeom prst="cloudCallout">
                <a:avLst>
                  <a:gd name="adj1" fmla="val -49693"/>
                  <a:gd name="adj2" fmla="val -99760"/>
                </a:avLst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B95E5276-9010-406A-87C3-F52702998493}"/>
                  </a:ext>
                </a:extLst>
              </p:cNvPr>
              <p:cNvSpPr txBox="1"/>
              <p:nvPr/>
            </p:nvSpPr>
            <p:spPr>
              <a:xfrm>
                <a:off x="395536" y="1700808"/>
                <a:ext cx="75608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/>
                  <a:t>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2000" dirty="0"/>
                  <a:t>	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95E5276-9010-406A-87C3-F52702998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700808"/>
                <a:ext cx="756084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hought Bubble: Cloud 9">
                <a:extLst>
                  <a:ext uri="{FF2B5EF4-FFF2-40B4-BE49-F238E27FC236}">
                    <a16:creationId xmlns:a16="http://schemas.microsoft.com/office/drawing/2014/main" xmlns="" id="{8FD5F071-395A-4387-BF21-B52896B2C207}"/>
                  </a:ext>
                </a:extLst>
              </p:cNvPr>
              <p:cNvSpPr/>
              <p:nvPr/>
            </p:nvSpPr>
            <p:spPr>
              <a:xfrm>
                <a:off x="1203455" y="3392850"/>
                <a:ext cx="1944216" cy="928502"/>
              </a:xfrm>
              <a:prstGeom prst="cloudCallout">
                <a:avLst>
                  <a:gd name="adj1" fmla="val -49693"/>
                  <a:gd name="adj2" fmla="val -9976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is the difference</a:t>
                </a:r>
              </a:p>
            </p:txBody>
          </p:sp>
        </mc:Choice>
        <mc:Fallback xmlns="">
          <p:sp>
            <p:nvSpPr>
              <p:cNvPr id="10" name="Thought Bubble: Cloud 9">
                <a:extLst>
                  <a:ext uri="{FF2B5EF4-FFF2-40B4-BE49-F238E27FC236}">
                    <a16:creationId xmlns:a16="http://schemas.microsoft.com/office/drawing/2014/main" id="{8FD5F071-395A-4387-BF21-B52896B2C2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455" y="3392850"/>
                <a:ext cx="1944216" cy="928502"/>
              </a:xfrm>
              <a:prstGeom prst="cloudCallout">
                <a:avLst>
                  <a:gd name="adj1" fmla="val -49693"/>
                  <a:gd name="adj2" fmla="val -99760"/>
                </a:avLst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0B4F6E8C-F0A0-4DE7-A2A3-8957656E0F25}"/>
                  </a:ext>
                </a:extLst>
              </p:cNvPr>
              <p:cNvSpPr txBox="1"/>
              <p:nvPr/>
            </p:nvSpPr>
            <p:spPr>
              <a:xfrm>
                <a:off x="395536" y="1700808"/>
                <a:ext cx="75608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/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2000" dirty="0"/>
                  <a:t>	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B4F6E8C-F0A0-4DE7-A2A3-8957656E0F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700808"/>
                <a:ext cx="7560840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EDC1D903-7F88-4AFD-B94A-6142B9BD5764}"/>
                  </a:ext>
                </a:extLst>
              </p:cNvPr>
              <p:cNvSpPr txBox="1"/>
              <p:nvPr/>
            </p:nvSpPr>
            <p:spPr>
              <a:xfrm>
                <a:off x="395536" y="1704609"/>
                <a:ext cx="75608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/>
                  <a:t>		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2000" dirty="0"/>
                  <a:t>	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DC1D903-7F88-4AFD-B94A-6142B9BD57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704609"/>
                <a:ext cx="7560840" cy="400110"/>
              </a:xfrm>
              <a:prstGeom prst="rect">
                <a:avLst/>
              </a:prstGeom>
              <a:blipFill>
                <a:blip r:embed="rId8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32772BB2-7E06-48BF-9BEE-8827E40AA0F9}"/>
                  </a:ext>
                </a:extLst>
              </p:cNvPr>
              <p:cNvSpPr txBox="1"/>
              <p:nvPr/>
            </p:nvSpPr>
            <p:spPr>
              <a:xfrm>
                <a:off x="395536" y="1708410"/>
                <a:ext cx="75608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/>
                  <a:t>					         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2000" dirty="0"/>
                  <a:t>	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2772BB2-7E06-48BF-9BEE-8827E40AA0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708410"/>
                <a:ext cx="7560840" cy="400110"/>
              </a:xfrm>
              <a:prstGeom prst="rect">
                <a:avLst/>
              </a:prstGeom>
              <a:blipFill>
                <a:blip r:embed="rId9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hought Bubble: Cloud 13">
                <a:extLst>
                  <a:ext uri="{FF2B5EF4-FFF2-40B4-BE49-F238E27FC236}">
                    <a16:creationId xmlns:a16="http://schemas.microsoft.com/office/drawing/2014/main" xmlns="" id="{0DA1A246-7635-419E-9BED-2A13732DB586}"/>
                  </a:ext>
                </a:extLst>
              </p:cNvPr>
              <p:cNvSpPr/>
              <p:nvPr/>
            </p:nvSpPr>
            <p:spPr>
              <a:xfrm>
                <a:off x="3825376" y="3437260"/>
                <a:ext cx="3618095" cy="1471970"/>
              </a:xfrm>
              <a:prstGeom prst="cloudCallout">
                <a:avLst>
                  <a:gd name="adj1" fmla="val 20438"/>
                  <a:gd name="adj2" fmla="val -126654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We can use this formula to find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term of an arithmetic sequence</a:t>
                </a:r>
              </a:p>
            </p:txBody>
          </p:sp>
        </mc:Choice>
        <mc:Fallback xmlns="">
          <p:sp>
            <p:nvSpPr>
              <p:cNvPr id="14" name="Thought Bubble: Cloud 13">
                <a:extLst>
                  <a:ext uri="{FF2B5EF4-FFF2-40B4-BE49-F238E27FC236}">
                    <a16:creationId xmlns:a16="http://schemas.microsoft.com/office/drawing/2014/main" id="{0DA1A246-7635-419E-9BED-2A13732DB5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376" y="3437260"/>
                <a:ext cx="3618095" cy="1471970"/>
              </a:xfrm>
              <a:prstGeom prst="cloudCallout">
                <a:avLst>
                  <a:gd name="adj1" fmla="val 20438"/>
                  <a:gd name="adj2" fmla="val -126654"/>
                </a:avLst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row: Curved Up 14">
            <a:extLst>
              <a:ext uri="{FF2B5EF4-FFF2-40B4-BE49-F238E27FC236}">
                <a16:creationId xmlns:a16="http://schemas.microsoft.com/office/drawing/2014/main" xmlns="" id="{B56F2BA2-ABBC-4AD6-BACB-6AE5A1A8BA8D}"/>
              </a:ext>
            </a:extLst>
          </p:cNvPr>
          <p:cNvSpPr/>
          <p:nvPr/>
        </p:nvSpPr>
        <p:spPr>
          <a:xfrm>
            <a:off x="539552" y="2243890"/>
            <a:ext cx="1008112" cy="288032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C3F60DF0-8382-4AE1-A77D-554B842730F4}"/>
                  </a:ext>
                </a:extLst>
              </p:cNvPr>
              <p:cNvSpPr txBox="1"/>
              <p:nvPr/>
            </p:nvSpPr>
            <p:spPr>
              <a:xfrm>
                <a:off x="683568" y="2527195"/>
                <a:ext cx="6480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3F60DF0-8382-4AE1-A77D-554B842730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527195"/>
                <a:ext cx="648072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row: Curved Up 16">
            <a:extLst>
              <a:ext uri="{FF2B5EF4-FFF2-40B4-BE49-F238E27FC236}">
                <a16:creationId xmlns:a16="http://schemas.microsoft.com/office/drawing/2014/main" xmlns="" id="{CBA6EEB0-2C44-4904-A2F3-632C5450D074}"/>
              </a:ext>
            </a:extLst>
          </p:cNvPr>
          <p:cNvSpPr/>
          <p:nvPr/>
        </p:nvSpPr>
        <p:spPr>
          <a:xfrm>
            <a:off x="1616171" y="2248617"/>
            <a:ext cx="1008112" cy="288032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6EB499F3-FD48-4927-8612-4EAA0DF981EC}"/>
                  </a:ext>
                </a:extLst>
              </p:cNvPr>
              <p:cNvSpPr txBox="1"/>
              <p:nvPr/>
            </p:nvSpPr>
            <p:spPr>
              <a:xfrm>
                <a:off x="1760187" y="2531922"/>
                <a:ext cx="6480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EB499F3-FD48-4927-8612-4EAA0DF981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187" y="2531922"/>
                <a:ext cx="648072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row: Curved Up 18">
            <a:extLst>
              <a:ext uri="{FF2B5EF4-FFF2-40B4-BE49-F238E27FC236}">
                <a16:creationId xmlns:a16="http://schemas.microsoft.com/office/drawing/2014/main" xmlns="" id="{707C0DB5-27AA-4013-9963-ECACD4CDF13E}"/>
              </a:ext>
            </a:extLst>
          </p:cNvPr>
          <p:cNvSpPr/>
          <p:nvPr/>
        </p:nvSpPr>
        <p:spPr>
          <a:xfrm>
            <a:off x="2703293" y="2248617"/>
            <a:ext cx="1008112" cy="288032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2B8919C3-E3BC-41F4-AF1E-2C10484E3978}"/>
                  </a:ext>
                </a:extLst>
              </p:cNvPr>
              <p:cNvSpPr txBox="1"/>
              <p:nvPr/>
            </p:nvSpPr>
            <p:spPr>
              <a:xfrm>
                <a:off x="2847309" y="2531922"/>
                <a:ext cx="6480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B8919C3-E3BC-41F4-AF1E-2C10484E39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309" y="2531922"/>
                <a:ext cx="648072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row: Curved Up 20">
            <a:extLst>
              <a:ext uri="{FF2B5EF4-FFF2-40B4-BE49-F238E27FC236}">
                <a16:creationId xmlns:a16="http://schemas.microsoft.com/office/drawing/2014/main" xmlns="" id="{B8A962CE-3494-4D24-B5AB-177C0D53389A}"/>
              </a:ext>
            </a:extLst>
          </p:cNvPr>
          <p:cNvSpPr/>
          <p:nvPr/>
        </p:nvSpPr>
        <p:spPr>
          <a:xfrm>
            <a:off x="3855422" y="2248617"/>
            <a:ext cx="1008112" cy="288032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2A81A013-88B2-4167-AB0A-500DF5CF58BE}"/>
                  </a:ext>
                </a:extLst>
              </p:cNvPr>
              <p:cNvSpPr txBox="1"/>
              <p:nvPr/>
            </p:nvSpPr>
            <p:spPr>
              <a:xfrm>
                <a:off x="3999438" y="2531922"/>
                <a:ext cx="6480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A81A013-88B2-4167-AB0A-500DF5CF58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438" y="2531922"/>
                <a:ext cx="648072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row: Curved Up 22">
            <a:extLst>
              <a:ext uri="{FF2B5EF4-FFF2-40B4-BE49-F238E27FC236}">
                <a16:creationId xmlns:a16="http://schemas.microsoft.com/office/drawing/2014/main" xmlns="" id="{F6EEB14A-CE8B-4EC1-84A5-CD110636EE29}"/>
              </a:ext>
            </a:extLst>
          </p:cNvPr>
          <p:cNvSpPr/>
          <p:nvPr/>
        </p:nvSpPr>
        <p:spPr>
          <a:xfrm>
            <a:off x="5227075" y="2248617"/>
            <a:ext cx="1008112" cy="288032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CD89E5BC-ECC0-47D9-971B-CA2A995007F1}"/>
                  </a:ext>
                </a:extLst>
              </p:cNvPr>
              <p:cNvSpPr txBox="1"/>
              <p:nvPr/>
            </p:nvSpPr>
            <p:spPr>
              <a:xfrm>
                <a:off x="5371091" y="2531922"/>
                <a:ext cx="6480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D89E5BC-ECC0-47D9-971B-CA2A995007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1091" y="2531922"/>
                <a:ext cx="648072" cy="400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095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7" grpId="0"/>
      <p:bldP spid="8" grpId="0" animBg="1"/>
      <p:bldP spid="8" grpId="1" animBg="1"/>
      <p:bldP spid="9" grpId="0"/>
      <p:bldP spid="10" grpId="0" animBg="1"/>
      <p:bldP spid="10" grpId="1" animBg="1"/>
      <p:bldP spid="11" grpId="0"/>
      <p:bldP spid="12" grpId="0"/>
      <p:bldP spid="13" grpId="0"/>
      <p:bldP spid="14" grpId="0" animBg="1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44E53BA-E995-44FF-9184-F34D3CA07CF2}"/>
              </a:ext>
            </a:extLst>
          </p:cNvPr>
          <p:cNvSpPr/>
          <p:nvPr/>
        </p:nvSpPr>
        <p:spPr>
          <a:xfrm>
            <a:off x="179512" y="5733256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E1494E2-42AF-4E27-A202-395132CBD7C7}"/>
              </a:ext>
            </a:extLst>
          </p:cNvPr>
          <p:cNvSpPr txBox="1"/>
          <p:nvPr/>
        </p:nvSpPr>
        <p:spPr>
          <a:xfrm>
            <a:off x="2123728" y="1202685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Example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Find the 50</a:t>
            </a:r>
            <a:r>
              <a:rPr lang="en-GB" baseline="30000" dirty="0">
                <a:latin typeface="Comic Sans MS" panose="030F0702030302020204" pitchFamily="66" charset="0"/>
              </a:rPr>
              <a:t>th</a:t>
            </a:r>
            <a:r>
              <a:rPr lang="en-GB" dirty="0">
                <a:latin typeface="Comic Sans MS" panose="030F0702030302020204" pitchFamily="66" charset="0"/>
              </a:rPr>
              <a:t> term of the following sequences:</a:t>
            </a:r>
          </a:p>
          <a:p>
            <a:r>
              <a:rPr lang="en-GB" dirty="0">
                <a:latin typeface="Comic Sans MS" panose="030F0702030302020204" pitchFamily="66" charset="0"/>
              </a:rPr>
              <a:t>a)   4, 7, 10, 13…			b)   100, 93, 86, 79…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F406D855-AC1F-434E-B48C-01A2D417225E}"/>
                  </a:ext>
                </a:extLst>
              </p:cNvPr>
              <p:cNvSpPr txBox="1"/>
              <p:nvPr/>
            </p:nvSpPr>
            <p:spPr>
              <a:xfrm>
                <a:off x="2123728" y="2588711"/>
                <a:ext cx="3384376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−1)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=4+(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50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−1)3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151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406D855-AC1F-434E-B48C-01A2D41722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588711"/>
                <a:ext cx="3384376" cy="1477328"/>
              </a:xfrm>
              <a:prstGeom prst="rect">
                <a:avLst/>
              </a:prstGeom>
              <a:blipFill>
                <a:blip r:embed="rId2"/>
                <a:stretch>
                  <a:fillRect t="-2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4030CC40-4720-410C-9A15-F6006787E872}"/>
                  </a:ext>
                </a:extLst>
              </p:cNvPr>
              <p:cNvSpPr txBox="1"/>
              <p:nvPr/>
            </p:nvSpPr>
            <p:spPr>
              <a:xfrm>
                <a:off x="5781613" y="2588711"/>
                <a:ext cx="3384376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=100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=−7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−1)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50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−1)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(−7)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−243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030CC40-4720-410C-9A15-F6006787E8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1613" y="2588711"/>
                <a:ext cx="3384376" cy="1477328"/>
              </a:xfrm>
              <a:prstGeom prst="rect">
                <a:avLst/>
              </a:prstGeom>
              <a:blipFill>
                <a:blip r:embed="rId3"/>
                <a:stretch>
                  <a:fillRect t="-2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DDB6B61-FB0C-4438-9610-9CA2464FC8B5}"/>
              </a:ext>
            </a:extLst>
          </p:cNvPr>
          <p:cNvSpPr/>
          <p:nvPr/>
        </p:nvSpPr>
        <p:spPr>
          <a:xfrm>
            <a:off x="179512" y="5517232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52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44E53BA-E995-44FF-9184-F34D3CA07CF2}"/>
              </a:ext>
            </a:extLst>
          </p:cNvPr>
          <p:cNvSpPr/>
          <p:nvPr/>
        </p:nvSpPr>
        <p:spPr>
          <a:xfrm>
            <a:off x="179512" y="5733256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9E1494E2-42AF-4E27-A202-395132CBD7C7}"/>
                  </a:ext>
                </a:extLst>
              </p:cNvPr>
              <p:cNvSpPr txBox="1"/>
              <p:nvPr/>
            </p:nvSpPr>
            <p:spPr>
              <a:xfrm>
                <a:off x="2123728" y="1202685"/>
                <a:ext cx="676875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u="sng" dirty="0">
                    <a:latin typeface="Comic Sans MS" panose="030F0702030302020204" pitchFamily="66" charset="0"/>
                  </a:rPr>
                  <a:t>Example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For the following </a:t>
                </a:r>
                <a:r>
                  <a:rPr lang="en-GB" dirty="0" smtClean="0">
                    <a:latin typeface="Comic Sans MS" panose="030F0702030302020204" pitchFamily="66" charset="0"/>
                  </a:rPr>
                  <a:t>series, </a:t>
                </a:r>
                <a:r>
                  <a:rPr lang="en-GB" dirty="0">
                    <a:latin typeface="Comic Sans MS" panose="030F0702030302020204" pitchFamily="66" charset="0"/>
                  </a:rPr>
                  <a:t>calculate the number of terms.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5 + 9 + 13 + 17 + 21 + … + 805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E1494E2-42AF-4E27-A202-395132CBD7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202685"/>
                <a:ext cx="6768752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720" t="-2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F406D855-AC1F-434E-B48C-01A2D417225E}"/>
                  </a:ext>
                </a:extLst>
              </p:cNvPr>
              <p:cNvSpPr txBox="1"/>
              <p:nvPr/>
            </p:nvSpPr>
            <p:spPr>
              <a:xfrm>
                <a:off x="2123728" y="2610778"/>
                <a:ext cx="3384376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−1)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805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800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804=4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201=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406D855-AC1F-434E-B48C-01A2D41722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610778"/>
                <a:ext cx="3384376" cy="2308324"/>
              </a:xfrm>
              <a:prstGeom prst="rect">
                <a:avLst/>
              </a:prstGeom>
              <a:blipFill>
                <a:blip r:embed="rId3"/>
                <a:stretch>
                  <a:fillRect t="-10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DDB6B61-FB0C-4438-9610-9CA2464FC8B5}"/>
              </a:ext>
            </a:extLst>
          </p:cNvPr>
          <p:cNvSpPr/>
          <p:nvPr/>
        </p:nvSpPr>
        <p:spPr>
          <a:xfrm>
            <a:off x="179512" y="5517232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12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44E53BA-E995-44FF-9184-F34D3CA07CF2}"/>
              </a:ext>
            </a:extLst>
          </p:cNvPr>
          <p:cNvSpPr/>
          <p:nvPr/>
        </p:nvSpPr>
        <p:spPr>
          <a:xfrm>
            <a:off x="179512" y="5733256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E1494E2-42AF-4E27-A202-395132CBD7C7}"/>
              </a:ext>
            </a:extLst>
          </p:cNvPr>
          <p:cNvSpPr txBox="1"/>
          <p:nvPr/>
        </p:nvSpPr>
        <p:spPr>
          <a:xfrm>
            <a:off x="2123728" y="1202685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Example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Given that the 3</a:t>
            </a:r>
            <a:r>
              <a:rPr lang="en-GB" baseline="30000" dirty="0">
                <a:latin typeface="Comic Sans MS" panose="030F0702030302020204" pitchFamily="66" charset="0"/>
              </a:rPr>
              <a:t>rd</a:t>
            </a:r>
            <a:r>
              <a:rPr lang="en-GB" dirty="0">
                <a:latin typeface="Comic Sans MS" panose="030F0702030302020204" pitchFamily="66" charset="0"/>
              </a:rPr>
              <a:t> term of an arithmetic sequence is 20 and the 7</a:t>
            </a:r>
            <a:r>
              <a:rPr lang="en-GB" baseline="30000" dirty="0">
                <a:latin typeface="Comic Sans MS" panose="030F0702030302020204" pitchFamily="66" charset="0"/>
              </a:rPr>
              <a:t>th</a:t>
            </a:r>
            <a:r>
              <a:rPr lang="en-GB" dirty="0">
                <a:latin typeface="Comic Sans MS" panose="030F0702030302020204" pitchFamily="66" charset="0"/>
              </a:rPr>
              <a:t> is 12, work out the first term.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F406D855-AC1F-434E-B48C-01A2D417225E}"/>
                  </a:ext>
                </a:extLst>
              </p:cNvPr>
              <p:cNvSpPr txBox="1"/>
              <p:nvPr/>
            </p:nvSpPr>
            <p:spPr>
              <a:xfrm>
                <a:off x="2123728" y="2610778"/>
                <a:ext cx="338437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en-GB" b="0" dirty="0"/>
                  <a:t>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406D855-AC1F-434E-B48C-01A2D41722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610778"/>
                <a:ext cx="3384376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33E70114-FC34-42FA-AE3A-D56691B9698A}"/>
                  </a:ext>
                </a:extLst>
              </p:cNvPr>
              <p:cNvSpPr txBox="1"/>
              <p:nvPr/>
            </p:nvSpPr>
            <p:spPr>
              <a:xfrm>
                <a:off x="5220072" y="2609286"/>
                <a:ext cx="338437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en-GB" b="0" dirty="0"/>
                  <a:t>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3E70114-FC34-42FA-AE3A-D56691B969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609286"/>
                <a:ext cx="3384376" cy="923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998C0C7B-A6D2-46C8-9CFF-7875BD7E503D}"/>
                  </a:ext>
                </a:extLst>
              </p:cNvPr>
              <p:cNvSpPr txBox="1"/>
              <p:nvPr/>
            </p:nvSpPr>
            <p:spPr>
              <a:xfrm>
                <a:off x="2123728" y="3789040"/>
                <a:ext cx="216024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b="0" dirty="0"/>
                  <a:t>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/>
                  <a:t>        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98C0C7B-A6D2-46C8-9CFF-7875BD7E50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789040"/>
                <a:ext cx="2160240" cy="14773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A0948FA0-2CAA-4793-B93E-2FE5DF11FE3E}"/>
              </a:ext>
            </a:extLst>
          </p:cNvPr>
          <p:cNvCxnSpPr/>
          <p:nvPr/>
        </p:nvCxnSpPr>
        <p:spPr>
          <a:xfrm>
            <a:off x="3707904" y="5085184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A86B068E-0335-4C93-8976-1EBD64673C2A}"/>
                  </a:ext>
                </a:extLst>
              </p:cNvPr>
              <p:cNvSpPr txBox="1"/>
              <p:nvPr/>
            </p:nvSpPr>
            <p:spPr>
              <a:xfrm>
                <a:off x="5528561" y="4889717"/>
                <a:ext cx="2160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=24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6B068E-0335-4C93-8976-1EBD64673C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8561" y="4889717"/>
                <a:ext cx="216024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DDB6B61-FB0C-4438-9610-9CA2464FC8B5}"/>
              </a:ext>
            </a:extLst>
          </p:cNvPr>
          <p:cNvSpPr/>
          <p:nvPr/>
        </p:nvSpPr>
        <p:spPr>
          <a:xfrm>
            <a:off x="179512" y="5517232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10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60FEC32-3F94-4269-8D15-8543F7623730}"/>
              </a:ext>
            </a:extLst>
          </p:cNvPr>
          <p:cNvSpPr/>
          <p:nvPr/>
        </p:nvSpPr>
        <p:spPr>
          <a:xfrm>
            <a:off x="2123728" y="1196752"/>
            <a:ext cx="67687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u="sng" dirty="0">
                <a:latin typeface="Comic Sans MS" panose="030F0702030302020204" pitchFamily="66" charset="0"/>
              </a:rPr>
              <a:t>Pause for thought…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When Karl Friedrich Gauss was in school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his teacher asked the class to add up the numbers from 1 to 100. Gauss did it in about 30 seconds. How did he do it?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867BE229-E9B0-4E4B-8F01-0C667C87AA01}"/>
                  </a:ext>
                </a:extLst>
              </p:cNvPr>
              <p:cNvSpPr txBox="1"/>
              <p:nvPr/>
            </p:nvSpPr>
            <p:spPr>
              <a:xfrm>
                <a:off x="2195736" y="2852936"/>
                <a:ext cx="66247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1+2+3+4+…+97+98+99+100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67BE229-E9B0-4E4B-8F01-0C667C87AA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852936"/>
                <a:ext cx="6624736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7395BA65-CF94-4D03-82C6-2CCC52015CBE}"/>
                  </a:ext>
                </a:extLst>
              </p:cNvPr>
              <p:cNvSpPr txBox="1"/>
              <p:nvPr/>
            </p:nvSpPr>
            <p:spPr>
              <a:xfrm>
                <a:off x="2195736" y="3426228"/>
                <a:ext cx="66247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=101+101+101+…+101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395BA65-CF94-4D03-82C6-2CCC52015C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426228"/>
                <a:ext cx="6624736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>
            <a:extLst>
              <a:ext uri="{FF2B5EF4-FFF2-40B4-BE49-F238E27FC236}">
                <a16:creationId xmlns:a16="http://schemas.microsoft.com/office/drawing/2014/main" xmlns="" id="{7F578870-7564-4EC5-963E-823BF9FAA9B7}"/>
              </a:ext>
            </a:extLst>
          </p:cNvPr>
          <p:cNvSpPr/>
          <p:nvPr/>
        </p:nvSpPr>
        <p:spPr>
          <a:xfrm>
            <a:off x="2195736" y="292494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C4046E3E-1AA6-48CF-BA69-380B835CD90C}"/>
              </a:ext>
            </a:extLst>
          </p:cNvPr>
          <p:cNvSpPr/>
          <p:nvPr/>
        </p:nvSpPr>
        <p:spPr>
          <a:xfrm>
            <a:off x="6300192" y="2908975"/>
            <a:ext cx="504056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59239FBD-6F18-4B73-B862-7D79F93729C2}"/>
              </a:ext>
            </a:extLst>
          </p:cNvPr>
          <p:cNvSpPr/>
          <p:nvPr/>
        </p:nvSpPr>
        <p:spPr>
          <a:xfrm>
            <a:off x="2627784" y="292494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ACF6B328-AE08-4269-A1CC-EAA9BBD6D18E}"/>
              </a:ext>
            </a:extLst>
          </p:cNvPr>
          <p:cNvSpPr/>
          <p:nvPr/>
        </p:nvSpPr>
        <p:spPr>
          <a:xfrm>
            <a:off x="5652120" y="2908975"/>
            <a:ext cx="432048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C132EFB3-2210-4719-A0B9-AAF9EF6CD86C}"/>
              </a:ext>
            </a:extLst>
          </p:cNvPr>
          <p:cNvSpPr/>
          <p:nvPr/>
        </p:nvSpPr>
        <p:spPr>
          <a:xfrm>
            <a:off x="3082676" y="292494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DA3FF8FB-0B17-4A54-BCA1-7FAB269FE301}"/>
              </a:ext>
            </a:extLst>
          </p:cNvPr>
          <p:cNvSpPr/>
          <p:nvPr/>
        </p:nvSpPr>
        <p:spPr>
          <a:xfrm>
            <a:off x="5076056" y="2908975"/>
            <a:ext cx="432048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hought Bubble: Cloud 12">
            <a:extLst>
              <a:ext uri="{FF2B5EF4-FFF2-40B4-BE49-F238E27FC236}">
                <a16:creationId xmlns:a16="http://schemas.microsoft.com/office/drawing/2014/main" xmlns="" id="{3CD5B16A-6262-4A24-81EC-F664B55C7B7C}"/>
              </a:ext>
            </a:extLst>
          </p:cNvPr>
          <p:cNvSpPr/>
          <p:nvPr/>
        </p:nvSpPr>
        <p:spPr>
          <a:xfrm>
            <a:off x="6882662" y="3068960"/>
            <a:ext cx="1800200" cy="864096"/>
          </a:xfrm>
          <a:prstGeom prst="cloudCallout">
            <a:avLst>
              <a:gd name="adj1" fmla="val -98410"/>
              <a:gd name="adj2" fmla="val 1824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How many 101s?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43FCA9C1-1074-49E2-A7C3-A930FE5F1D13}"/>
                  </a:ext>
                </a:extLst>
              </p:cNvPr>
              <p:cNvSpPr txBox="1"/>
              <p:nvPr/>
            </p:nvSpPr>
            <p:spPr>
              <a:xfrm>
                <a:off x="2198059" y="3906183"/>
                <a:ext cx="66247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=50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101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3FCA9C1-1074-49E2-A7C3-A930FE5F1D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059" y="3906183"/>
                <a:ext cx="6624736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065F7EA2-E16F-47D8-B783-02B926469FED}"/>
                  </a:ext>
                </a:extLst>
              </p:cNvPr>
              <p:cNvSpPr txBox="1"/>
              <p:nvPr/>
            </p:nvSpPr>
            <p:spPr>
              <a:xfrm>
                <a:off x="2195736" y="4386138"/>
                <a:ext cx="6624736" cy="526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101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65F7EA2-E16F-47D8-B783-02B926469F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4386138"/>
                <a:ext cx="6624736" cy="526939"/>
              </a:xfrm>
              <a:prstGeom prst="rect">
                <a:avLst/>
              </a:prstGeom>
              <a:blipFill>
                <a:blip r:embed="rId5"/>
                <a:stretch>
                  <a:fillRect b="-3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4EBD9CF8-5E93-4D17-B721-E437706FF28B}"/>
                  </a:ext>
                </a:extLst>
              </p:cNvPr>
              <p:cNvSpPr txBox="1"/>
              <p:nvPr/>
            </p:nvSpPr>
            <p:spPr>
              <a:xfrm>
                <a:off x="2195736" y="4965609"/>
                <a:ext cx="6624736" cy="527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×(1+100)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EBD9CF8-5E93-4D17-B721-E437706FF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4965609"/>
                <a:ext cx="6624736" cy="527580"/>
              </a:xfrm>
              <a:prstGeom prst="rect">
                <a:avLst/>
              </a:prstGeom>
              <a:blipFill>
                <a:blip r:embed="rId6"/>
                <a:stretch>
                  <a:fillRect b="-3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xmlns="" id="{A811A453-976D-4759-9499-107735A0A366}"/>
                  </a:ext>
                </a:extLst>
              </p:cNvPr>
              <p:cNvSpPr/>
              <p:nvPr/>
            </p:nvSpPr>
            <p:spPr>
              <a:xfrm>
                <a:off x="6577118" y="4797116"/>
                <a:ext cx="2016224" cy="656039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A811A453-976D-4759-9499-107735A0A3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7118" y="4797116"/>
                <a:ext cx="2016224" cy="656039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DDB6B61-FB0C-4438-9610-9CA2464FC8B5}"/>
              </a:ext>
            </a:extLst>
          </p:cNvPr>
          <p:cNvSpPr/>
          <p:nvPr/>
        </p:nvSpPr>
        <p:spPr>
          <a:xfrm>
            <a:off x="179512" y="5517232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90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3" grpId="1" animBg="1"/>
      <p:bldP spid="14" grpId="0"/>
      <p:bldP spid="15" grpId="0"/>
      <p:bldP spid="16" grpId="0"/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xmlns="" id="{A811A453-976D-4759-9499-107735A0A366}"/>
                  </a:ext>
                </a:extLst>
              </p:cNvPr>
              <p:cNvSpPr/>
              <p:nvPr/>
            </p:nvSpPr>
            <p:spPr>
              <a:xfrm>
                <a:off x="6577118" y="4797116"/>
                <a:ext cx="2016224" cy="656039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A811A453-976D-4759-9499-107735A0A3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7118" y="4797116"/>
                <a:ext cx="2016224" cy="656039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297D2046-D395-4B8A-9BE6-2E87179CA99D}"/>
              </a:ext>
            </a:extLst>
          </p:cNvPr>
          <p:cNvSpPr/>
          <p:nvPr/>
        </p:nvSpPr>
        <p:spPr>
          <a:xfrm>
            <a:off x="179512" y="5517232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hought Bubble: Cloud 17">
                <a:extLst>
                  <a:ext uri="{FF2B5EF4-FFF2-40B4-BE49-F238E27FC236}">
                    <a16:creationId xmlns:a16="http://schemas.microsoft.com/office/drawing/2014/main" xmlns="" id="{E7AF51B6-B41E-4C87-AE68-BA6DA6F7AEF0}"/>
                  </a:ext>
                </a:extLst>
              </p:cNvPr>
              <p:cNvSpPr/>
              <p:nvPr/>
            </p:nvSpPr>
            <p:spPr>
              <a:xfrm>
                <a:off x="4644008" y="2060884"/>
                <a:ext cx="3618095" cy="1471970"/>
              </a:xfrm>
              <a:prstGeom prst="cloudCallout">
                <a:avLst>
                  <a:gd name="adj1" fmla="val 34989"/>
                  <a:gd name="adj2" fmla="val 113547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We can use this formula to find sum of the first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terms of an arithmetic </a:t>
                </a:r>
                <a:r>
                  <a:rPr lang="en-GB" sz="16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series.</a:t>
                </a:r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8" name="Thought Bubble: Cloud 1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7AF51B6-B41E-4C87-AE68-BA6DA6F7AE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2060884"/>
                <a:ext cx="3618095" cy="1471970"/>
              </a:xfrm>
              <a:prstGeom prst="cloudCallout">
                <a:avLst>
                  <a:gd name="adj1" fmla="val 34989"/>
                  <a:gd name="adj2" fmla="val 113547"/>
                </a:avLst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Speech Bubble: Oval 1">
                <a:extLst>
                  <a:ext uri="{FF2B5EF4-FFF2-40B4-BE49-F238E27FC236}">
                    <a16:creationId xmlns:a16="http://schemas.microsoft.com/office/drawing/2014/main" xmlns="" id="{98D69AFB-175A-40EB-AA55-98E27CFB0F95}"/>
                  </a:ext>
                </a:extLst>
              </p:cNvPr>
              <p:cNvSpPr/>
              <p:nvPr/>
            </p:nvSpPr>
            <p:spPr>
              <a:xfrm>
                <a:off x="2915816" y="3789040"/>
                <a:ext cx="2520280" cy="792088"/>
              </a:xfrm>
              <a:prstGeom prst="wedgeEllipseCallout">
                <a:avLst>
                  <a:gd name="adj1" fmla="val 66463"/>
                  <a:gd name="adj2" fmla="val 65299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Where does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come from?</a:t>
                </a:r>
              </a:p>
            </p:txBody>
          </p:sp>
        </mc:Choice>
        <mc:Fallback xmlns="">
          <p:sp>
            <p:nvSpPr>
              <p:cNvPr id="2" name="Speech Bubble: Oval 1">
                <a:extLst>
                  <a:ext uri="{FF2B5EF4-FFF2-40B4-BE49-F238E27FC236}">
                    <a16:creationId xmlns:a16="http://schemas.microsoft.com/office/drawing/2014/main" id="{98D69AFB-175A-40EB-AA55-98E27CFB0F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3789040"/>
                <a:ext cx="2520280" cy="792088"/>
              </a:xfrm>
              <a:prstGeom prst="wedgeEllipseCallout">
                <a:avLst>
                  <a:gd name="adj1" fmla="val 66463"/>
                  <a:gd name="adj2" fmla="val 65299"/>
                </a:avLst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575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xmlns="" id="{0790D466-D9FA-4956-91D2-72DE843E1D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0242505"/>
                  </p:ext>
                </p:extLst>
              </p:nvPr>
            </p:nvGraphicFramePr>
            <p:xfrm>
              <a:off x="323528" y="1988840"/>
              <a:ext cx="8496945" cy="420803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699389">
                      <a:extLst>
                        <a:ext uri="{9D8B030D-6E8A-4147-A177-3AD203B41FA5}">
                          <a16:colId xmlns:a16="http://schemas.microsoft.com/office/drawing/2014/main" xmlns="" val="1983586564"/>
                        </a:ext>
                      </a:extLst>
                    </a:gridCol>
                    <a:gridCol w="1699389">
                      <a:extLst>
                        <a:ext uri="{9D8B030D-6E8A-4147-A177-3AD203B41FA5}">
                          <a16:colId xmlns:a16="http://schemas.microsoft.com/office/drawing/2014/main" xmlns="" val="2939620053"/>
                        </a:ext>
                      </a:extLst>
                    </a:gridCol>
                    <a:gridCol w="1699389">
                      <a:extLst>
                        <a:ext uri="{9D8B030D-6E8A-4147-A177-3AD203B41FA5}">
                          <a16:colId xmlns:a16="http://schemas.microsoft.com/office/drawing/2014/main" xmlns="" val="1538732594"/>
                        </a:ext>
                      </a:extLst>
                    </a:gridCol>
                    <a:gridCol w="1699389">
                      <a:extLst>
                        <a:ext uri="{9D8B030D-6E8A-4147-A177-3AD203B41FA5}">
                          <a16:colId xmlns:a16="http://schemas.microsoft.com/office/drawing/2014/main" xmlns="" val="2196599967"/>
                        </a:ext>
                      </a:extLst>
                    </a:gridCol>
                    <a:gridCol w="1699389">
                      <a:extLst>
                        <a:ext uri="{9D8B030D-6E8A-4147-A177-3AD203B41FA5}">
                          <a16:colId xmlns:a16="http://schemas.microsoft.com/office/drawing/2014/main" xmlns="" val="78487684"/>
                        </a:ext>
                      </a:extLst>
                    </a:gridCol>
                  </a:tblGrid>
                  <a:tr h="8296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oMath>
                          </a14:m>
                          <a:r>
                            <a:rPr lang="en-GB" sz="1800" b="1" baseline="30000" dirty="0" err="1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th</a:t>
                          </a: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term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Sum of first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1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𝒏</m:t>
                              </m:r>
                            </m:oMath>
                          </a14:m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terms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273120547"/>
                      </a:ext>
                    </a:extLst>
                  </a:tr>
                  <a:tr h="5472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182403922"/>
                      </a:ext>
                    </a:extLst>
                  </a:tr>
                  <a:tr h="5789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21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-2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701085845"/>
                      </a:ext>
                    </a:extLst>
                  </a:tr>
                  <a:tr h="5789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16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2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50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32991368"/>
                      </a:ext>
                    </a:extLst>
                  </a:tr>
                  <a:tr h="5472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 b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58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856207167"/>
                      </a:ext>
                    </a:extLst>
                  </a:tr>
                  <a:tr h="5789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11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-24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211136086"/>
                      </a:ext>
                    </a:extLst>
                  </a:tr>
                  <a:tr h="5472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654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69279219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0790D466-D9FA-4956-91D2-72DE843E1D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0242505"/>
                  </p:ext>
                </p:extLst>
              </p:nvPr>
            </p:nvGraphicFramePr>
            <p:xfrm>
              <a:off x="323528" y="1988840"/>
              <a:ext cx="8496945" cy="420803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699389">
                      <a:extLst>
                        <a:ext uri="{9D8B030D-6E8A-4147-A177-3AD203B41FA5}">
                          <a16:colId xmlns:a16="http://schemas.microsoft.com/office/drawing/2014/main" val="1983586564"/>
                        </a:ext>
                      </a:extLst>
                    </a:gridCol>
                    <a:gridCol w="1699389">
                      <a:extLst>
                        <a:ext uri="{9D8B030D-6E8A-4147-A177-3AD203B41FA5}">
                          <a16:colId xmlns:a16="http://schemas.microsoft.com/office/drawing/2014/main" val="2939620053"/>
                        </a:ext>
                      </a:extLst>
                    </a:gridCol>
                    <a:gridCol w="1699389">
                      <a:extLst>
                        <a:ext uri="{9D8B030D-6E8A-4147-A177-3AD203B41FA5}">
                          <a16:colId xmlns:a16="http://schemas.microsoft.com/office/drawing/2014/main" val="1538732594"/>
                        </a:ext>
                      </a:extLst>
                    </a:gridCol>
                    <a:gridCol w="1699389">
                      <a:extLst>
                        <a:ext uri="{9D8B030D-6E8A-4147-A177-3AD203B41FA5}">
                          <a16:colId xmlns:a16="http://schemas.microsoft.com/office/drawing/2014/main" val="2196599967"/>
                        </a:ext>
                      </a:extLst>
                    </a:gridCol>
                    <a:gridCol w="1699389">
                      <a:extLst>
                        <a:ext uri="{9D8B030D-6E8A-4147-A177-3AD203B41FA5}">
                          <a16:colId xmlns:a16="http://schemas.microsoft.com/office/drawing/2014/main" val="78487684"/>
                        </a:ext>
                      </a:extLst>
                    </a:gridCol>
                  </a:tblGrid>
                  <a:tr h="8296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8" t="-735" r="-400717" b="-4095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58" t="-735" r="-300717" b="-4095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1079" t="-735" r="-201799" b="-4095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000" t="-735" r="-101075" b="-4095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0000" t="-735" r="-1075" b="-4095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3120547"/>
                      </a:ext>
                    </a:extLst>
                  </a:tr>
                  <a:tr h="5472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2403922"/>
                      </a:ext>
                    </a:extLst>
                  </a:tr>
                  <a:tr h="5789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21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-2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1085845"/>
                      </a:ext>
                    </a:extLst>
                  </a:tr>
                  <a:tr h="5789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16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2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50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32991368"/>
                      </a:ext>
                    </a:extLst>
                  </a:tr>
                  <a:tr h="5472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 b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58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56207167"/>
                      </a:ext>
                    </a:extLst>
                  </a:tr>
                  <a:tr h="5789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11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-24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1136086"/>
                      </a:ext>
                    </a:extLst>
                  </a:tr>
                  <a:tr h="5472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654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9279219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4A86C64-0DA3-4A3E-8E0B-9A6D88082EAF}"/>
              </a:ext>
            </a:extLst>
          </p:cNvPr>
          <p:cNvSpPr txBox="1"/>
          <p:nvPr/>
        </p:nvSpPr>
        <p:spPr>
          <a:xfrm>
            <a:off x="323528" y="1196752"/>
            <a:ext cx="8496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Comic Sans MS" panose="030F0702030302020204" pitchFamily="66" charset="0"/>
              </a:rPr>
              <a:t>Task – copy and complete</a:t>
            </a:r>
          </a:p>
        </p:txBody>
      </p:sp>
    </p:spTree>
    <p:extLst>
      <p:ext uri="{BB962C8B-B14F-4D97-AF65-F5344CB8AC3E}">
        <p14:creationId xmlns:p14="http://schemas.microsoft.com/office/powerpoint/2010/main" val="95582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xmlns="" id="{0790D466-D9FA-4956-91D2-72DE843E1D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4785915"/>
                  </p:ext>
                </p:extLst>
              </p:nvPr>
            </p:nvGraphicFramePr>
            <p:xfrm>
              <a:off x="323528" y="1988840"/>
              <a:ext cx="8496945" cy="420803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699389">
                      <a:extLst>
                        <a:ext uri="{9D8B030D-6E8A-4147-A177-3AD203B41FA5}">
                          <a16:colId xmlns:a16="http://schemas.microsoft.com/office/drawing/2014/main" xmlns="" val="1983586564"/>
                        </a:ext>
                      </a:extLst>
                    </a:gridCol>
                    <a:gridCol w="1699389">
                      <a:extLst>
                        <a:ext uri="{9D8B030D-6E8A-4147-A177-3AD203B41FA5}">
                          <a16:colId xmlns:a16="http://schemas.microsoft.com/office/drawing/2014/main" xmlns="" val="2939620053"/>
                        </a:ext>
                      </a:extLst>
                    </a:gridCol>
                    <a:gridCol w="1699389">
                      <a:extLst>
                        <a:ext uri="{9D8B030D-6E8A-4147-A177-3AD203B41FA5}">
                          <a16:colId xmlns:a16="http://schemas.microsoft.com/office/drawing/2014/main" xmlns="" val="1538732594"/>
                        </a:ext>
                      </a:extLst>
                    </a:gridCol>
                    <a:gridCol w="1699389">
                      <a:extLst>
                        <a:ext uri="{9D8B030D-6E8A-4147-A177-3AD203B41FA5}">
                          <a16:colId xmlns:a16="http://schemas.microsoft.com/office/drawing/2014/main" xmlns="" val="2196599967"/>
                        </a:ext>
                      </a:extLst>
                    </a:gridCol>
                    <a:gridCol w="1699389">
                      <a:extLst>
                        <a:ext uri="{9D8B030D-6E8A-4147-A177-3AD203B41FA5}">
                          <a16:colId xmlns:a16="http://schemas.microsoft.com/office/drawing/2014/main" xmlns="" val="78487684"/>
                        </a:ext>
                      </a:extLst>
                    </a:gridCol>
                  </a:tblGrid>
                  <a:tr h="8296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</m:oMath>
                            </m:oMathPara>
                          </a14:m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oMath>
                          </a14:m>
                          <a:r>
                            <a:rPr lang="en-GB" sz="1800" b="1" baseline="30000" dirty="0" err="1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th</a:t>
                          </a: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term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Sum of first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1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𝒏</m:t>
                              </m:r>
                            </m:oMath>
                          </a14:m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terms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273120547"/>
                      </a:ext>
                    </a:extLst>
                  </a:tr>
                  <a:tr h="5472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33</a:t>
                          </a: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152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182403922"/>
                      </a:ext>
                    </a:extLst>
                  </a:tr>
                  <a:tr h="5789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21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-2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-27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-147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701085845"/>
                      </a:ext>
                    </a:extLst>
                  </a:tr>
                  <a:tr h="5789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16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18</a:t>
                          </a: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2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50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604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32991368"/>
                      </a:ext>
                    </a:extLst>
                  </a:tr>
                  <a:tr h="5472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-12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58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345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856207167"/>
                      </a:ext>
                    </a:extLst>
                  </a:tr>
                  <a:tr h="5789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11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-7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-24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-39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211136086"/>
                      </a:ext>
                    </a:extLst>
                  </a:tr>
                  <a:tr h="5472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12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104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654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69279219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0790D466-D9FA-4956-91D2-72DE843E1D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4785915"/>
                  </p:ext>
                </p:extLst>
              </p:nvPr>
            </p:nvGraphicFramePr>
            <p:xfrm>
              <a:off x="323528" y="1988840"/>
              <a:ext cx="8496945" cy="420803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699389">
                      <a:extLst>
                        <a:ext uri="{9D8B030D-6E8A-4147-A177-3AD203B41FA5}">
                          <a16:colId xmlns:a16="http://schemas.microsoft.com/office/drawing/2014/main" val="1983586564"/>
                        </a:ext>
                      </a:extLst>
                    </a:gridCol>
                    <a:gridCol w="1699389">
                      <a:extLst>
                        <a:ext uri="{9D8B030D-6E8A-4147-A177-3AD203B41FA5}">
                          <a16:colId xmlns:a16="http://schemas.microsoft.com/office/drawing/2014/main" val="2939620053"/>
                        </a:ext>
                      </a:extLst>
                    </a:gridCol>
                    <a:gridCol w="1699389">
                      <a:extLst>
                        <a:ext uri="{9D8B030D-6E8A-4147-A177-3AD203B41FA5}">
                          <a16:colId xmlns:a16="http://schemas.microsoft.com/office/drawing/2014/main" val="1538732594"/>
                        </a:ext>
                      </a:extLst>
                    </a:gridCol>
                    <a:gridCol w="1699389">
                      <a:extLst>
                        <a:ext uri="{9D8B030D-6E8A-4147-A177-3AD203B41FA5}">
                          <a16:colId xmlns:a16="http://schemas.microsoft.com/office/drawing/2014/main" val="2196599967"/>
                        </a:ext>
                      </a:extLst>
                    </a:gridCol>
                    <a:gridCol w="1699389">
                      <a:extLst>
                        <a:ext uri="{9D8B030D-6E8A-4147-A177-3AD203B41FA5}">
                          <a16:colId xmlns:a16="http://schemas.microsoft.com/office/drawing/2014/main" val="78487684"/>
                        </a:ext>
                      </a:extLst>
                    </a:gridCol>
                  </a:tblGrid>
                  <a:tr h="8296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8" t="-735" r="-400717" b="-4095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58" t="-735" r="-300717" b="-4095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1079" t="-735" r="-201799" b="-4095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000" t="-735" r="-101075" b="-4095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0000" t="-735" r="-1075" b="-4095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3120547"/>
                      </a:ext>
                    </a:extLst>
                  </a:tr>
                  <a:tr h="5472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33</a:t>
                          </a: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152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2403922"/>
                      </a:ext>
                    </a:extLst>
                  </a:tr>
                  <a:tr h="5789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21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-2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-27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-147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1085845"/>
                      </a:ext>
                    </a:extLst>
                  </a:tr>
                  <a:tr h="5789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16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18</a:t>
                          </a: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2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50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604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32991368"/>
                      </a:ext>
                    </a:extLst>
                  </a:tr>
                  <a:tr h="5472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-12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58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345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56207167"/>
                      </a:ext>
                    </a:extLst>
                  </a:tr>
                  <a:tr h="5789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11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-7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-24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-39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1136086"/>
                      </a:ext>
                    </a:extLst>
                  </a:tr>
                  <a:tr h="5472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800" b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12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80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 </a:t>
                          </a: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104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</a:rPr>
                            <a:t>654</a:t>
                          </a:r>
                          <a:endParaRPr lang="en-GB" sz="18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9279219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4A86C64-0DA3-4A3E-8E0B-9A6D88082EAF}"/>
              </a:ext>
            </a:extLst>
          </p:cNvPr>
          <p:cNvSpPr txBox="1"/>
          <p:nvPr/>
        </p:nvSpPr>
        <p:spPr>
          <a:xfrm>
            <a:off x="323528" y="1196752"/>
            <a:ext cx="8496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Comic Sans MS" panose="030F0702030302020204" pitchFamily="66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5859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699061"/>
            <a:ext cx="66967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latin typeface="Comic Sans MS" panose="030F0702030302020204" pitchFamily="66" charset="0"/>
              </a:rPr>
              <a:t>Task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Use the two formulae to answer the questions on the sheet.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Start by writing down any values of a, d or n that you know.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Some of the later questions will require you to use simultaneous equations to solve them.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15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50012" y="2980686"/>
            <a:ext cx="3653564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25, 31, 37, 43, ?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5418C0A-D04E-40EF-8DE9-A381F7FC9B1B}"/>
              </a:ext>
            </a:extLst>
          </p:cNvPr>
          <p:cNvSpPr/>
          <p:nvPr/>
        </p:nvSpPr>
        <p:spPr>
          <a:xfrm>
            <a:off x="251520" y="4005064"/>
            <a:ext cx="1152128" cy="21602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E31742F-B3BD-4372-9CF4-CBC001724755}"/>
              </a:ext>
            </a:extLst>
          </p:cNvPr>
          <p:cNvSpPr/>
          <p:nvPr/>
        </p:nvSpPr>
        <p:spPr>
          <a:xfrm>
            <a:off x="179512" y="5733256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DDB6B61-FB0C-4438-9610-9CA2464FC8B5}"/>
              </a:ext>
            </a:extLst>
          </p:cNvPr>
          <p:cNvSpPr/>
          <p:nvPr/>
        </p:nvSpPr>
        <p:spPr>
          <a:xfrm>
            <a:off x="179512" y="5517232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464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556792"/>
            <a:ext cx="584835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latin typeface="Comic Sans MS" panose="030F0702030302020204" pitchFamily="66" charset="0"/>
              </a:rPr>
              <a:t>Answers</a:t>
            </a:r>
            <a:endParaRPr lang="en-GB" sz="2000" b="1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02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latin typeface="Comic Sans MS" panose="030F0702030302020204" pitchFamily="66" charset="0"/>
              </a:rPr>
              <a:t>Answers</a:t>
            </a:r>
            <a:endParaRPr lang="en-GB" sz="2000" b="1" u="sng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675" y="1757362"/>
            <a:ext cx="6724650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96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latin typeface="Comic Sans MS" panose="030F0702030302020204" pitchFamily="66" charset="0"/>
              </a:rPr>
              <a:t>Answers</a:t>
            </a:r>
            <a:endParaRPr lang="en-GB" sz="2000" b="1" u="sng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49" y="1524854"/>
            <a:ext cx="6121301" cy="504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40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latin typeface="Comic Sans MS" panose="030F0702030302020204" pitchFamily="66" charset="0"/>
              </a:rPr>
              <a:t>Answers</a:t>
            </a:r>
            <a:endParaRPr lang="en-GB" sz="2000" b="1" u="sng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4575" y="1844824"/>
            <a:ext cx="451485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2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latin typeface="Comic Sans MS" panose="030F0702030302020204" pitchFamily="66" charset="0"/>
              </a:rPr>
              <a:t>Answers</a:t>
            </a:r>
            <a:endParaRPr lang="en-GB" sz="2000" b="1" u="sng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1772816"/>
            <a:ext cx="6934200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14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455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11378" y="2837323"/>
            <a:ext cx="3563796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Comic Sans MS" pitchFamily="66" charset="0"/>
              </a:rPr>
              <a:t>1, 4, 9, 16, 25, ?</a:t>
            </a:r>
            <a:endParaRPr lang="en-US" sz="3586" dirty="0">
              <a:latin typeface="Comic Sans MS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9BF27D2-4A17-44DA-B9E3-87E76CBA2578}"/>
              </a:ext>
            </a:extLst>
          </p:cNvPr>
          <p:cNvSpPr/>
          <p:nvPr/>
        </p:nvSpPr>
        <p:spPr>
          <a:xfrm>
            <a:off x="251520" y="4005064"/>
            <a:ext cx="1152128" cy="21602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F5EC49B-38E0-40AA-B6CE-6BE34263E10E}"/>
              </a:ext>
            </a:extLst>
          </p:cNvPr>
          <p:cNvSpPr/>
          <p:nvPr/>
        </p:nvSpPr>
        <p:spPr>
          <a:xfrm>
            <a:off x="179512" y="5733256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DDB6B61-FB0C-4438-9610-9CA2464FC8B5}"/>
              </a:ext>
            </a:extLst>
          </p:cNvPr>
          <p:cNvSpPr/>
          <p:nvPr/>
        </p:nvSpPr>
        <p:spPr>
          <a:xfrm>
            <a:off x="179512" y="5517232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451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72745" y="2837323"/>
            <a:ext cx="3299301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Comic Sans MS" pitchFamily="66" charset="0"/>
              </a:rPr>
              <a:t>7, 15, 23, 31, 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3B9BFFE-9622-403E-85B6-29E9385928F9}"/>
              </a:ext>
            </a:extLst>
          </p:cNvPr>
          <p:cNvSpPr/>
          <p:nvPr/>
        </p:nvSpPr>
        <p:spPr>
          <a:xfrm>
            <a:off x="251520" y="4005064"/>
            <a:ext cx="1152128" cy="21602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341D29E-8517-434E-B9B1-514796F13C26}"/>
              </a:ext>
            </a:extLst>
          </p:cNvPr>
          <p:cNvSpPr/>
          <p:nvPr/>
        </p:nvSpPr>
        <p:spPr>
          <a:xfrm>
            <a:off x="179512" y="5733256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DDB6B61-FB0C-4438-9610-9CA2464FC8B5}"/>
              </a:ext>
            </a:extLst>
          </p:cNvPr>
          <p:cNvSpPr/>
          <p:nvPr/>
        </p:nvSpPr>
        <p:spPr>
          <a:xfrm>
            <a:off x="179512" y="5517232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492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81067" y="2837323"/>
            <a:ext cx="4214615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Comic Sans MS" pitchFamily="66" charset="0"/>
              </a:rPr>
              <a:t>200, 100, 50, 25, ?</a:t>
            </a:r>
            <a:endParaRPr lang="en-US" sz="3586" dirty="0">
              <a:latin typeface="Comic Sans MS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01DD3B7-F462-4A69-B361-EECC874941B2}"/>
              </a:ext>
            </a:extLst>
          </p:cNvPr>
          <p:cNvSpPr/>
          <p:nvPr/>
        </p:nvSpPr>
        <p:spPr>
          <a:xfrm>
            <a:off x="251520" y="4005064"/>
            <a:ext cx="1152128" cy="21602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F229DFA-D147-45DF-A93E-B5D547112F9F}"/>
              </a:ext>
            </a:extLst>
          </p:cNvPr>
          <p:cNvSpPr/>
          <p:nvPr/>
        </p:nvSpPr>
        <p:spPr>
          <a:xfrm>
            <a:off x="179512" y="5733256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DDB6B61-FB0C-4438-9610-9CA2464FC8B5}"/>
              </a:ext>
            </a:extLst>
          </p:cNvPr>
          <p:cNvSpPr/>
          <p:nvPr/>
        </p:nvSpPr>
        <p:spPr>
          <a:xfrm>
            <a:off x="179512" y="5517232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245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41689" y="2976691"/>
            <a:ext cx="2738250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Comic Sans MS" pitchFamily="66" charset="0"/>
              </a:rPr>
              <a:t>1, 3, 6, 10, ?</a:t>
            </a:r>
            <a:endParaRPr lang="en-US" sz="3586" dirty="0">
              <a:latin typeface="Comic Sans MS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2E16904-AECE-49E9-9EAC-266697E8C297}"/>
              </a:ext>
            </a:extLst>
          </p:cNvPr>
          <p:cNvSpPr/>
          <p:nvPr/>
        </p:nvSpPr>
        <p:spPr>
          <a:xfrm>
            <a:off x="251520" y="4005064"/>
            <a:ext cx="1152128" cy="21602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287620A-CAA6-40E2-ABB9-886DFC6C16B2}"/>
              </a:ext>
            </a:extLst>
          </p:cNvPr>
          <p:cNvSpPr/>
          <p:nvPr/>
        </p:nvSpPr>
        <p:spPr>
          <a:xfrm>
            <a:off x="179512" y="5733256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DDB6B61-FB0C-4438-9610-9CA2464FC8B5}"/>
              </a:ext>
            </a:extLst>
          </p:cNvPr>
          <p:cNvSpPr/>
          <p:nvPr/>
        </p:nvSpPr>
        <p:spPr>
          <a:xfrm>
            <a:off x="179512" y="5517232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50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59902" y="2986885"/>
            <a:ext cx="2912977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Comic Sans MS" pitchFamily="66" charset="0"/>
              </a:rPr>
              <a:t>4, 1, -2, -5, 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8AA26AC-AFD1-45F5-9236-3E0383F4CCA5}"/>
              </a:ext>
            </a:extLst>
          </p:cNvPr>
          <p:cNvSpPr/>
          <p:nvPr/>
        </p:nvSpPr>
        <p:spPr>
          <a:xfrm>
            <a:off x="251520" y="4005064"/>
            <a:ext cx="1152128" cy="21602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3D3B6DC-953B-4C32-AA1F-81D2EB1D464D}"/>
              </a:ext>
            </a:extLst>
          </p:cNvPr>
          <p:cNvSpPr/>
          <p:nvPr/>
        </p:nvSpPr>
        <p:spPr>
          <a:xfrm>
            <a:off x="179512" y="5733256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DDB6B61-FB0C-4438-9610-9CA2464FC8B5}"/>
              </a:ext>
            </a:extLst>
          </p:cNvPr>
          <p:cNvSpPr/>
          <p:nvPr/>
        </p:nvSpPr>
        <p:spPr>
          <a:xfrm>
            <a:off x="179512" y="5517232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86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69885" y="2891112"/>
            <a:ext cx="3018775" cy="64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586" dirty="0">
                <a:latin typeface="Comic Sans MS" pitchFamily="66" charset="0"/>
              </a:rPr>
              <a:t>64, 16, 4, 1, ?</a:t>
            </a:r>
            <a:endParaRPr lang="en-US" sz="3586" dirty="0">
              <a:latin typeface="Comic Sans MS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8201FF5-FDB8-46F5-9D7E-D68C783829DB}"/>
              </a:ext>
            </a:extLst>
          </p:cNvPr>
          <p:cNvSpPr/>
          <p:nvPr/>
        </p:nvSpPr>
        <p:spPr>
          <a:xfrm>
            <a:off x="251520" y="4005064"/>
            <a:ext cx="1152128" cy="21602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6208BE8-5BA6-4C44-AA74-607207BB0820}"/>
              </a:ext>
            </a:extLst>
          </p:cNvPr>
          <p:cNvSpPr/>
          <p:nvPr/>
        </p:nvSpPr>
        <p:spPr>
          <a:xfrm>
            <a:off x="179512" y="5733256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DDB6B61-FB0C-4438-9610-9CA2464FC8B5}"/>
              </a:ext>
            </a:extLst>
          </p:cNvPr>
          <p:cNvSpPr/>
          <p:nvPr/>
        </p:nvSpPr>
        <p:spPr>
          <a:xfrm>
            <a:off x="179512" y="5517232"/>
            <a:ext cx="1440160" cy="28803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499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2015</TotalTime>
  <Words>714</Words>
  <Application>Microsoft Office PowerPoint</Application>
  <PresentationFormat>On-screen Show (4:3)</PresentationFormat>
  <Paragraphs>213</Paragraphs>
  <Slides>35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Microsoft YaHei</vt:lpstr>
      <vt:lpstr>Arial</vt:lpstr>
      <vt:lpstr>Calibri</vt:lpstr>
      <vt:lpstr>Cambria Math</vt:lpstr>
      <vt:lpstr>Comic Sans MS</vt:lpstr>
      <vt:lpstr>Times New Roman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PixiMaths</dc:creator>
  <cp:lastModifiedBy>Danielle Moosajee</cp:lastModifiedBy>
  <cp:revision>56</cp:revision>
  <dcterms:created xsi:type="dcterms:W3CDTF">2015-07-01T12:05:39Z</dcterms:created>
  <dcterms:modified xsi:type="dcterms:W3CDTF">2018-06-21T11:19:56Z</dcterms:modified>
</cp:coreProperties>
</file>