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91"/>
  </p:notesMasterIdLst>
  <p:sldIdLst>
    <p:sldId id="284" r:id="rId3"/>
    <p:sldId id="281" r:id="rId4"/>
    <p:sldId id="285" r:id="rId5"/>
    <p:sldId id="286"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347" r:id="rId56"/>
    <p:sldId id="348" r:id="rId57"/>
    <p:sldId id="349" r:id="rId58"/>
    <p:sldId id="350" r:id="rId59"/>
    <p:sldId id="351" r:id="rId60"/>
    <p:sldId id="352" r:id="rId61"/>
    <p:sldId id="353" r:id="rId62"/>
    <p:sldId id="354" r:id="rId63"/>
    <p:sldId id="355"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 id="374" r:id="rId83"/>
    <p:sldId id="375" r:id="rId84"/>
    <p:sldId id="376" r:id="rId85"/>
    <p:sldId id="377" r:id="rId86"/>
    <p:sldId id="378" r:id="rId87"/>
    <p:sldId id="379" r:id="rId88"/>
    <p:sldId id="380" r:id="rId89"/>
    <p:sldId id="381"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83471" autoAdjust="0"/>
  </p:normalViewPr>
  <p:slideViewPr>
    <p:cSldViewPr>
      <p:cViewPr varScale="1">
        <p:scale>
          <a:sx n="76" d="100"/>
          <a:sy n="76" d="100"/>
        </p:scale>
        <p:origin x="1149" y="2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6F85B-3A73-419E-8473-96D639676AD5}" type="datetimeFigureOut">
              <a:rPr lang="en-GB" smtClean="0"/>
              <a:t>07/02/2019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22B3F-CFD1-4D08-88A2-9C0473CAC2BE}" type="slidenum">
              <a:rPr lang="en-GB" smtClean="0"/>
              <a:t>‹#›</a:t>
            </a:fld>
            <a:endParaRPr lang="en-GB"/>
          </a:p>
        </p:txBody>
      </p:sp>
    </p:spTree>
    <p:extLst>
      <p:ext uri="{BB962C8B-B14F-4D97-AF65-F5344CB8AC3E}">
        <p14:creationId xmlns:p14="http://schemas.microsoft.com/office/powerpoint/2010/main" val="338063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To use: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Click the term.</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On the next slide, select the week of the term and the lesson of the week.</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Give students 5 to 10 minutes on the questions.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Go through the solutions as a class – answers are not included as there is no point in using this resource if you do not go though full solutions.</a:t>
            </a:r>
          </a:p>
          <a:p>
            <a:pPr marL="0" indent="0">
              <a:buFont typeface="Arial" panose="020B0604020202020204" pitchFamily="34" charset="0"/>
              <a:buNone/>
            </a:pPr>
            <a:r>
              <a:rPr lang="en-GB" dirty="0">
                <a:latin typeface="Arial" panose="020B0604020202020204" pitchFamily="34" charset="0"/>
                <a:cs typeface="Arial" panose="020B0604020202020204" pitchFamily="34" charset="0"/>
              </a:rPr>
              <a:t>No printing required!</a:t>
            </a:r>
          </a:p>
        </p:txBody>
      </p:sp>
      <p:sp>
        <p:nvSpPr>
          <p:cNvPr id="4" name="Slide Number Placeholder 3"/>
          <p:cNvSpPr>
            <a:spLocks noGrp="1"/>
          </p:cNvSpPr>
          <p:nvPr>
            <p:ph type="sldNum" sz="quarter" idx="5"/>
          </p:nvPr>
        </p:nvSpPr>
        <p:spPr/>
        <p:txBody>
          <a:bodyPr/>
          <a:lstStyle/>
          <a:p>
            <a:fld id="{C4F22B3F-CFD1-4D08-88A2-9C0473CAC2BE}" type="slidenum">
              <a:rPr lang="en-GB" smtClean="0"/>
              <a:t>1</a:t>
            </a:fld>
            <a:endParaRPr lang="en-GB"/>
          </a:p>
        </p:txBody>
      </p:sp>
    </p:spTree>
    <p:extLst>
      <p:ext uri="{BB962C8B-B14F-4D97-AF65-F5344CB8AC3E}">
        <p14:creationId xmlns:p14="http://schemas.microsoft.com/office/powerpoint/2010/main" val="19501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F22B3F-CFD1-4D08-88A2-9C0473CAC2BE}" type="slidenum">
              <a:rPr lang="en-GB" smtClean="0"/>
              <a:t>25</a:t>
            </a:fld>
            <a:endParaRPr lang="en-GB"/>
          </a:p>
        </p:txBody>
      </p:sp>
    </p:spTree>
    <p:extLst>
      <p:ext uri="{BB962C8B-B14F-4D97-AF65-F5344CB8AC3E}">
        <p14:creationId xmlns:p14="http://schemas.microsoft.com/office/powerpoint/2010/main" val="83545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F22B3F-CFD1-4D08-88A2-9C0473CAC2BE}" type="slidenum">
              <a:rPr lang="en-GB" smtClean="0"/>
              <a:t>46</a:t>
            </a:fld>
            <a:endParaRPr lang="en-GB"/>
          </a:p>
        </p:txBody>
      </p:sp>
    </p:spTree>
    <p:extLst>
      <p:ext uri="{BB962C8B-B14F-4D97-AF65-F5344CB8AC3E}">
        <p14:creationId xmlns:p14="http://schemas.microsoft.com/office/powerpoint/2010/main" val="2169359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16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p:cNvSpPr txBox="1"/>
          <p:nvPr userDrawn="1"/>
        </p:nvSpPr>
        <p:spPr>
          <a:xfrm>
            <a:off x="323528" y="2132856"/>
            <a:ext cx="4248472" cy="1323439"/>
          </a:xfrm>
          <a:prstGeom prst="rect">
            <a:avLst/>
          </a:prstGeom>
          <a:noFill/>
        </p:spPr>
        <p:txBody>
          <a:bodyPr wrap="square" rtlCol="0">
            <a:spAutoFit/>
          </a:bodyPr>
          <a:lstStyle/>
          <a:p>
            <a:r>
              <a:rPr lang="en-GB" sz="2000" u="sng" dirty="0">
                <a:latin typeface="Comic Sans MS" pitchFamily="66" charset="0"/>
              </a:rPr>
              <a:t>Probing questions to check understanding:</a:t>
            </a:r>
          </a:p>
          <a:p>
            <a:endParaRPr lang="en-GB" sz="2000" u="none" dirty="0">
              <a:latin typeface="Comic Sans MS" pitchFamily="66" charset="0"/>
            </a:endParaRPr>
          </a:p>
          <a:p>
            <a:endParaRPr lang="en-GB" sz="2000" u="none" dirty="0">
              <a:latin typeface="Comic Sans MS" pitchFamily="66" charset="0"/>
            </a:endParaRPr>
          </a:p>
        </p:txBody>
      </p:sp>
      <p:pic>
        <p:nvPicPr>
          <p:cNvPr id="3" name="Picture 2" descr="bloom_taxonomy.jpg"/>
          <p:cNvPicPr>
            <a:picLocks noChangeAspect="1"/>
          </p:cNvPicPr>
          <p:nvPr userDrawn="1"/>
        </p:nvPicPr>
        <p:blipFill>
          <a:blip r:embed="rId2" cstate="print"/>
          <a:stretch>
            <a:fillRect/>
          </a:stretch>
        </p:blipFill>
        <p:spPr>
          <a:xfrm>
            <a:off x="4788024" y="2115056"/>
            <a:ext cx="4024820" cy="3495675"/>
          </a:xfrm>
          <a:prstGeom prst="rect">
            <a:avLst/>
          </a:prstGeom>
        </p:spPr>
      </p:pic>
    </p:spTree>
    <p:extLst>
      <p:ext uri="{BB962C8B-B14F-4D97-AF65-F5344CB8AC3E}">
        <p14:creationId xmlns:p14="http://schemas.microsoft.com/office/powerpoint/2010/main" val="69420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0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2051720" y="2150894"/>
            <a:ext cx="691276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icrosoft YaHei" pitchFamily="34" charset="-122"/>
              </a:defRPr>
            </a:lvl1pPr>
            <a:lvl2pPr marL="742950" indent="-285750" eaLnBrk="0" hangingPunct="0">
              <a:defRPr sz="2400">
                <a:solidFill>
                  <a:schemeClr val="tx1"/>
                </a:solidFill>
                <a:latin typeface="Arial" charset="0"/>
                <a:ea typeface="Microsoft YaHei" pitchFamily="34" charset="-122"/>
              </a:defRPr>
            </a:lvl2pPr>
            <a:lvl3pPr marL="1143000" indent="-228600" eaLnBrk="0" hangingPunct="0">
              <a:defRPr sz="2400">
                <a:solidFill>
                  <a:schemeClr val="tx1"/>
                </a:solidFill>
                <a:latin typeface="Arial" charset="0"/>
                <a:ea typeface="Microsoft YaHei" pitchFamily="34" charset="-122"/>
              </a:defRPr>
            </a:lvl3pPr>
            <a:lvl4pPr marL="1600200" indent="-228600" eaLnBrk="0" hangingPunct="0">
              <a:defRPr sz="2400">
                <a:solidFill>
                  <a:schemeClr val="tx1"/>
                </a:solidFill>
                <a:latin typeface="Arial" charset="0"/>
                <a:ea typeface="Microsoft YaHei" pitchFamily="34" charset="-122"/>
              </a:defRPr>
            </a:lvl4pPr>
            <a:lvl5pPr marL="2057400" indent="-228600" eaLnBrk="0" hangingPunct="0">
              <a:defRPr sz="2400">
                <a:solidFill>
                  <a:schemeClr val="tx1"/>
                </a:solidFill>
                <a:latin typeface="Arial" charset="0"/>
                <a:ea typeface="Microsoft YaHei" pitchFamily="34" charset="-122"/>
              </a:defRPr>
            </a:lvl5pPr>
            <a:lvl6pPr marL="2514600" indent="-228600" eaLnBrk="0" fontAlgn="base" hangingPunct="0">
              <a:spcBef>
                <a:spcPct val="0"/>
              </a:spcBef>
              <a:spcAft>
                <a:spcPct val="0"/>
              </a:spcAft>
              <a:defRPr sz="2400">
                <a:solidFill>
                  <a:schemeClr val="tx1"/>
                </a:solidFill>
                <a:latin typeface="Arial" charset="0"/>
                <a:ea typeface="Microsoft YaHei" pitchFamily="34" charset="-122"/>
              </a:defRPr>
            </a:lvl6pPr>
            <a:lvl7pPr marL="2971800" indent="-228600" eaLnBrk="0" fontAlgn="base" hangingPunct="0">
              <a:spcBef>
                <a:spcPct val="0"/>
              </a:spcBef>
              <a:spcAft>
                <a:spcPct val="0"/>
              </a:spcAft>
              <a:defRPr sz="2400">
                <a:solidFill>
                  <a:schemeClr val="tx1"/>
                </a:solidFill>
                <a:latin typeface="Arial" charset="0"/>
                <a:ea typeface="Microsoft YaHei" pitchFamily="34" charset="-122"/>
              </a:defRPr>
            </a:lvl7pPr>
            <a:lvl8pPr marL="3429000" indent="-228600" eaLnBrk="0" fontAlgn="base" hangingPunct="0">
              <a:spcBef>
                <a:spcPct val="0"/>
              </a:spcBef>
              <a:spcAft>
                <a:spcPct val="0"/>
              </a:spcAft>
              <a:defRPr sz="2400">
                <a:solidFill>
                  <a:schemeClr val="tx1"/>
                </a:solidFill>
                <a:latin typeface="Arial" charset="0"/>
                <a:ea typeface="Microsoft YaHei" pitchFamily="34" charset="-122"/>
              </a:defRPr>
            </a:lvl8pPr>
            <a:lvl9pPr marL="3886200" indent="-228600" eaLnBrk="0" fontAlgn="base" hangingPunct="0">
              <a:spcBef>
                <a:spcPct val="0"/>
              </a:spcBef>
              <a:spcAft>
                <a:spcPct val="0"/>
              </a:spcAft>
              <a:defRPr sz="2400">
                <a:solidFill>
                  <a:schemeClr val="tx1"/>
                </a:solidFill>
                <a:latin typeface="Arial" charset="0"/>
                <a:ea typeface="Microsoft YaHei" pitchFamily="34" charset="-122"/>
              </a:defRPr>
            </a:lvl9pPr>
          </a:lstStyle>
          <a:p>
            <a:pPr algn="ctr" eaLnBrk="1" hangingPunct="1"/>
            <a:r>
              <a:rPr lang="en-GB" dirty="0">
                <a:latin typeface="Comic Sans MS" pitchFamily="66" charset="0"/>
              </a:rPr>
              <a:t>How </a:t>
            </a:r>
            <a:r>
              <a:rPr lang="en-GB" b="1" u="sng" dirty="0">
                <a:latin typeface="Comic Sans MS" pitchFamily="66" charset="0"/>
              </a:rPr>
              <a:t>confident</a:t>
            </a:r>
            <a:r>
              <a:rPr lang="en-GB" dirty="0">
                <a:latin typeface="Comic Sans MS" pitchFamily="66" charset="0"/>
              </a:rPr>
              <a:t> do you feel with this topic?</a:t>
            </a:r>
          </a:p>
          <a:p>
            <a:pPr algn="ctr" eaLnBrk="1" hangingPunct="1"/>
            <a:endParaRPr lang="en-GB" dirty="0">
              <a:latin typeface="Comic Sans MS" pitchFamily="66" charset="0"/>
            </a:endParaRPr>
          </a:p>
          <a:p>
            <a:pPr algn="ctr" eaLnBrk="1" hangingPunct="1"/>
            <a:r>
              <a:rPr lang="en-GB" dirty="0">
                <a:latin typeface="Comic Sans MS" pitchFamily="66" charset="0"/>
              </a:rPr>
              <a:t>Write </a:t>
            </a:r>
            <a:r>
              <a:rPr lang="en-GB" dirty="0">
                <a:solidFill>
                  <a:srgbClr val="FF0000"/>
                </a:solidFill>
                <a:latin typeface="Comic Sans MS" pitchFamily="66" charset="0"/>
              </a:rPr>
              <a:t>red</a:t>
            </a:r>
            <a:r>
              <a:rPr lang="en-GB" dirty="0">
                <a:latin typeface="Comic Sans MS" pitchFamily="66" charset="0"/>
              </a:rPr>
              <a:t>, </a:t>
            </a:r>
            <a:r>
              <a:rPr lang="en-GB" dirty="0">
                <a:solidFill>
                  <a:srgbClr val="FFC000"/>
                </a:solidFill>
                <a:latin typeface="Comic Sans MS" pitchFamily="66" charset="0"/>
              </a:rPr>
              <a:t>amber</a:t>
            </a:r>
            <a:r>
              <a:rPr lang="en-GB" dirty="0">
                <a:latin typeface="Comic Sans MS" pitchFamily="66" charset="0"/>
              </a:rPr>
              <a:t> or </a:t>
            </a:r>
            <a:r>
              <a:rPr lang="en-GB" dirty="0">
                <a:solidFill>
                  <a:srgbClr val="00B050"/>
                </a:solidFill>
                <a:latin typeface="Comic Sans MS" pitchFamily="66" charset="0"/>
              </a:rPr>
              <a:t>green</a:t>
            </a:r>
            <a:r>
              <a:rPr lang="en-GB" dirty="0">
                <a:latin typeface="Comic Sans MS" pitchFamily="66" charset="0"/>
              </a:rPr>
              <a:t> in your book!</a:t>
            </a:r>
          </a:p>
          <a:p>
            <a:pPr algn="ctr" eaLnBrk="1" hangingPunct="1"/>
            <a:endParaRPr lang="en-GB" dirty="0">
              <a:latin typeface="Comic Sans MS" pitchFamily="66" charset="0"/>
            </a:endParaRPr>
          </a:p>
          <a:p>
            <a:pPr algn="ctr" eaLnBrk="1" hangingPunct="1"/>
            <a:r>
              <a:rPr lang="en-GB" b="1" dirty="0">
                <a:latin typeface="Comic Sans MS" pitchFamily="66" charset="0"/>
              </a:rPr>
              <a:t>Complete the corresponding activity </a:t>
            </a:r>
            <a:r>
              <a:rPr lang="en-GB" b="1" dirty="0">
                <a:latin typeface="Comic Sans MS" pitchFamily="66" charset="0"/>
                <a:sym typeface="Wingdings" pitchFamily="2" charset="2"/>
              </a:rPr>
              <a:t></a:t>
            </a:r>
          </a:p>
          <a:p>
            <a:pPr algn="ctr" eaLnBrk="1" hangingPunct="1"/>
            <a:endParaRPr lang="en-GB" b="1" dirty="0">
              <a:latin typeface="Comic Sans MS" pitchFamily="66" charset="0"/>
              <a:sym typeface="Wingdings" pitchFamily="2" charset="2"/>
            </a:endParaRPr>
          </a:p>
        </p:txBody>
      </p:sp>
    </p:spTree>
    <p:extLst>
      <p:ext uri="{BB962C8B-B14F-4D97-AF65-F5344CB8AC3E}">
        <p14:creationId xmlns:p14="http://schemas.microsoft.com/office/powerpoint/2010/main" val="16336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grpSp>
        <p:nvGrpSpPr>
          <p:cNvPr id="11" name="Group 10"/>
          <p:cNvGrpSpPr/>
          <p:nvPr userDrawn="1"/>
        </p:nvGrpSpPr>
        <p:grpSpPr>
          <a:xfrm>
            <a:off x="2751927" y="1376432"/>
            <a:ext cx="5430768" cy="4032451"/>
            <a:chOff x="4469824" y="1124744"/>
            <a:chExt cx="6236041" cy="4032451"/>
          </a:xfrm>
        </p:grpSpPr>
        <p:sp>
          <p:nvSpPr>
            <p:cNvPr id="2" name="Isosceles Triangle 1"/>
            <p:cNvSpPr/>
            <p:nvPr userDrawn="1"/>
          </p:nvSpPr>
          <p:spPr bwMode="auto">
            <a:xfrm>
              <a:off x="4469824" y="1124744"/>
              <a:ext cx="6236041" cy="4032448"/>
            </a:xfrm>
            <a:prstGeom prst="triangl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noFill/>
                </a:ln>
                <a:solidFill>
                  <a:schemeClr val="bg1"/>
                </a:solidFill>
                <a:effectLst/>
                <a:latin typeface="Arial" charset="0"/>
                <a:ea typeface="Microsoft YaHei" charset="-122"/>
              </a:endParaRPr>
            </a:p>
          </p:txBody>
        </p:sp>
        <p:cxnSp>
          <p:nvCxnSpPr>
            <p:cNvPr id="3" name="Straight Connector 2"/>
            <p:cNvCxnSpPr/>
            <p:nvPr userDrawn="1"/>
          </p:nvCxnSpPr>
          <p:spPr bwMode="auto">
            <a:xfrm>
              <a:off x="5423219" y="3933056"/>
              <a:ext cx="431991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4" name="Straight Connector 3"/>
            <p:cNvCxnSpPr/>
            <p:nvPr userDrawn="1"/>
          </p:nvCxnSpPr>
          <p:spPr bwMode="auto">
            <a:xfrm>
              <a:off x="6479199" y="2564904"/>
              <a:ext cx="220795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5" name="Straight Connector 4"/>
            <p:cNvCxnSpPr/>
            <p:nvPr userDrawn="1"/>
          </p:nvCxnSpPr>
          <p:spPr bwMode="auto">
            <a:xfrm>
              <a:off x="7535179" y="2564907"/>
              <a:ext cx="0" cy="136815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6" name="Straight Connector 5"/>
            <p:cNvCxnSpPr/>
            <p:nvPr userDrawn="1"/>
          </p:nvCxnSpPr>
          <p:spPr bwMode="auto">
            <a:xfrm>
              <a:off x="6671196" y="3933059"/>
              <a:ext cx="0" cy="1224136"/>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7" name="Straight Connector 6"/>
            <p:cNvCxnSpPr/>
            <p:nvPr userDrawn="1"/>
          </p:nvCxnSpPr>
          <p:spPr bwMode="auto">
            <a:xfrm>
              <a:off x="8399163" y="3933059"/>
              <a:ext cx="0" cy="1224136"/>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5615217" y="4365104"/>
              <a:ext cx="412792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3 things you knew already</a:t>
              </a:r>
            </a:p>
          </p:txBody>
        </p:sp>
        <p:sp>
          <p:nvSpPr>
            <p:cNvPr id="9" name="TextBox 8"/>
            <p:cNvSpPr txBox="1"/>
            <p:nvPr userDrawn="1"/>
          </p:nvSpPr>
          <p:spPr>
            <a:xfrm>
              <a:off x="6479199" y="2996956"/>
              <a:ext cx="211196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2 things you learnt today</a:t>
              </a:r>
            </a:p>
          </p:txBody>
        </p:sp>
        <p:sp>
          <p:nvSpPr>
            <p:cNvPr id="10" name="TextBox 9"/>
            <p:cNvSpPr txBox="1"/>
            <p:nvPr userDrawn="1"/>
          </p:nvSpPr>
          <p:spPr>
            <a:xfrm>
              <a:off x="6394406" y="1412779"/>
              <a:ext cx="229275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1 question about today’s topic</a:t>
              </a:r>
            </a:p>
          </p:txBody>
        </p:sp>
      </p:grpSp>
    </p:spTree>
    <p:extLst>
      <p:ext uri="{BB962C8B-B14F-4D97-AF65-F5344CB8AC3E}">
        <p14:creationId xmlns:p14="http://schemas.microsoft.com/office/powerpoint/2010/main" val="1144820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extBox 1"/>
          <p:cNvSpPr txBox="1"/>
          <p:nvPr userDrawn="1"/>
        </p:nvSpPr>
        <p:spPr>
          <a:xfrm>
            <a:off x="2042195" y="1052736"/>
            <a:ext cx="6922293" cy="523220"/>
          </a:xfrm>
          <a:prstGeom prst="rect">
            <a:avLst/>
          </a:prstGeom>
          <a:noFill/>
        </p:spPr>
        <p:txBody>
          <a:bodyPr wrap="square" rtlCol="0">
            <a:spAutoFit/>
          </a:bodyPr>
          <a:lstStyle/>
          <a:p>
            <a:pPr algn="ctr"/>
            <a:r>
              <a:rPr lang="en-GB" sz="2800" u="sng" dirty="0">
                <a:latin typeface="Comic Sans MS" pitchFamily="66" charset="0"/>
              </a:rPr>
              <a:t>Plenary</a:t>
            </a:r>
          </a:p>
        </p:txBody>
      </p:sp>
      <p:sp>
        <p:nvSpPr>
          <p:cNvPr id="3" name="TextBox 2"/>
          <p:cNvSpPr txBox="1"/>
          <p:nvPr userDrawn="1"/>
        </p:nvSpPr>
        <p:spPr>
          <a:xfrm>
            <a:off x="2052882" y="2060847"/>
            <a:ext cx="6911606" cy="2677656"/>
          </a:xfrm>
          <a:prstGeom prst="rect">
            <a:avLst/>
          </a:prstGeom>
          <a:noFill/>
        </p:spPr>
        <p:txBody>
          <a:bodyPr wrap="square" rtlCol="0">
            <a:spAutoFit/>
          </a:bodyPr>
          <a:lstStyle/>
          <a:p>
            <a:pPr algn="ctr"/>
            <a:r>
              <a:rPr lang="en-GB" sz="2400" dirty="0">
                <a:latin typeface="Comic Sans MS" pitchFamily="66" charset="0"/>
              </a:rPr>
              <a:t>2 stars (</a:t>
            </a:r>
            <a:r>
              <a:rPr lang="en-GB" sz="2400" dirty="0">
                <a:solidFill>
                  <a:srgbClr val="FFC000"/>
                </a:solidFill>
                <a:latin typeface="Comic Sans MS" pitchFamily="66" charset="0"/>
                <a:sym typeface="Wingdings"/>
              </a:rPr>
              <a:t></a:t>
            </a:r>
            <a:r>
              <a:rPr lang="en-GB" sz="2400" dirty="0">
                <a:latin typeface="Comic Sans MS" pitchFamily="66" charset="0"/>
                <a:sym typeface="Wingdings"/>
              </a:rPr>
              <a:t>)</a:t>
            </a:r>
            <a:r>
              <a:rPr lang="en-GB" sz="2400" dirty="0">
                <a:latin typeface="Comic Sans MS" pitchFamily="66" charset="0"/>
              </a:rPr>
              <a:t> and a wish (</a:t>
            </a:r>
            <a:r>
              <a:rPr lang="en-GB" sz="2400" b="1" dirty="0">
                <a:latin typeface="Comic Sans MS" pitchFamily="66" charset="0"/>
                <a:sym typeface="Wingdings"/>
              </a:rPr>
              <a:t></a:t>
            </a:r>
            <a:r>
              <a:rPr lang="en-GB" sz="2400" dirty="0">
                <a:latin typeface="Comic Sans MS" pitchFamily="66" charset="0"/>
                <a:sym typeface="Wingdings"/>
              </a:rPr>
              <a:t>)</a:t>
            </a:r>
          </a:p>
          <a:p>
            <a:pPr algn="ctr"/>
            <a:endParaRPr lang="en-GB" sz="2400" dirty="0">
              <a:latin typeface="Comic Sans MS" pitchFamily="66" charset="0"/>
            </a:endParaRPr>
          </a:p>
          <a:p>
            <a:pPr algn="ctr"/>
            <a:r>
              <a:rPr lang="en-GB" sz="2400" dirty="0">
                <a:solidFill>
                  <a:srgbClr val="FFC000"/>
                </a:solidFill>
                <a:latin typeface="Comic Sans MS" pitchFamily="66" charset="0"/>
                <a:sym typeface="Wingdings"/>
              </a:rPr>
              <a:t></a:t>
            </a:r>
            <a:r>
              <a:rPr lang="en-GB" sz="2400" dirty="0">
                <a:latin typeface="Comic Sans MS" pitchFamily="66" charset="0"/>
                <a:sym typeface="Wingdings"/>
              </a:rPr>
              <a:t> I am brilliant at...</a:t>
            </a:r>
          </a:p>
          <a:p>
            <a:pPr algn="ctr"/>
            <a:r>
              <a:rPr lang="en-GB" sz="2400" dirty="0">
                <a:solidFill>
                  <a:srgbClr val="FFC000"/>
                </a:solidFill>
                <a:latin typeface="Comic Sans MS" pitchFamily="66" charset="0"/>
                <a:sym typeface="Wingdings"/>
              </a:rPr>
              <a:t></a:t>
            </a:r>
            <a:r>
              <a:rPr lang="en-GB" sz="2400" dirty="0">
                <a:latin typeface="Comic Sans MS" pitchFamily="66" charset="0"/>
                <a:sym typeface="Wingdings"/>
              </a:rPr>
              <a:t> I am good at...</a:t>
            </a:r>
          </a:p>
          <a:p>
            <a:pPr algn="ctr"/>
            <a:endParaRPr lang="en-GB" sz="2400" dirty="0">
              <a:latin typeface="Comic Sans MS" pitchFamily="66" charset="0"/>
              <a:sym typeface="Wingdings"/>
            </a:endParaRPr>
          </a:p>
          <a:p>
            <a:pPr algn="ctr"/>
            <a:r>
              <a:rPr lang="en-GB" sz="2400" b="1" dirty="0">
                <a:latin typeface="Comic Sans MS" pitchFamily="66" charset="0"/>
                <a:sym typeface="Wingdings"/>
              </a:rPr>
              <a:t></a:t>
            </a:r>
            <a:r>
              <a:rPr lang="en-GB" sz="2400" dirty="0">
                <a:latin typeface="Comic Sans MS" pitchFamily="66" charset="0"/>
                <a:sym typeface="Wingdings"/>
              </a:rPr>
              <a:t> </a:t>
            </a:r>
            <a:r>
              <a:rPr lang="en-GB" sz="2400" dirty="0">
                <a:latin typeface="Comic Sans MS" pitchFamily="66" charset="0"/>
              </a:rPr>
              <a:t>Something I need to work on is...</a:t>
            </a:r>
          </a:p>
          <a:p>
            <a:pPr algn="ctr"/>
            <a:endParaRPr lang="en-GB" sz="2400" dirty="0">
              <a:latin typeface="Comic Sans MS" pitchFamily="66" charset="0"/>
            </a:endParaRPr>
          </a:p>
        </p:txBody>
      </p:sp>
    </p:spTree>
    <p:extLst>
      <p:ext uri="{BB962C8B-B14F-4D97-AF65-F5344CB8AC3E}">
        <p14:creationId xmlns:p14="http://schemas.microsoft.com/office/powerpoint/2010/main" val="114482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p:cNvSpPr txBox="1"/>
          <p:nvPr userDrawn="1"/>
        </p:nvSpPr>
        <p:spPr>
          <a:xfrm>
            <a:off x="5796136" y="2420888"/>
            <a:ext cx="3096344" cy="1058175"/>
          </a:xfrm>
          <a:prstGeom prst="rect">
            <a:avLst/>
          </a:prstGeom>
          <a:noFill/>
        </p:spPr>
        <p:txBody>
          <a:bodyPr wrap="square" rtlCol="0">
            <a:spAutoFit/>
          </a:bodyPr>
          <a:lstStyle/>
          <a:p>
            <a:r>
              <a:rPr lang="en-GB" sz="2092" dirty="0">
                <a:latin typeface="Comic Sans MS" pitchFamily="66" charset="0"/>
              </a:rPr>
              <a:t>Complete the exit ticket,</a:t>
            </a:r>
            <a:r>
              <a:rPr lang="en-GB" sz="2092" baseline="0" dirty="0">
                <a:latin typeface="Comic Sans MS" pitchFamily="66" charset="0"/>
              </a:rPr>
              <a:t> making sure you justify each emoji.</a:t>
            </a:r>
            <a:endParaRPr lang="en-GB" sz="2092" dirty="0">
              <a:latin typeface="Comic Sans MS" pitchFamily="66" charset="0"/>
            </a:endParaRPr>
          </a:p>
        </p:txBody>
      </p:sp>
      <p:sp>
        <p:nvSpPr>
          <p:cNvPr id="4" name="TextBox 3"/>
          <p:cNvSpPr txBox="1"/>
          <p:nvPr userDrawn="1"/>
        </p:nvSpPr>
        <p:spPr>
          <a:xfrm>
            <a:off x="5796136" y="1812716"/>
            <a:ext cx="3096344" cy="460126"/>
          </a:xfrm>
          <a:prstGeom prst="rect">
            <a:avLst/>
          </a:prstGeom>
          <a:noFill/>
        </p:spPr>
        <p:txBody>
          <a:bodyPr wrap="square" rtlCol="0">
            <a:spAutoFit/>
          </a:bodyPr>
          <a:lstStyle/>
          <a:p>
            <a:r>
              <a:rPr lang="en-GB" sz="2390" b="1" u="sng" dirty="0">
                <a:latin typeface="Comic Sans MS" pitchFamily="66" charset="0"/>
              </a:rPr>
              <a:t>Plenary</a:t>
            </a:r>
          </a:p>
        </p:txBody>
      </p:sp>
      <p:pic>
        <p:nvPicPr>
          <p:cNvPr id="5" name="Picture 4"/>
          <p:cNvPicPr>
            <a:picLocks noChangeAspect="1"/>
          </p:cNvPicPr>
          <p:nvPr userDrawn="1"/>
        </p:nvPicPr>
        <p:blipFill rotWithShape="1">
          <a:blip r:embed="rId2"/>
          <a:srcRect l="23245" t="21656" r="51851" b="16329"/>
          <a:stretch/>
        </p:blipFill>
        <p:spPr>
          <a:xfrm>
            <a:off x="2395772" y="1170911"/>
            <a:ext cx="3240360" cy="4536504"/>
          </a:xfrm>
          <a:prstGeom prst="rect">
            <a:avLst/>
          </a:prstGeom>
        </p:spPr>
      </p:pic>
    </p:spTree>
    <p:extLst>
      <p:ext uri="{BB962C8B-B14F-4D97-AF65-F5344CB8AC3E}">
        <p14:creationId xmlns:p14="http://schemas.microsoft.com/office/powerpoint/2010/main" val="299908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p:cNvSpPr txBox="1"/>
          <p:nvPr userDrawn="1"/>
        </p:nvSpPr>
        <p:spPr>
          <a:xfrm>
            <a:off x="2123728" y="4293096"/>
            <a:ext cx="6768752" cy="830997"/>
          </a:xfrm>
          <a:prstGeom prst="rect">
            <a:avLst/>
          </a:prstGeom>
          <a:noFill/>
        </p:spPr>
        <p:txBody>
          <a:bodyPr wrap="square" rtlCol="0">
            <a:spAutoFit/>
          </a:bodyPr>
          <a:lstStyle/>
          <a:p>
            <a:pPr algn="ctr"/>
            <a:r>
              <a:rPr lang="en-GB" sz="2400" dirty="0">
                <a:latin typeface="Comic Sans MS" pitchFamily="66" charset="0"/>
              </a:rPr>
              <a:t>What did</a:t>
            </a:r>
            <a:r>
              <a:rPr lang="en-GB" sz="2400" baseline="0" dirty="0">
                <a:latin typeface="Comic Sans MS" pitchFamily="66" charset="0"/>
              </a:rPr>
              <a:t> you learn today? What did you find tricky? What can we do next time?</a:t>
            </a:r>
            <a:endParaRPr lang="en-GB" sz="2400" dirty="0">
              <a:latin typeface="Comic Sans MS" pitchFamily="66" charset="0"/>
            </a:endParaRPr>
          </a:p>
        </p:txBody>
      </p:sp>
      <p:sp>
        <p:nvSpPr>
          <p:cNvPr id="4" name="TextBox 3"/>
          <p:cNvSpPr txBox="1"/>
          <p:nvPr userDrawn="1"/>
        </p:nvSpPr>
        <p:spPr>
          <a:xfrm>
            <a:off x="2123728" y="1327090"/>
            <a:ext cx="6768752" cy="460126"/>
          </a:xfrm>
          <a:prstGeom prst="rect">
            <a:avLst/>
          </a:prstGeom>
          <a:noFill/>
        </p:spPr>
        <p:txBody>
          <a:bodyPr wrap="square" rtlCol="0">
            <a:spAutoFit/>
          </a:bodyPr>
          <a:lstStyle/>
          <a:p>
            <a:pPr algn="ctr"/>
            <a:r>
              <a:rPr lang="en-GB" sz="2400" b="1" u="sng" dirty="0">
                <a:latin typeface="Comic Sans MS" pitchFamily="66" charset="0"/>
              </a:rPr>
              <a:t>Plenary</a:t>
            </a:r>
          </a:p>
        </p:txBody>
      </p:sp>
      <p:pic>
        <p:nvPicPr>
          <p:cNvPr id="6" name="Picture 5" descr="\\WGA-STH-FS1\STHLeadership$\dmoosajee\My Pictures\twitter plenary.png"/>
          <p:cNvPicPr/>
          <p:nvPr userDrawn="1"/>
        </p:nvPicPr>
        <p:blipFill rotWithShape="1">
          <a:blip r:embed="rId2">
            <a:extLst>
              <a:ext uri="{28A0092B-C50C-407E-A947-70E740481C1C}">
                <a14:useLocalDpi xmlns:a14="http://schemas.microsoft.com/office/drawing/2010/main" val="0"/>
              </a:ext>
            </a:extLst>
          </a:blip>
          <a:srcRect b="66950"/>
          <a:stretch/>
        </p:blipFill>
        <p:spPr bwMode="auto">
          <a:xfrm>
            <a:off x="2123729" y="2250392"/>
            <a:ext cx="6768752" cy="15795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357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0000" t="7085" r="17840" b="50000"/>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50000"/>
          <a:stretch/>
        </p:blipFill>
        <p:spPr bwMode="auto">
          <a:xfrm>
            <a:off x="179512" y="1095460"/>
            <a:ext cx="8775386" cy="564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50000"/>
          <a:stretch/>
        </p:blipFill>
        <p:spPr bwMode="auto">
          <a:xfrm>
            <a:off x="2070901" y="175295"/>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50000"/>
          <a:stretch/>
        </p:blipFill>
        <p:spPr bwMode="auto">
          <a:xfrm>
            <a:off x="5625707" y="171074"/>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79512" y="175295"/>
            <a:ext cx="17145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userDrawn="1"/>
        </p:nvSpPr>
        <p:spPr>
          <a:xfrm>
            <a:off x="5616117" y="370620"/>
            <a:ext cx="3348372" cy="338554"/>
          </a:xfrm>
          <a:prstGeom prst="rect">
            <a:avLst/>
          </a:prstGeom>
          <a:noFill/>
        </p:spPr>
        <p:txBody>
          <a:bodyPr wrap="square" rtlCol="0">
            <a:spAutoFit/>
          </a:bodyPr>
          <a:lstStyle/>
          <a:p>
            <a:pPr algn="ctr"/>
            <a:fld id="{EE597932-8B38-4BFA-9C8A-C8CCE191D44B}" type="datetime2">
              <a:rPr lang="en-GB" sz="1600" smtClean="0">
                <a:latin typeface="Comic Sans MS" pitchFamily="66" charset="0"/>
              </a:rPr>
              <a:pPr algn="ctr"/>
              <a:t>Thursday, 07 February 2019</a:t>
            </a:fld>
            <a:endParaRPr lang="en-GB" sz="1600" dirty="0">
              <a:latin typeface="Comic Sans MS" pitchFamily="66" charset="0"/>
            </a:endParaRPr>
          </a:p>
        </p:txBody>
      </p:sp>
      <p:sp>
        <p:nvSpPr>
          <p:cNvPr id="19" name="TextBox 18"/>
          <p:cNvSpPr txBox="1"/>
          <p:nvPr userDrawn="1"/>
        </p:nvSpPr>
        <p:spPr>
          <a:xfrm>
            <a:off x="2070901" y="251937"/>
            <a:ext cx="3329192" cy="584775"/>
          </a:xfrm>
          <a:prstGeom prst="rect">
            <a:avLst/>
          </a:prstGeom>
          <a:noFill/>
        </p:spPr>
        <p:txBody>
          <a:bodyPr wrap="square" rtlCol="0">
            <a:spAutoFit/>
          </a:bodyPr>
          <a:lstStyle/>
          <a:p>
            <a:pPr algn="ctr"/>
            <a:r>
              <a:rPr lang="en-GB" sz="1600" dirty="0">
                <a:latin typeface="Comic Sans MS" pitchFamily="66" charset="0"/>
              </a:rPr>
              <a:t>Starter Pack</a:t>
            </a:r>
          </a:p>
          <a:p>
            <a:pPr algn="ctr"/>
            <a:r>
              <a:rPr lang="en-GB" sz="1600" dirty="0">
                <a:latin typeface="Comic Sans MS" pitchFamily="66" charset="0"/>
              </a:rPr>
              <a:t>Aiming for Grade 5</a:t>
            </a:r>
          </a:p>
        </p:txBody>
      </p:sp>
      <p:pic>
        <p:nvPicPr>
          <p:cNvPr id="1026" name="Picture 2" descr="Image result for house clipart">
            <a:hlinkClick r:id="rId7" action="ppaction://hlinksldjump"/>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7504" y="6544638"/>
            <a:ext cx="311969" cy="31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405657"/>
      </p:ext>
    </p:extLst>
  </p:cSld>
  <p:clrMap bg1="lt1" tx1="dk1" bg2="lt2" tx2="dk2" accent1="accent1" accent2="accent2" accent3="accent3" accent4="accent4" accent5="accent5" accent6="accent6" hlink="hlink" folHlink="folHlink"/>
  <p:sldLayoutIdLst>
    <p:sldLayoutId id="2147483649"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5" name="Picture 2"/>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50000" t="7085" r="17840" b="50000"/>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2070901" y="5949281"/>
            <a:ext cx="6893587" cy="8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2051720" y="1095460"/>
            <a:ext cx="6903178" cy="463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2070901" y="175295"/>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179513" y="1095460"/>
            <a:ext cx="1714499" cy="571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5625707" y="171074"/>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9512" y="175295"/>
            <a:ext cx="17145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userDrawn="1"/>
        </p:nvSpPr>
        <p:spPr>
          <a:xfrm>
            <a:off x="5616117" y="370620"/>
            <a:ext cx="3348372" cy="338554"/>
          </a:xfrm>
          <a:prstGeom prst="rect">
            <a:avLst/>
          </a:prstGeom>
          <a:noFill/>
        </p:spPr>
        <p:txBody>
          <a:bodyPr wrap="square" rtlCol="0">
            <a:spAutoFit/>
          </a:bodyPr>
          <a:lstStyle/>
          <a:p>
            <a:pPr algn="ctr"/>
            <a:fld id="{EE597932-8B38-4BFA-9C8A-C8CCE191D44B}" type="datetime2">
              <a:rPr lang="en-GB" sz="1600" smtClean="0">
                <a:latin typeface="Comic Sans MS" pitchFamily="66" charset="0"/>
              </a:rPr>
              <a:pPr algn="ctr"/>
              <a:t>Thursday, 07 February 2019</a:t>
            </a:fld>
            <a:endParaRPr lang="en-GB" sz="1600" dirty="0">
              <a:latin typeface="Comic Sans MS" pitchFamily="66" charset="0"/>
            </a:endParaRPr>
          </a:p>
        </p:txBody>
      </p:sp>
      <p:sp>
        <p:nvSpPr>
          <p:cNvPr id="17" name="TextBox 16"/>
          <p:cNvSpPr txBox="1"/>
          <p:nvPr userDrawn="1"/>
        </p:nvSpPr>
        <p:spPr>
          <a:xfrm>
            <a:off x="2051720" y="5949281"/>
            <a:ext cx="6903178" cy="584775"/>
          </a:xfrm>
          <a:prstGeom prst="rect">
            <a:avLst/>
          </a:prstGeom>
          <a:noFill/>
        </p:spPr>
        <p:txBody>
          <a:bodyPr wrap="square" rtlCol="0">
            <a:spAutoFit/>
          </a:bodyPr>
          <a:lstStyle/>
          <a:p>
            <a:r>
              <a:rPr lang="en-GB" sz="1600" u="sng" dirty="0">
                <a:latin typeface="Comic Sans MS" pitchFamily="66" charset="0"/>
              </a:rPr>
              <a:t>Keywords</a:t>
            </a:r>
          </a:p>
          <a:p>
            <a:endParaRPr lang="en-GB" sz="1600" dirty="0">
              <a:latin typeface="Comic Sans MS" pitchFamily="66" charset="0"/>
            </a:endParaRPr>
          </a:p>
        </p:txBody>
      </p:sp>
      <p:sp>
        <p:nvSpPr>
          <p:cNvPr id="16" name="TextBox 15"/>
          <p:cNvSpPr txBox="1"/>
          <p:nvPr userDrawn="1"/>
        </p:nvSpPr>
        <p:spPr>
          <a:xfrm>
            <a:off x="179512" y="1165852"/>
            <a:ext cx="1714500" cy="584775"/>
          </a:xfrm>
          <a:prstGeom prst="rect">
            <a:avLst/>
          </a:prstGeom>
          <a:noFill/>
        </p:spPr>
        <p:txBody>
          <a:bodyPr wrap="square" rtlCol="0">
            <a:spAutoFit/>
          </a:bodyPr>
          <a:lstStyle/>
          <a:p>
            <a:pPr algn="ctr"/>
            <a:r>
              <a:rPr lang="en-GB" sz="1600" u="sng" dirty="0">
                <a:latin typeface="Comic Sans MS" pitchFamily="66" charset="0"/>
              </a:rPr>
              <a:t>Lesson Objectives</a:t>
            </a:r>
            <a:r>
              <a:rPr lang="en-GB" sz="1600" dirty="0">
                <a:latin typeface="Comic Sans MS" pitchFamily="66" charset="0"/>
              </a:rPr>
              <a:t>:</a:t>
            </a:r>
          </a:p>
        </p:txBody>
      </p:sp>
      <p:sp>
        <p:nvSpPr>
          <p:cNvPr id="18" name="TextBox 17"/>
          <p:cNvSpPr txBox="1"/>
          <p:nvPr userDrawn="1"/>
        </p:nvSpPr>
        <p:spPr>
          <a:xfrm>
            <a:off x="179513" y="1844824"/>
            <a:ext cx="1714499" cy="2031325"/>
          </a:xfrm>
          <a:prstGeom prst="rect">
            <a:avLst/>
          </a:prstGeom>
          <a:noFill/>
        </p:spPr>
        <p:txBody>
          <a:bodyPr wrap="square" rtlCol="0">
            <a:spAutoFit/>
          </a:bodyPr>
          <a:lstStyle/>
          <a:p>
            <a:r>
              <a:rPr lang="en-GB" sz="1400" dirty="0">
                <a:latin typeface="Comic Sans MS" pitchFamily="66" charset="0"/>
              </a:rPr>
              <a:t>Developing students will be able to </a:t>
            </a:r>
          </a:p>
          <a:p>
            <a:endParaRPr lang="en-GB" sz="1400" dirty="0">
              <a:latin typeface="Comic Sans MS" pitchFamily="66" charset="0"/>
            </a:endParaRPr>
          </a:p>
          <a:p>
            <a:r>
              <a:rPr lang="en-GB" sz="1400" dirty="0">
                <a:latin typeface="Comic Sans MS" pitchFamily="66" charset="0"/>
              </a:rPr>
              <a:t>Secure students will be able to </a:t>
            </a:r>
          </a:p>
          <a:p>
            <a:endParaRPr lang="en-GB" sz="1400" dirty="0">
              <a:latin typeface="Comic Sans MS" pitchFamily="66" charset="0"/>
            </a:endParaRPr>
          </a:p>
          <a:p>
            <a:r>
              <a:rPr lang="en-GB" sz="1400" dirty="0">
                <a:latin typeface="Comic Sans MS" pitchFamily="66" charset="0"/>
              </a:rPr>
              <a:t>Excelling students will be able to</a:t>
            </a:r>
            <a:r>
              <a:rPr lang="en-GB" sz="1400" baseline="0" dirty="0">
                <a:latin typeface="Comic Sans MS" pitchFamily="66" charset="0"/>
              </a:rPr>
              <a:t> </a:t>
            </a:r>
            <a:endParaRPr lang="en-GB" sz="1400" dirty="0">
              <a:latin typeface="Comic Sans MS" pitchFamily="66" charset="0"/>
            </a:endParaRPr>
          </a:p>
        </p:txBody>
      </p:sp>
      <p:sp>
        <p:nvSpPr>
          <p:cNvPr id="19" name="TextBox 18"/>
          <p:cNvSpPr txBox="1"/>
          <p:nvPr userDrawn="1"/>
        </p:nvSpPr>
        <p:spPr>
          <a:xfrm>
            <a:off x="2051721" y="372730"/>
            <a:ext cx="3348372" cy="338554"/>
          </a:xfrm>
          <a:prstGeom prst="rect">
            <a:avLst/>
          </a:prstGeom>
          <a:noFill/>
        </p:spPr>
        <p:txBody>
          <a:bodyPr wrap="square" rtlCol="0">
            <a:spAutoFit/>
          </a:bodyPr>
          <a:lstStyle/>
          <a:p>
            <a:pPr algn="ctr"/>
            <a:r>
              <a:rPr lang="en-GB" sz="1600" dirty="0">
                <a:latin typeface="Comic Sans MS" pitchFamily="66" charset="0"/>
              </a:rPr>
              <a:t>Title</a:t>
            </a:r>
          </a:p>
        </p:txBody>
      </p:sp>
    </p:spTree>
    <p:extLst>
      <p:ext uri="{BB962C8B-B14F-4D97-AF65-F5344CB8AC3E}">
        <p14:creationId xmlns:p14="http://schemas.microsoft.com/office/powerpoint/2010/main" val="2492940549"/>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3" r:id="rId3"/>
    <p:sldLayoutId id="2147483664" r:id="rId4"/>
    <p:sldLayoutId id="2147483666" r:id="rId5"/>
    <p:sldLayoutId id="214748366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8.jpe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30.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80.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21.xml"/><Relationship Id="rId26" Type="http://schemas.openxmlformats.org/officeDocument/2006/relationships/slide" Target="slide29.xml"/><Relationship Id="rId39" Type="http://schemas.openxmlformats.org/officeDocument/2006/relationships/slide" Target="slide42.xml"/><Relationship Id="rId21" Type="http://schemas.openxmlformats.org/officeDocument/2006/relationships/slide" Target="slide24.xml"/><Relationship Id="rId34" Type="http://schemas.openxmlformats.org/officeDocument/2006/relationships/slide" Target="slide37.xml"/><Relationship Id="rId42" Type="http://schemas.openxmlformats.org/officeDocument/2006/relationships/slide" Target="slide45.xml"/><Relationship Id="rId47" Type="http://schemas.openxmlformats.org/officeDocument/2006/relationships/slide" Target="slide50.xml"/><Relationship Id="rId50" Type="http://schemas.openxmlformats.org/officeDocument/2006/relationships/slide" Target="slide53.xml"/><Relationship Id="rId55" Type="http://schemas.openxmlformats.org/officeDocument/2006/relationships/slide" Target="slide58.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0.xml"/><Relationship Id="rId25" Type="http://schemas.openxmlformats.org/officeDocument/2006/relationships/slide" Target="slide28.xml"/><Relationship Id="rId33" Type="http://schemas.openxmlformats.org/officeDocument/2006/relationships/slide" Target="slide36.xml"/><Relationship Id="rId38" Type="http://schemas.openxmlformats.org/officeDocument/2006/relationships/slide" Target="slide41.xml"/><Relationship Id="rId46" Type="http://schemas.openxmlformats.org/officeDocument/2006/relationships/slide" Target="slide49.xml"/><Relationship Id="rId2" Type="http://schemas.openxmlformats.org/officeDocument/2006/relationships/slide" Target="slide5.xml"/><Relationship Id="rId16" Type="http://schemas.openxmlformats.org/officeDocument/2006/relationships/slide" Target="slide19.xml"/><Relationship Id="rId20" Type="http://schemas.openxmlformats.org/officeDocument/2006/relationships/slide" Target="slide23.xml"/><Relationship Id="rId29" Type="http://schemas.openxmlformats.org/officeDocument/2006/relationships/slide" Target="slide32.xml"/><Relationship Id="rId41" Type="http://schemas.openxmlformats.org/officeDocument/2006/relationships/slide" Target="slide44.xml"/><Relationship Id="rId54" Type="http://schemas.openxmlformats.org/officeDocument/2006/relationships/slide" Target="slide57.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4.xml"/><Relationship Id="rId24" Type="http://schemas.openxmlformats.org/officeDocument/2006/relationships/slide" Target="slide27.xml"/><Relationship Id="rId32" Type="http://schemas.openxmlformats.org/officeDocument/2006/relationships/slide" Target="slide35.xml"/><Relationship Id="rId37" Type="http://schemas.openxmlformats.org/officeDocument/2006/relationships/slide" Target="slide40.xml"/><Relationship Id="rId40" Type="http://schemas.openxmlformats.org/officeDocument/2006/relationships/slide" Target="slide43.xml"/><Relationship Id="rId45" Type="http://schemas.openxmlformats.org/officeDocument/2006/relationships/slide" Target="slide48.xml"/><Relationship Id="rId53" Type="http://schemas.openxmlformats.org/officeDocument/2006/relationships/slide" Target="slide56.xml"/><Relationship Id="rId5" Type="http://schemas.openxmlformats.org/officeDocument/2006/relationships/slide" Target="slide8.xml"/><Relationship Id="rId15" Type="http://schemas.openxmlformats.org/officeDocument/2006/relationships/slide" Target="slide18.xml"/><Relationship Id="rId23" Type="http://schemas.openxmlformats.org/officeDocument/2006/relationships/slide" Target="slide26.xml"/><Relationship Id="rId28" Type="http://schemas.openxmlformats.org/officeDocument/2006/relationships/slide" Target="slide31.xml"/><Relationship Id="rId36" Type="http://schemas.openxmlformats.org/officeDocument/2006/relationships/slide" Target="slide39.xml"/><Relationship Id="rId49" Type="http://schemas.openxmlformats.org/officeDocument/2006/relationships/slide" Target="slide52.xml"/><Relationship Id="rId57" Type="http://schemas.openxmlformats.org/officeDocument/2006/relationships/slide" Target="slide60.xml"/><Relationship Id="rId10" Type="http://schemas.openxmlformats.org/officeDocument/2006/relationships/slide" Target="slide13.xml"/><Relationship Id="rId19" Type="http://schemas.openxmlformats.org/officeDocument/2006/relationships/slide" Target="slide22.xml"/><Relationship Id="rId31" Type="http://schemas.openxmlformats.org/officeDocument/2006/relationships/slide" Target="slide34.xml"/><Relationship Id="rId44" Type="http://schemas.openxmlformats.org/officeDocument/2006/relationships/slide" Target="slide47.xml"/><Relationship Id="rId52" Type="http://schemas.openxmlformats.org/officeDocument/2006/relationships/slide" Target="slide55.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5.xml"/><Relationship Id="rId27" Type="http://schemas.openxmlformats.org/officeDocument/2006/relationships/slide" Target="slide30.xml"/><Relationship Id="rId30" Type="http://schemas.openxmlformats.org/officeDocument/2006/relationships/slide" Target="slide33.xml"/><Relationship Id="rId35" Type="http://schemas.openxmlformats.org/officeDocument/2006/relationships/slide" Target="slide38.xml"/><Relationship Id="rId43" Type="http://schemas.openxmlformats.org/officeDocument/2006/relationships/slide" Target="slide46.xml"/><Relationship Id="rId48" Type="http://schemas.openxmlformats.org/officeDocument/2006/relationships/slide" Target="slide51.xml"/><Relationship Id="rId56" Type="http://schemas.openxmlformats.org/officeDocument/2006/relationships/slide" Target="slide59.xml"/><Relationship Id="rId8" Type="http://schemas.openxmlformats.org/officeDocument/2006/relationships/slide" Target="slide11.xml"/><Relationship Id="rId51" Type="http://schemas.openxmlformats.org/officeDocument/2006/relationships/slide" Target="slide54.xml"/><Relationship Id="rId3"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3" Type="http://schemas.openxmlformats.org/officeDocument/2006/relationships/slide" Target="slide72.xml"/><Relationship Id="rId18" Type="http://schemas.openxmlformats.org/officeDocument/2006/relationships/slide" Target="slide77.xml"/><Relationship Id="rId26" Type="http://schemas.openxmlformats.org/officeDocument/2006/relationships/slide" Target="slide85.xml"/><Relationship Id="rId39" Type="http://schemas.openxmlformats.org/officeDocument/2006/relationships/slide" Target="slide14.xml"/><Relationship Id="rId21" Type="http://schemas.openxmlformats.org/officeDocument/2006/relationships/slide" Target="slide80.xml"/><Relationship Id="rId34" Type="http://schemas.openxmlformats.org/officeDocument/2006/relationships/slide" Target="slide9.xml"/><Relationship Id="rId42" Type="http://schemas.openxmlformats.org/officeDocument/2006/relationships/slide" Target="slide17.xml"/><Relationship Id="rId47" Type="http://schemas.openxmlformats.org/officeDocument/2006/relationships/slide" Target="slide22.xml"/><Relationship Id="rId50" Type="http://schemas.openxmlformats.org/officeDocument/2006/relationships/slide" Target="slide25.xml"/><Relationship Id="rId55" Type="http://schemas.openxmlformats.org/officeDocument/2006/relationships/slide" Target="slide30.xml"/><Relationship Id="rId7" Type="http://schemas.openxmlformats.org/officeDocument/2006/relationships/slide" Target="slide66.xml"/><Relationship Id="rId12" Type="http://schemas.openxmlformats.org/officeDocument/2006/relationships/slide" Target="slide71.xml"/><Relationship Id="rId17" Type="http://schemas.openxmlformats.org/officeDocument/2006/relationships/slide" Target="slide76.xml"/><Relationship Id="rId25" Type="http://schemas.openxmlformats.org/officeDocument/2006/relationships/slide" Target="slide84.xml"/><Relationship Id="rId33" Type="http://schemas.openxmlformats.org/officeDocument/2006/relationships/slide" Target="slide8.xml"/><Relationship Id="rId38" Type="http://schemas.openxmlformats.org/officeDocument/2006/relationships/slide" Target="slide13.xml"/><Relationship Id="rId46" Type="http://schemas.openxmlformats.org/officeDocument/2006/relationships/slide" Target="slide21.xml"/><Relationship Id="rId2" Type="http://schemas.openxmlformats.org/officeDocument/2006/relationships/slide" Target="slide61.xml"/><Relationship Id="rId16" Type="http://schemas.openxmlformats.org/officeDocument/2006/relationships/slide" Target="slide75.xml"/><Relationship Id="rId20" Type="http://schemas.openxmlformats.org/officeDocument/2006/relationships/slide" Target="slide79.xml"/><Relationship Id="rId29" Type="http://schemas.openxmlformats.org/officeDocument/2006/relationships/slide" Target="slide88.xml"/><Relationship Id="rId41" Type="http://schemas.openxmlformats.org/officeDocument/2006/relationships/slide" Target="slide16.xml"/><Relationship Id="rId54" Type="http://schemas.openxmlformats.org/officeDocument/2006/relationships/slide" Target="slide29.xml"/><Relationship Id="rId1" Type="http://schemas.openxmlformats.org/officeDocument/2006/relationships/slideLayout" Target="../slideLayouts/slideLayout1.xml"/><Relationship Id="rId6" Type="http://schemas.openxmlformats.org/officeDocument/2006/relationships/slide" Target="slide65.xml"/><Relationship Id="rId11" Type="http://schemas.openxmlformats.org/officeDocument/2006/relationships/slide" Target="slide70.xml"/><Relationship Id="rId24" Type="http://schemas.openxmlformats.org/officeDocument/2006/relationships/slide" Target="slide83.xml"/><Relationship Id="rId32" Type="http://schemas.openxmlformats.org/officeDocument/2006/relationships/slide" Target="slide7.xml"/><Relationship Id="rId37" Type="http://schemas.openxmlformats.org/officeDocument/2006/relationships/slide" Target="slide12.xml"/><Relationship Id="rId40" Type="http://schemas.openxmlformats.org/officeDocument/2006/relationships/slide" Target="slide15.xml"/><Relationship Id="rId45" Type="http://schemas.openxmlformats.org/officeDocument/2006/relationships/slide" Target="slide20.xml"/><Relationship Id="rId53" Type="http://schemas.openxmlformats.org/officeDocument/2006/relationships/slide" Target="slide28.xml"/><Relationship Id="rId5" Type="http://schemas.openxmlformats.org/officeDocument/2006/relationships/slide" Target="slide64.xml"/><Relationship Id="rId15" Type="http://schemas.openxmlformats.org/officeDocument/2006/relationships/slide" Target="slide74.xml"/><Relationship Id="rId23" Type="http://schemas.openxmlformats.org/officeDocument/2006/relationships/slide" Target="slide82.xml"/><Relationship Id="rId28" Type="http://schemas.openxmlformats.org/officeDocument/2006/relationships/slide" Target="slide87.xml"/><Relationship Id="rId36" Type="http://schemas.openxmlformats.org/officeDocument/2006/relationships/slide" Target="slide11.xml"/><Relationship Id="rId49" Type="http://schemas.openxmlformats.org/officeDocument/2006/relationships/slide" Target="slide24.xml"/><Relationship Id="rId57" Type="http://schemas.openxmlformats.org/officeDocument/2006/relationships/slide" Target="slide32.xml"/><Relationship Id="rId10" Type="http://schemas.openxmlformats.org/officeDocument/2006/relationships/slide" Target="slide69.xml"/><Relationship Id="rId19" Type="http://schemas.openxmlformats.org/officeDocument/2006/relationships/slide" Target="slide78.xml"/><Relationship Id="rId31" Type="http://schemas.openxmlformats.org/officeDocument/2006/relationships/slide" Target="slide6.xml"/><Relationship Id="rId44" Type="http://schemas.openxmlformats.org/officeDocument/2006/relationships/slide" Target="slide19.xml"/><Relationship Id="rId52" Type="http://schemas.openxmlformats.org/officeDocument/2006/relationships/slide" Target="slide27.xml"/><Relationship Id="rId4" Type="http://schemas.openxmlformats.org/officeDocument/2006/relationships/slide" Target="slide63.xml"/><Relationship Id="rId9" Type="http://schemas.openxmlformats.org/officeDocument/2006/relationships/slide" Target="slide68.xml"/><Relationship Id="rId14" Type="http://schemas.openxmlformats.org/officeDocument/2006/relationships/slide" Target="slide73.xml"/><Relationship Id="rId22" Type="http://schemas.openxmlformats.org/officeDocument/2006/relationships/slide" Target="slide81.xml"/><Relationship Id="rId27" Type="http://schemas.openxmlformats.org/officeDocument/2006/relationships/slide" Target="slide86.xml"/><Relationship Id="rId30" Type="http://schemas.openxmlformats.org/officeDocument/2006/relationships/slide" Target="slide5.xml"/><Relationship Id="rId35" Type="http://schemas.openxmlformats.org/officeDocument/2006/relationships/slide" Target="slide10.xml"/><Relationship Id="rId43" Type="http://schemas.openxmlformats.org/officeDocument/2006/relationships/slide" Target="slide18.xml"/><Relationship Id="rId48" Type="http://schemas.openxmlformats.org/officeDocument/2006/relationships/slide" Target="slide23.xml"/><Relationship Id="rId56" Type="http://schemas.openxmlformats.org/officeDocument/2006/relationships/slide" Target="slide31.xml"/><Relationship Id="rId8" Type="http://schemas.openxmlformats.org/officeDocument/2006/relationships/slide" Target="slide67.xml"/><Relationship Id="rId51" Type="http://schemas.openxmlformats.org/officeDocument/2006/relationships/slide" Target="slide26.xml"/><Relationship Id="rId3" Type="http://schemas.openxmlformats.org/officeDocument/2006/relationships/slide" Target="slide6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59.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2.png"/><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3" Type="http://schemas.openxmlformats.org/officeDocument/2006/relationships/slide" Target="slide44.xml"/><Relationship Id="rId18" Type="http://schemas.openxmlformats.org/officeDocument/2006/relationships/slide" Target="slide49.xml"/><Relationship Id="rId26" Type="http://schemas.openxmlformats.org/officeDocument/2006/relationships/slide" Target="slide57.xml"/><Relationship Id="rId39" Type="http://schemas.openxmlformats.org/officeDocument/2006/relationships/slide" Target="slide70.xml"/><Relationship Id="rId21" Type="http://schemas.openxmlformats.org/officeDocument/2006/relationships/slide" Target="slide52.xml"/><Relationship Id="rId34" Type="http://schemas.openxmlformats.org/officeDocument/2006/relationships/slide" Target="slide65.xml"/><Relationship Id="rId42" Type="http://schemas.openxmlformats.org/officeDocument/2006/relationships/slide" Target="slide73.xml"/><Relationship Id="rId47" Type="http://schemas.openxmlformats.org/officeDocument/2006/relationships/slide" Target="slide78.xml"/><Relationship Id="rId50" Type="http://schemas.openxmlformats.org/officeDocument/2006/relationships/slide" Target="slide81.xml"/><Relationship Id="rId55" Type="http://schemas.openxmlformats.org/officeDocument/2006/relationships/slide" Target="slide86.xml"/><Relationship Id="rId7" Type="http://schemas.openxmlformats.org/officeDocument/2006/relationships/slide" Target="slide38.xml"/><Relationship Id="rId12" Type="http://schemas.openxmlformats.org/officeDocument/2006/relationships/slide" Target="slide43.xml"/><Relationship Id="rId17" Type="http://schemas.openxmlformats.org/officeDocument/2006/relationships/slide" Target="slide48.xml"/><Relationship Id="rId25" Type="http://schemas.openxmlformats.org/officeDocument/2006/relationships/slide" Target="slide56.xml"/><Relationship Id="rId33" Type="http://schemas.openxmlformats.org/officeDocument/2006/relationships/slide" Target="slide64.xml"/><Relationship Id="rId38" Type="http://schemas.openxmlformats.org/officeDocument/2006/relationships/slide" Target="slide69.xml"/><Relationship Id="rId46" Type="http://schemas.openxmlformats.org/officeDocument/2006/relationships/slide" Target="slide77.xml"/><Relationship Id="rId2" Type="http://schemas.openxmlformats.org/officeDocument/2006/relationships/slide" Target="slide33.xml"/><Relationship Id="rId16" Type="http://schemas.openxmlformats.org/officeDocument/2006/relationships/slide" Target="slide47.xml"/><Relationship Id="rId20" Type="http://schemas.openxmlformats.org/officeDocument/2006/relationships/slide" Target="slide51.xml"/><Relationship Id="rId29" Type="http://schemas.openxmlformats.org/officeDocument/2006/relationships/slide" Target="slide60.xml"/><Relationship Id="rId41" Type="http://schemas.openxmlformats.org/officeDocument/2006/relationships/slide" Target="slide72.xml"/><Relationship Id="rId54" Type="http://schemas.openxmlformats.org/officeDocument/2006/relationships/slide" Target="slide85.xml"/><Relationship Id="rId1" Type="http://schemas.openxmlformats.org/officeDocument/2006/relationships/slideLayout" Target="../slideLayouts/slideLayout1.xml"/><Relationship Id="rId6" Type="http://schemas.openxmlformats.org/officeDocument/2006/relationships/slide" Target="slide37.xml"/><Relationship Id="rId11" Type="http://schemas.openxmlformats.org/officeDocument/2006/relationships/slide" Target="slide42.xml"/><Relationship Id="rId24" Type="http://schemas.openxmlformats.org/officeDocument/2006/relationships/slide" Target="slide55.xml"/><Relationship Id="rId32" Type="http://schemas.openxmlformats.org/officeDocument/2006/relationships/slide" Target="slide63.xml"/><Relationship Id="rId37" Type="http://schemas.openxmlformats.org/officeDocument/2006/relationships/slide" Target="slide68.xml"/><Relationship Id="rId40" Type="http://schemas.openxmlformats.org/officeDocument/2006/relationships/slide" Target="slide71.xml"/><Relationship Id="rId45" Type="http://schemas.openxmlformats.org/officeDocument/2006/relationships/slide" Target="slide76.xml"/><Relationship Id="rId53" Type="http://schemas.openxmlformats.org/officeDocument/2006/relationships/slide" Target="slide84.xml"/><Relationship Id="rId5" Type="http://schemas.openxmlformats.org/officeDocument/2006/relationships/slide" Target="slide36.xml"/><Relationship Id="rId15" Type="http://schemas.openxmlformats.org/officeDocument/2006/relationships/slide" Target="slide46.xml"/><Relationship Id="rId23" Type="http://schemas.openxmlformats.org/officeDocument/2006/relationships/slide" Target="slide54.xml"/><Relationship Id="rId28" Type="http://schemas.openxmlformats.org/officeDocument/2006/relationships/slide" Target="slide59.xml"/><Relationship Id="rId36" Type="http://schemas.openxmlformats.org/officeDocument/2006/relationships/slide" Target="slide67.xml"/><Relationship Id="rId49" Type="http://schemas.openxmlformats.org/officeDocument/2006/relationships/slide" Target="slide80.xml"/><Relationship Id="rId57" Type="http://schemas.openxmlformats.org/officeDocument/2006/relationships/slide" Target="slide88.xml"/><Relationship Id="rId10" Type="http://schemas.openxmlformats.org/officeDocument/2006/relationships/slide" Target="slide41.xml"/><Relationship Id="rId19" Type="http://schemas.openxmlformats.org/officeDocument/2006/relationships/slide" Target="slide50.xml"/><Relationship Id="rId31" Type="http://schemas.openxmlformats.org/officeDocument/2006/relationships/slide" Target="slide62.xml"/><Relationship Id="rId44" Type="http://schemas.openxmlformats.org/officeDocument/2006/relationships/slide" Target="slide75.xml"/><Relationship Id="rId52" Type="http://schemas.openxmlformats.org/officeDocument/2006/relationships/slide" Target="slide83.xml"/><Relationship Id="rId4" Type="http://schemas.openxmlformats.org/officeDocument/2006/relationships/slide" Target="slide35.xml"/><Relationship Id="rId9" Type="http://schemas.openxmlformats.org/officeDocument/2006/relationships/slide" Target="slide40.xml"/><Relationship Id="rId14" Type="http://schemas.openxmlformats.org/officeDocument/2006/relationships/slide" Target="slide45.xml"/><Relationship Id="rId22" Type="http://schemas.openxmlformats.org/officeDocument/2006/relationships/slide" Target="slide53.xml"/><Relationship Id="rId27" Type="http://schemas.openxmlformats.org/officeDocument/2006/relationships/slide" Target="slide58.xml"/><Relationship Id="rId30" Type="http://schemas.openxmlformats.org/officeDocument/2006/relationships/slide" Target="slide61.xml"/><Relationship Id="rId35" Type="http://schemas.openxmlformats.org/officeDocument/2006/relationships/slide" Target="slide66.xml"/><Relationship Id="rId43" Type="http://schemas.openxmlformats.org/officeDocument/2006/relationships/slide" Target="slide74.xml"/><Relationship Id="rId48" Type="http://schemas.openxmlformats.org/officeDocument/2006/relationships/slide" Target="slide79.xml"/><Relationship Id="rId56" Type="http://schemas.openxmlformats.org/officeDocument/2006/relationships/slide" Target="slide87.xml"/><Relationship Id="rId8" Type="http://schemas.openxmlformats.org/officeDocument/2006/relationships/slide" Target="slide39.xml"/><Relationship Id="rId51" Type="http://schemas.openxmlformats.org/officeDocument/2006/relationships/slide" Target="slide82.xml"/><Relationship Id="rId3" Type="http://schemas.openxmlformats.org/officeDocument/2006/relationships/slide" Target="slide34.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7.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jpeg"/><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jpeg"/><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82.png"/></Relationships>
</file>

<file path=ppt/slides/_rels/slide5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83.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jpeg"/></Relationships>
</file>

<file path=ppt/slides/_rels/slide5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jpeg"/></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88.png"/><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0.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jpeg"/></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93.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jpeg"/></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jpeg"/><Relationship Id="rId2" Type="http://schemas.openxmlformats.org/officeDocument/2006/relationships/image" Target="../media/image10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0.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9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7.png"/><Relationship Id="rId1" Type="http://schemas.openxmlformats.org/officeDocument/2006/relationships/slideLayout" Target="../slideLayouts/slideLayout1.xml"/><Relationship Id="rId4" Type="http://schemas.openxmlformats.org/officeDocument/2006/relationships/image" Target="../media/image98.png"/></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0.png"/><Relationship Id="rId1" Type="http://schemas.openxmlformats.org/officeDocument/2006/relationships/slideLayout" Target="../slideLayouts/slideLayout1.xml"/><Relationship Id="rId4" Type="http://schemas.openxmlformats.org/officeDocument/2006/relationships/image" Target="../media/image101.png"/></Relationships>
</file>

<file path=ppt/slides/_rels/slide6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jpeg"/></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3" Type="http://schemas.openxmlformats.org/officeDocument/2006/relationships/image" Target="../media/image1020.png"/><Relationship Id="rId2" Type="http://schemas.openxmlformats.org/officeDocument/2006/relationships/image" Target="../media/image10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30.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jpeg"/></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60.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80.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270.png"/><Relationship Id="rId4" Type="http://schemas.openxmlformats.org/officeDocument/2006/relationships/image" Target="../media/image260.png"/></Relationships>
</file>

<file path=ppt/slides/_rels/slide7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90.png"/><Relationship Id="rId1" Type="http://schemas.openxmlformats.org/officeDocument/2006/relationships/slideLayout" Target="../slideLayouts/slideLayout1.xml"/><Relationship Id="rId5" Type="http://schemas.openxmlformats.org/officeDocument/2006/relationships/image" Target="../media/image110.png"/><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3.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14.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jpeg"/></Relationships>
</file>

<file path=ppt/slides/_rels/slide81.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115.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jpeg"/></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60.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80.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10.png"/></Relationships>
</file>

<file path=ppt/slides/_rels/slide8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0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1749C1-5C5C-4455-B3BA-DC2D9223253A}"/>
              </a:ext>
            </a:extLst>
          </p:cNvPr>
          <p:cNvSpPr txBox="1"/>
          <p:nvPr/>
        </p:nvSpPr>
        <p:spPr>
          <a:xfrm>
            <a:off x="611560" y="2204864"/>
            <a:ext cx="7920880" cy="2862322"/>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hlinkClick r:id="rId3" action="ppaction://hlinksldjump"/>
              </a:rPr>
              <a:t>Autumn Term</a:t>
            </a:r>
            <a:endParaRPr lang="en-GB" sz="3600" dirty="0">
              <a:latin typeface="Arial" panose="020B0604020202020204" pitchFamily="34" charset="0"/>
              <a:cs typeface="Arial" panose="020B0604020202020204" pitchFamily="34" charset="0"/>
            </a:endParaRPr>
          </a:p>
          <a:p>
            <a:pPr algn="ctr"/>
            <a:endParaRPr lang="en-GB" sz="3600" dirty="0">
              <a:latin typeface="Arial" panose="020B0604020202020204" pitchFamily="34" charset="0"/>
              <a:cs typeface="Arial" panose="020B0604020202020204" pitchFamily="34" charset="0"/>
            </a:endParaRPr>
          </a:p>
          <a:p>
            <a:pPr algn="ctr"/>
            <a:r>
              <a:rPr lang="en-GB" sz="3600" dirty="0">
                <a:latin typeface="Arial" panose="020B0604020202020204" pitchFamily="34" charset="0"/>
                <a:cs typeface="Arial" panose="020B0604020202020204" pitchFamily="34" charset="0"/>
                <a:hlinkClick r:id="rId4" action="ppaction://hlinksldjump"/>
              </a:rPr>
              <a:t>Spring Term</a:t>
            </a:r>
            <a:endParaRPr lang="en-GB" sz="3600" dirty="0">
              <a:latin typeface="Arial" panose="020B0604020202020204" pitchFamily="34" charset="0"/>
              <a:cs typeface="Arial" panose="020B0604020202020204" pitchFamily="34" charset="0"/>
            </a:endParaRPr>
          </a:p>
          <a:p>
            <a:pPr algn="ctr"/>
            <a:endParaRPr lang="en-GB" sz="3600" dirty="0">
              <a:latin typeface="Arial" panose="020B0604020202020204" pitchFamily="34" charset="0"/>
              <a:cs typeface="Arial" panose="020B0604020202020204" pitchFamily="34" charset="0"/>
            </a:endParaRPr>
          </a:p>
          <a:p>
            <a:pPr algn="ctr"/>
            <a:r>
              <a:rPr lang="en-GB" sz="3600" dirty="0">
                <a:latin typeface="Arial" panose="020B0604020202020204" pitchFamily="34" charset="0"/>
                <a:cs typeface="Arial" panose="020B0604020202020204" pitchFamily="34" charset="0"/>
                <a:hlinkClick r:id="rId5" action="ppaction://hlinksldjump"/>
              </a:rPr>
              <a:t>Summer Term</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817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Are the graphs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−5</m:t>
                    </m:r>
                  </m:oMath>
                </a14:m>
                <a:r>
                  <a:rPr lang="en-GB" sz="2000" dirty="0">
                    <a:latin typeface="Arial" panose="020B0604020202020204" pitchFamily="34" charset="0"/>
                    <a:cs typeface="Arial" panose="020B0604020202020204" pitchFamily="34" charset="0"/>
                  </a:rPr>
                  <a:t> parallel? You must explain your answer.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size of the side labelled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Give your answer correct to 3 significant figures.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1938992"/>
              </a:xfrm>
              <a:prstGeom prst="rect">
                <a:avLst/>
              </a:prstGeom>
              <a:blipFill>
                <a:blip r:embed="rId2"/>
                <a:stretch>
                  <a:fillRect l="-635" t="-1572" r="-635"/>
                </a:stretch>
              </a:blipFill>
            </p:spPr>
            <p:txBody>
              <a:bodyPr/>
              <a:lstStyle/>
              <a:p>
                <a:r>
                  <a:rPr lang="en-GB">
                    <a:noFill/>
                  </a:rPr>
                  <a:t> </a:t>
                </a:r>
              </a:p>
            </p:txBody>
          </p:sp>
        </mc:Fallback>
      </mc:AlternateContent>
      <p:sp>
        <p:nvSpPr>
          <p:cNvPr id="3" name="Isosceles Triangle 2">
            <a:extLst>
              <a:ext uri="{FF2B5EF4-FFF2-40B4-BE49-F238E27FC236}">
                <a16:creationId xmlns:a16="http://schemas.microsoft.com/office/drawing/2014/main" id="{A58A8E6F-6AE1-4033-A5DE-99429D7DCD0F}"/>
              </a:ext>
            </a:extLst>
          </p:cNvPr>
          <p:cNvSpPr/>
          <p:nvPr/>
        </p:nvSpPr>
        <p:spPr>
          <a:xfrm>
            <a:off x="5508104" y="2728650"/>
            <a:ext cx="2952328" cy="1584176"/>
          </a:xfrm>
          <a:prstGeom prst="triangle">
            <a:avLst>
              <a:gd name="adj" fmla="val 10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EC2C011D-A9AB-452A-A7F3-CADF3A24BF80}"/>
              </a:ext>
            </a:extLst>
          </p:cNvPr>
          <p:cNvSpPr/>
          <p:nvPr/>
        </p:nvSpPr>
        <p:spPr>
          <a:xfrm>
            <a:off x="8147431" y="3999825"/>
            <a:ext cx="313001" cy="3130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Arc 4">
            <a:extLst>
              <a:ext uri="{FF2B5EF4-FFF2-40B4-BE49-F238E27FC236}">
                <a16:creationId xmlns:a16="http://schemas.microsoft.com/office/drawing/2014/main" id="{08361CB8-8960-4F91-924D-A0398EF23E52}"/>
              </a:ext>
            </a:extLst>
          </p:cNvPr>
          <p:cNvSpPr/>
          <p:nvPr/>
        </p:nvSpPr>
        <p:spPr>
          <a:xfrm>
            <a:off x="5148064" y="3808770"/>
            <a:ext cx="1008112" cy="1008112"/>
          </a:xfrm>
          <a:prstGeom prst="arc">
            <a:avLst>
              <a:gd name="adj1" fmla="val 19448026"/>
              <a:gd name="adj2" fmla="val 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7BEB4027-DCA7-4A47-A959-ED1C9C1A1840}"/>
              </a:ext>
            </a:extLst>
          </p:cNvPr>
          <p:cNvSpPr txBox="1"/>
          <p:nvPr/>
        </p:nvSpPr>
        <p:spPr>
          <a:xfrm>
            <a:off x="6804248" y="4380188"/>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cm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FCBC6D5-BB18-4BED-88C8-8D845DE61D4C}"/>
                  </a:ext>
                </a:extLst>
              </p:cNvPr>
              <p:cNvSpPr txBox="1"/>
              <p:nvPr/>
            </p:nvSpPr>
            <p:spPr>
              <a:xfrm>
                <a:off x="6444208" y="3097699"/>
                <a:ext cx="1008112" cy="369332"/>
              </a:xfrm>
              <a:prstGeom prst="rect">
                <a:avLst/>
              </a:prstGeom>
              <a:noFill/>
            </p:spPr>
            <p:txBody>
              <a:bodyPr wrap="square" rtlCol="0">
                <a:spAutoFit/>
              </a:bodyPr>
              <a:lstStyle/>
              <a:p>
                <a14:m>
                  <m:oMath xmlns:m="http://schemas.openxmlformats.org/officeDocument/2006/math">
                    <m:r>
                      <a:rPr lang="en-GB" i="1" dirty="0" smtClean="0">
                        <a:latin typeface="Cambria Math" panose="02040503050406030204" pitchFamily="18" charset="0"/>
                        <a:cs typeface="Arial" panose="020B0604020202020204" pitchFamily="34" charset="0"/>
                      </a:rPr>
                      <m:t>𝑥</m:t>
                    </m:r>
                  </m:oMath>
                </a14:m>
                <a:r>
                  <a:rPr lang="en-GB" dirty="0">
                    <a:latin typeface="Arial" panose="020B0604020202020204" pitchFamily="34" charset="0"/>
                    <a:cs typeface="Arial" panose="020B0604020202020204" pitchFamily="34" charset="0"/>
                  </a:rPr>
                  <a:t> cm</a:t>
                </a:r>
              </a:p>
            </p:txBody>
          </p:sp>
        </mc:Choice>
        <mc:Fallback xmlns="">
          <p:sp>
            <p:nvSpPr>
              <p:cNvPr id="7" name="TextBox 6">
                <a:extLst>
                  <a:ext uri="{FF2B5EF4-FFF2-40B4-BE49-F238E27FC236}">
                    <a16:creationId xmlns:a16="http://schemas.microsoft.com/office/drawing/2014/main" id="{4FCBC6D5-BB18-4BED-88C8-8D845DE61D4C}"/>
                  </a:ext>
                </a:extLst>
              </p:cNvPr>
              <p:cNvSpPr txBox="1">
                <a:spLocks noRot="1" noChangeAspect="1" noMove="1" noResize="1" noEditPoints="1" noAdjustHandles="1" noChangeArrowheads="1" noChangeShapeType="1" noTextEdit="1"/>
              </p:cNvSpPr>
              <p:nvPr/>
            </p:nvSpPr>
            <p:spPr>
              <a:xfrm>
                <a:off x="6444208" y="3097699"/>
                <a:ext cx="1008112" cy="369332"/>
              </a:xfrm>
              <a:prstGeom prst="rect">
                <a:avLst/>
              </a:prstGeom>
              <a:blipFill>
                <a:blip r:embed="rId3"/>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94CC1EE-2201-4BDE-B0C9-4FE28119801E}"/>
                  </a:ext>
                </a:extLst>
              </p:cNvPr>
              <p:cNvSpPr txBox="1"/>
              <p:nvPr/>
            </p:nvSpPr>
            <p:spPr>
              <a:xfrm>
                <a:off x="6228184" y="3917375"/>
                <a:ext cx="1008112" cy="369332"/>
              </a:xfrm>
              <a:prstGeom prst="rect">
                <a:avLst/>
              </a:prstGeom>
              <a:noFill/>
            </p:spPr>
            <p:txBody>
              <a:bodyPr wrap="square" rtlCol="0">
                <a:spAutoFit/>
              </a:bodyPr>
              <a:lstStyle/>
              <a:p>
                <a:r>
                  <a:rPr lang="en-GB" dirty="0">
                    <a:latin typeface="Arial" panose="020B0604020202020204" pitchFamily="34" charset="0"/>
                    <a:ea typeface="Cambria Math" panose="02040503050406030204" pitchFamily="18" charset="0"/>
                    <a:cs typeface="Arial" panose="020B0604020202020204" pitchFamily="34" charset="0"/>
                  </a:rPr>
                  <a:t>36</a:t>
                </a:r>
                <a14:m>
                  <m:oMath xmlns:m="http://schemas.openxmlformats.org/officeDocument/2006/math">
                    <m:r>
                      <a:rPr lang="en-GB" i="1" dirty="0" smtClean="0">
                        <a:latin typeface="Cambria Math" panose="02040503050406030204" pitchFamily="18" charset="0"/>
                        <a:ea typeface="Cambria Math" panose="02040503050406030204" pitchFamily="18" charset="0"/>
                        <a:cs typeface="Arial" panose="020B0604020202020204" pitchFamily="34" charset="0"/>
                      </a:rPr>
                      <m:t>°</m:t>
                    </m:r>
                  </m:oMath>
                </a14:m>
                <a:endParaRPr lang="en-GB"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994CC1EE-2201-4BDE-B0C9-4FE28119801E}"/>
                  </a:ext>
                </a:extLst>
              </p:cNvPr>
              <p:cNvSpPr txBox="1">
                <a:spLocks noRot="1" noChangeAspect="1" noMove="1" noResize="1" noEditPoints="1" noAdjustHandles="1" noChangeArrowheads="1" noChangeShapeType="1" noTextEdit="1"/>
              </p:cNvSpPr>
              <p:nvPr/>
            </p:nvSpPr>
            <p:spPr>
              <a:xfrm>
                <a:off x="6228184" y="3917375"/>
                <a:ext cx="1008112" cy="369332"/>
              </a:xfrm>
              <a:prstGeom prst="rect">
                <a:avLst/>
              </a:prstGeom>
              <a:blipFill>
                <a:blip r:embed="rId4"/>
                <a:stretch>
                  <a:fillRect l="-5455" t="-10000" b="-26667"/>
                </a:stretch>
              </a:blipFill>
            </p:spPr>
            <p:txBody>
              <a:bodyPr/>
              <a:lstStyle/>
              <a:p>
                <a:r>
                  <a:rPr lang="en-GB">
                    <a:noFill/>
                  </a:rPr>
                  <a:t> </a:t>
                </a:r>
              </a:p>
            </p:txBody>
          </p:sp>
        </mc:Fallback>
      </mc:AlternateContent>
      <p:pic>
        <p:nvPicPr>
          <p:cNvPr id="9" name="Picture 8" descr="Image result for calculator symbol">
            <a:extLst>
              <a:ext uri="{FF2B5EF4-FFF2-40B4-BE49-F238E27FC236}">
                <a16:creationId xmlns:a16="http://schemas.microsoft.com/office/drawing/2014/main" id="{0B8265B8-2C3B-41D8-ACB7-64BAD56F13E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DABD37B-B368-4D6F-A714-B7B74ECF1D38}"/>
              </a:ext>
            </a:extLst>
          </p:cNvPr>
          <p:cNvSpPr/>
          <p:nvPr/>
        </p:nvSpPr>
        <p:spPr>
          <a:xfrm>
            <a:off x="252028" y="3063736"/>
            <a:ext cx="4572000" cy="1631216"/>
          </a:xfrm>
          <a:prstGeom prst="rect">
            <a:avLst/>
          </a:prstGeom>
        </p:spPr>
        <p:txBody>
          <a:bodyPr>
            <a:spAutoFit/>
          </a:bodyPr>
          <a:lstStyle/>
          <a:p>
            <a:pPr marL="457200" indent="-457200">
              <a:buFont typeface="+mj-lt"/>
              <a:buAutoNum type="arabicPeriod" startAt="3"/>
            </a:pPr>
            <a:r>
              <a:rPr lang="en-GB" sz="2000" dirty="0">
                <a:latin typeface="Arial" panose="020B0604020202020204" pitchFamily="34" charset="0"/>
                <a:cs typeface="Arial" panose="020B0604020202020204" pitchFamily="34" charset="0"/>
              </a:rPr>
              <a:t>Toby invested £4500 for 2 years in a savings account. He was paid 4% per annum compound interest. How much did Toby have in his savings account after 2 years?</a:t>
            </a:r>
          </a:p>
        </p:txBody>
      </p:sp>
    </p:spTree>
    <p:extLst>
      <p:ext uri="{BB962C8B-B14F-4D97-AF65-F5344CB8AC3E}">
        <p14:creationId xmlns:p14="http://schemas.microsoft.com/office/powerpoint/2010/main" val="57123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352928" cy="163121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mode from this frequency table.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40914126"/>
              </p:ext>
            </p:extLst>
          </p:nvPr>
        </p:nvGraphicFramePr>
        <p:xfrm>
          <a:off x="827584" y="1683712"/>
          <a:ext cx="5760000" cy="741680"/>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453154787"/>
                    </a:ext>
                  </a:extLst>
                </a:gridCol>
                <a:gridCol w="720000">
                  <a:extLst>
                    <a:ext uri="{9D8B030D-6E8A-4147-A177-3AD203B41FA5}">
                      <a16:colId xmlns:a16="http://schemas.microsoft.com/office/drawing/2014/main" val="2395024208"/>
                    </a:ext>
                  </a:extLst>
                </a:gridCol>
                <a:gridCol w="720000">
                  <a:extLst>
                    <a:ext uri="{9D8B030D-6E8A-4147-A177-3AD203B41FA5}">
                      <a16:colId xmlns:a16="http://schemas.microsoft.com/office/drawing/2014/main" val="1410286679"/>
                    </a:ext>
                  </a:extLst>
                </a:gridCol>
                <a:gridCol w="720000">
                  <a:extLst>
                    <a:ext uri="{9D8B030D-6E8A-4147-A177-3AD203B41FA5}">
                      <a16:colId xmlns:a16="http://schemas.microsoft.com/office/drawing/2014/main" val="727690723"/>
                    </a:ext>
                  </a:extLst>
                </a:gridCol>
                <a:gridCol w="720000">
                  <a:extLst>
                    <a:ext uri="{9D8B030D-6E8A-4147-A177-3AD203B41FA5}">
                      <a16:colId xmlns:a16="http://schemas.microsoft.com/office/drawing/2014/main" val="1061212212"/>
                    </a:ext>
                  </a:extLst>
                </a:gridCol>
                <a:gridCol w="720000">
                  <a:extLst>
                    <a:ext uri="{9D8B030D-6E8A-4147-A177-3AD203B41FA5}">
                      <a16:colId xmlns:a16="http://schemas.microsoft.com/office/drawing/2014/main" val="3400658659"/>
                    </a:ext>
                  </a:extLst>
                </a:gridCol>
              </a:tblGrid>
              <a:tr h="370840">
                <a:tc>
                  <a:txBody>
                    <a:bodyPr/>
                    <a:lstStyle/>
                    <a:p>
                      <a:r>
                        <a:rPr lang="en-GB" b="1" dirty="0">
                          <a:solidFill>
                            <a:schemeClr val="tx1"/>
                          </a:solidFill>
                          <a:latin typeface="Arial" panose="020B0604020202020204" pitchFamily="34" charset="0"/>
                          <a:cs typeface="Arial" panose="020B0604020202020204" pitchFamily="34" charset="0"/>
                        </a:rPr>
                        <a:t>Number</a:t>
                      </a:r>
                      <a:r>
                        <a:rPr lang="en-GB" b="1" baseline="0" dirty="0">
                          <a:solidFill>
                            <a:schemeClr val="tx1"/>
                          </a:solidFill>
                          <a:latin typeface="Arial" panose="020B0604020202020204" pitchFamily="34" charset="0"/>
                          <a:cs typeface="Arial" panose="020B0604020202020204" pitchFamily="34" charset="0"/>
                        </a:rPr>
                        <a:t> of g</a:t>
                      </a:r>
                      <a:r>
                        <a:rPr lang="en-GB" b="1" dirty="0">
                          <a:solidFill>
                            <a:schemeClr val="tx1"/>
                          </a:solidFill>
                          <a:latin typeface="Arial" panose="020B0604020202020204" pitchFamily="34" charset="0"/>
                          <a:cs typeface="Arial" panose="020B0604020202020204" pitchFamily="34" charset="0"/>
                        </a:rPr>
                        <a:t>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950093"/>
                  </a:ext>
                </a:extLst>
              </a:tr>
              <a:tr h="370840">
                <a:tc>
                  <a:txBody>
                    <a:bodyPr/>
                    <a:lstStyle/>
                    <a:p>
                      <a:r>
                        <a:rPr lang="en-GB" b="1" dirty="0">
                          <a:solidFill>
                            <a:schemeClr val="tx1"/>
                          </a:solidFill>
                          <a:latin typeface="Arial" panose="020B0604020202020204" pitchFamily="34" charset="0"/>
                          <a:cs typeface="Arial" panose="020B0604020202020204" pitchFamily="34"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7360065"/>
                  </a:ext>
                </a:extLst>
              </a:tr>
            </a:tbl>
          </a:graphicData>
        </a:graphic>
      </p:graphicFrame>
      <p:pic>
        <p:nvPicPr>
          <p:cNvPr id="4" name="Picture 3">
            <a:extLst>
              <a:ext uri="{FF2B5EF4-FFF2-40B4-BE49-F238E27FC236}">
                <a16:creationId xmlns:a16="http://schemas.microsoft.com/office/drawing/2014/main" id="{E0D95C76-76EA-4A72-948E-89A143C56B50}"/>
              </a:ext>
            </a:extLst>
          </p:cNvPr>
          <p:cNvPicPr>
            <a:picLocks noChangeAspect="1"/>
          </p:cNvPicPr>
          <p:nvPr/>
        </p:nvPicPr>
        <p:blipFill>
          <a:blip r:embed="rId2"/>
          <a:stretch>
            <a:fillRect/>
          </a:stretch>
        </p:blipFill>
        <p:spPr>
          <a:xfrm>
            <a:off x="5220072" y="2924944"/>
            <a:ext cx="3456384" cy="2115872"/>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5E50A49-6ABB-4C6A-96B2-3C90C613ACD4}"/>
                  </a:ext>
                </a:extLst>
              </p:cNvPr>
              <p:cNvSpPr/>
              <p:nvPr/>
            </p:nvSpPr>
            <p:spPr>
              <a:xfrm>
                <a:off x="251520" y="2636912"/>
                <a:ext cx="4572000" cy="1938992"/>
              </a:xfrm>
              <a:prstGeom prst="rect">
                <a:avLst/>
              </a:prstGeom>
            </p:spPr>
            <p:txBody>
              <a:bodyPr>
                <a:spAutoFit/>
              </a:bodyPr>
              <a:lstStyle/>
              <a:p>
                <a:pPr marL="457200" indent="-457200">
                  <a:buFont typeface="+mj-lt"/>
                  <a:buAutoNum type="arabicPeriod" startAt="2"/>
                </a:pPr>
                <a:r>
                  <a:rPr lang="en-GB" sz="2000" dirty="0">
                    <a:latin typeface="Arial" panose="020B0604020202020204" pitchFamily="34" charset="0"/>
                    <a:cs typeface="Arial" panose="020B0604020202020204" pitchFamily="34" charset="0"/>
                  </a:rPr>
                  <a:t>BE is parallel to CD. ABC and AED are straight lines. AB = 4 cm, BC = 6 cm, BE = 5 cm, AE = 4.8 cm. Calculate the length of CD.</a:t>
                </a:r>
              </a:p>
              <a:p>
                <a:pPr marL="457200" indent="-457200">
                  <a:buFont typeface="+mj-lt"/>
                  <a:buAutoNum type="arabicPeriod" startAt="2"/>
                </a:pPr>
                <a:endParaRPr lang="en-GB" sz="2000" dirty="0">
                  <a:latin typeface="Arial" panose="020B0604020202020204" pitchFamily="34" charset="0"/>
                  <a:cs typeface="Arial" panose="020B0604020202020204" pitchFamily="34" charset="0"/>
                </a:endParaRPr>
              </a:p>
              <a:p>
                <a:pPr marL="457200" indent="-457200">
                  <a:buFont typeface="+mj-lt"/>
                  <a:buAutoNum type="arabicPeriod" startAt="2"/>
                </a:pPr>
                <a:r>
                  <a:rPr lang="en-GB" sz="2000" dirty="0">
                    <a:latin typeface="Arial" panose="020B0604020202020204" pitchFamily="34" charset="0"/>
                    <a:cs typeface="Arial" panose="020B0604020202020204" pitchFamily="34" charset="0"/>
                  </a:rPr>
                  <a:t>Solve the inequality </a:t>
                </a:r>
                <a14:m>
                  <m:oMath xmlns:m="http://schemas.openxmlformats.org/officeDocument/2006/math">
                    <m:r>
                      <a:rPr lang="en-GB" sz="2000" i="1" dirty="0">
                        <a:latin typeface="Cambria Math" panose="02040503050406030204" pitchFamily="18" charset="0"/>
                        <a:cs typeface="Arial" panose="020B0604020202020204" pitchFamily="34" charset="0"/>
                      </a:rPr>
                      <m:t>4</m:t>
                    </m:r>
                    <m:r>
                      <a:rPr lang="en-GB" sz="2000" i="1" dirty="0">
                        <a:latin typeface="Cambria Math" panose="02040503050406030204" pitchFamily="18" charset="0"/>
                        <a:cs typeface="Arial" panose="020B0604020202020204" pitchFamily="34" charset="0"/>
                      </a:rPr>
                      <m:t>𝑥</m:t>
                    </m:r>
                    <m:r>
                      <a:rPr lang="en-GB" sz="2000" i="1" dirty="0">
                        <a:latin typeface="Cambria Math" panose="02040503050406030204" pitchFamily="18" charset="0"/>
                        <a:cs typeface="Arial" panose="020B0604020202020204" pitchFamily="34" charset="0"/>
                      </a:rPr>
                      <m:t>+1&gt;11</m:t>
                    </m:r>
                  </m:oMath>
                </a14:m>
                <a:r>
                  <a:rPr lang="en-GB" sz="2000" dirty="0">
                    <a:latin typeface="Arial" panose="020B0604020202020204" pitchFamily="34" charset="0"/>
                    <a:cs typeface="Arial" panose="020B0604020202020204" pitchFamily="34" charset="0"/>
                  </a:rPr>
                  <a:t>.</a:t>
                </a:r>
              </a:p>
            </p:txBody>
          </p:sp>
        </mc:Choice>
        <mc:Fallback xmlns="">
          <p:sp>
            <p:nvSpPr>
              <p:cNvPr id="5" name="Rectangle 4">
                <a:extLst>
                  <a:ext uri="{FF2B5EF4-FFF2-40B4-BE49-F238E27FC236}">
                    <a16:creationId xmlns:a16="http://schemas.microsoft.com/office/drawing/2014/main" id="{45E50A49-6ABB-4C6A-96B2-3C90C613ACD4}"/>
                  </a:ext>
                </a:extLst>
              </p:cNvPr>
              <p:cNvSpPr>
                <a:spLocks noRot="1" noChangeAspect="1" noMove="1" noResize="1" noEditPoints="1" noAdjustHandles="1" noChangeArrowheads="1" noChangeShapeType="1" noTextEdit="1"/>
              </p:cNvSpPr>
              <p:nvPr/>
            </p:nvSpPr>
            <p:spPr>
              <a:xfrm>
                <a:off x="251520" y="2636912"/>
                <a:ext cx="4572000" cy="1938992"/>
              </a:xfrm>
              <a:prstGeom prst="rect">
                <a:avLst/>
              </a:prstGeom>
              <a:blipFill>
                <a:blip r:embed="rId3"/>
                <a:stretch>
                  <a:fillRect l="-1200" t="-1572" r="-2933" b="-5031"/>
                </a:stretch>
              </a:blipFill>
            </p:spPr>
            <p:txBody>
              <a:bodyPr/>
              <a:lstStyle/>
              <a:p>
                <a:r>
                  <a:rPr lang="en-GB">
                    <a:noFill/>
                  </a:rPr>
                  <a:t> </a:t>
                </a:r>
              </a:p>
            </p:txBody>
          </p:sp>
        </mc:Fallback>
      </mc:AlternateContent>
      <p:pic>
        <p:nvPicPr>
          <p:cNvPr id="6" name="Picture 5"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25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What are the next two terms in the sequence: 1, 3, 6, 10, 15, …,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the exact value of cos </a:t>
                </a:r>
                <a14:m>
                  <m:oMath xmlns:m="http://schemas.openxmlformats.org/officeDocument/2006/math">
                    <m:r>
                      <a:rPr lang="en-GB" sz="2000" b="0" i="1" smtClean="0">
                        <a:latin typeface="Cambria Math" panose="02040503050406030204" pitchFamily="18" charset="0"/>
                        <a:cs typeface="Arial" panose="020B0604020202020204" pitchFamily="34" charset="0"/>
                      </a:rPr>
                      <m:t>30</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There are 5 red pens, 3 blue pens and 2 green pens in a box. Gary takes at random a pen from the box and gives the pen to his friend. Gary then takes at random another pen from the box. Work out the probability that both pens are the same colour.</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554545"/>
              </a:xfrm>
              <a:prstGeom prst="rect">
                <a:avLst/>
              </a:prstGeom>
              <a:blipFill>
                <a:blip r:embed="rId2"/>
                <a:stretch>
                  <a:fillRect l="-635" t="-1193" b="-358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154297DC-5601-4E2D-AA29-219B90DF10B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A961754-B5FC-4A65-AABD-5582A8608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21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377758"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angle labelled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in the diagram.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sz="2000" i="1" dirty="0" smtClean="0">
                        <a:latin typeface="Cambria Math" panose="02040503050406030204" pitchFamily="18" charset="0"/>
                      </a:rPr>
                      <m:t>3</m:t>
                    </m:r>
                    <m:r>
                      <a:rPr lang="en-GB" sz="2000" i="1" dirty="0" smtClean="0">
                        <a:latin typeface="Cambria Math" panose="02040503050406030204" pitchFamily="18" charset="0"/>
                      </a:rPr>
                      <m:t>𝑦</m:t>
                    </m:r>
                    <m:r>
                      <a:rPr lang="en-GB" sz="2000" i="1" dirty="0" smtClean="0">
                        <a:latin typeface="Cambria Math" panose="02040503050406030204" pitchFamily="18" charset="0"/>
                      </a:rPr>
                      <m:t>+10=5</m:t>
                    </m:r>
                    <m:r>
                      <a:rPr lang="en-GB" sz="2000" i="1" dirty="0" smtClean="0">
                        <a:latin typeface="Cambria Math" panose="02040503050406030204" pitchFamily="18" charset="0"/>
                      </a:rPr>
                      <m:t>𝑦</m:t>
                    </m:r>
                    <m:r>
                      <a:rPr lang="en-GB" sz="2000" i="1" dirty="0" smtClean="0">
                        <a:latin typeface="Cambria Math" panose="02040503050406030204" pitchFamily="18" charset="0"/>
                      </a:rPr>
                      <m:t>+3</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Stuart drives 180 km in 2 hours 15 minutes. Work out Stuart’s average speed.</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377758" cy="2554545"/>
              </a:xfrm>
              <a:prstGeom prst="rect">
                <a:avLst/>
              </a:prstGeom>
              <a:blipFill>
                <a:blip r:embed="rId2"/>
                <a:stretch>
                  <a:fillRect l="-1020" t="-1193" b="-3580"/>
                </a:stretch>
              </a:blipFill>
            </p:spPr>
            <p:txBody>
              <a:bodyPr/>
              <a:lstStyle/>
              <a:p>
                <a:r>
                  <a:rPr lang="en-GB">
                    <a:noFill/>
                  </a:rPr>
                  <a:t> </a:t>
                </a:r>
              </a:p>
            </p:txBody>
          </p:sp>
        </mc:Fallback>
      </mc:AlternateContent>
      <p:sp>
        <p:nvSpPr>
          <p:cNvPr id="4" name="Freeform 3"/>
          <p:cNvSpPr/>
          <p:nvPr/>
        </p:nvSpPr>
        <p:spPr>
          <a:xfrm>
            <a:off x="5972526" y="1333263"/>
            <a:ext cx="2641308" cy="2774235"/>
          </a:xfrm>
          <a:custGeom>
            <a:avLst/>
            <a:gdLst>
              <a:gd name="connsiteX0" fmla="*/ 0 w 1652226"/>
              <a:gd name="connsiteY0" fmla="*/ 548640 h 2055824"/>
              <a:gd name="connsiteX1" fmla="*/ 769357 w 1652226"/>
              <a:gd name="connsiteY1" fmla="*/ 0 h 2055824"/>
              <a:gd name="connsiteX2" fmla="*/ 1652226 w 1652226"/>
              <a:gd name="connsiteY2" fmla="*/ 599090 h 2055824"/>
              <a:gd name="connsiteX3" fmla="*/ 460353 w 1652226"/>
              <a:gd name="connsiteY3" fmla="*/ 2055824 h 2055824"/>
              <a:gd name="connsiteX4" fmla="*/ 0 w 1652226"/>
              <a:gd name="connsiteY4" fmla="*/ 548640 h 20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226" h="2055824">
                <a:moveTo>
                  <a:pt x="0" y="548640"/>
                </a:moveTo>
                <a:lnTo>
                  <a:pt x="769357" y="0"/>
                </a:lnTo>
                <a:lnTo>
                  <a:pt x="1652226" y="599090"/>
                </a:lnTo>
                <a:lnTo>
                  <a:pt x="460353" y="2055824"/>
                </a:lnTo>
                <a:lnTo>
                  <a:pt x="0" y="54864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Arc 4"/>
          <p:cNvSpPr/>
          <p:nvPr/>
        </p:nvSpPr>
        <p:spPr>
          <a:xfrm>
            <a:off x="8188386" y="1722122"/>
            <a:ext cx="784827" cy="741630"/>
          </a:xfrm>
          <a:prstGeom prst="arc">
            <a:avLst>
              <a:gd name="adj1" fmla="val 7432091"/>
              <a:gd name="adj2" fmla="val 1240691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rc 5"/>
          <p:cNvSpPr/>
          <p:nvPr/>
        </p:nvSpPr>
        <p:spPr>
          <a:xfrm>
            <a:off x="6773484" y="1012291"/>
            <a:ext cx="784827" cy="741630"/>
          </a:xfrm>
          <a:prstGeom prst="arc">
            <a:avLst>
              <a:gd name="adj1" fmla="val 1040446"/>
              <a:gd name="adj2" fmla="val 910307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Arc 6"/>
          <p:cNvSpPr/>
          <p:nvPr/>
        </p:nvSpPr>
        <p:spPr>
          <a:xfrm>
            <a:off x="5580112" y="1753921"/>
            <a:ext cx="784827" cy="741630"/>
          </a:xfrm>
          <a:prstGeom prst="arc">
            <a:avLst>
              <a:gd name="adj1" fmla="val 19325238"/>
              <a:gd name="adj2" fmla="val 3965422"/>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Arc 7"/>
          <p:cNvSpPr/>
          <p:nvPr/>
        </p:nvSpPr>
        <p:spPr>
          <a:xfrm>
            <a:off x="6259353" y="3695482"/>
            <a:ext cx="784827" cy="741630"/>
          </a:xfrm>
          <a:prstGeom prst="arc">
            <a:avLst>
              <a:gd name="adj1" fmla="val 15559806"/>
              <a:gd name="adj2" fmla="val 1941524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6889428" y="1745977"/>
                <a:ext cx="7425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ea typeface="Cambria Math" panose="02040503050406030204" pitchFamily="18" charset="0"/>
                        </a:rPr>
                        <m:t>𝑥</m:t>
                      </m:r>
                      <m:r>
                        <a:rPr lang="en-GB"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6889428" y="1745977"/>
                <a:ext cx="742552"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631980" y="2124736"/>
                <a:ext cx="7425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ea typeface="Cambria Math" panose="02040503050406030204" pitchFamily="18" charset="0"/>
                        </a:rPr>
                        <m:t>76</m:t>
                      </m:r>
                      <m:r>
                        <a:rPr lang="en-GB"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7631980" y="2124736"/>
                <a:ext cx="74255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542268" y="3340338"/>
                <a:ext cx="7425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5</m:t>
                      </m:r>
                      <m:r>
                        <a:rPr lang="en-GB" b="0" i="1" dirty="0" smtClean="0">
                          <a:latin typeface="Cambria Math" panose="02040503050406030204" pitchFamily="18" charset="0"/>
                        </a:rPr>
                        <m:t>3</m:t>
                      </m:r>
                      <m:r>
                        <a:rPr lang="en-GB"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6542268" y="3340338"/>
                <a:ext cx="74255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259353" y="2010634"/>
                <a:ext cx="7425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104</m:t>
                      </m:r>
                      <m:r>
                        <a:rPr lang="en-GB"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6259353" y="2010634"/>
                <a:ext cx="742552" cy="369332"/>
              </a:xfrm>
              <a:prstGeom prst="rect">
                <a:avLst/>
              </a:prstGeom>
              <a:blipFill>
                <a:blip r:embed="rId6"/>
                <a:stretch>
                  <a:fillRect/>
                </a:stretch>
              </a:blipFill>
            </p:spPr>
            <p:txBody>
              <a:bodyPr/>
              <a:lstStyle/>
              <a:p>
                <a:r>
                  <a:rPr lang="en-GB">
                    <a:noFill/>
                  </a:rPr>
                  <a:t> </a:t>
                </a:r>
              </a:p>
            </p:txBody>
          </p:sp>
        </mc:Fallback>
      </mc:AlternateContent>
      <p:pic>
        <p:nvPicPr>
          <p:cNvPr id="14" name="Picture 13"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67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480720" cy="347787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Name the part of the circle shown in red on the diagram.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weight of a piece of wire (</a:t>
                </a:r>
                <a14:m>
                  <m:oMath xmlns:m="http://schemas.openxmlformats.org/officeDocument/2006/math">
                    <m:r>
                      <a:rPr lang="en-GB" sz="2000" i="1" dirty="0" smtClean="0">
                        <a:latin typeface="Cambria Math" panose="02040503050406030204" pitchFamily="18" charset="0"/>
                        <a:cs typeface="Arial" panose="020B0604020202020204" pitchFamily="34" charset="0"/>
                      </a:rPr>
                      <m:t>𝑤</m:t>
                    </m:r>
                  </m:oMath>
                </a14:m>
                <a:r>
                  <a:rPr lang="en-GB" sz="2000" dirty="0">
                    <a:latin typeface="Arial" panose="020B0604020202020204" pitchFamily="34" charset="0"/>
                    <a:cs typeface="Arial" panose="020B0604020202020204" pitchFamily="34" charset="0"/>
                  </a:rPr>
                  <a:t> grams) is directly proportional to its length (</a:t>
                </a:r>
                <a14:m>
                  <m:oMath xmlns:m="http://schemas.openxmlformats.org/officeDocument/2006/math">
                    <m:r>
                      <a:rPr lang="en-GB" sz="2000" i="1" dirty="0" smtClean="0">
                        <a:latin typeface="Cambria Math" panose="02040503050406030204" pitchFamily="18" charset="0"/>
                        <a:cs typeface="Arial" panose="020B0604020202020204" pitchFamily="34" charset="0"/>
                      </a:rPr>
                      <m:t>𝑙</m:t>
                    </m:r>
                  </m:oMath>
                </a14:m>
                <a:r>
                  <a:rPr lang="en-GB" sz="2000" dirty="0">
                    <a:latin typeface="Arial" panose="020B0604020202020204" pitchFamily="34" charset="0"/>
                    <a:cs typeface="Arial" panose="020B0604020202020204" pitchFamily="34" charset="0"/>
                  </a:rPr>
                  <a:t> cm). </a:t>
                </a:r>
                <a14:m>
                  <m:oMath xmlns:m="http://schemas.openxmlformats.org/officeDocument/2006/math">
                    <m:r>
                      <a:rPr lang="en-GB" sz="2000" i="1" dirty="0" smtClean="0">
                        <a:latin typeface="Cambria Math" panose="02040503050406030204" pitchFamily="18" charset="0"/>
                        <a:cs typeface="Arial" panose="020B0604020202020204" pitchFamily="34" charset="0"/>
                      </a:rPr>
                      <m:t>𝑤</m:t>
                    </m:r>
                  </m:oMath>
                </a14:m>
                <a:r>
                  <a:rPr lang="en-GB" sz="2000" dirty="0">
                    <a:latin typeface="Arial" panose="020B0604020202020204" pitchFamily="34" charset="0"/>
                    <a:cs typeface="Arial" panose="020B0604020202020204" pitchFamily="34" charset="0"/>
                  </a:rPr>
                  <a:t> is given by the formula: </a:t>
                </a:r>
                <a14:m>
                  <m:oMath xmlns:m="http://schemas.openxmlformats.org/officeDocument/2006/math">
                    <m:r>
                      <a:rPr lang="en-GB" sz="2000" i="1" dirty="0" smtClean="0">
                        <a:latin typeface="Cambria Math" panose="02040503050406030204" pitchFamily="18" charset="0"/>
                        <a:cs typeface="Arial" panose="020B0604020202020204" pitchFamily="34" charset="0"/>
                      </a:rPr>
                      <m:t>𝑤</m:t>
                    </m:r>
                    <m:r>
                      <a:rPr lang="en-GB" sz="2000" i="1" dirty="0" smtClean="0">
                        <a:latin typeface="Cambria Math" panose="02040503050406030204" pitchFamily="18" charset="0"/>
                        <a:cs typeface="Arial" panose="020B0604020202020204" pitchFamily="34" charset="0"/>
                      </a:rPr>
                      <m:t>=30</m:t>
                    </m:r>
                    <m:r>
                      <a:rPr lang="en-GB" sz="2000" i="1" dirty="0" smtClean="0">
                        <a:latin typeface="Cambria Math" panose="02040503050406030204" pitchFamily="18" charset="0"/>
                        <a:cs typeface="Arial" panose="020B0604020202020204" pitchFamily="34" charset="0"/>
                      </a:rPr>
                      <m:t>𝑙</m:t>
                    </m:r>
                  </m:oMath>
                </a14:m>
                <a:r>
                  <a:rPr lang="en-GB" sz="2000" dirty="0">
                    <a:latin typeface="Arial" panose="020B0604020202020204" pitchFamily="34" charset="0"/>
                    <a:cs typeface="Arial" panose="020B0604020202020204" pitchFamily="34" charset="0"/>
                  </a:rPr>
                  <a:t>. Find the length of a wire weighing 75 grams.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Jack sows 300 wildflower seeds. The probability of a seed flowering is 0.7. Work out an estimate for the number of these seeds that will flower.</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480720" cy="3477875"/>
              </a:xfrm>
              <a:prstGeom prst="rect">
                <a:avLst/>
              </a:prstGeom>
              <a:blipFill>
                <a:blip r:embed="rId2"/>
                <a:stretch>
                  <a:fillRect l="-847" t="-877" r="-1599" b="-2456"/>
                </a:stretch>
              </a:blipFill>
            </p:spPr>
            <p:txBody>
              <a:bodyPr/>
              <a:lstStyle/>
              <a:p>
                <a:r>
                  <a:rPr lang="en-GB">
                    <a:noFill/>
                  </a:rPr>
                  <a:t> </a:t>
                </a:r>
              </a:p>
            </p:txBody>
          </p:sp>
        </mc:Fallback>
      </mc:AlternateContent>
      <p:sp>
        <p:nvSpPr>
          <p:cNvPr id="4" name="Oval 3"/>
          <p:cNvSpPr/>
          <p:nvPr/>
        </p:nvSpPr>
        <p:spPr>
          <a:xfrm>
            <a:off x="6948264" y="1268760"/>
            <a:ext cx="1872208"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6" name="Straight Connector 5"/>
          <p:cNvCxnSpPr>
            <a:stCxn id="4" idx="2"/>
            <a:endCxn id="4" idx="0"/>
          </p:cNvCxnSpPr>
          <p:nvPr/>
        </p:nvCxnSpPr>
        <p:spPr>
          <a:xfrm flipV="1">
            <a:off x="6948264" y="1268760"/>
            <a:ext cx="936104" cy="9361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Image result for calculator symbol">
            <a:extLst>
              <a:ext uri="{FF2B5EF4-FFF2-40B4-BE49-F238E27FC236}">
                <a16:creationId xmlns:a16="http://schemas.microsoft.com/office/drawing/2014/main" id="{07A729C2-C389-4758-9C26-80C2C019633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309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25029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5</m:t>
                        </m:r>
                      </m:sup>
                    </m:sSup>
                    <m:r>
                      <a:rPr lang="en-GB" sz="2000" b="0" i="1" smtClean="0">
                        <a:latin typeface="Cambria Math" panose="02040503050406030204" pitchFamily="18" charset="0"/>
                        <a:ea typeface="Cambria Math" panose="02040503050406030204" pitchFamily="18" charset="0"/>
                        <a:cs typeface="Arial" panose="020B0604020202020204" pitchFamily="34" charset="0"/>
                      </a:rPr>
                      <m:t>)×(3×</m:t>
                    </m:r>
                    <m:sSup>
                      <m:sSupPr>
                        <m:ctrlPr>
                          <a:rPr lang="en-GB"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6</m:t>
                        </m:r>
                      </m:sup>
                    </m:sSup>
                    <m:r>
                      <a:rPr lang="en-GB" sz="2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giving your answer in standard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Factorise and solve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+7</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+12=0</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two triangles ABC and PQR are mathematically similar. Calculate the length of PR.</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250296"/>
              </a:xfrm>
              <a:prstGeom prst="rect">
                <a:avLst/>
              </a:prstGeom>
              <a:blipFill>
                <a:blip r:embed="rId2"/>
                <a:stretch>
                  <a:fillRect l="-635" t="-1355" b="-406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88BF34B2-F832-4138-90C5-296A2898957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763C333E-CEF8-4824-A423-6C0B0F825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DD8208D-9C7F-4840-AC51-31FA2F603E8D}"/>
              </a:ext>
            </a:extLst>
          </p:cNvPr>
          <p:cNvPicPr>
            <a:picLocks noChangeAspect="1"/>
          </p:cNvPicPr>
          <p:nvPr/>
        </p:nvPicPr>
        <p:blipFill>
          <a:blip r:embed="rId5"/>
          <a:stretch>
            <a:fillRect/>
          </a:stretch>
        </p:blipFill>
        <p:spPr>
          <a:xfrm>
            <a:off x="683568" y="3429000"/>
            <a:ext cx="4945787" cy="2858329"/>
          </a:xfrm>
          <a:prstGeom prst="rect">
            <a:avLst/>
          </a:prstGeom>
        </p:spPr>
      </p:pic>
    </p:spTree>
    <p:extLst>
      <p:ext uri="{BB962C8B-B14F-4D97-AF65-F5344CB8AC3E}">
        <p14:creationId xmlns:p14="http://schemas.microsoft.com/office/powerpoint/2010/main" val="1077661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768752" cy="2483244"/>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What type of correlation does the scatter graph show? What could the two variables be?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Factorise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−49</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b="1" i="1" smtClean="0">
                        <a:latin typeface="Cambria Math" panose="02040503050406030204" pitchFamily="18" charset="0"/>
                        <a:cs typeface="Arial" panose="020B0604020202020204" pitchFamily="34" charset="0"/>
                      </a:rPr>
                      <m:t>𝒂</m:t>
                    </m:r>
                    <m:r>
                      <a:rPr lang="en-GB" sz="2000" b="0" i="1" smtClean="0">
                        <a:latin typeface="Cambria Math" panose="02040503050406030204" pitchFamily="18" charset="0"/>
                        <a:cs typeface="Arial" panose="020B0604020202020204" pitchFamily="34" charset="0"/>
                      </a:rPr>
                      <m:t>=</m:t>
                    </m:r>
                    <m:d>
                      <m:dPr>
                        <m:ctrlPr>
                          <a:rPr lang="en-GB" sz="2000" b="0" i="1" smtClean="0">
                            <a:latin typeface="Cambria Math" panose="02040503050406030204" pitchFamily="18" charset="0"/>
                            <a:cs typeface="Arial" panose="020B0604020202020204" pitchFamily="34" charset="0"/>
                          </a:rPr>
                        </m:ctrlPr>
                      </m:dPr>
                      <m:e>
                        <m:m>
                          <m:mPr>
                            <m:mcs>
                              <m:mc>
                                <m:mcPr>
                                  <m:count m:val="1"/>
                                  <m:mcJc m:val="center"/>
                                </m:mcPr>
                              </m:mc>
                            </m:mcs>
                            <m:ctrlPr>
                              <a:rPr lang="en-GB" sz="2000" b="0" i="1" smtClean="0">
                                <a:latin typeface="Cambria Math" panose="02040503050406030204" pitchFamily="18" charset="0"/>
                                <a:cs typeface="Arial" panose="020B0604020202020204" pitchFamily="34" charset="0"/>
                              </a:rPr>
                            </m:ctrlPr>
                          </m:mPr>
                          <m:mr>
                            <m:e>
                              <m:r>
                                <m:rPr>
                                  <m:brk m:alnAt="7"/>
                                </m:rPr>
                                <a:rPr lang="en-GB" sz="2000" b="0" i="1" smtClean="0">
                                  <a:latin typeface="Cambria Math" panose="02040503050406030204" pitchFamily="18" charset="0"/>
                                  <a:cs typeface="Arial" panose="020B0604020202020204" pitchFamily="34" charset="0"/>
                                </a:rPr>
                                <m:t>2</m:t>
                              </m:r>
                            </m:e>
                          </m:mr>
                          <m:mr>
                            <m:e>
                              <m:r>
                                <a:rPr lang="en-GB" sz="2000" b="0" i="1" smtClean="0">
                                  <a:latin typeface="Cambria Math" panose="02040503050406030204" pitchFamily="18" charset="0"/>
                                  <a:cs typeface="Arial" panose="020B0604020202020204" pitchFamily="34" charset="0"/>
                                </a:rPr>
                                <m:t>3</m:t>
                              </m:r>
                            </m:e>
                          </m:mr>
                        </m:m>
                      </m:e>
                    </m:d>
                  </m:oMath>
                </a14:m>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and </a:t>
                </a:r>
                <a14:m>
                  <m:oMath xmlns:m="http://schemas.openxmlformats.org/officeDocument/2006/math">
                    <m:r>
                      <a:rPr lang="en-GB" sz="2000" b="1" i="1" smtClean="0">
                        <a:latin typeface="Cambria Math" panose="02040503050406030204" pitchFamily="18" charset="0"/>
                        <a:cs typeface="Arial" panose="020B0604020202020204" pitchFamily="34" charset="0"/>
                      </a:rPr>
                      <m:t>𝒃</m:t>
                    </m:r>
                    <m:r>
                      <a:rPr lang="en-GB" sz="2000" b="0" i="1" smtClean="0">
                        <a:latin typeface="Cambria Math" panose="02040503050406030204" pitchFamily="18" charset="0"/>
                        <a:cs typeface="Arial" panose="020B0604020202020204" pitchFamily="34" charset="0"/>
                      </a:rPr>
                      <m:t>=</m:t>
                    </m:r>
                    <m:d>
                      <m:dPr>
                        <m:ctrlPr>
                          <a:rPr lang="en-GB" sz="2000" b="0" i="1" smtClean="0">
                            <a:latin typeface="Cambria Math" panose="02040503050406030204" pitchFamily="18" charset="0"/>
                            <a:cs typeface="Arial" panose="020B0604020202020204" pitchFamily="34" charset="0"/>
                          </a:rPr>
                        </m:ctrlPr>
                      </m:dPr>
                      <m:e>
                        <m:m>
                          <m:mPr>
                            <m:mcs>
                              <m:mc>
                                <m:mcPr>
                                  <m:count m:val="1"/>
                                  <m:mcJc m:val="center"/>
                                </m:mcPr>
                              </m:mc>
                            </m:mcs>
                            <m:ctrlPr>
                              <a:rPr lang="en-GB" sz="2000" b="0" i="1" smtClean="0">
                                <a:latin typeface="Cambria Math" panose="02040503050406030204" pitchFamily="18" charset="0"/>
                                <a:cs typeface="Arial" panose="020B0604020202020204" pitchFamily="34" charset="0"/>
                              </a:rPr>
                            </m:ctrlPr>
                          </m:mPr>
                          <m:mr>
                            <m:e>
                              <m:r>
                                <m:rPr>
                                  <m:brk m:alnAt="7"/>
                                </m:rPr>
                                <a:rPr lang="en-GB" sz="2000" b="0" i="1" smtClean="0">
                                  <a:latin typeface="Cambria Math" panose="02040503050406030204" pitchFamily="18" charset="0"/>
                                  <a:cs typeface="Arial" panose="020B0604020202020204" pitchFamily="34" charset="0"/>
                                </a:rPr>
                                <m:t>1</m:t>
                              </m:r>
                            </m:e>
                          </m:mr>
                          <m:mr>
                            <m:e>
                              <m:r>
                                <a:rPr lang="en-GB" sz="2000" b="0" i="1" smtClean="0">
                                  <a:latin typeface="Cambria Math" panose="02040503050406030204" pitchFamily="18" charset="0"/>
                                  <a:cs typeface="Arial" panose="020B0604020202020204" pitchFamily="34" charset="0"/>
                                </a:rPr>
                                <m:t>5</m:t>
                              </m:r>
                            </m:e>
                          </m:mr>
                        </m:m>
                      </m:e>
                    </m:d>
                  </m:oMath>
                </a14:m>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Write as a column vector </a:t>
                </a:r>
                <a14:m>
                  <m:oMath xmlns:m="http://schemas.openxmlformats.org/officeDocument/2006/math">
                    <m:r>
                      <a:rPr lang="en-GB" sz="2000" b="1" i="1" smtClean="0">
                        <a:latin typeface="Cambria Math" panose="02040503050406030204" pitchFamily="18" charset="0"/>
                        <a:cs typeface="Arial" panose="020B0604020202020204" pitchFamily="34" charset="0"/>
                      </a:rPr>
                      <m:t>𝒂</m:t>
                    </m:r>
                    <m:r>
                      <a:rPr lang="en-GB" sz="2000" b="0" i="1" smtClean="0">
                        <a:latin typeface="Cambria Math" panose="02040503050406030204" pitchFamily="18" charset="0"/>
                        <a:cs typeface="Arial" panose="020B0604020202020204" pitchFamily="34" charset="0"/>
                      </a:rPr>
                      <m:t>+</m:t>
                    </m:r>
                    <m:r>
                      <a:rPr lang="en-GB" sz="2000" b="1" i="1" smtClean="0">
                        <a:latin typeface="Cambria Math" panose="02040503050406030204" pitchFamily="18" charset="0"/>
                        <a:cs typeface="Arial" panose="020B0604020202020204" pitchFamily="34" charset="0"/>
                      </a:rPr>
                      <m:t>𝒃</m:t>
                    </m:r>
                  </m:oMath>
                </a14:m>
                <a:r>
                  <a:rPr lang="en-GB" sz="2000" dirty="0">
                    <a:latin typeface="Arial" panose="020B0604020202020204" pitchFamily="34" charset="0"/>
                    <a:cs typeface="Arial" panose="020B0604020202020204" pitchFamily="34" charset="0"/>
                  </a:rPr>
                  <a:t>.</a:t>
                </a:r>
                <a:endParaRPr lang="en-GB" sz="2000" b="1"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768752" cy="2483244"/>
              </a:xfrm>
              <a:prstGeom prst="rect">
                <a:avLst/>
              </a:prstGeom>
              <a:blipFill>
                <a:blip r:embed="rId2"/>
                <a:stretch>
                  <a:fillRect l="-810" t="-1229" r="-1170" b="-3686"/>
                </a:stretch>
              </a:blipFill>
            </p:spPr>
            <p:txBody>
              <a:bodyPr/>
              <a:lstStyle/>
              <a:p>
                <a:r>
                  <a:rPr lang="en-GB">
                    <a:noFill/>
                  </a:rPr>
                  <a:t> </a:t>
                </a:r>
              </a:p>
            </p:txBody>
          </p:sp>
        </mc:Fallback>
      </mc:AlternateContent>
      <p:pic>
        <p:nvPicPr>
          <p:cNvPr id="6" name="Picture 5"/>
          <p:cNvPicPr>
            <a:picLocks noChangeAspect="1"/>
          </p:cNvPicPr>
          <p:nvPr/>
        </p:nvPicPr>
        <p:blipFill rotWithShape="1">
          <a:blip r:embed="rId3"/>
          <a:srcRect t="75586"/>
          <a:stretch/>
        </p:blipFill>
        <p:spPr>
          <a:xfrm>
            <a:off x="7172672" y="1196752"/>
            <a:ext cx="1665694" cy="1539008"/>
          </a:xfrm>
          <a:prstGeom prst="rect">
            <a:avLst/>
          </a:prstGeom>
        </p:spPr>
      </p:pic>
      <p:pic>
        <p:nvPicPr>
          <p:cNvPr id="4" name="Picture 3"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856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470898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Accurately construct the triangle below in your exercise book.</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Make u the subject of the formula </a:t>
                </a:r>
                <a14:m>
                  <m:oMath xmlns:m="http://schemas.openxmlformats.org/officeDocument/2006/math">
                    <m:sSup>
                      <m:sSupPr>
                        <m:ctrlPr>
                          <a:rPr lang="en-GB" sz="2000" i="1" dirty="0" smtClean="0">
                            <a:latin typeface="Cambria Math" panose="02040503050406030204" pitchFamily="18" charset="0"/>
                            <a:cs typeface="Arial" panose="020B0604020202020204" pitchFamily="34" charset="0"/>
                          </a:rPr>
                        </m:ctrlPr>
                      </m:sSupPr>
                      <m:e>
                        <m:r>
                          <a:rPr lang="en-GB" sz="2000" b="0" i="1" dirty="0" smtClean="0">
                            <a:latin typeface="Cambria Math" panose="02040503050406030204" pitchFamily="18" charset="0"/>
                            <a:cs typeface="Arial" panose="020B0604020202020204" pitchFamily="34" charset="0"/>
                          </a:rPr>
                          <m:t>𝑣</m:t>
                        </m:r>
                      </m:e>
                      <m:sup>
                        <m:r>
                          <a:rPr lang="en-GB" sz="2000" b="0" i="1" dirty="0" smtClean="0">
                            <a:latin typeface="Cambria Math" panose="02040503050406030204" pitchFamily="18" charset="0"/>
                            <a:cs typeface="Arial" panose="020B0604020202020204" pitchFamily="34" charset="0"/>
                          </a:rPr>
                          <m:t>2</m:t>
                        </m:r>
                      </m:sup>
                    </m:sSup>
                    <m:r>
                      <a:rPr lang="en-GB" sz="2000" i="1" dirty="0" smtClean="0">
                        <a:latin typeface="Cambria Math" panose="02040503050406030204" pitchFamily="18" charset="0"/>
                        <a:cs typeface="Arial" panose="020B0604020202020204" pitchFamily="34" charset="0"/>
                      </a:rPr>
                      <m:t>=</m:t>
                    </m:r>
                    <m:sSup>
                      <m:sSupPr>
                        <m:ctrlPr>
                          <a:rPr lang="en-GB" sz="2000" i="1" dirty="0" smtClean="0">
                            <a:latin typeface="Cambria Math" panose="02040503050406030204" pitchFamily="18" charset="0"/>
                            <a:cs typeface="Arial" panose="020B0604020202020204" pitchFamily="34" charset="0"/>
                          </a:rPr>
                        </m:ctrlPr>
                      </m:sSupPr>
                      <m:e>
                        <m:r>
                          <a:rPr lang="en-GB" sz="2000" b="0" i="1" dirty="0" smtClean="0">
                            <a:latin typeface="Cambria Math" panose="02040503050406030204" pitchFamily="18" charset="0"/>
                            <a:cs typeface="Arial" panose="020B0604020202020204" pitchFamily="34" charset="0"/>
                          </a:rPr>
                          <m:t>𝑢</m:t>
                        </m:r>
                      </m:e>
                      <m:sup>
                        <m:r>
                          <a:rPr lang="en-GB" sz="2000" b="0" i="1" dirty="0" smtClean="0">
                            <a:latin typeface="Cambria Math" panose="02040503050406030204" pitchFamily="18" charset="0"/>
                            <a:cs typeface="Arial" panose="020B0604020202020204" pitchFamily="34" charset="0"/>
                          </a:rPr>
                          <m:t>2</m:t>
                        </m:r>
                      </m:sup>
                    </m:sSup>
                    <m:r>
                      <a:rPr lang="en-GB" sz="2000" i="1" dirty="0" smtClean="0">
                        <a:latin typeface="Cambria Math" panose="02040503050406030204" pitchFamily="18" charset="0"/>
                        <a:cs typeface="Arial" panose="020B0604020202020204" pitchFamily="34" charset="0"/>
                      </a:rPr>
                      <m:t>+2</m:t>
                    </m:r>
                    <m:r>
                      <a:rPr lang="en-GB" sz="2000" i="1" dirty="0" smtClean="0">
                        <a:latin typeface="Cambria Math" panose="02040503050406030204" pitchFamily="18" charset="0"/>
                        <a:cs typeface="Arial" panose="020B0604020202020204" pitchFamily="34" charset="0"/>
                      </a:rPr>
                      <m:t>𝑎𝑠</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Jacob answered 80% of the questions in a test correctly. He answered 32 of the questions correctly. Work out the total number of questions in the test.</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4708981"/>
              </a:xfrm>
              <a:prstGeom prst="rect">
                <a:avLst/>
              </a:prstGeom>
              <a:blipFill>
                <a:blip r:embed="rId2"/>
                <a:stretch>
                  <a:fillRect l="-635" t="-648" r="-494" b="-1554"/>
                </a:stretch>
              </a:blipFill>
            </p:spPr>
            <p:txBody>
              <a:bodyPr/>
              <a:lstStyle/>
              <a:p>
                <a:r>
                  <a:rPr lang="en-GB">
                    <a:noFill/>
                  </a:rPr>
                  <a:t> </a:t>
                </a:r>
              </a:p>
            </p:txBody>
          </p:sp>
        </mc:Fallback>
      </mc:AlternateContent>
      <p:sp>
        <p:nvSpPr>
          <p:cNvPr id="3" name="Isosceles Triangle 2"/>
          <p:cNvSpPr/>
          <p:nvPr/>
        </p:nvSpPr>
        <p:spPr>
          <a:xfrm>
            <a:off x="2339752" y="1772816"/>
            <a:ext cx="3672408" cy="1800200"/>
          </a:xfrm>
          <a:prstGeom prst="triangle">
            <a:avLst>
              <a:gd name="adj" fmla="val 2652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Arc 3"/>
          <p:cNvSpPr/>
          <p:nvPr/>
        </p:nvSpPr>
        <p:spPr>
          <a:xfrm>
            <a:off x="5220072" y="2888940"/>
            <a:ext cx="1368152" cy="1368152"/>
          </a:xfrm>
          <a:prstGeom prst="arc">
            <a:avLst>
              <a:gd name="adj1" fmla="val 10727114"/>
              <a:gd name="adj2" fmla="val 13055697"/>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rc 5"/>
          <p:cNvSpPr/>
          <p:nvPr/>
        </p:nvSpPr>
        <p:spPr>
          <a:xfrm>
            <a:off x="1655676" y="2888940"/>
            <a:ext cx="1368152" cy="1368152"/>
          </a:xfrm>
          <a:prstGeom prst="arc">
            <a:avLst>
              <a:gd name="adj1" fmla="val 17922383"/>
              <a:gd name="adj2" fmla="val 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TextBox 6"/>
          <p:cNvSpPr txBox="1"/>
          <p:nvPr/>
        </p:nvSpPr>
        <p:spPr>
          <a:xfrm>
            <a:off x="3707904" y="3671313"/>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 cm</a:t>
            </a:r>
          </a:p>
        </p:txBody>
      </p:sp>
      <mc:AlternateContent xmlns:mc="http://schemas.openxmlformats.org/markup-compatibility/2006" xmlns:a14="http://schemas.microsoft.com/office/drawing/2010/main">
        <mc:Choice Requires="a14">
          <p:sp>
            <p:nvSpPr>
              <p:cNvPr id="8" name="TextBox 7"/>
              <p:cNvSpPr txBox="1"/>
              <p:nvPr/>
            </p:nvSpPr>
            <p:spPr>
              <a:xfrm>
                <a:off x="2720473" y="3034178"/>
                <a:ext cx="10081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65</m:t>
                      </m:r>
                      <m:r>
                        <a:rPr lang="en-GB" b="0" i="1" dirty="0" smtClean="0">
                          <a:latin typeface="Cambria Math" panose="02040503050406030204" pitchFamily="18" charset="0"/>
                          <a:ea typeface="Cambria Math" panose="02040503050406030204" pitchFamily="18" charset="0"/>
                        </a:rPr>
                        <m:t>°</m:t>
                      </m:r>
                    </m:oMath>
                  </m:oMathPara>
                </a14:m>
                <a:endParaRPr lang="en-GB"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720473" y="3034178"/>
                <a:ext cx="1008112"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515315" y="3112381"/>
                <a:ext cx="10081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ea typeface="Cambria Math" panose="02040503050406030204" pitchFamily="18" charset="0"/>
                        </a:rPr>
                        <m:t>48°</m:t>
                      </m:r>
                    </m:oMath>
                  </m:oMathPara>
                </a14:m>
                <a:endParaRPr lang="en-GB"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515315" y="3112381"/>
                <a:ext cx="1008112" cy="369332"/>
              </a:xfrm>
              <a:prstGeom prst="rect">
                <a:avLst/>
              </a:prstGeom>
              <a:blipFill>
                <a:blip r:embed="rId4"/>
                <a:stretch>
                  <a:fillRect/>
                </a:stretch>
              </a:blipFill>
            </p:spPr>
            <p:txBody>
              <a:bodyPr/>
              <a:lstStyle/>
              <a:p>
                <a:r>
                  <a:rPr lang="en-GB">
                    <a:noFill/>
                  </a:rPr>
                  <a:t> </a:t>
                </a:r>
              </a:p>
            </p:txBody>
          </p:sp>
        </mc:Fallback>
      </mc:AlternateContent>
      <p:pic>
        <p:nvPicPr>
          <p:cNvPr id="10" name="Picture 9"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369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1804EFF-1AD9-4E32-8101-7A4337389969}"/>
                  </a:ext>
                </a:extLst>
              </p:cNvPr>
              <p:cNvSpPr txBox="1"/>
              <p:nvPr/>
            </p:nvSpPr>
            <p:spPr>
              <a:xfrm>
                <a:off x="251520" y="1124744"/>
                <a:ext cx="8640960"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a.	Sketch the graphs of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𝑥</m:t>
                    </m:r>
                    <m:r>
                      <a:rPr lang="en-GB" sz="2000" b="0" i="0" smtClean="0">
                        <a:latin typeface="Cambria Math" panose="02040503050406030204" pitchFamily="18" charset="0"/>
                        <a:cs typeface="Arial" panose="020B0604020202020204" pitchFamily="34" charset="0"/>
                      </a:rPr>
                      <m:t>+6</m:t>
                    </m:r>
                  </m:oMath>
                </a14:m>
                <a:r>
                  <a:rPr lang="en-GB" sz="2000" dirty="0">
                    <a:latin typeface="Arial" panose="020B0604020202020204" pitchFamily="34" charset="0"/>
                    <a:cs typeface="Arial" panose="020B0604020202020204" pitchFamily="34" charset="0"/>
                  </a:rPr>
                  <a:t> on the same pair 	of axes.</a:t>
                </a:r>
              </a:p>
              <a:p>
                <a:r>
                  <a:rPr lang="en-GB" sz="2000" dirty="0">
                    <a:latin typeface="Arial" panose="020B0604020202020204" pitchFamily="34" charset="0"/>
                    <a:cs typeface="Arial" panose="020B0604020202020204" pitchFamily="34" charset="0"/>
                  </a:rPr>
                  <a:t>       b.	Use your graphs to solve the simultaneous equations </a:t>
                </a:r>
                <a14:m>
                  <m:oMath xmlns:m="http://schemas.openxmlformats.org/officeDocument/2006/math">
                    <m:r>
                      <a:rPr lang="en-GB" sz="2000" i="1">
                        <a:latin typeface="Cambria Math" panose="02040503050406030204" pitchFamily="18" charset="0"/>
                        <a:cs typeface="Arial" panose="020B0604020202020204" pitchFamily="34" charset="0"/>
                      </a:rPr>
                      <m:t>𝑦</m:t>
                    </m:r>
                    <m:r>
                      <a:rPr lang="en-GB" sz="2000" i="1">
                        <a:latin typeface="Cambria Math" panose="02040503050406030204" pitchFamily="18" charset="0"/>
                        <a:cs typeface="Arial" panose="020B0604020202020204" pitchFamily="34" charset="0"/>
                      </a:rPr>
                      <m:t>=3</m:t>
                    </m:r>
                    <m:r>
                      <a:rPr lang="en-GB" sz="2000" i="1">
                        <a:latin typeface="Cambria Math" panose="02040503050406030204" pitchFamily="18" charset="0"/>
                        <a:cs typeface="Arial" panose="020B0604020202020204" pitchFamily="34" charset="0"/>
                      </a:rPr>
                      <m:t>𝑥</m:t>
                    </m:r>
                    <m:r>
                      <a:rPr lang="en-GB" sz="2000" i="1">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i="1">
                        <a:latin typeface="Cambria Math" panose="02040503050406030204" pitchFamily="18" charset="0"/>
                        <a:cs typeface="Arial" panose="020B0604020202020204" pitchFamily="34" charset="0"/>
                      </a:rPr>
                      <m:t>𝑦</m:t>
                    </m:r>
                    <m:r>
                      <a:rPr lang="en-GB" sz="2000" i="1">
                        <a:latin typeface="Cambria Math" panose="02040503050406030204" pitchFamily="18" charset="0"/>
                        <a:cs typeface="Arial" panose="020B0604020202020204" pitchFamily="34" charset="0"/>
                      </a:rPr>
                      <m:t>=−4</m:t>
                    </m:r>
                    <m:r>
                      <a:rPr lang="en-GB" sz="2000" i="1">
                        <a:latin typeface="Cambria Math" panose="02040503050406030204" pitchFamily="18" charset="0"/>
                        <a:cs typeface="Arial" panose="020B0604020202020204" pitchFamily="34" charset="0"/>
                      </a:rPr>
                      <m:t>𝑥</m:t>
                    </m:r>
                    <m:r>
                      <a:rPr lang="en-GB" sz="2000">
                        <a:latin typeface="Cambria Math" panose="02040503050406030204" pitchFamily="18" charset="0"/>
                        <a:cs typeface="Arial" panose="020B0604020202020204" pitchFamily="34" charset="0"/>
                      </a:rPr>
                      <m:t>+6</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startAt="2"/>
                </a:pPr>
                <a:r>
                  <a:rPr lang="en-GB" sz="2000" dirty="0">
                    <a:latin typeface="Arial" panose="020B0604020202020204" pitchFamily="34" charset="0"/>
                    <a:cs typeface="Arial" panose="020B0604020202020204" pitchFamily="34" charset="0"/>
                  </a:rPr>
                  <a:t>Calculate the circumference of the circle. Give your answer correct to 3 significant figures.</a:t>
                </a:r>
              </a:p>
              <a:p>
                <a:endParaRPr lang="en-GB" sz="20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61804EFF-1AD9-4E32-8101-7A4337389969}"/>
                  </a:ext>
                </a:extLst>
              </p:cNvPr>
              <p:cNvSpPr txBox="1">
                <a:spLocks noRot="1" noChangeAspect="1" noMove="1" noResize="1" noEditPoints="1" noAdjustHandles="1" noChangeArrowheads="1" noChangeShapeType="1" noTextEdit="1"/>
              </p:cNvSpPr>
              <p:nvPr/>
            </p:nvSpPr>
            <p:spPr>
              <a:xfrm>
                <a:off x="251520" y="1124744"/>
                <a:ext cx="8640960" cy="2554545"/>
              </a:xfrm>
              <a:prstGeom prst="rect">
                <a:avLst/>
              </a:prstGeom>
              <a:blipFill>
                <a:blip r:embed="rId2"/>
                <a:stretch>
                  <a:fillRect l="-635" t="-1193" r="-1269"/>
                </a:stretch>
              </a:blipFill>
            </p:spPr>
            <p:txBody>
              <a:bodyPr/>
              <a:lstStyle/>
              <a:p>
                <a:r>
                  <a:rPr lang="en-GB">
                    <a:noFill/>
                  </a:rPr>
                  <a:t> </a:t>
                </a:r>
              </a:p>
            </p:txBody>
          </p:sp>
        </mc:Fallback>
      </mc:AlternateContent>
      <p:sp>
        <p:nvSpPr>
          <p:cNvPr id="2" name="Oval 1">
            <a:extLst>
              <a:ext uri="{FF2B5EF4-FFF2-40B4-BE49-F238E27FC236}">
                <a16:creationId xmlns:a16="http://schemas.microsoft.com/office/drawing/2014/main" id="{F0B38BB6-B39F-4DAF-ADE8-E806D7C143C7}"/>
              </a:ext>
            </a:extLst>
          </p:cNvPr>
          <p:cNvSpPr/>
          <p:nvPr/>
        </p:nvSpPr>
        <p:spPr>
          <a:xfrm>
            <a:off x="6660232" y="3284984"/>
            <a:ext cx="2016224" cy="201622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6FD5F657-41D0-42AC-A513-D0DAAA37106F}"/>
              </a:ext>
            </a:extLst>
          </p:cNvPr>
          <p:cNvCxnSpPr/>
          <p:nvPr/>
        </p:nvCxnSpPr>
        <p:spPr>
          <a:xfrm flipV="1">
            <a:off x="7668344" y="3861048"/>
            <a:ext cx="936104" cy="432048"/>
          </a:xfrm>
          <a:prstGeom prst="line">
            <a:avLst/>
          </a:prstGeom>
        </p:spPr>
        <p:style>
          <a:lnRef idx="2">
            <a:schemeClr val="dk1"/>
          </a:lnRef>
          <a:fillRef idx="1">
            <a:schemeClr val="lt1"/>
          </a:fillRef>
          <a:effectRef idx="0">
            <a:schemeClr val="dk1"/>
          </a:effectRef>
          <a:fontRef idx="minor">
            <a:schemeClr val="dk1"/>
          </a:fontRef>
        </p:style>
      </p:cxnSp>
      <p:sp>
        <p:nvSpPr>
          <p:cNvPr id="10" name="TextBox 9">
            <a:extLst>
              <a:ext uri="{FF2B5EF4-FFF2-40B4-BE49-F238E27FC236}">
                <a16:creationId xmlns:a16="http://schemas.microsoft.com/office/drawing/2014/main" id="{4663E0EF-12B5-4F39-96CC-64B8B92C5EA5}"/>
              </a:ext>
            </a:extLst>
          </p:cNvPr>
          <p:cNvSpPr txBox="1"/>
          <p:nvPr/>
        </p:nvSpPr>
        <p:spPr>
          <a:xfrm>
            <a:off x="7452320" y="3707740"/>
            <a:ext cx="122413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 cm</a:t>
            </a:r>
          </a:p>
        </p:txBody>
      </p:sp>
      <p:pic>
        <p:nvPicPr>
          <p:cNvPr id="11" name="Picture 10" descr="Image result for calculator symbol">
            <a:extLst>
              <a:ext uri="{FF2B5EF4-FFF2-40B4-BE49-F238E27FC236}">
                <a16:creationId xmlns:a16="http://schemas.microsoft.com/office/drawing/2014/main" id="{5DFBFB12-9799-40FA-B502-367D157825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F2B8B35-CEA6-49BB-ADA4-7F17384B397A}"/>
              </a:ext>
            </a:extLst>
          </p:cNvPr>
          <p:cNvSpPr/>
          <p:nvPr/>
        </p:nvSpPr>
        <p:spPr>
          <a:xfrm>
            <a:off x="251520" y="3679289"/>
            <a:ext cx="6192688" cy="1015663"/>
          </a:xfrm>
          <a:prstGeom prst="rect">
            <a:avLst/>
          </a:prstGeom>
        </p:spPr>
        <p:txBody>
          <a:bodyPr wrap="square">
            <a:spAutoFit/>
          </a:bodyPr>
          <a:lstStyle/>
          <a:p>
            <a:pPr marL="457200" indent="-457200">
              <a:buFont typeface="+mj-lt"/>
              <a:buAutoNum type="arabicPeriod" startAt="3"/>
            </a:pPr>
            <a:r>
              <a:rPr lang="en-GB" sz="2000" dirty="0">
                <a:latin typeface="Arial" panose="020B0604020202020204" pitchFamily="34" charset="0"/>
                <a:cs typeface="Arial" panose="020B0604020202020204" pitchFamily="34" charset="0"/>
              </a:rPr>
              <a:t>There are now 29 girls in a class that originally had 25 girls in it. What is the percentage increase in the number of girls in the class?</a:t>
            </a:r>
          </a:p>
        </p:txBody>
      </p:sp>
    </p:spTree>
    <p:extLst>
      <p:ext uri="{BB962C8B-B14F-4D97-AF65-F5344CB8AC3E}">
        <p14:creationId xmlns:p14="http://schemas.microsoft.com/office/powerpoint/2010/main" val="260665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264696"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Jamie goes on holiday to Florida. The exchange rate is £1 = 1.70 dollars. He changes £900 into dollars. How many dollars should he get?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the simultaneous equations</a:t>
                </a:r>
              </a:p>
              <a:p>
                <a:r>
                  <a:rPr lang="en-GB" sz="2000" dirty="0">
                    <a:latin typeface="Arial" panose="020B0604020202020204" pitchFamily="34" charset="0"/>
                    <a:cs typeface="Arial" panose="020B0604020202020204" pitchFamily="34" charset="0"/>
                  </a:rPr>
                  <a:t>	</a:t>
                </a:r>
                <a14:m>
                  <m:oMath xmlns:m="http://schemas.openxmlformats.org/officeDocument/2006/math">
                    <m:r>
                      <a:rPr lang="es-ES" sz="2000" i="1" dirty="0" smtClean="0">
                        <a:latin typeface="Cambria Math" panose="02040503050406030204" pitchFamily="18" charset="0"/>
                        <a:cs typeface="Arial" panose="020B0604020202020204" pitchFamily="34" charset="0"/>
                      </a:rPr>
                      <m:t>3</m:t>
                    </m:r>
                    <m:r>
                      <a:rPr lang="es-ES" sz="2000" i="1" dirty="0" smtClean="0">
                        <a:latin typeface="Cambria Math" panose="02040503050406030204" pitchFamily="18" charset="0"/>
                        <a:cs typeface="Arial" panose="020B0604020202020204" pitchFamily="34" charset="0"/>
                      </a:rPr>
                      <m:t>𝑥</m:t>
                    </m:r>
                    <m:r>
                      <a:rPr lang="es-ES" sz="2000" i="1" dirty="0" smtClean="0">
                        <a:latin typeface="Cambria Math" panose="02040503050406030204" pitchFamily="18" charset="0"/>
                        <a:cs typeface="Arial" panose="020B0604020202020204" pitchFamily="34" charset="0"/>
                      </a:rPr>
                      <m:t>+5</m:t>
                    </m:r>
                    <m:r>
                      <a:rPr lang="es-ES" sz="2000" i="1" dirty="0" smtClean="0">
                        <a:latin typeface="Cambria Math" panose="02040503050406030204" pitchFamily="18" charset="0"/>
                        <a:cs typeface="Arial" panose="020B0604020202020204" pitchFamily="34" charset="0"/>
                      </a:rPr>
                      <m:t>𝑦</m:t>
                    </m:r>
                    <m:r>
                      <a:rPr lang="es-ES" sz="2000" i="1" dirty="0" smtClean="0">
                        <a:latin typeface="Cambria Math" panose="02040503050406030204" pitchFamily="18" charset="0"/>
                        <a:cs typeface="Arial" panose="020B0604020202020204" pitchFamily="34" charset="0"/>
                      </a:rPr>
                      <m:t>=19</m:t>
                    </m:r>
                  </m:oMath>
                </a14:m>
                <a:endParaRPr lang="es-ES" sz="2000" dirty="0">
                  <a:latin typeface="Arial" panose="020B0604020202020204" pitchFamily="34" charset="0"/>
                  <a:cs typeface="Arial" panose="020B0604020202020204" pitchFamily="34" charset="0"/>
                </a:endParaRPr>
              </a:p>
              <a:p>
                <a:r>
                  <a:rPr lang="es-ES" sz="2000" dirty="0">
                    <a:cs typeface="Arial" panose="020B0604020202020204" pitchFamily="34" charset="0"/>
                  </a:rPr>
                  <a:t>	</a:t>
                </a:r>
                <a14:m>
                  <m:oMath xmlns:m="http://schemas.openxmlformats.org/officeDocument/2006/math">
                    <m:r>
                      <a:rPr lang="es-ES" sz="2000" i="1" dirty="0" smtClean="0">
                        <a:latin typeface="Cambria Math" panose="02040503050406030204" pitchFamily="18" charset="0"/>
                        <a:cs typeface="Arial" panose="020B0604020202020204" pitchFamily="34" charset="0"/>
                      </a:rPr>
                      <m:t>4</m:t>
                    </m:r>
                    <m:r>
                      <a:rPr lang="es-ES" sz="2000" i="1" dirty="0" smtClean="0">
                        <a:latin typeface="Cambria Math" panose="02040503050406030204" pitchFamily="18" charset="0"/>
                        <a:cs typeface="Arial" panose="020B0604020202020204" pitchFamily="34" charset="0"/>
                      </a:rPr>
                      <m:t>𝑥</m:t>
                    </m:r>
                    <m:r>
                      <a:rPr lang="es-ES" sz="2000" i="1" dirty="0" smtClean="0">
                        <a:latin typeface="Cambria Math" panose="02040503050406030204" pitchFamily="18" charset="0"/>
                        <a:cs typeface="Arial" panose="020B0604020202020204" pitchFamily="34" charset="0"/>
                      </a:rPr>
                      <m:t>–2</m:t>
                    </m:r>
                    <m:r>
                      <a:rPr lang="es-ES" sz="2000" i="1" dirty="0" smtClean="0">
                        <a:latin typeface="Cambria Math" panose="02040503050406030204" pitchFamily="18" charset="0"/>
                        <a:cs typeface="Arial" panose="020B0604020202020204" pitchFamily="34" charset="0"/>
                      </a:rPr>
                      <m:t>𝑦</m:t>
                    </m:r>
                    <m:r>
                      <a:rPr lang="es-ES" sz="2000" i="1" dirty="0" smtClean="0">
                        <a:latin typeface="Cambria Math" panose="02040503050406030204" pitchFamily="18" charset="0"/>
                        <a:cs typeface="Arial" panose="020B0604020202020204" pitchFamily="34" charset="0"/>
                      </a:rPr>
                      <m:t>=–18</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264696" cy="3170099"/>
              </a:xfrm>
              <a:prstGeom prst="rect">
                <a:avLst/>
              </a:prstGeom>
              <a:blipFill>
                <a:blip r:embed="rId2"/>
                <a:stretch>
                  <a:fillRect l="-875" t="-962" b="-769"/>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F032A339-0D0B-47D3-962C-13EF9F487FAA}"/>
              </a:ext>
            </a:extLst>
          </p:cNvPr>
          <p:cNvPicPr/>
          <p:nvPr/>
        </p:nvPicPr>
        <p:blipFill rotWithShape="1">
          <a:blip r:embed="rId3" cstate="print">
            <a:extLst>
              <a:ext uri="{28A0092B-C50C-407E-A947-70E740481C1C}">
                <a14:useLocalDpi xmlns:a14="http://schemas.microsoft.com/office/drawing/2010/main" val="0"/>
              </a:ext>
            </a:extLst>
          </a:blip>
          <a:srcRect l="38782" t="18718" r="24039" b="23590"/>
          <a:stretch/>
        </p:blipFill>
        <p:spPr bwMode="auto">
          <a:xfrm>
            <a:off x="6732240" y="1196752"/>
            <a:ext cx="2061845" cy="2000250"/>
          </a:xfrm>
          <a:prstGeom prst="rect">
            <a:avLst/>
          </a:prstGeom>
          <a:ln>
            <a:noFill/>
          </a:ln>
          <a:extLst>
            <a:ext uri="{53640926-AAD7-44D8-BBD7-CCE9431645EC}">
              <a14:shadowObscured xmlns:a14="http://schemas.microsoft.com/office/drawing/2010/main"/>
            </a:ext>
          </a:extLst>
        </p:spPr>
      </p:pic>
      <p:pic>
        <p:nvPicPr>
          <p:cNvPr id="4" name="Picture 3" descr="Image result for calculator symbol">
            <a:extLst>
              <a:ext uri="{FF2B5EF4-FFF2-40B4-BE49-F238E27FC236}">
                <a16:creationId xmlns:a16="http://schemas.microsoft.com/office/drawing/2014/main" id="{6363214C-8F44-40E0-8342-D91A19F324D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91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F8096-8D76-4E40-A2E8-C5DBFBC9DBAC}"/>
              </a:ext>
            </a:extLst>
          </p:cNvPr>
          <p:cNvGraphicFramePr>
            <a:graphicFrameLocks noGrp="1"/>
          </p:cNvGraphicFramePr>
          <p:nvPr>
            <p:extLst>
              <p:ext uri="{D42A27DB-BD31-4B8C-83A1-F6EECF244321}">
                <p14:modId xmlns:p14="http://schemas.microsoft.com/office/powerpoint/2010/main" val="151286134"/>
              </p:ext>
            </p:extLst>
          </p:nvPr>
        </p:nvGraphicFramePr>
        <p:xfrm>
          <a:off x="251520" y="1844824"/>
          <a:ext cx="8640960" cy="42672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1324723000"/>
                    </a:ext>
                  </a:extLst>
                </a:gridCol>
                <a:gridCol w="1728192">
                  <a:extLst>
                    <a:ext uri="{9D8B030D-6E8A-4147-A177-3AD203B41FA5}">
                      <a16:colId xmlns:a16="http://schemas.microsoft.com/office/drawing/2014/main" val="2130799119"/>
                    </a:ext>
                  </a:extLst>
                </a:gridCol>
                <a:gridCol w="1728192">
                  <a:extLst>
                    <a:ext uri="{9D8B030D-6E8A-4147-A177-3AD203B41FA5}">
                      <a16:colId xmlns:a16="http://schemas.microsoft.com/office/drawing/2014/main" val="1206991255"/>
                    </a:ext>
                  </a:extLst>
                </a:gridCol>
                <a:gridCol w="1728192">
                  <a:extLst>
                    <a:ext uri="{9D8B030D-6E8A-4147-A177-3AD203B41FA5}">
                      <a16:colId xmlns:a16="http://schemas.microsoft.com/office/drawing/2014/main" val="1334837300"/>
                    </a:ext>
                  </a:extLst>
                </a:gridCol>
                <a:gridCol w="1728192">
                  <a:extLst>
                    <a:ext uri="{9D8B030D-6E8A-4147-A177-3AD203B41FA5}">
                      <a16:colId xmlns:a16="http://schemas.microsoft.com/office/drawing/2014/main" val="556095347"/>
                    </a:ext>
                  </a:extLst>
                </a:gridCol>
              </a:tblGrid>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403945"/>
                  </a:ext>
                </a:extLst>
              </a:tr>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227696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169730"/>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98610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0634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90181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25185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888227"/>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63795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29093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869054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24187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8622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180758"/>
                  </a:ext>
                </a:extLst>
              </a:tr>
            </a:tbl>
          </a:graphicData>
        </a:graphic>
      </p:graphicFrame>
      <p:sp>
        <p:nvSpPr>
          <p:cNvPr id="3" name="TextBox 2">
            <a:extLst>
              <a:ext uri="{FF2B5EF4-FFF2-40B4-BE49-F238E27FC236}">
                <a16:creationId xmlns:a16="http://schemas.microsoft.com/office/drawing/2014/main" id="{B1D865B4-0AE4-4A02-9EA8-89190B9A3E09}"/>
              </a:ext>
            </a:extLst>
          </p:cNvPr>
          <p:cNvSpPr txBox="1"/>
          <p:nvPr/>
        </p:nvSpPr>
        <p:spPr>
          <a:xfrm>
            <a:off x="251520" y="1198493"/>
            <a:ext cx="8640960" cy="64633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861314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4680520" cy="2560060"/>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Expand and simplify </a:t>
                </a:r>
                <a14:m>
                  <m:oMath xmlns:m="http://schemas.openxmlformats.org/officeDocument/2006/math">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+7)</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length of the side labelled x. Give your answer correct to 3 significant figures.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𝑛</m:t>
                        </m:r>
                      </m:e>
                      <m:sup>
                        <m:r>
                          <a:rPr lang="en-GB" sz="2000" b="0" i="1" smtClean="0">
                            <a:latin typeface="Cambria Math" panose="02040503050406030204" pitchFamily="18" charset="0"/>
                            <a:cs typeface="Arial" panose="020B0604020202020204" pitchFamily="34" charset="0"/>
                          </a:rPr>
                          <m:t>𝑡h</m:t>
                        </m:r>
                      </m:sup>
                    </m:sSup>
                  </m:oMath>
                </a14:m>
                <a:r>
                  <a:rPr lang="en-GB" sz="2000" dirty="0">
                    <a:latin typeface="Arial" panose="020B0604020202020204" pitchFamily="34" charset="0"/>
                    <a:cs typeface="Arial" panose="020B0604020202020204" pitchFamily="34" charset="0"/>
                  </a:rPr>
                  <a:t> term of the sequence: 5, 8, 11, 14, …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4680520" cy="2560060"/>
              </a:xfrm>
              <a:prstGeom prst="rect">
                <a:avLst/>
              </a:prstGeom>
              <a:blipFill>
                <a:blip r:embed="rId2"/>
                <a:stretch>
                  <a:fillRect l="-1172" t="-1193" r="-2734" b="-3580"/>
                </a:stretch>
              </a:blipFill>
            </p:spPr>
            <p:txBody>
              <a:bodyPr/>
              <a:lstStyle/>
              <a:p>
                <a:r>
                  <a:rPr lang="en-GB">
                    <a:noFill/>
                  </a:rPr>
                  <a:t> </a:t>
                </a:r>
              </a:p>
            </p:txBody>
          </p:sp>
        </mc:Fallback>
      </mc:AlternateContent>
      <p:sp>
        <p:nvSpPr>
          <p:cNvPr id="3" name="Isosceles Triangle 2">
            <a:extLst>
              <a:ext uri="{FF2B5EF4-FFF2-40B4-BE49-F238E27FC236}">
                <a16:creationId xmlns:a16="http://schemas.microsoft.com/office/drawing/2014/main" id="{788B63BA-C5A1-468D-908B-7FBBB1A3CE33}"/>
              </a:ext>
            </a:extLst>
          </p:cNvPr>
          <p:cNvSpPr/>
          <p:nvPr/>
        </p:nvSpPr>
        <p:spPr>
          <a:xfrm>
            <a:off x="5076056" y="1412736"/>
            <a:ext cx="3096344" cy="1656184"/>
          </a:xfrm>
          <a:prstGeom prst="triangle">
            <a:avLst>
              <a:gd name="adj" fmla="val 10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TextBox 3">
            <a:extLst>
              <a:ext uri="{FF2B5EF4-FFF2-40B4-BE49-F238E27FC236}">
                <a16:creationId xmlns:a16="http://schemas.microsoft.com/office/drawing/2014/main" id="{908642E1-4A67-4559-9399-A07A26C472D4}"/>
              </a:ext>
            </a:extLst>
          </p:cNvPr>
          <p:cNvSpPr txBox="1"/>
          <p:nvPr/>
        </p:nvSpPr>
        <p:spPr>
          <a:xfrm flipH="1">
            <a:off x="5940152" y="1770916"/>
            <a:ext cx="91667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11 cm</a:t>
            </a:r>
          </a:p>
        </p:txBody>
      </p:sp>
      <p:sp>
        <p:nvSpPr>
          <p:cNvPr id="5" name="TextBox 4">
            <a:extLst>
              <a:ext uri="{FF2B5EF4-FFF2-40B4-BE49-F238E27FC236}">
                <a16:creationId xmlns:a16="http://schemas.microsoft.com/office/drawing/2014/main" id="{DB0FF108-56B1-4CC6-99F6-8F311AC20EBB}"/>
              </a:ext>
            </a:extLst>
          </p:cNvPr>
          <p:cNvSpPr txBox="1"/>
          <p:nvPr/>
        </p:nvSpPr>
        <p:spPr>
          <a:xfrm flipH="1">
            <a:off x="6372200" y="3068920"/>
            <a:ext cx="77265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8 cm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29F4247-9847-438E-814B-CE745BB1C141}"/>
                  </a:ext>
                </a:extLst>
              </p:cNvPr>
              <p:cNvSpPr txBox="1"/>
              <p:nvPr/>
            </p:nvSpPr>
            <p:spPr>
              <a:xfrm flipH="1">
                <a:off x="8191830" y="2132816"/>
                <a:ext cx="772658" cy="369332"/>
              </a:xfrm>
              <a:prstGeom prst="rect">
                <a:avLst/>
              </a:prstGeom>
              <a:noFill/>
            </p:spPr>
            <p:txBody>
              <a:bodyPr wrap="square" rtlCol="0">
                <a:spAutoFit/>
              </a:bodyPr>
              <a:lstStyle/>
              <a:p>
                <a14:m>
                  <m:oMath xmlns:m="http://schemas.openxmlformats.org/officeDocument/2006/math">
                    <m:r>
                      <a:rPr lang="en-GB" i="1" dirty="0" smtClean="0">
                        <a:latin typeface="Cambria Math" panose="02040503050406030204" pitchFamily="18" charset="0"/>
                        <a:cs typeface="Arial" panose="020B0604020202020204" pitchFamily="34" charset="0"/>
                      </a:rPr>
                      <m:t>𝑥</m:t>
                    </m:r>
                  </m:oMath>
                </a14:m>
                <a:r>
                  <a:rPr lang="en-GB" dirty="0">
                    <a:latin typeface="Arial" panose="020B0604020202020204" pitchFamily="34" charset="0"/>
                    <a:cs typeface="Arial" panose="020B0604020202020204" pitchFamily="34" charset="0"/>
                  </a:rPr>
                  <a:t> cm</a:t>
                </a:r>
              </a:p>
            </p:txBody>
          </p:sp>
        </mc:Choice>
        <mc:Fallback xmlns="">
          <p:sp>
            <p:nvSpPr>
              <p:cNvPr id="6" name="TextBox 5">
                <a:extLst>
                  <a:ext uri="{FF2B5EF4-FFF2-40B4-BE49-F238E27FC236}">
                    <a16:creationId xmlns:a16="http://schemas.microsoft.com/office/drawing/2014/main" id="{F29F4247-9847-438E-814B-CE745BB1C141}"/>
                  </a:ext>
                </a:extLst>
              </p:cNvPr>
              <p:cNvSpPr txBox="1">
                <a:spLocks noRot="1" noChangeAspect="1" noMove="1" noResize="1" noEditPoints="1" noAdjustHandles="1" noChangeArrowheads="1" noChangeShapeType="1" noTextEdit="1"/>
              </p:cNvSpPr>
              <p:nvPr/>
            </p:nvSpPr>
            <p:spPr>
              <a:xfrm flipH="1">
                <a:off x="8191830" y="2132816"/>
                <a:ext cx="772658" cy="369332"/>
              </a:xfrm>
              <a:prstGeom prst="rect">
                <a:avLst/>
              </a:prstGeom>
              <a:blipFill>
                <a:blip r:embed="rId3"/>
                <a:stretch>
                  <a:fillRect t="-10000" b="-26667"/>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DE7C46F5-961F-4D6C-BD53-9C199BA7AB3C}"/>
              </a:ext>
            </a:extLst>
          </p:cNvPr>
          <p:cNvSpPr/>
          <p:nvPr/>
        </p:nvSpPr>
        <p:spPr>
          <a:xfrm>
            <a:off x="7884366" y="2780886"/>
            <a:ext cx="288034" cy="2880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8" name="Picture 7" descr="Image result for calculator symbol">
            <a:extLst>
              <a:ext uri="{FF2B5EF4-FFF2-40B4-BE49-F238E27FC236}">
                <a16:creationId xmlns:a16="http://schemas.microsoft.com/office/drawing/2014/main" id="{EDE118D0-4D76-459F-859C-FC1213F670F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816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What are the next two terms in the sequence: 1, 4, 9, 16, …,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The diagram shows a patio in the shape of a rectangle. The patio is 3.6 m long and 3 m wide. Matthew is going to cover the patio with paving slabs. Each paving slab is a square of side 60 cm. Matthew buys 32 of the paving slabs. Does Matthew buy enough paving slabs to cover the patio?</a:t>
            </a:r>
          </a:p>
        </p:txBody>
      </p:sp>
      <p:sp>
        <p:nvSpPr>
          <p:cNvPr id="3" name="Rectangle 2">
            <a:extLst>
              <a:ext uri="{FF2B5EF4-FFF2-40B4-BE49-F238E27FC236}">
                <a16:creationId xmlns:a16="http://schemas.microsoft.com/office/drawing/2014/main" id="{F2102406-FD60-47D7-ABE0-4B26701D51E2}"/>
              </a:ext>
            </a:extLst>
          </p:cNvPr>
          <p:cNvSpPr/>
          <p:nvPr/>
        </p:nvSpPr>
        <p:spPr>
          <a:xfrm>
            <a:off x="5796136" y="3429000"/>
            <a:ext cx="2808312" cy="15121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TextBox 3">
            <a:extLst>
              <a:ext uri="{FF2B5EF4-FFF2-40B4-BE49-F238E27FC236}">
                <a16:creationId xmlns:a16="http://schemas.microsoft.com/office/drawing/2014/main" id="{B9935C89-4D74-4693-9274-B9753F7B380C}"/>
              </a:ext>
            </a:extLst>
          </p:cNvPr>
          <p:cNvSpPr txBox="1"/>
          <p:nvPr/>
        </p:nvSpPr>
        <p:spPr>
          <a:xfrm>
            <a:off x="6876256" y="3055153"/>
            <a:ext cx="122413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3.6 m</a:t>
            </a:r>
          </a:p>
        </p:txBody>
      </p:sp>
      <p:sp>
        <p:nvSpPr>
          <p:cNvPr id="5" name="TextBox 4">
            <a:extLst>
              <a:ext uri="{FF2B5EF4-FFF2-40B4-BE49-F238E27FC236}">
                <a16:creationId xmlns:a16="http://schemas.microsoft.com/office/drawing/2014/main" id="{D27786A7-CAE9-43E2-AE7E-734CCDE09B19}"/>
              </a:ext>
            </a:extLst>
          </p:cNvPr>
          <p:cNvSpPr txBox="1"/>
          <p:nvPr/>
        </p:nvSpPr>
        <p:spPr>
          <a:xfrm>
            <a:off x="5184068" y="3943320"/>
            <a:ext cx="122413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 m</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62F219F-2A25-4403-A065-195EC0D26CBF}"/>
                  </a:ext>
                </a:extLst>
              </p:cNvPr>
              <p:cNvSpPr/>
              <p:nvPr/>
            </p:nvSpPr>
            <p:spPr>
              <a:xfrm>
                <a:off x="251520" y="3486488"/>
                <a:ext cx="4572000" cy="1015663"/>
              </a:xfrm>
              <a:prstGeom prst="rect">
                <a:avLst/>
              </a:prstGeom>
            </p:spPr>
            <p:txBody>
              <a:bodyPr>
                <a:spAutoFit/>
              </a:bodyPr>
              <a:lstStyle/>
              <a:p>
                <a:pPr marL="457200" indent="-457200">
                  <a:buFont typeface="+mj-lt"/>
                  <a:buAutoNum type="arabicPeriod" startAt="3"/>
                </a:pPr>
                <a:r>
                  <a:rPr lang="en-GB" sz="2000" dirty="0">
                    <a:latin typeface="Arial" panose="020B0604020202020204" pitchFamily="34" charset="0"/>
                    <a:cs typeface="Arial" panose="020B0604020202020204" pitchFamily="34" charset="0"/>
                  </a:rPr>
                  <a:t>Solve the inequality</a:t>
                </a:r>
              </a:p>
              <a:p>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3(2</m:t>
                    </m:r>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cs typeface="Arial" panose="020B0604020202020204" pitchFamily="34" charset="0"/>
                      </a:rPr>
                      <m:t>+1)&gt;10</m:t>
                    </m:r>
                  </m:oMath>
                </a14:m>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mc:Choice>
        <mc:Fallback xmlns="">
          <p:sp>
            <p:nvSpPr>
              <p:cNvPr id="6" name="Rectangle 5">
                <a:extLst>
                  <a:ext uri="{FF2B5EF4-FFF2-40B4-BE49-F238E27FC236}">
                    <a16:creationId xmlns:a16="http://schemas.microsoft.com/office/drawing/2014/main" id="{262F219F-2A25-4403-A065-195EC0D26CBF}"/>
                  </a:ext>
                </a:extLst>
              </p:cNvPr>
              <p:cNvSpPr>
                <a:spLocks noRot="1" noChangeAspect="1" noMove="1" noResize="1" noEditPoints="1" noAdjustHandles="1" noChangeArrowheads="1" noChangeShapeType="1" noTextEdit="1"/>
              </p:cNvSpPr>
              <p:nvPr/>
            </p:nvSpPr>
            <p:spPr>
              <a:xfrm>
                <a:off x="251520" y="3486488"/>
                <a:ext cx="4572000" cy="1015663"/>
              </a:xfrm>
              <a:prstGeom prst="rect">
                <a:avLst/>
              </a:prstGeom>
              <a:blipFill>
                <a:blip r:embed="rId2"/>
                <a:stretch>
                  <a:fillRect l="-1200" t="-2994"/>
                </a:stretch>
              </a:blipFill>
            </p:spPr>
            <p:txBody>
              <a:bodyPr/>
              <a:lstStyle/>
              <a:p>
                <a:r>
                  <a:rPr lang="en-GB">
                    <a:noFill/>
                  </a:rPr>
                  <a:t> </a:t>
                </a:r>
              </a:p>
            </p:txBody>
          </p:sp>
        </mc:Fallback>
      </mc:AlternateContent>
      <p:pic>
        <p:nvPicPr>
          <p:cNvPr id="7" name="Picture 6"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747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32108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Given that </a:t>
                </a:r>
                <a14:m>
                  <m:oMath xmlns:m="http://schemas.openxmlformats.org/officeDocument/2006/math">
                    <m:r>
                      <a:rPr lang="en-GB" sz="2000" b="0" i="1" smtClean="0">
                        <a:latin typeface="Cambria Math" panose="02040503050406030204" pitchFamily="18" charset="0"/>
                        <a:cs typeface="Arial" panose="020B0604020202020204" pitchFamily="34" charset="0"/>
                      </a:rPr>
                      <m:t>43</m:t>
                    </m:r>
                    <m:r>
                      <a:rPr lang="en-GB" sz="2000" b="0" i="1" smtClean="0">
                        <a:latin typeface="Cambria Math" panose="02040503050406030204" pitchFamily="18" charset="0"/>
                        <a:ea typeface="Cambria Math" panose="02040503050406030204" pitchFamily="18" charset="0"/>
                        <a:cs typeface="Arial" panose="020B0604020202020204" pitchFamily="34" charset="0"/>
                      </a:rPr>
                      <m:t>×92=3956</m:t>
                    </m:r>
                  </m:oMath>
                </a14:m>
                <a:r>
                  <a:rPr lang="en-GB" sz="2000" dirty="0">
                    <a:latin typeface="Arial" panose="020B0604020202020204" pitchFamily="34" charset="0"/>
                    <a:cs typeface="Arial" panose="020B0604020202020204" pitchFamily="34" charset="0"/>
                  </a:rPr>
                  <a:t>, without using a calculator, 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0.43</m:t>
                    </m:r>
                    <m:r>
                      <a:rPr lang="en-GB" sz="2000" b="0" i="1" smtClean="0">
                        <a:latin typeface="Cambria Math" panose="02040503050406030204" pitchFamily="18" charset="0"/>
                        <a:ea typeface="Cambria Math" panose="02040503050406030204" pitchFamily="18" charset="0"/>
                        <a:cs typeface="Arial" panose="020B0604020202020204" pitchFamily="34" charset="0"/>
                      </a:rPr>
                      <m:t>×920</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Factorise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+42</m:t>
                    </m:r>
                  </m:oMath>
                </a14:m>
                <a:r>
                  <a:rPr lang="en-GB" sz="2000" dirty="0">
                    <a:latin typeface="Arial" panose="020B0604020202020204" pitchFamily="34" charset="0"/>
                    <a:cs typeface="Arial" panose="020B0604020202020204" pitchFamily="34" charset="0"/>
                  </a:rPr>
                  <a:t>.</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321085"/>
              </a:xfrm>
              <a:prstGeom prst="rect">
                <a:avLst/>
              </a:prstGeom>
              <a:blipFill>
                <a:blip r:embed="rId2"/>
                <a:stretch>
                  <a:fillRect l="-635" t="-1316" b="-1053"/>
                </a:stretch>
              </a:blipFill>
            </p:spPr>
            <p:txBody>
              <a:bodyPr/>
              <a:lstStyle/>
              <a:p>
                <a:r>
                  <a:rPr lang="en-GB">
                    <a:noFill/>
                  </a:rPr>
                  <a:t> </a:t>
                </a:r>
              </a:p>
            </p:txBody>
          </p:sp>
        </mc:Fallback>
      </mc:AlternateContent>
      <p:pic>
        <p:nvPicPr>
          <p:cNvPr id="1026" name="Picture 2" descr="Image result for calculator symbo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ot allowed symb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4209D8C-376B-40C1-B4DC-5A61DF5372F4}"/>
              </a:ext>
            </a:extLst>
          </p:cNvPr>
          <p:cNvPicPr>
            <a:picLocks noChangeAspect="1"/>
          </p:cNvPicPr>
          <p:nvPr/>
        </p:nvPicPr>
        <p:blipFill>
          <a:blip r:embed="rId5"/>
          <a:stretch>
            <a:fillRect/>
          </a:stretch>
        </p:blipFill>
        <p:spPr>
          <a:xfrm>
            <a:off x="6804248" y="2510230"/>
            <a:ext cx="1987468" cy="1950889"/>
          </a:xfrm>
          <a:prstGeom prst="rect">
            <a:avLst/>
          </a:prstGeom>
        </p:spPr>
      </p:pic>
    </p:spTree>
    <p:extLst>
      <p:ext uri="{BB962C8B-B14F-4D97-AF65-F5344CB8AC3E}">
        <p14:creationId xmlns:p14="http://schemas.microsoft.com/office/powerpoint/2010/main" val="3020999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132343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Simplify: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𝑓</m:t>
                        </m:r>
                      </m:e>
                      <m:sup>
                        <m:r>
                          <a:rPr lang="en-GB" sz="2000" b="0" i="1" smtClean="0">
                            <a:latin typeface="Cambria Math" panose="02040503050406030204" pitchFamily="18" charset="0"/>
                            <a:cs typeface="Arial" panose="020B0604020202020204" pitchFamily="34" charset="0"/>
                          </a:rPr>
                          <m:t>7</m:t>
                        </m:r>
                      </m:sup>
                    </m:sSup>
                    <m:r>
                      <a:rPr lang="en-GB" sz="200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200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𝑓</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12</m:t>
                        </m:r>
                      </m:sup>
                    </m:sSup>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distance between the points (4, 5) and (3, -2). Give your answer correct to 2 decimal places.</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1323439"/>
              </a:xfrm>
              <a:prstGeom prst="rect">
                <a:avLst/>
              </a:prstGeom>
              <a:blipFill>
                <a:blip r:embed="rId2"/>
                <a:stretch>
                  <a:fillRect l="-635" t="-2304" b="-783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A5CCB56F-C0C8-4668-B558-A35D605EB9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DC1A1D1-1CD4-42B2-A1F9-AC253D875A50}"/>
              </a:ext>
            </a:extLst>
          </p:cNvPr>
          <p:cNvSpPr/>
          <p:nvPr/>
        </p:nvSpPr>
        <p:spPr>
          <a:xfrm>
            <a:off x="6199510" y="2455153"/>
            <a:ext cx="2260922"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67A4DE8-C1A7-4829-903C-AB008275542A}"/>
                  </a:ext>
                </a:extLst>
              </p:cNvPr>
              <p:cNvSpPr txBox="1"/>
              <p:nvPr/>
            </p:nvSpPr>
            <p:spPr>
              <a:xfrm>
                <a:off x="251520" y="2641116"/>
                <a:ext cx="6048672" cy="707886"/>
              </a:xfrm>
              <a:prstGeom prst="rect">
                <a:avLst/>
              </a:prstGeom>
              <a:noFill/>
            </p:spPr>
            <p:txBody>
              <a:bodyPr wrap="square" rtlCol="0">
                <a:spAutoFit/>
              </a:bodyPr>
              <a:lstStyle/>
              <a:p>
                <a:pPr marL="457200" indent="-457200">
                  <a:buFont typeface="+mj-lt"/>
                  <a:buAutoNum type="arabicPeriod" startAt="3"/>
                </a:pPr>
                <a:r>
                  <a:rPr lang="en-GB" sz="2000" dirty="0">
                    <a:latin typeface="Arial" panose="020B0604020202020204" pitchFamily="34" charset="0"/>
                    <a:cs typeface="Arial" panose="020B0604020202020204" pitchFamily="34" charset="0"/>
                  </a:rPr>
                  <a:t>Copy the Venn diagram and shade the region that represents </a:t>
                </a:r>
                <a14:m>
                  <m:oMath xmlns:m="http://schemas.openxmlformats.org/officeDocument/2006/math">
                    <m:r>
                      <a:rPr lang="en-GB" sz="2000" b="0" i="1" smtClean="0">
                        <a:latin typeface="Cambria Math" panose="02040503050406030204" pitchFamily="18" charset="0"/>
                        <a:cs typeface="Arial" panose="020B0604020202020204" pitchFamily="34" charset="0"/>
                      </a:rPr>
                      <m:t>𝑃</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𝐴</m:t>
                    </m:r>
                    <m:r>
                      <a:rPr lang="en-GB" sz="2000" i="1">
                        <a:latin typeface="Cambria Math" panose="02040503050406030204" pitchFamily="18" charset="0"/>
                        <a:ea typeface="Cambria Math" panose="02040503050406030204" pitchFamily="18" charset="0"/>
                        <a:cs typeface="Arial" panose="020B0604020202020204" pitchFamily="34" charset="0"/>
                      </a:rPr>
                      <m:t>∩</m:t>
                    </m:r>
                    <m:r>
                      <a:rPr lang="en-GB" sz="2000" b="0" i="1" smtClean="0">
                        <a:latin typeface="Cambria Math" panose="02040503050406030204" pitchFamily="18" charset="0"/>
                        <a:ea typeface="Cambria Math" panose="02040503050406030204" pitchFamily="18" charset="0"/>
                        <a:cs typeface="Arial" panose="020B0604020202020204" pitchFamily="34" charset="0"/>
                      </a:rPr>
                      <m:t>𝐵</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a:t>
                </a:r>
              </a:p>
            </p:txBody>
          </p:sp>
        </mc:Choice>
        <mc:Fallback xmlns="">
          <p:sp>
            <p:nvSpPr>
              <p:cNvPr id="6" name="TextBox 5">
                <a:extLst>
                  <a:ext uri="{FF2B5EF4-FFF2-40B4-BE49-F238E27FC236}">
                    <a16:creationId xmlns:a16="http://schemas.microsoft.com/office/drawing/2014/main" id="{867A4DE8-C1A7-4829-903C-AB008275542A}"/>
                  </a:ext>
                </a:extLst>
              </p:cNvPr>
              <p:cNvSpPr txBox="1">
                <a:spLocks noRot="1" noChangeAspect="1" noMove="1" noResize="1" noEditPoints="1" noAdjustHandles="1" noChangeArrowheads="1" noChangeShapeType="1" noTextEdit="1"/>
              </p:cNvSpPr>
              <p:nvPr/>
            </p:nvSpPr>
            <p:spPr>
              <a:xfrm>
                <a:off x="251520" y="2641116"/>
                <a:ext cx="6048672" cy="707886"/>
              </a:xfrm>
              <a:prstGeom prst="rect">
                <a:avLst/>
              </a:prstGeom>
              <a:blipFill>
                <a:blip r:embed="rId4"/>
                <a:stretch>
                  <a:fillRect l="-907" t="-3448" b="-15517"/>
                </a:stretch>
              </a:blipFill>
            </p:spPr>
            <p:txBody>
              <a:bodyPr/>
              <a:lstStyle/>
              <a:p>
                <a:r>
                  <a:rPr lang="en-GB">
                    <a:noFill/>
                  </a:rPr>
                  <a:t> </a:t>
                </a:r>
              </a:p>
            </p:txBody>
          </p:sp>
        </mc:Fallback>
      </mc:AlternateContent>
      <p:sp>
        <p:nvSpPr>
          <p:cNvPr id="7" name="Oval 6">
            <a:extLst>
              <a:ext uri="{FF2B5EF4-FFF2-40B4-BE49-F238E27FC236}">
                <a16:creationId xmlns:a16="http://schemas.microsoft.com/office/drawing/2014/main" id="{557D58C8-BAD7-42E4-8EF4-80B997F7C14F}"/>
              </a:ext>
            </a:extLst>
          </p:cNvPr>
          <p:cNvSpPr/>
          <p:nvPr/>
        </p:nvSpPr>
        <p:spPr>
          <a:xfrm>
            <a:off x="6372200" y="2607578"/>
            <a:ext cx="1296144" cy="12961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a:extLst>
              <a:ext uri="{FF2B5EF4-FFF2-40B4-BE49-F238E27FC236}">
                <a16:creationId xmlns:a16="http://schemas.microsoft.com/office/drawing/2014/main" id="{4D5616FA-745E-439E-AE1E-9699BA79521B}"/>
              </a:ext>
            </a:extLst>
          </p:cNvPr>
          <p:cNvSpPr/>
          <p:nvPr/>
        </p:nvSpPr>
        <p:spPr>
          <a:xfrm>
            <a:off x="6956648" y="2607578"/>
            <a:ext cx="1296144" cy="129614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85825DC-D2C1-4FE6-BFAE-6E5A9F08FE13}"/>
                  </a:ext>
                </a:extLst>
              </p:cNvPr>
              <p:cNvSpPr txBox="1"/>
              <p:nvPr/>
            </p:nvSpPr>
            <p:spPr>
              <a:xfrm>
                <a:off x="6182494" y="252716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𝐴</m:t>
                      </m:r>
                    </m:oMath>
                  </m:oMathPara>
                </a14:m>
                <a:endParaRPr lang="en-GB" dirty="0"/>
              </a:p>
            </p:txBody>
          </p:sp>
        </mc:Choice>
        <mc:Fallback xmlns="">
          <p:sp>
            <p:nvSpPr>
              <p:cNvPr id="9" name="TextBox 8">
                <a:extLst>
                  <a:ext uri="{FF2B5EF4-FFF2-40B4-BE49-F238E27FC236}">
                    <a16:creationId xmlns:a16="http://schemas.microsoft.com/office/drawing/2014/main" id="{B85825DC-D2C1-4FE6-BFAE-6E5A9F08FE13}"/>
                  </a:ext>
                </a:extLst>
              </p:cNvPr>
              <p:cNvSpPr txBox="1">
                <a:spLocks noRot="1" noChangeAspect="1" noMove="1" noResize="1" noEditPoints="1" noAdjustHandles="1" noChangeArrowheads="1" noChangeShapeType="1" noTextEdit="1"/>
              </p:cNvSpPr>
              <p:nvPr/>
            </p:nvSpPr>
            <p:spPr>
              <a:xfrm>
                <a:off x="6182494" y="2527161"/>
                <a:ext cx="432048"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A259946-8F37-4BD6-B822-D128166342F5}"/>
                  </a:ext>
                </a:extLst>
              </p:cNvPr>
              <p:cNvSpPr txBox="1"/>
              <p:nvPr/>
            </p:nvSpPr>
            <p:spPr>
              <a:xfrm>
                <a:off x="8036768" y="252716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𝐵</m:t>
                      </m:r>
                    </m:oMath>
                  </m:oMathPara>
                </a14:m>
                <a:endParaRPr lang="en-GB" dirty="0"/>
              </a:p>
            </p:txBody>
          </p:sp>
        </mc:Choice>
        <mc:Fallback xmlns="">
          <p:sp>
            <p:nvSpPr>
              <p:cNvPr id="10" name="TextBox 9">
                <a:extLst>
                  <a:ext uri="{FF2B5EF4-FFF2-40B4-BE49-F238E27FC236}">
                    <a16:creationId xmlns:a16="http://schemas.microsoft.com/office/drawing/2014/main" id="{3A259946-8F37-4BD6-B822-D128166342F5}"/>
                  </a:ext>
                </a:extLst>
              </p:cNvPr>
              <p:cNvSpPr txBox="1">
                <a:spLocks noRot="1" noChangeAspect="1" noMove="1" noResize="1" noEditPoints="1" noAdjustHandles="1" noChangeArrowheads="1" noChangeShapeType="1" noTextEdit="1"/>
              </p:cNvSpPr>
              <p:nvPr/>
            </p:nvSpPr>
            <p:spPr>
              <a:xfrm>
                <a:off x="8036768" y="2527161"/>
                <a:ext cx="432048" cy="369332"/>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12024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78565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Which of the shapes below are congruent 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value of a car depreciates by 35% each year. At the end of 2007 the value of the car was £5460. Work out the value of the car at the end of 2006.</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 car travels for 3 hours. Its average speed is 75 km/h. Work out the total distance the car travels.</a:t>
            </a:r>
          </a:p>
        </p:txBody>
      </p:sp>
      <p:sp>
        <p:nvSpPr>
          <p:cNvPr id="3" name="L-Shape 2"/>
          <p:cNvSpPr/>
          <p:nvPr/>
        </p:nvSpPr>
        <p:spPr>
          <a:xfrm rot="10800000">
            <a:off x="7668344" y="1343957"/>
            <a:ext cx="1080120" cy="792088"/>
          </a:xfrm>
          <a:prstGeom prst="corner">
            <a:avLst>
              <a:gd name="adj1" fmla="val 50000"/>
              <a:gd name="adj2" fmla="val 100954"/>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L-Shape 3"/>
          <p:cNvSpPr/>
          <p:nvPr/>
        </p:nvSpPr>
        <p:spPr>
          <a:xfrm>
            <a:off x="4279617" y="1704584"/>
            <a:ext cx="1080120" cy="792088"/>
          </a:xfrm>
          <a:prstGeom prst="corner">
            <a:avLst>
              <a:gd name="adj1" fmla="val 50000"/>
              <a:gd name="adj2" fmla="val 10095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latin typeface="Arial" panose="020B0604020202020204" pitchFamily="34" charset="0"/>
                <a:cs typeface="Arial" panose="020B0604020202020204" pitchFamily="34" charset="0"/>
              </a:rPr>
              <a:t>C</a:t>
            </a:r>
          </a:p>
        </p:txBody>
      </p:sp>
      <p:sp>
        <p:nvSpPr>
          <p:cNvPr id="5" name="L-Shape 4"/>
          <p:cNvSpPr/>
          <p:nvPr/>
        </p:nvSpPr>
        <p:spPr>
          <a:xfrm>
            <a:off x="2267744" y="1628800"/>
            <a:ext cx="1626706" cy="1192918"/>
          </a:xfrm>
          <a:prstGeom prst="corner">
            <a:avLst>
              <a:gd name="adj1" fmla="val 50000"/>
              <a:gd name="adj2" fmla="val 10095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latin typeface="Arial" panose="020B0604020202020204" pitchFamily="34" charset="0"/>
                <a:cs typeface="Arial" panose="020B0604020202020204" pitchFamily="34" charset="0"/>
              </a:rPr>
              <a:t>B</a:t>
            </a:r>
          </a:p>
        </p:txBody>
      </p:sp>
      <p:sp>
        <p:nvSpPr>
          <p:cNvPr id="6" name="L-Shape 5"/>
          <p:cNvSpPr/>
          <p:nvPr/>
        </p:nvSpPr>
        <p:spPr>
          <a:xfrm>
            <a:off x="755576" y="1704584"/>
            <a:ext cx="1080120" cy="792088"/>
          </a:xfrm>
          <a:prstGeom prst="corner">
            <a:avLst>
              <a:gd name="adj1" fmla="val 50000"/>
              <a:gd name="adj2" fmla="val 3168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latin typeface="Arial" panose="020B0604020202020204" pitchFamily="34" charset="0"/>
                <a:cs typeface="Arial" panose="020B0604020202020204" pitchFamily="34" charset="0"/>
              </a:rPr>
              <a:t>A</a:t>
            </a:r>
          </a:p>
        </p:txBody>
      </p:sp>
      <p:sp>
        <p:nvSpPr>
          <p:cNvPr id="7" name="L-Shape 6"/>
          <p:cNvSpPr/>
          <p:nvPr/>
        </p:nvSpPr>
        <p:spPr>
          <a:xfrm>
            <a:off x="5898939" y="1642330"/>
            <a:ext cx="1046292" cy="1220360"/>
          </a:xfrm>
          <a:prstGeom prst="corner">
            <a:avLst>
              <a:gd name="adj1" fmla="val 50000"/>
              <a:gd name="adj2" fmla="val 8493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latin typeface="Arial" panose="020B0604020202020204" pitchFamily="34" charset="0"/>
                <a:cs typeface="Arial" panose="020B0604020202020204" pitchFamily="34" charset="0"/>
              </a:rPr>
              <a:t>D</a:t>
            </a:r>
          </a:p>
        </p:txBody>
      </p:sp>
      <p:pic>
        <p:nvPicPr>
          <p:cNvPr id="8" name="Picture 7"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472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Find the equation of the line which passes through the points (3, 5) and (9, 9).</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Make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the subject of the formula </a:t>
                </a:r>
                <a14:m>
                  <m:oMath xmlns:m="http://schemas.openxmlformats.org/officeDocument/2006/math">
                    <m:r>
                      <a:rPr lang="en-GB" sz="2000" i="1" dirty="0" smtClean="0">
                        <a:latin typeface="Cambria Math" panose="02040503050406030204" pitchFamily="18" charset="0"/>
                        <a:cs typeface="Arial" panose="020B0604020202020204" pitchFamily="34" charset="0"/>
                      </a:rPr>
                      <m:t>2</m:t>
                    </m:r>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m:t>
                    </m:r>
                    <m:r>
                      <a:rPr lang="en-GB" sz="2000" i="1" dirty="0" smtClean="0">
                        <a:latin typeface="Cambria Math" panose="02040503050406030204" pitchFamily="18" charset="0"/>
                        <a:cs typeface="Arial" panose="020B0604020202020204" pitchFamily="34" charset="0"/>
                      </a:rPr>
                      <m:t>𝑎</m:t>
                    </m:r>
                    <m:r>
                      <a:rPr lang="en-GB" sz="2000" i="1" dirty="0" smtClean="0">
                        <a:latin typeface="Cambria Math" panose="02040503050406030204" pitchFamily="18" charset="0"/>
                        <a:cs typeface="Arial" panose="020B0604020202020204" pitchFamily="34" charset="0"/>
                      </a:rPr>
                      <m:t>=</m:t>
                    </m:r>
                    <m:r>
                      <a:rPr lang="en-GB" sz="2000" i="1" dirty="0" smtClean="0">
                        <a:latin typeface="Cambria Math" panose="02040503050406030204" pitchFamily="18" charset="0"/>
                        <a:cs typeface="Arial" panose="020B0604020202020204" pitchFamily="34" charset="0"/>
                      </a:rPr>
                      <m:t>𝑏</m:t>
                    </m:r>
                    <m:r>
                      <a:rPr lang="en-GB" sz="2000" i="1" dirty="0">
                        <a:latin typeface="Cambria Math" panose="02040503050406030204" pitchFamily="18" charset="0"/>
                        <a:cs typeface="Arial" panose="020B0604020202020204" pitchFamily="34" charset="0"/>
                      </a:rPr>
                      <m:t>(</m:t>
                    </m:r>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diagram shows a triangular prism. The cross-section of the prism is a trapezium. The lengths of the parallel sides of the trapezium are 8 cm and 6 cm. The distance between the parallel sides of the trapezium is 5 cm. The length of the prism is 20 cm. Work out the volume of the prism.</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170099"/>
              </a:xfrm>
              <a:prstGeom prst="rect">
                <a:avLst/>
              </a:prstGeom>
              <a:blipFill>
                <a:blip r:embed="rId3"/>
                <a:stretch>
                  <a:fillRect l="-635" t="-962" r="-1340" b="-2692"/>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9F0D68AB-07DC-4198-B03A-814F96B1CE80}"/>
              </a:ext>
            </a:extLst>
          </p:cNvPr>
          <p:cNvPicPr>
            <a:picLocks noChangeAspect="1"/>
          </p:cNvPicPr>
          <p:nvPr/>
        </p:nvPicPr>
        <p:blipFill>
          <a:blip r:embed="rId4"/>
          <a:stretch>
            <a:fillRect/>
          </a:stretch>
        </p:blipFill>
        <p:spPr>
          <a:xfrm>
            <a:off x="683568" y="4365104"/>
            <a:ext cx="3209355" cy="2156649"/>
          </a:xfrm>
          <a:prstGeom prst="rect">
            <a:avLst/>
          </a:prstGeom>
        </p:spPr>
      </p:pic>
      <p:pic>
        <p:nvPicPr>
          <p:cNvPr id="4" name="Picture 3"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49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180395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value of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8</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9</m:t>
                            </m:r>
                          </m:sup>
                        </m:sSup>
                      </m:num>
                      <m:den>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3</m:t>
                            </m:r>
                          </m:sup>
                        </m:sSup>
                      </m:den>
                    </m:f>
                  </m:oMath>
                </a14:m>
                <a:r>
                  <a:rPr lang="en-GB" sz="2000" dirty="0">
                    <a:latin typeface="Arial" panose="020B0604020202020204" pitchFamily="34" charset="0"/>
                    <a:cs typeface="Arial" panose="020B0604020202020204" pitchFamily="34" charset="0"/>
                  </a:rPr>
                  <a:t>, giving your answer in standard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highest common factor of 72 and 54.</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+3=5</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1803955"/>
              </a:xfrm>
              <a:prstGeom prst="rect">
                <a:avLst/>
              </a:prstGeom>
              <a:blipFill>
                <a:blip r:embed="rId2"/>
                <a:stretch>
                  <a:fillRect l="-635" b="-576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F859EC62-94F2-42B9-A964-E9665FE1D5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A6D32189-2E82-4690-9C2D-8F9B470D0D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932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3CB9E9-AB2A-417E-A001-DFF5E35EEEF9}"/>
              </a:ext>
            </a:extLst>
          </p:cNvPr>
          <p:cNvSpPr txBox="1"/>
          <p:nvPr/>
        </p:nvSpPr>
        <p:spPr>
          <a:xfrm>
            <a:off x="251520" y="1124744"/>
            <a:ext cx="6480720"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Name the part of the circle shown in red on the diagram.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Wendy goes to a fun fair. She has one go at Hoopla. She has one go on the Coconut shy. The probability that she wins at Hoopla is 0.4. The probability that she wins on the Coconut shy is 0.3. Draw a probability tree diagram.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sum of all the angles in a pentagon.</a:t>
            </a:r>
          </a:p>
        </p:txBody>
      </p:sp>
      <p:sp>
        <p:nvSpPr>
          <p:cNvPr id="4" name="Oval 3"/>
          <p:cNvSpPr/>
          <p:nvPr/>
        </p:nvSpPr>
        <p:spPr>
          <a:xfrm>
            <a:off x="6948264" y="1268760"/>
            <a:ext cx="1872208"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5" name="Straight Connector 4"/>
          <p:cNvCxnSpPr/>
          <p:nvPr/>
        </p:nvCxnSpPr>
        <p:spPr>
          <a:xfrm flipH="1" flipV="1">
            <a:off x="6372200" y="1800139"/>
            <a:ext cx="1368152" cy="17369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432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Draw an angle of </a:t>
                </a:r>
                <a14:m>
                  <m:oMath xmlns:m="http://schemas.openxmlformats.org/officeDocument/2006/math">
                    <m:r>
                      <a:rPr lang="en-GB" sz="2000" b="0" i="1" smtClean="0">
                        <a:latin typeface="Cambria Math" panose="02040503050406030204" pitchFamily="18" charset="0"/>
                        <a:cs typeface="Arial" panose="020B0604020202020204" pitchFamily="34" charset="0"/>
                      </a:rPr>
                      <m:t>75</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in your exercise book. Use compasses and a ruler to bisect it.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Factorise and solve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−48=0</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Jane bought a coat in a 15% off sale. The original price of the coat was £80. What did Jane pay for it?</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246769"/>
              </a:xfrm>
              <a:prstGeom prst="rect">
                <a:avLst/>
              </a:prstGeom>
              <a:blipFill>
                <a:blip r:embed="rId2"/>
                <a:stretch>
                  <a:fillRect l="-635" t="-1359" r="-1058"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204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size of an exterior angle of a regular pentagon.</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sz="2000" i="1" dirty="0" smtClean="0">
                        <a:latin typeface="Cambria Math" panose="02040503050406030204" pitchFamily="18" charset="0"/>
                      </a:rPr>
                      <m:t>2</m:t>
                    </m:r>
                    <m:r>
                      <a:rPr lang="en-GB" sz="2000" i="1" dirty="0" smtClean="0">
                        <a:latin typeface="Cambria Math" panose="02040503050406030204" pitchFamily="18" charset="0"/>
                      </a:rPr>
                      <m:t>𝑦</m:t>
                    </m:r>
                    <m:r>
                      <a:rPr lang="en-GB" sz="2000" i="1" dirty="0" smtClean="0">
                        <a:latin typeface="Cambria Math" panose="02040503050406030204" pitchFamily="18" charset="0"/>
                      </a:rPr>
                      <m:t>+17=6</m:t>
                    </m:r>
                    <m:r>
                      <a:rPr lang="en-GB" sz="2000" i="1" dirty="0" smtClean="0">
                        <a:latin typeface="Cambria Math" panose="02040503050406030204" pitchFamily="18" charset="0"/>
                      </a:rPr>
                      <m:t>𝑦</m:t>
                    </m:r>
                    <m:r>
                      <a:rPr lang="en-GB" sz="2000" i="1" dirty="0" smtClean="0">
                        <a:latin typeface="Cambria Math" panose="02040503050406030204" pitchFamily="18" charset="0"/>
                      </a:rPr>
                      <m:t>+5</m:t>
                    </m:r>
                  </m:oMath>
                </a14:m>
                <a:r>
                  <a:rPr lang="en-GB" sz="2000" dirty="0"/>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Owen walked to his Grandma’s house from his own at a speed of 3 mph. It took him 40 minutes. How far away does his Grandma live?</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1938992"/>
              </a:xfrm>
              <a:prstGeom prst="rect">
                <a:avLst/>
              </a:prstGeom>
              <a:blipFill>
                <a:blip r:embed="rId2"/>
                <a:stretch>
                  <a:fillRect l="-635" t="-1572"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1D66D902-FF89-4A24-9797-4ABD126C423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0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F8096-8D76-4E40-A2E8-C5DBFBC9DBAC}"/>
              </a:ext>
            </a:extLst>
          </p:cNvPr>
          <p:cNvGraphicFramePr>
            <a:graphicFrameLocks noGrp="1"/>
          </p:cNvGraphicFramePr>
          <p:nvPr>
            <p:extLst>
              <p:ext uri="{D42A27DB-BD31-4B8C-83A1-F6EECF244321}">
                <p14:modId xmlns:p14="http://schemas.microsoft.com/office/powerpoint/2010/main" val="569628686"/>
              </p:ext>
            </p:extLst>
          </p:nvPr>
        </p:nvGraphicFramePr>
        <p:xfrm>
          <a:off x="251520" y="1844824"/>
          <a:ext cx="8640960" cy="42672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1324723000"/>
                    </a:ext>
                  </a:extLst>
                </a:gridCol>
                <a:gridCol w="1728192">
                  <a:extLst>
                    <a:ext uri="{9D8B030D-6E8A-4147-A177-3AD203B41FA5}">
                      <a16:colId xmlns:a16="http://schemas.microsoft.com/office/drawing/2014/main" val="2130799119"/>
                    </a:ext>
                  </a:extLst>
                </a:gridCol>
                <a:gridCol w="1728192">
                  <a:extLst>
                    <a:ext uri="{9D8B030D-6E8A-4147-A177-3AD203B41FA5}">
                      <a16:colId xmlns:a16="http://schemas.microsoft.com/office/drawing/2014/main" val="1206991255"/>
                    </a:ext>
                  </a:extLst>
                </a:gridCol>
                <a:gridCol w="1728192">
                  <a:extLst>
                    <a:ext uri="{9D8B030D-6E8A-4147-A177-3AD203B41FA5}">
                      <a16:colId xmlns:a16="http://schemas.microsoft.com/office/drawing/2014/main" val="1334837300"/>
                    </a:ext>
                  </a:extLst>
                </a:gridCol>
                <a:gridCol w="1728192">
                  <a:extLst>
                    <a:ext uri="{9D8B030D-6E8A-4147-A177-3AD203B41FA5}">
                      <a16:colId xmlns:a16="http://schemas.microsoft.com/office/drawing/2014/main" val="556095347"/>
                    </a:ext>
                  </a:extLst>
                </a:gridCol>
              </a:tblGrid>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403945"/>
                  </a:ext>
                </a:extLst>
              </a:tr>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227696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169730"/>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98610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0634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90181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25185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888227"/>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63795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29093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869054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24187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8622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180758"/>
                  </a:ext>
                </a:extLst>
              </a:tr>
            </a:tbl>
          </a:graphicData>
        </a:graphic>
      </p:graphicFrame>
      <p:sp>
        <p:nvSpPr>
          <p:cNvPr id="3" name="TextBox 2">
            <a:extLst>
              <a:ext uri="{FF2B5EF4-FFF2-40B4-BE49-F238E27FC236}">
                <a16:creationId xmlns:a16="http://schemas.microsoft.com/office/drawing/2014/main" id="{B1D865B4-0AE4-4A02-9EA8-89190B9A3E09}"/>
              </a:ext>
            </a:extLst>
          </p:cNvPr>
          <p:cNvSpPr txBox="1"/>
          <p:nvPr/>
        </p:nvSpPr>
        <p:spPr>
          <a:xfrm>
            <a:off x="251520" y="1198493"/>
            <a:ext cx="8640960" cy="64633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Spring Term</a:t>
            </a:r>
          </a:p>
        </p:txBody>
      </p:sp>
    </p:spTree>
    <p:extLst>
      <p:ext uri="{BB962C8B-B14F-4D97-AF65-F5344CB8AC3E}">
        <p14:creationId xmlns:p14="http://schemas.microsoft.com/office/powerpoint/2010/main" val="388434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3CB9E9-AB2A-417E-A001-DFF5E35EEEF9}"/>
              </a:ext>
            </a:extLst>
          </p:cNvPr>
          <p:cNvSpPr txBox="1"/>
          <p:nvPr/>
        </p:nvSpPr>
        <p:spPr>
          <a:xfrm>
            <a:off x="251520" y="1124744"/>
            <a:ext cx="8640960" cy="163121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median from this frequency table.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21929964"/>
              </p:ext>
            </p:extLst>
          </p:nvPr>
        </p:nvGraphicFramePr>
        <p:xfrm>
          <a:off x="1475656" y="1628800"/>
          <a:ext cx="5760000" cy="741680"/>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453154787"/>
                    </a:ext>
                  </a:extLst>
                </a:gridCol>
                <a:gridCol w="720000">
                  <a:extLst>
                    <a:ext uri="{9D8B030D-6E8A-4147-A177-3AD203B41FA5}">
                      <a16:colId xmlns:a16="http://schemas.microsoft.com/office/drawing/2014/main" val="2395024208"/>
                    </a:ext>
                  </a:extLst>
                </a:gridCol>
                <a:gridCol w="720000">
                  <a:extLst>
                    <a:ext uri="{9D8B030D-6E8A-4147-A177-3AD203B41FA5}">
                      <a16:colId xmlns:a16="http://schemas.microsoft.com/office/drawing/2014/main" val="1410286679"/>
                    </a:ext>
                  </a:extLst>
                </a:gridCol>
                <a:gridCol w="720000">
                  <a:extLst>
                    <a:ext uri="{9D8B030D-6E8A-4147-A177-3AD203B41FA5}">
                      <a16:colId xmlns:a16="http://schemas.microsoft.com/office/drawing/2014/main" val="727690723"/>
                    </a:ext>
                  </a:extLst>
                </a:gridCol>
                <a:gridCol w="720000">
                  <a:extLst>
                    <a:ext uri="{9D8B030D-6E8A-4147-A177-3AD203B41FA5}">
                      <a16:colId xmlns:a16="http://schemas.microsoft.com/office/drawing/2014/main" val="1061212212"/>
                    </a:ext>
                  </a:extLst>
                </a:gridCol>
                <a:gridCol w="720000">
                  <a:extLst>
                    <a:ext uri="{9D8B030D-6E8A-4147-A177-3AD203B41FA5}">
                      <a16:colId xmlns:a16="http://schemas.microsoft.com/office/drawing/2014/main" val="3400658659"/>
                    </a:ext>
                  </a:extLst>
                </a:gridCol>
              </a:tblGrid>
              <a:tr h="370840">
                <a:tc>
                  <a:txBody>
                    <a:bodyPr/>
                    <a:lstStyle/>
                    <a:p>
                      <a:r>
                        <a:rPr lang="en-GB" b="1" dirty="0">
                          <a:solidFill>
                            <a:schemeClr val="tx1"/>
                          </a:solidFill>
                          <a:latin typeface="Arial" panose="020B0604020202020204" pitchFamily="34" charset="0"/>
                          <a:cs typeface="Arial" panose="020B0604020202020204" pitchFamily="34" charset="0"/>
                        </a:rPr>
                        <a:t>Number</a:t>
                      </a:r>
                      <a:r>
                        <a:rPr lang="en-GB" b="1" baseline="0" dirty="0">
                          <a:solidFill>
                            <a:schemeClr val="tx1"/>
                          </a:solidFill>
                          <a:latin typeface="Arial" panose="020B0604020202020204" pitchFamily="34" charset="0"/>
                          <a:cs typeface="Arial" panose="020B0604020202020204" pitchFamily="34" charset="0"/>
                        </a:rPr>
                        <a:t> of g</a:t>
                      </a:r>
                      <a:r>
                        <a:rPr lang="en-GB" b="1" dirty="0">
                          <a:solidFill>
                            <a:schemeClr val="tx1"/>
                          </a:solidFill>
                          <a:latin typeface="Arial" panose="020B0604020202020204" pitchFamily="34" charset="0"/>
                          <a:cs typeface="Arial" panose="020B0604020202020204" pitchFamily="34" charset="0"/>
                        </a:rPr>
                        <a:t>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950093"/>
                  </a:ext>
                </a:extLst>
              </a:tr>
              <a:tr h="370840">
                <a:tc>
                  <a:txBody>
                    <a:bodyPr/>
                    <a:lstStyle/>
                    <a:p>
                      <a:r>
                        <a:rPr lang="en-GB" b="1" dirty="0">
                          <a:solidFill>
                            <a:schemeClr val="tx1"/>
                          </a:solidFill>
                          <a:latin typeface="Arial" panose="020B0604020202020204" pitchFamily="34" charset="0"/>
                          <a:cs typeface="Arial" panose="020B0604020202020204" pitchFamily="34"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7360065"/>
                  </a:ext>
                </a:extLst>
              </a:tr>
            </a:tbl>
          </a:graphicData>
        </a:graphic>
      </p:graphicFrame>
      <p:pic>
        <p:nvPicPr>
          <p:cNvPr id="5" name="Picture 4">
            <a:extLst>
              <a:ext uri="{FF2B5EF4-FFF2-40B4-BE49-F238E27FC236}">
                <a16:creationId xmlns:a16="http://schemas.microsoft.com/office/drawing/2014/main" id="{A5DB270B-D8EC-43B5-A959-365A8DCCD7ED}"/>
              </a:ext>
            </a:extLst>
          </p:cNvPr>
          <p:cNvPicPr/>
          <p:nvPr/>
        </p:nvPicPr>
        <p:blipFill rotWithShape="1">
          <a:blip r:embed="rId2" cstate="print">
            <a:extLst>
              <a:ext uri="{28A0092B-C50C-407E-A947-70E740481C1C}">
                <a14:useLocalDpi xmlns:a14="http://schemas.microsoft.com/office/drawing/2010/main" val="0"/>
              </a:ext>
            </a:extLst>
          </a:blip>
          <a:srcRect l="39263" t="19231" r="24680" b="23333"/>
          <a:stretch/>
        </p:blipFill>
        <p:spPr bwMode="auto">
          <a:xfrm>
            <a:off x="6732240" y="2564904"/>
            <a:ext cx="2018665" cy="200977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7B522BC-1B3F-4494-8D93-4637FCA83DF3}"/>
                  </a:ext>
                </a:extLst>
              </p:cNvPr>
              <p:cNvSpPr/>
              <p:nvPr/>
            </p:nvSpPr>
            <p:spPr>
              <a:xfrm>
                <a:off x="251520" y="2755960"/>
                <a:ext cx="6264696" cy="1794658"/>
              </a:xfrm>
              <a:prstGeom prst="rect">
                <a:avLst/>
              </a:prstGeom>
            </p:spPr>
            <p:txBody>
              <a:bodyPr wrap="square">
                <a:spAutoFit/>
              </a:bodyPr>
              <a:lstStyle/>
              <a:p>
                <a:pPr marL="457200" indent="-457200">
                  <a:buFont typeface="+mj-lt"/>
                  <a:buAutoNum type="arabicPeriod" startAt="2"/>
                </a:pPr>
                <a:r>
                  <a:rPr lang="en-GB" sz="2000" dirty="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startAt="2"/>
                </a:pPr>
                <a:endParaRPr lang="en-GB" sz="2000" dirty="0">
                  <a:latin typeface="Arial" panose="020B0604020202020204" pitchFamily="34" charset="0"/>
                  <a:cs typeface="Arial" panose="020B0604020202020204" pitchFamily="34" charset="0"/>
                </a:endParaRPr>
              </a:p>
              <a:p>
                <a:pPr marL="457200" indent="-457200">
                  <a:buFont typeface="+mj-lt"/>
                  <a:buAutoNum type="arabicPeriod" startAt="2"/>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is inversely proportional to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is given by the formula: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1000</m:t>
                        </m:r>
                      </m:num>
                      <m:den>
                        <m:r>
                          <a:rPr lang="en-GB" sz="2000" b="0" i="1" smtClean="0">
                            <a:latin typeface="Cambria Math" panose="02040503050406030204" pitchFamily="18" charset="0"/>
                            <a:cs typeface="Arial" panose="020B0604020202020204" pitchFamily="34" charset="0"/>
                          </a:rPr>
                          <m:t>𝑦</m:t>
                        </m:r>
                      </m:den>
                    </m:f>
                  </m:oMath>
                </a14:m>
                <a:r>
                  <a:rPr lang="en-GB" sz="2000" dirty="0">
                    <a:latin typeface="Arial" panose="020B0604020202020204" pitchFamily="34" charset="0"/>
                    <a:cs typeface="Arial" panose="020B0604020202020204" pitchFamily="34" charset="0"/>
                  </a:rPr>
                  <a:t>. Find the value of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oMath>
                </a14:m>
                <a:r>
                  <a:rPr lang="en-GB" sz="2000" dirty="0">
                    <a:latin typeface="Arial" panose="020B0604020202020204" pitchFamily="34" charset="0"/>
                    <a:cs typeface="Arial" panose="020B0604020202020204" pitchFamily="34" charset="0"/>
                  </a:rPr>
                  <a:t> = 50</a:t>
                </a:r>
              </a:p>
            </p:txBody>
          </p:sp>
        </mc:Choice>
        <mc:Fallback xmlns="">
          <p:sp>
            <p:nvSpPr>
              <p:cNvPr id="2" name="Rectangle 1">
                <a:extLst>
                  <a:ext uri="{FF2B5EF4-FFF2-40B4-BE49-F238E27FC236}">
                    <a16:creationId xmlns:a16="http://schemas.microsoft.com/office/drawing/2014/main" id="{E7B522BC-1B3F-4494-8D93-4637FCA83DF3}"/>
                  </a:ext>
                </a:extLst>
              </p:cNvPr>
              <p:cNvSpPr>
                <a:spLocks noRot="1" noChangeAspect="1" noMove="1" noResize="1" noEditPoints="1" noAdjustHandles="1" noChangeArrowheads="1" noChangeShapeType="1" noTextEdit="1"/>
              </p:cNvSpPr>
              <p:nvPr/>
            </p:nvSpPr>
            <p:spPr>
              <a:xfrm>
                <a:off x="251520" y="2755960"/>
                <a:ext cx="6264696" cy="1794658"/>
              </a:xfrm>
              <a:prstGeom prst="rect">
                <a:avLst/>
              </a:prstGeom>
              <a:blipFill>
                <a:blip r:embed="rId3"/>
                <a:stretch>
                  <a:fillRect l="-875" t="-1361" r="-389" b="-680"/>
                </a:stretch>
              </a:blipFill>
            </p:spPr>
            <p:txBody>
              <a:bodyPr/>
              <a:lstStyle/>
              <a:p>
                <a:r>
                  <a:rPr lang="en-GB">
                    <a:noFill/>
                  </a:rPr>
                  <a:t> </a:t>
                </a:r>
              </a:p>
            </p:txBody>
          </p:sp>
        </mc:Fallback>
      </mc:AlternateContent>
      <p:pic>
        <p:nvPicPr>
          <p:cNvPr id="6" name="Picture 5" descr="Image result for calculator symbol">
            <a:extLst>
              <a:ext uri="{FF2B5EF4-FFF2-40B4-BE49-F238E27FC236}">
                <a16:creationId xmlns:a16="http://schemas.microsoft.com/office/drawing/2014/main" id="{3F01A451-F6F6-4F0B-AFF9-97708C256F4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684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73CB9E9-AB2A-417E-A001-DFF5E35EEEF9}"/>
                  </a:ext>
                </a:extLst>
              </p:cNvPr>
              <p:cNvSpPr txBox="1"/>
              <p:nvPr/>
            </p:nvSpPr>
            <p:spPr>
              <a:xfrm>
                <a:off x="251520" y="1124744"/>
                <a:ext cx="4176464" cy="378565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Are the graphs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−5</m:t>
                    </m:r>
                  </m:oMath>
                </a14:m>
                <a:r>
                  <a:rPr lang="en-GB" sz="2000" dirty="0">
                    <a:latin typeface="Arial" panose="020B0604020202020204" pitchFamily="34" charset="0"/>
                    <a:cs typeface="Arial" panose="020B0604020202020204" pitchFamily="34" charset="0"/>
                  </a:rPr>
                  <a:t> perpendicular? You must explain your answer.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Roy visited his aunt and then returned home. The distance-time graph shows information about </a:t>
                </a:r>
                <a:r>
                  <a:rPr lang="en-GB" sz="2000" dirty="0" err="1">
                    <a:latin typeface="Arial" panose="020B0604020202020204" pitchFamily="34" charset="0"/>
                    <a:cs typeface="Arial" panose="020B0604020202020204" pitchFamily="34" charset="0"/>
                  </a:rPr>
                  <a:t>Royʼs</a:t>
                </a:r>
                <a:r>
                  <a:rPr lang="en-GB" sz="2000" dirty="0">
                    <a:latin typeface="Arial" panose="020B0604020202020204" pitchFamily="34" charset="0"/>
                    <a:cs typeface="Arial" panose="020B0604020202020204" pitchFamily="34" charset="0"/>
                  </a:rPr>
                  <a:t> journey. Work out the total distance travelled by Roy.</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+8=6</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a:t>
                </a:r>
              </a:p>
            </p:txBody>
          </p:sp>
        </mc:Choice>
        <mc:Fallback xmlns="">
          <p:sp>
            <p:nvSpPr>
              <p:cNvPr id="3" name="TextBox 2">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4176464" cy="3785652"/>
              </a:xfrm>
              <a:prstGeom prst="rect">
                <a:avLst/>
              </a:prstGeom>
              <a:blipFill>
                <a:blip r:embed="rId2"/>
                <a:stretch>
                  <a:fillRect l="-1314" t="-805" r="-876" b="-2093"/>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F9255FBD-49C8-4940-A944-75558018D1B1}"/>
              </a:ext>
            </a:extLst>
          </p:cNvPr>
          <p:cNvPicPr>
            <a:picLocks noChangeAspect="1"/>
          </p:cNvPicPr>
          <p:nvPr/>
        </p:nvPicPr>
        <p:blipFill>
          <a:blip r:embed="rId3">
            <a:grayscl/>
          </a:blip>
          <a:stretch>
            <a:fillRect/>
          </a:stretch>
        </p:blipFill>
        <p:spPr>
          <a:xfrm>
            <a:off x="4572000" y="1257484"/>
            <a:ext cx="4270493" cy="3679406"/>
          </a:xfrm>
          <a:prstGeom prst="rect">
            <a:avLst/>
          </a:prstGeom>
        </p:spPr>
      </p:pic>
      <p:pic>
        <p:nvPicPr>
          <p:cNvPr id="5" name="Picture 4"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862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3CB9E9-AB2A-417E-A001-DFF5E35EEEF9}"/>
              </a:ext>
            </a:extLst>
          </p:cNvPr>
          <p:cNvSpPr txBox="1"/>
          <p:nvPr/>
        </p:nvSpPr>
        <p:spPr>
          <a:xfrm>
            <a:off x="251520" y="1124744"/>
            <a:ext cx="6768752" cy="163121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What type of correlation does the scatter graph show? What could the two variables be?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In the diagram, AB: AC = 1: 3. Calculate the length of CD.</a:t>
            </a:r>
          </a:p>
        </p:txBody>
      </p:sp>
      <p:pic>
        <p:nvPicPr>
          <p:cNvPr id="4" name="Picture 3"/>
          <p:cNvPicPr>
            <a:picLocks noChangeAspect="1"/>
          </p:cNvPicPr>
          <p:nvPr/>
        </p:nvPicPr>
        <p:blipFill rotWithShape="1">
          <a:blip r:embed="rId2"/>
          <a:srcRect b="75965"/>
          <a:stretch/>
        </p:blipFill>
        <p:spPr>
          <a:xfrm>
            <a:off x="7164288" y="1196752"/>
            <a:ext cx="1665694" cy="1512168"/>
          </a:xfrm>
          <a:prstGeom prst="rect">
            <a:avLst/>
          </a:prstGeom>
        </p:spPr>
      </p:pic>
      <p:pic>
        <p:nvPicPr>
          <p:cNvPr id="2" name="Picture 1">
            <a:extLst>
              <a:ext uri="{FF2B5EF4-FFF2-40B4-BE49-F238E27FC236}">
                <a16:creationId xmlns:a16="http://schemas.microsoft.com/office/drawing/2014/main" id="{7840526F-F4B4-4B98-A066-3CB05DF85AED}"/>
              </a:ext>
            </a:extLst>
          </p:cNvPr>
          <p:cNvPicPr>
            <a:picLocks noChangeAspect="1"/>
          </p:cNvPicPr>
          <p:nvPr/>
        </p:nvPicPr>
        <p:blipFill>
          <a:blip r:embed="rId3"/>
          <a:stretch>
            <a:fillRect/>
          </a:stretch>
        </p:blipFill>
        <p:spPr>
          <a:xfrm>
            <a:off x="755576" y="2834570"/>
            <a:ext cx="3430725" cy="2250614"/>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D506F1B-1C4D-4A3F-B2A4-383208AA426A}"/>
                  </a:ext>
                </a:extLst>
              </p:cNvPr>
              <p:cNvSpPr txBox="1"/>
              <p:nvPr/>
            </p:nvSpPr>
            <p:spPr>
              <a:xfrm>
                <a:off x="4572000" y="2937138"/>
                <a:ext cx="4032448" cy="707886"/>
              </a:xfrm>
              <a:prstGeom prst="rect">
                <a:avLst/>
              </a:prstGeom>
              <a:noFill/>
            </p:spPr>
            <p:txBody>
              <a:bodyPr wrap="square" rtlCol="0">
                <a:spAutoFit/>
              </a:bodyPr>
              <a:lstStyle/>
              <a:p>
                <a:pPr marL="457200" indent="-457200">
                  <a:buFont typeface="+mj-lt"/>
                  <a:buAutoNum type="arabicPeriod" startAt="3"/>
                </a:pPr>
                <a:r>
                  <a:rPr lang="en-GB" sz="2000" dirty="0">
                    <a:latin typeface="Arial" panose="020B0604020202020204" pitchFamily="34" charset="0"/>
                    <a:cs typeface="Arial" panose="020B0604020202020204" pitchFamily="34" charset="0"/>
                  </a:rPr>
                  <a:t>Expand and simplify:</a:t>
                </a:r>
              </a:p>
              <a:p>
                <a:pPr lvl="1"/>
                <a14:m>
                  <m:oMath xmlns:m="http://schemas.openxmlformats.org/officeDocument/2006/math">
                    <m:r>
                      <a:rPr lang="en-GB" sz="2000" b="0" i="1" smtClean="0">
                        <a:latin typeface="Cambria Math" panose="02040503050406030204" pitchFamily="18" charset="0"/>
                        <a:cs typeface="Arial" panose="020B0604020202020204" pitchFamily="34" charset="0"/>
                      </a:rPr>
                      <m:t>2</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+6</m:t>
                        </m:r>
                      </m:e>
                    </m:d>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−5)</m:t>
                    </m:r>
                  </m:oMath>
                </a14:m>
                <a:r>
                  <a:rPr lang="en-GB" sz="2000" dirty="0">
                    <a:latin typeface="Arial" panose="020B0604020202020204" pitchFamily="34" charset="0"/>
                    <a:cs typeface="Arial" panose="020B0604020202020204" pitchFamily="34" charset="0"/>
                  </a:rPr>
                  <a:t> </a:t>
                </a:r>
              </a:p>
            </p:txBody>
          </p:sp>
        </mc:Choice>
        <mc:Fallback xmlns="">
          <p:sp>
            <p:nvSpPr>
              <p:cNvPr id="5" name="TextBox 4">
                <a:extLst>
                  <a:ext uri="{FF2B5EF4-FFF2-40B4-BE49-F238E27FC236}">
                    <a16:creationId xmlns:a16="http://schemas.microsoft.com/office/drawing/2014/main" id="{3D506F1B-1C4D-4A3F-B2A4-383208AA426A}"/>
                  </a:ext>
                </a:extLst>
              </p:cNvPr>
              <p:cNvSpPr txBox="1">
                <a:spLocks noRot="1" noChangeAspect="1" noMove="1" noResize="1" noEditPoints="1" noAdjustHandles="1" noChangeArrowheads="1" noChangeShapeType="1" noTextEdit="1"/>
              </p:cNvSpPr>
              <p:nvPr/>
            </p:nvSpPr>
            <p:spPr>
              <a:xfrm>
                <a:off x="4572000" y="2937138"/>
                <a:ext cx="4032448" cy="707886"/>
              </a:xfrm>
              <a:prstGeom prst="rect">
                <a:avLst/>
              </a:prstGeom>
              <a:blipFill>
                <a:blip r:embed="rId4"/>
                <a:stretch>
                  <a:fillRect l="-1362" t="-4310" b="-9483"/>
                </a:stretch>
              </a:blipFill>
            </p:spPr>
            <p:txBody>
              <a:bodyPr/>
              <a:lstStyle/>
              <a:p>
                <a:r>
                  <a:rPr lang="en-GB">
                    <a:noFill/>
                  </a:rPr>
                  <a:t> </a:t>
                </a:r>
              </a:p>
            </p:txBody>
          </p:sp>
        </mc:Fallback>
      </mc:AlternateContent>
      <p:pic>
        <p:nvPicPr>
          <p:cNvPr id="6" name="Picture 5"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237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Factorise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−81</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length of the line segment </a:t>
                </a:r>
                <a14:m>
                  <m:oMath xmlns:m="http://schemas.openxmlformats.org/officeDocument/2006/math">
                    <m:r>
                      <a:rPr lang="en-GB" sz="2000" b="0" i="1" smtClean="0">
                        <a:latin typeface="Cambria Math" panose="02040503050406030204" pitchFamily="18" charset="0"/>
                        <a:cs typeface="Arial" panose="020B0604020202020204" pitchFamily="34" charset="0"/>
                      </a:rPr>
                      <m:t>𝐴𝐵</m:t>
                    </m:r>
                  </m:oMath>
                </a14:m>
                <a:r>
                  <a:rPr lang="en-GB" sz="2000" dirty="0">
                    <a:latin typeface="Arial" panose="020B0604020202020204" pitchFamily="34" charset="0"/>
                    <a:cs typeface="Arial" panose="020B0604020202020204" pitchFamily="34" charset="0"/>
                  </a:rPr>
                  <a:t> where </a:t>
                </a:r>
                <a14:m>
                  <m:oMath xmlns:m="http://schemas.openxmlformats.org/officeDocument/2006/math">
                    <m:r>
                      <a:rPr lang="en-GB" sz="2000" b="0" i="1" smtClean="0">
                        <a:latin typeface="Cambria Math" panose="02040503050406030204" pitchFamily="18" charset="0"/>
                        <a:cs typeface="Arial" panose="020B0604020202020204" pitchFamily="34" charset="0"/>
                      </a:rPr>
                      <m:t>𝐴</m:t>
                    </m:r>
                  </m:oMath>
                </a14:m>
                <a:r>
                  <a:rPr lang="en-GB" sz="2000" dirty="0">
                    <a:latin typeface="Arial" panose="020B0604020202020204" pitchFamily="34" charset="0"/>
                    <a:cs typeface="Arial" panose="020B0604020202020204" pitchFamily="34" charset="0"/>
                  </a:rPr>
                  <a:t> is the point (3, -2) and </a:t>
                </a:r>
                <a14:m>
                  <m:oMath xmlns:m="http://schemas.openxmlformats.org/officeDocument/2006/math">
                    <m:r>
                      <a:rPr lang="en-GB" sz="2000" b="0" i="1" smtClean="0">
                        <a:latin typeface="Cambria Math" panose="02040503050406030204" pitchFamily="18" charset="0"/>
                        <a:cs typeface="Arial" panose="020B0604020202020204" pitchFamily="34" charset="0"/>
                      </a:rPr>
                      <m:t>𝐵</m:t>
                    </m:r>
                  </m:oMath>
                </a14:m>
                <a:r>
                  <a:rPr lang="en-GB" sz="2000" dirty="0">
                    <a:latin typeface="Arial" panose="020B0604020202020204" pitchFamily="34" charset="0"/>
                    <a:cs typeface="Arial" panose="020B0604020202020204" pitchFamily="34" charset="0"/>
                  </a:rPr>
                  <a:t> is the point (-7, 4). Give your answer correct to 3 significant figures.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first five terms of the sequence </a:t>
                </a:r>
                <a14:m>
                  <m:oMath xmlns:m="http://schemas.openxmlformats.org/officeDocument/2006/math">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𝑛</m:t>
                    </m:r>
                    <m:r>
                      <a:rPr lang="en-GB" sz="2000" b="0" i="1" smtClean="0">
                        <a:latin typeface="Cambria Math" panose="02040503050406030204" pitchFamily="18" charset="0"/>
                        <a:cs typeface="Arial" panose="020B0604020202020204" pitchFamily="34" charset="0"/>
                      </a:rPr>
                      <m:t>+5</m:t>
                    </m:r>
                  </m:oMath>
                </a14:m>
                <a:r>
                  <a:rPr lang="en-GB" sz="2000" dirty="0">
                    <a:latin typeface="Arial" panose="020B0604020202020204" pitchFamily="34" charset="0"/>
                    <a:cs typeface="Arial" panose="020B0604020202020204" pitchFamily="34" charset="0"/>
                  </a:rPr>
                  <a:t>.</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246769"/>
              </a:xfrm>
              <a:prstGeom prst="rect">
                <a:avLst/>
              </a:prstGeom>
              <a:blipFill>
                <a:blip r:embed="rId2"/>
                <a:stretch>
                  <a:fillRect l="-635" t="-1359" r="-423"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6AFD8647-0442-4D46-A48D-2B6CC9BA8CA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151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73CB9E9-AB2A-417E-A001-DFF5E35EEEF9}"/>
                  </a:ext>
                </a:extLst>
              </p:cNvPr>
              <p:cNvSpPr txBox="1"/>
              <p:nvPr/>
            </p:nvSpPr>
            <p:spPr>
              <a:xfrm>
                <a:off x="251520" y="1124744"/>
                <a:ext cx="8640960" cy="440120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Accurately construct the triangle below in your exercise book.</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Factorise and solve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−36=0</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price of Joe’s train ticket increased by 6%. It originally cost £45. What is the new price?</a:t>
                </a:r>
              </a:p>
            </p:txBody>
          </p:sp>
        </mc:Choice>
        <mc:Fallback xmlns="">
          <p:sp>
            <p:nvSpPr>
              <p:cNvPr id="3" name="TextBox 2">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4401205"/>
              </a:xfrm>
              <a:prstGeom prst="rect">
                <a:avLst/>
              </a:prstGeom>
              <a:blipFill>
                <a:blip r:embed="rId2"/>
                <a:stretch>
                  <a:fillRect l="-635" t="-693" b="-1803"/>
                </a:stretch>
              </a:blipFill>
            </p:spPr>
            <p:txBody>
              <a:bodyPr/>
              <a:lstStyle/>
              <a:p>
                <a:r>
                  <a:rPr lang="en-GB">
                    <a:noFill/>
                  </a:rPr>
                  <a:t> </a:t>
                </a:r>
              </a:p>
            </p:txBody>
          </p:sp>
        </mc:Fallback>
      </mc:AlternateContent>
      <p:sp>
        <p:nvSpPr>
          <p:cNvPr id="4" name="Isosceles Triangle 3"/>
          <p:cNvSpPr/>
          <p:nvPr/>
        </p:nvSpPr>
        <p:spPr>
          <a:xfrm>
            <a:off x="2339752" y="1772816"/>
            <a:ext cx="3672408" cy="1800200"/>
          </a:xfrm>
          <a:prstGeom prst="triangle">
            <a:avLst>
              <a:gd name="adj" fmla="val 2652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rc 5"/>
          <p:cNvSpPr/>
          <p:nvPr/>
        </p:nvSpPr>
        <p:spPr>
          <a:xfrm>
            <a:off x="1655676" y="2888940"/>
            <a:ext cx="1368152" cy="1368152"/>
          </a:xfrm>
          <a:prstGeom prst="arc">
            <a:avLst>
              <a:gd name="adj1" fmla="val 17922383"/>
              <a:gd name="adj2" fmla="val 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TextBox 6"/>
          <p:cNvSpPr txBox="1"/>
          <p:nvPr/>
        </p:nvSpPr>
        <p:spPr>
          <a:xfrm>
            <a:off x="3707904" y="3671313"/>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7 cm</a:t>
            </a:r>
          </a:p>
        </p:txBody>
      </p:sp>
      <mc:AlternateContent xmlns:mc="http://schemas.openxmlformats.org/markup-compatibility/2006" xmlns:a14="http://schemas.microsoft.com/office/drawing/2010/main">
        <mc:Choice Requires="a14">
          <p:sp>
            <p:nvSpPr>
              <p:cNvPr id="8" name="TextBox 7"/>
              <p:cNvSpPr txBox="1"/>
              <p:nvPr/>
            </p:nvSpPr>
            <p:spPr>
              <a:xfrm>
                <a:off x="2720473" y="3034178"/>
                <a:ext cx="10081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a:latin typeface="Cambria Math" panose="02040503050406030204" pitchFamily="18" charset="0"/>
                        </a:rPr>
                        <m:t>5</m:t>
                      </m:r>
                      <m:r>
                        <a:rPr lang="en-GB" b="0" i="1" dirty="0" smtClean="0">
                          <a:latin typeface="Cambria Math" panose="02040503050406030204" pitchFamily="18" charset="0"/>
                        </a:rPr>
                        <m:t>5</m:t>
                      </m:r>
                      <m:r>
                        <a:rPr lang="en-GB" b="0" i="1" dirty="0" smtClean="0">
                          <a:latin typeface="Cambria Math" panose="02040503050406030204" pitchFamily="18" charset="0"/>
                          <a:ea typeface="Cambria Math" panose="02040503050406030204" pitchFamily="18" charset="0"/>
                        </a:rPr>
                        <m:t>°</m:t>
                      </m:r>
                    </m:oMath>
                  </m:oMathPara>
                </a14:m>
                <a:endParaRPr lang="en-GB"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720473" y="3034178"/>
                <a:ext cx="1008112" cy="369332"/>
              </a:xfrm>
              <a:prstGeom prst="rect">
                <a:avLst/>
              </a:prstGeom>
              <a:blipFill>
                <a:blip r:embed="rId3"/>
                <a:stretch>
                  <a:fillRect/>
                </a:stretch>
              </a:blipFill>
            </p:spPr>
            <p:txBody>
              <a:bodyPr/>
              <a:lstStyle/>
              <a:p>
                <a:r>
                  <a:rPr lang="en-GB">
                    <a:noFill/>
                  </a:rPr>
                  <a:t> </a:t>
                </a:r>
              </a:p>
            </p:txBody>
          </p:sp>
        </mc:Fallback>
      </mc:AlternateContent>
      <p:sp>
        <p:nvSpPr>
          <p:cNvPr id="10" name="TextBox 9"/>
          <p:cNvSpPr txBox="1"/>
          <p:nvPr/>
        </p:nvSpPr>
        <p:spPr>
          <a:xfrm>
            <a:off x="2123728" y="2262323"/>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cm</a:t>
            </a:r>
          </a:p>
        </p:txBody>
      </p:sp>
      <p:pic>
        <p:nvPicPr>
          <p:cNvPr id="9" name="Picture 8"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097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560060"/>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A circle has an area of 120cm² to the nearest 10cm². Write down the limits of accuracy, in terms of </a:t>
                </a:r>
                <a14:m>
                  <m:oMath xmlns:m="http://schemas.openxmlformats.org/officeDocument/2006/math">
                    <m:r>
                      <a:rPr lang="en-GB" sz="2000" b="0" i="1" smtClean="0">
                        <a:latin typeface="Cambria Math" panose="02040503050406030204" pitchFamily="18" charset="0"/>
                        <a:cs typeface="Arial" panose="020B0604020202020204" pitchFamily="34" charset="0"/>
                      </a:rPr>
                      <m:t>𝑟</m:t>
                    </m:r>
                  </m:oMath>
                </a14:m>
                <a:r>
                  <a:rPr lang="en-GB" sz="2000" dirty="0">
                    <a:latin typeface="Arial" panose="020B0604020202020204" pitchFamily="34" charset="0"/>
                    <a:cs typeface="Arial" panose="020B0604020202020204" pitchFamily="34" charset="0"/>
                  </a:rPr>
                  <a:t>, using inequality notation.</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size of the angle labelled </a:t>
                </a:r>
                <a14:m>
                  <m:oMath xmlns:m="http://schemas.openxmlformats.org/officeDocument/2006/math">
                    <m:r>
                      <a:rPr lang="en-GB" sz="2000" i="1" smtClean="0">
                        <a:latin typeface="Cambria Math" panose="02040503050406030204" pitchFamily="18" charset="0"/>
                        <a:ea typeface="Cambria Math" panose="02040503050406030204" pitchFamily="18" charset="0"/>
                        <a:cs typeface="Arial" panose="020B0604020202020204" pitchFamily="34" charset="0"/>
                      </a:rPr>
                      <m:t>𝜃</m:t>
                    </m:r>
                  </m:oMath>
                </a14:m>
                <a:r>
                  <a:rPr lang="en-GB" sz="2000" dirty="0">
                    <a:latin typeface="Arial" panose="020B0604020202020204" pitchFamily="34" charset="0"/>
                    <a:cs typeface="Arial" panose="020B0604020202020204" pitchFamily="34" charset="0"/>
                  </a:rPr>
                  <a:t>. Give your answer correct to 1 decimal place.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a:t>
                </a:r>
                <a14:m>
                  <m:oMath xmlns:m="http://schemas.openxmlformats.org/officeDocument/2006/math">
                    <m:sSup>
                      <m:sSupPr>
                        <m:ctrlPr>
                          <a:rPr lang="en-GB" sz="2000" i="1">
                            <a:latin typeface="Cambria Math" panose="02040503050406030204" pitchFamily="18" charset="0"/>
                            <a:cs typeface="Arial" panose="020B0604020202020204" pitchFamily="34" charset="0"/>
                          </a:rPr>
                        </m:ctrlPr>
                      </m:sSupPr>
                      <m:e>
                        <m:r>
                          <a:rPr lang="en-GB" sz="2000" i="1">
                            <a:latin typeface="Cambria Math" panose="02040503050406030204" pitchFamily="18" charset="0"/>
                            <a:cs typeface="Arial" panose="020B0604020202020204" pitchFamily="34" charset="0"/>
                          </a:rPr>
                          <m:t>𝑛</m:t>
                        </m:r>
                      </m:e>
                      <m:sup>
                        <m:r>
                          <a:rPr lang="en-GB" sz="2000" i="1">
                            <a:latin typeface="Cambria Math" panose="02040503050406030204" pitchFamily="18" charset="0"/>
                            <a:cs typeface="Arial" panose="020B0604020202020204" pitchFamily="34" charset="0"/>
                          </a:rPr>
                          <m:t>𝑡h</m:t>
                        </m:r>
                      </m:sup>
                    </m:sSup>
                  </m:oMath>
                </a14:m>
                <a:r>
                  <a:rPr lang="en-GB" sz="2000" dirty="0">
                    <a:latin typeface="Arial" panose="020B0604020202020204" pitchFamily="34" charset="0"/>
                    <a:cs typeface="Arial" panose="020B0604020202020204" pitchFamily="34" charset="0"/>
                  </a:rPr>
                  <a:t> term of the sequence: </a:t>
                </a:r>
              </a:p>
              <a:p>
                <a:pPr lvl="1"/>
                <a:r>
                  <a:rPr lang="en-GB" sz="2000" dirty="0">
                    <a:latin typeface="Arial" panose="020B0604020202020204" pitchFamily="34" charset="0"/>
                    <a:cs typeface="Arial" panose="020B0604020202020204" pitchFamily="34" charset="0"/>
                  </a:rPr>
                  <a:t>9, 4, -1, -6,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560060"/>
              </a:xfrm>
              <a:prstGeom prst="rect">
                <a:avLst/>
              </a:prstGeom>
              <a:blipFill>
                <a:blip r:embed="rId2"/>
                <a:stretch>
                  <a:fillRect l="-635" t="-1193" b="-3580"/>
                </a:stretch>
              </a:blipFill>
            </p:spPr>
            <p:txBody>
              <a:bodyPr/>
              <a:lstStyle/>
              <a:p>
                <a:r>
                  <a:rPr lang="en-GB">
                    <a:noFill/>
                  </a:rPr>
                  <a:t> </a:t>
                </a:r>
              </a:p>
            </p:txBody>
          </p:sp>
        </mc:Fallback>
      </mc:AlternateContent>
      <p:sp>
        <p:nvSpPr>
          <p:cNvPr id="3" name="Isosceles Triangle 2">
            <a:extLst>
              <a:ext uri="{FF2B5EF4-FFF2-40B4-BE49-F238E27FC236}">
                <a16:creationId xmlns:a16="http://schemas.microsoft.com/office/drawing/2014/main" id="{CB9A627B-66DA-45D5-8B69-AAC41723C16B}"/>
              </a:ext>
            </a:extLst>
          </p:cNvPr>
          <p:cNvSpPr/>
          <p:nvPr/>
        </p:nvSpPr>
        <p:spPr>
          <a:xfrm>
            <a:off x="5076056" y="2517865"/>
            <a:ext cx="2952328" cy="1584176"/>
          </a:xfrm>
          <a:prstGeom prst="triangle">
            <a:avLst>
              <a:gd name="adj" fmla="val 10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7C867C4B-BD67-4C91-8CED-9F3A1587EA22}"/>
              </a:ext>
            </a:extLst>
          </p:cNvPr>
          <p:cNvSpPr/>
          <p:nvPr/>
        </p:nvSpPr>
        <p:spPr>
          <a:xfrm>
            <a:off x="7715383" y="3789040"/>
            <a:ext cx="313001" cy="3130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Arc 4">
            <a:extLst>
              <a:ext uri="{FF2B5EF4-FFF2-40B4-BE49-F238E27FC236}">
                <a16:creationId xmlns:a16="http://schemas.microsoft.com/office/drawing/2014/main" id="{B22D096E-7A8D-4AA0-9021-F4C045FE4AA8}"/>
              </a:ext>
            </a:extLst>
          </p:cNvPr>
          <p:cNvSpPr/>
          <p:nvPr/>
        </p:nvSpPr>
        <p:spPr>
          <a:xfrm>
            <a:off x="4716016" y="3597985"/>
            <a:ext cx="1008112" cy="1008112"/>
          </a:xfrm>
          <a:prstGeom prst="arc">
            <a:avLst>
              <a:gd name="adj1" fmla="val 19448026"/>
              <a:gd name="adj2" fmla="val 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F9F1FC97-ACD1-4EF5-876D-075CC72C41D0}"/>
              </a:ext>
            </a:extLst>
          </p:cNvPr>
          <p:cNvSpPr txBox="1"/>
          <p:nvPr/>
        </p:nvSpPr>
        <p:spPr>
          <a:xfrm>
            <a:off x="6372200" y="4169403"/>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cm</a:t>
            </a:r>
          </a:p>
        </p:txBody>
      </p:sp>
      <p:sp>
        <p:nvSpPr>
          <p:cNvPr id="7" name="TextBox 6">
            <a:extLst>
              <a:ext uri="{FF2B5EF4-FFF2-40B4-BE49-F238E27FC236}">
                <a16:creationId xmlns:a16="http://schemas.microsoft.com/office/drawing/2014/main" id="{B2EB4F1B-39B2-4470-87FA-688F5EBE3C8F}"/>
              </a:ext>
            </a:extLst>
          </p:cNvPr>
          <p:cNvSpPr txBox="1"/>
          <p:nvPr/>
        </p:nvSpPr>
        <p:spPr>
          <a:xfrm>
            <a:off x="8028384" y="3199165"/>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2.5 cm</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E28EBFF-597D-44AF-B641-52121DFE371F}"/>
                  </a:ext>
                </a:extLst>
              </p:cNvPr>
              <p:cNvSpPr txBox="1"/>
              <p:nvPr/>
            </p:nvSpPr>
            <p:spPr>
              <a:xfrm>
                <a:off x="5508104" y="3711749"/>
                <a:ext cx="10081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ea typeface="Cambria Math" panose="02040503050406030204" pitchFamily="18" charset="0"/>
                          <a:cs typeface="Arial" panose="020B0604020202020204" pitchFamily="34" charset="0"/>
                        </a:rPr>
                        <m:t>𝜃</m:t>
                      </m:r>
                      <m:r>
                        <a:rPr lang="en-GB" i="1" dirty="0" smtClean="0">
                          <a:latin typeface="Cambria Math" panose="02040503050406030204" pitchFamily="18" charset="0"/>
                          <a:ea typeface="Cambria Math" panose="02040503050406030204" pitchFamily="18" charset="0"/>
                          <a:cs typeface="Arial" panose="020B0604020202020204" pitchFamily="34" charset="0"/>
                        </a:rPr>
                        <m:t>°</m:t>
                      </m:r>
                    </m:oMath>
                  </m:oMathPara>
                </a14:m>
                <a:endParaRPr lang="en-GB"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8E28EBFF-597D-44AF-B641-52121DFE371F}"/>
                  </a:ext>
                </a:extLst>
              </p:cNvPr>
              <p:cNvSpPr txBox="1">
                <a:spLocks noRot="1" noChangeAspect="1" noMove="1" noResize="1" noEditPoints="1" noAdjustHandles="1" noChangeArrowheads="1" noChangeShapeType="1" noTextEdit="1"/>
              </p:cNvSpPr>
              <p:nvPr/>
            </p:nvSpPr>
            <p:spPr>
              <a:xfrm>
                <a:off x="5508104" y="3711749"/>
                <a:ext cx="1008112" cy="369332"/>
              </a:xfrm>
              <a:prstGeom prst="rect">
                <a:avLst/>
              </a:prstGeom>
              <a:blipFill>
                <a:blip r:embed="rId3"/>
                <a:stretch>
                  <a:fillRect/>
                </a:stretch>
              </a:blipFill>
            </p:spPr>
            <p:txBody>
              <a:bodyPr/>
              <a:lstStyle/>
              <a:p>
                <a:r>
                  <a:rPr lang="en-GB">
                    <a:noFill/>
                  </a:rPr>
                  <a:t> </a:t>
                </a:r>
              </a:p>
            </p:txBody>
          </p:sp>
        </mc:Fallback>
      </mc:AlternateContent>
      <p:pic>
        <p:nvPicPr>
          <p:cNvPr id="9" name="Picture 8" descr="Image result for calculator symbol">
            <a:extLst>
              <a:ext uri="{FF2B5EF4-FFF2-40B4-BE49-F238E27FC236}">
                <a16:creationId xmlns:a16="http://schemas.microsoft.com/office/drawing/2014/main" id="{57F513A6-83D3-4196-9068-A58738E5B8D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480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470898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Copy and complete the table of values, then sketch the graph of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Tania went to Italy. She changed £325 into euros (€). The exchange rate was £1 = €1.68. Change £325 into euros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Clean Ltd manufacture components for washing machines. The probability that a component. will be made within a tolerance of one tenth of a millimetre is 0.995. Clean Ltd manufacture 10 000 components each day. Work out an estimate for the number of components that will not be within the tolerance of one tenth of a millimetre each day.</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4708981"/>
              </a:xfrm>
              <a:prstGeom prst="rect">
                <a:avLst/>
              </a:prstGeom>
              <a:blipFill>
                <a:blip r:embed="rId2"/>
                <a:stretch>
                  <a:fillRect l="-635" t="-648" b="-15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980175932"/>
                  </p:ext>
                </p:extLst>
              </p:nvPr>
            </p:nvGraphicFramePr>
            <p:xfrm>
              <a:off x="1524000" y="1895232"/>
              <a:ext cx="6096000" cy="7416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983224725"/>
                        </a:ext>
                      </a:extLst>
                    </a:gridCol>
                    <a:gridCol w="762000">
                      <a:extLst>
                        <a:ext uri="{9D8B030D-6E8A-4147-A177-3AD203B41FA5}">
                          <a16:colId xmlns:a16="http://schemas.microsoft.com/office/drawing/2014/main" val="2411110997"/>
                        </a:ext>
                      </a:extLst>
                    </a:gridCol>
                    <a:gridCol w="762000">
                      <a:extLst>
                        <a:ext uri="{9D8B030D-6E8A-4147-A177-3AD203B41FA5}">
                          <a16:colId xmlns:a16="http://schemas.microsoft.com/office/drawing/2014/main" val="3260666786"/>
                        </a:ext>
                      </a:extLst>
                    </a:gridCol>
                    <a:gridCol w="762000">
                      <a:extLst>
                        <a:ext uri="{9D8B030D-6E8A-4147-A177-3AD203B41FA5}">
                          <a16:colId xmlns:a16="http://schemas.microsoft.com/office/drawing/2014/main" val="3095503288"/>
                        </a:ext>
                      </a:extLst>
                    </a:gridCol>
                    <a:gridCol w="762000">
                      <a:extLst>
                        <a:ext uri="{9D8B030D-6E8A-4147-A177-3AD203B41FA5}">
                          <a16:colId xmlns:a16="http://schemas.microsoft.com/office/drawing/2014/main" val="740740812"/>
                        </a:ext>
                      </a:extLst>
                    </a:gridCol>
                    <a:gridCol w="762000">
                      <a:extLst>
                        <a:ext uri="{9D8B030D-6E8A-4147-A177-3AD203B41FA5}">
                          <a16:colId xmlns:a16="http://schemas.microsoft.com/office/drawing/2014/main" val="730532853"/>
                        </a:ext>
                      </a:extLst>
                    </a:gridCol>
                    <a:gridCol w="762000">
                      <a:extLst>
                        <a:ext uri="{9D8B030D-6E8A-4147-A177-3AD203B41FA5}">
                          <a16:colId xmlns:a16="http://schemas.microsoft.com/office/drawing/2014/main" val="755967257"/>
                        </a:ext>
                      </a:extLst>
                    </a:gridCol>
                    <a:gridCol w="762000">
                      <a:extLst>
                        <a:ext uri="{9D8B030D-6E8A-4147-A177-3AD203B41FA5}">
                          <a16:colId xmlns:a16="http://schemas.microsoft.com/office/drawing/2014/main" val="2784864071"/>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cs typeface="Arial" panose="020B0604020202020204" pitchFamily="34" charset="0"/>
                                  </a:rPr>
                                  <m:t>𝑥</m:t>
                                </m:r>
                              </m:oMath>
                            </m:oMathPara>
                          </a14:m>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769869"/>
                      </a:ext>
                    </a:extLst>
                  </a:tr>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cs typeface="Arial" panose="020B0604020202020204" pitchFamily="34" charset="0"/>
                                  </a:rPr>
                                  <m:t>𝑦</m:t>
                                </m:r>
                              </m:oMath>
                            </m:oMathPara>
                          </a14:m>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9837449"/>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980175932"/>
                  </p:ext>
                </p:extLst>
              </p:nvPr>
            </p:nvGraphicFramePr>
            <p:xfrm>
              <a:off x="1524000" y="1895232"/>
              <a:ext cx="6096000" cy="7416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983224725"/>
                        </a:ext>
                      </a:extLst>
                    </a:gridCol>
                    <a:gridCol w="762000">
                      <a:extLst>
                        <a:ext uri="{9D8B030D-6E8A-4147-A177-3AD203B41FA5}">
                          <a16:colId xmlns:a16="http://schemas.microsoft.com/office/drawing/2014/main" val="2411110997"/>
                        </a:ext>
                      </a:extLst>
                    </a:gridCol>
                    <a:gridCol w="762000">
                      <a:extLst>
                        <a:ext uri="{9D8B030D-6E8A-4147-A177-3AD203B41FA5}">
                          <a16:colId xmlns:a16="http://schemas.microsoft.com/office/drawing/2014/main" val="3260666786"/>
                        </a:ext>
                      </a:extLst>
                    </a:gridCol>
                    <a:gridCol w="762000">
                      <a:extLst>
                        <a:ext uri="{9D8B030D-6E8A-4147-A177-3AD203B41FA5}">
                          <a16:colId xmlns:a16="http://schemas.microsoft.com/office/drawing/2014/main" val="3095503288"/>
                        </a:ext>
                      </a:extLst>
                    </a:gridCol>
                    <a:gridCol w="762000">
                      <a:extLst>
                        <a:ext uri="{9D8B030D-6E8A-4147-A177-3AD203B41FA5}">
                          <a16:colId xmlns:a16="http://schemas.microsoft.com/office/drawing/2014/main" val="740740812"/>
                        </a:ext>
                      </a:extLst>
                    </a:gridCol>
                    <a:gridCol w="762000">
                      <a:extLst>
                        <a:ext uri="{9D8B030D-6E8A-4147-A177-3AD203B41FA5}">
                          <a16:colId xmlns:a16="http://schemas.microsoft.com/office/drawing/2014/main" val="730532853"/>
                        </a:ext>
                      </a:extLst>
                    </a:gridCol>
                    <a:gridCol w="762000">
                      <a:extLst>
                        <a:ext uri="{9D8B030D-6E8A-4147-A177-3AD203B41FA5}">
                          <a16:colId xmlns:a16="http://schemas.microsoft.com/office/drawing/2014/main" val="755967257"/>
                        </a:ext>
                      </a:extLst>
                    </a:gridCol>
                    <a:gridCol w="762000">
                      <a:extLst>
                        <a:ext uri="{9D8B030D-6E8A-4147-A177-3AD203B41FA5}">
                          <a16:colId xmlns:a16="http://schemas.microsoft.com/office/drawing/2014/main" val="2784864071"/>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600" t="-8065" r="-702400" b="-104839"/>
                          </a:stretch>
                        </a:blip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-3</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-2</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-1</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0</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1</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2</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3</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76986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600" t="-109836" r="-702400" b="-6557"/>
                          </a:stretch>
                        </a:blip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9837449"/>
                      </a:ext>
                    </a:extLst>
                  </a:tr>
                </a:tbl>
              </a:graphicData>
            </a:graphic>
          </p:graphicFrame>
        </mc:Fallback>
      </mc:AlternateContent>
      <p:pic>
        <p:nvPicPr>
          <p:cNvPr id="6" name="Picture 5" descr="Image result for calculator symbol">
            <a:extLst>
              <a:ext uri="{FF2B5EF4-FFF2-40B4-BE49-F238E27FC236}">
                <a16:creationId xmlns:a16="http://schemas.microsoft.com/office/drawing/2014/main" id="{1503D67D-08D0-47F1-A3B7-62E561250C8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919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408712"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𝑛</m:t>
                    </m:r>
                  </m:oMath>
                </a14:m>
                <a:r>
                  <a:rPr lang="en-GB" sz="2000" dirty="0">
                    <a:latin typeface="Arial" panose="020B0604020202020204" pitchFamily="34" charset="0"/>
                    <a:cs typeface="Arial" panose="020B0604020202020204" pitchFamily="34" charset="0"/>
                  </a:rPr>
                  <a:t> is an integer such that </a:t>
                </a:r>
                <a14:m>
                  <m:oMath xmlns:m="http://schemas.openxmlformats.org/officeDocument/2006/math">
                    <m:r>
                      <a:rPr lang="en-GB" sz="2000" i="1" dirty="0" smtClean="0">
                        <a:latin typeface="Cambria Math" panose="02040503050406030204" pitchFamily="18" charset="0"/>
                        <a:cs typeface="Arial" panose="020B0604020202020204" pitchFamily="34" charset="0"/>
                      </a:rPr>
                      <m:t>6&lt;3</m:t>
                    </m:r>
                    <m:r>
                      <a:rPr lang="en-GB" sz="2000" i="1" dirty="0" smtClean="0">
                        <a:latin typeface="Cambria Math" panose="02040503050406030204" pitchFamily="18" charset="0"/>
                        <a:cs typeface="Arial" panose="020B0604020202020204" pitchFamily="34" charset="0"/>
                      </a:rPr>
                      <m:t>𝑛</m:t>
                    </m:r>
                    <m:r>
                      <a:rPr lang="en-GB" sz="2000" i="1" dirty="0" smtClean="0">
                        <a:latin typeface="Cambria Math" panose="02040503050406030204" pitchFamily="18" charset="0"/>
                        <a:ea typeface="Cambria Math" panose="02040503050406030204" pitchFamily="18" charset="0"/>
                        <a:cs typeface="Arial" panose="020B0604020202020204" pitchFamily="34" charset="0"/>
                      </a:rPr>
                      <m:t>≤</m:t>
                    </m:r>
                    <m:r>
                      <a:rPr lang="en-GB" sz="2000" i="1" dirty="0" smtClean="0">
                        <a:latin typeface="Cambria Math" panose="02040503050406030204" pitchFamily="18" charset="0"/>
                        <a:cs typeface="Arial" panose="020B0604020202020204" pitchFamily="34" charset="0"/>
                      </a:rPr>
                      <m:t>15</m:t>
                    </m:r>
                  </m:oMath>
                </a14:m>
                <a:r>
                  <a:rPr lang="en-GB" sz="2000" dirty="0">
                    <a:latin typeface="Arial" panose="020B0604020202020204" pitchFamily="34" charset="0"/>
                    <a:cs typeface="Arial" panose="020B0604020202020204" pitchFamily="34" charset="0"/>
                  </a:rPr>
                  <a:t>. List all the possible values of </a:t>
                </a:r>
                <a14:m>
                  <m:oMath xmlns:m="http://schemas.openxmlformats.org/officeDocument/2006/math">
                    <m:r>
                      <a:rPr lang="en-GB" sz="2000" i="1" dirty="0" smtClean="0">
                        <a:latin typeface="Cambria Math" panose="02040503050406030204" pitchFamily="18" charset="0"/>
                        <a:cs typeface="Arial" panose="020B0604020202020204" pitchFamily="34" charset="0"/>
                      </a:rPr>
                      <m:t>𝑛</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lowest common multiple of 18 and 24.</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408712" cy="2554545"/>
              </a:xfrm>
              <a:prstGeom prst="rect">
                <a:avLst/>
              </a:prstGeom>
              <a:blipFill>
                <a:blip r:embed="rId2"/>
                <a:stretch>
                  <a:fillRect l="-856" t="-1193" b="-3580"/>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0ED3354F-C60F-4E49-BC71-564D31BF417D}"/>
              </a:ext>
            </a:extLst>
          </p:cNvPr>
          <p:cNvPicPr/>
          <p:nvPr/>
        </p:nvPicPr>
        <p:blipFill rotWithShape="1">
          <a:blip r:embed="rId3" cstate="print">
            <a:extLst>
              <a:ext uri="{28A0092B-C50C-407E-A947-70E740481C1C}">
                <a14:useLocalDpi xmlns:a14="http://schemas.microsoft.com/office/drawing/2010/main" val="0"/>
              </a:ext>
            </a:extLst>
          </a:blip>
          <a:srcRect l="38942" t="18718" r="24519" b="24359"/>
          <a:stretch/>
        </p:blipFill>
        <p:spPr bwMode="auto">
          <a:xfrm>
            <a:off x="6732240" y="1196752"/>
            <a:ext cx="2063750" cy="2009775"/>
          </a:xfrm>
          <a:prstGeom prst="rect">
            <a:avLst/>
          </a:prstGeom>
          <a:ln>
            <a:noFill/>
          </a:ln>
          <a:extLst>
            <a:ext uri="{53640926-AAD7-44D8-BBD7-CCE9431645EC}">
              <a14:shadowObscured xmlns:a14="http://schemas.microsoft.com/office/drawing/2010/main"/>
            </a:ext>
          </a:extLst>
        </p:spPr>
      </p:pic>
      <p:pic>
        <p:nvPicPr>
          <p:cNvPr id="4" name="Picture 3"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392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25029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a:t>
                </a:r>
                <a14:m>
                  <m:oMath xmlns:m="http://schemas.openxmlformats.org/officeDocument/2006/math">
                    <m:r>
                      <a:rPr lang="en-GB" sz="2000" b="0" i="1" smtClean="0">
                        <a:latin typeface="Cambria Math" panose="02040503050406030204" pitchFamily="18" charset="0"/>
                        <a:cs typeface="Arial" panose="020B0604020202020204" pitchFamily="34" charset="0"/>
                      </a:rPr>
                      <m:t>3.9</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−5</m:t>
                        </m:r>
                      </m:sup>
                    </m:sSup>
                  </m:oMath>
                </a14:m>
                <a:r>
                  <a:rPr lang="en-GB" sz="2000" dirty="0">
                    <a:latin typeface="Arial" panose="020B0604020202020204" pitchFamily="34" charset="0"/>
                    <a:cs typeface="Arial" panose="020B0604020202020204" pitchFamily="34" charset="0"/>
                  </a:rPr>
                  <a:t> as an ordinary number.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the exact value of tan </a:t>
                </a:r>
                <a14:m>
                  <m:oMath xmlns:m="http://schemas.openxmlformats.org/officeDocument/2006/math">
                    <m:r>
                      <a:rPr lang="en-GB" sz="2000" b="0" i="1" smtClean="0">
                        <a:latin typeface="Cambria Math" panose="02040503050406030204" pitchFamily="18" charset="0"/>
                        <a:cs typeface="Arial" panose="020B0604020202020204" pitchFamily="34" charset="0"/>
                      </a:rPr>
                      <m:t>45</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diagram shows a cuboid of dimensions 10cm × 8cm × 5cm. Work out the total surface area of the cuboid. State the units with your answer.</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250296"/>
              </a:xfrm>
              <a:prstGeom prst="rect">
                <a:avLst/>
              </a:prstGeom>
              <a:blipFill>
                <a:blip r:embed="rId2"/>
                <a:stretch>
                  <a:fillRect l="-635" t="-1355" b="-406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6274E93D-FACF-4171-A141-1C87E57A090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48D98DF-E9FF-4B2E-BCC8-F7FCE6A9A7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8AE0ED9-773B-4C4A-A591-D740489032E8}"/>
              </a:ext>
            </a:extLst>
          </p:cNvPr>
          <p:cNvPicPr>
            <a:picLocks noChangeAspect="1"/>
          </p:cNvPicPr>
          <p:nvPr/>
        </p:nvPicPr>
        <p:blipFill>
          <a:blip r:embed="rId5"/>
          <a:stretch>
            <a:fillRect/>
          </a:stretch>
        </p:blipFill>
        <p:spPr>
          <a:xfrm>
            <a:off x="755576" y="3478521"/>
            <a:ext cx="4914900" cy="2333625"/>
          </a:xfrm>
          <a:prstGeom prst="rect">
            <a:avLst/>
          </a:prstGeom>
        </p:spPr>
      </p:pic>
    </p:spTree>
    <p:extLst>
      <p:ext uri="{BB962C8B-B14F-4D97-AF65-F5344CB8AC3E}">
        <p14:creationId xmlns:p14="http://schemas.microsoft.com/office/powerpoint/2010/main" val="1668150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163121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length of the side labelled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Give your answer correct to 3 significant figures.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12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+7=5</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1631216"/>
              </a:xfrm>
              <a:prstGeom prst="rect">
                <a:avLst/>
              </a:prstGeom>
              <a:blipFill>
                <a:blip r:embed="rId2"/>
                <a:stretch>
                  <a:fillRect l="-635" t="-1873" r="-212"/>
                </a:stretch>
              </a:blipFill>
            </p:spPr>
            <p:txBody>
              <a:bodyPr/>
              <a:lstStyle/>
              <a:p>
                <a:r>
                  <a:rPr lang="en-GB">
                    <a:noFill/>
                  </a:rPr>
                  <a:t> </a:t>
                </a:r>
              </a:p>
            </p:txBody>
          </p:sp>
        </mc:Fallback>
      </mc:AlternateContent>
      <p:sp>
        <p:nvSpPr>
          <p:cNvPr id="3" name="Isosceles Triangle 2">
            <a:extLst>
              <a:ext uri="{FF2B5EF4-FFF2-40B4-BE49-F238E27FC236}">
                <a16:creationId xmlns:a16="http://schemas.microsoft.com/office/drawing/2014/main" id="{03EF2321-27C8-487C-93D2-BFCA690CA873}"/>
              </a:ext>
            </a:extLst>
          </p:cNvPr>
          <p:cNvSpPr/>
          <p:nvPr/>
        </p:nvSpPr>
        <p:spPr>
          <a:xfrm>
            <a:off x="4716016" y="1700808"/>
            <a:ext cx="3096344" cy="1656184"/>
          </a:xfrm>
          <a:prstGeom prst="triangle">
            <a:avLst>
              <a:gd name="adj" fmla="val 10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TextBox 3">
            <a:extLst>
              <a:ext uri="{FF2B5EF4-FFF2-40B4-BE49-F238E27FC236}">
                <a16:creationId xmlns:a16="http://schemas.microsoft.com/office/drawing/2014/main" id="{63E091BE-87B0-4664-A851-9AEC634014CC}"/>
              </a:ext>
            </a:extLst>
          </p:cNvPr>
          <p:cNvSpPr txBox="1"/>
          <p:nvPr/>
        </p:nvSpPr>
        <p:spPr>
          <a:xfrm flipH="1">
            <a:off x="7911388" y="2528900"/>
            <a:ext cx="10531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126 m</a:t>
            </a:r>
          </a:p>
        </p:txBody>
      </p:sp>
      <p:sp>
        <p:nvSpPr>
          <p:cNvPr id="5" name="TextBox 4">
            <a:extLst>
              <a:ext uri="{FF2B5EF4-FFF2-40B4-BE49-F238E27FC236}">
                <a16:creationId xmlns:a16="http://schemas.microsoft.com/office/drawing/2014/main" id="{7CD6D6EC-AD7E-4DA1-A733-2FD8A9071BCA}"/>
              </a:ext>
            </a:extLst>
          </p:cNvPr>
          <p:cNvSpPr txBox="1"/>
          <p:nvPr/>
        </p:nvSpPr>
        <p:spPr>
          <a:xfrm flipH="1">
            <a:off x="5508104" y="2060848"/>
            <a:ext cx="91667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223 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73BBAA6-3E85-4E88-B2D8-B2CEDC3ECDFC}"/>
                  </a:ext>
                </a:extLst>
              </p:cNvPr>
              <p:cNvSpPr txBox="1"/>
              <p:nvPr/>
            </p:nvSpPr>
            <p:spPr>
              <a:xfrm flipH="1">
                <a:off x="6156176" y="3429704"/>
                <a:ext cx="772658" cy="369332"/>
              </a:xfrm>
              <a:prstGeom prst="rect">
                <a:avLst/>
              </a:prstGeom>
              <a:noFill/>
            </p:spPr>
            <p:txBody>
              <a:bodyPr wrap="square" rtlCol="0">
                <a:spAutoFit/>
              </a:bodyPr>
              <a:lstStyle/>
              <a:p>
                <a14:m>
                  <m:oMath xmlns:m="http://schemas.openxmlformats.org/officeDocument/2006/math">
                    <m:r>
                      <a:rPr lang="en-GB" i="1" dirty="0" smtClean="0">
                        <a:latin typeface="Cambria Math" panose="02040503050406030204" pitchFamily="18" charset="0"/>
                        <a:cs typeface="Arial" panose="020B0604020202020204" pitchFamily="34" charset="0"/>
                      </a:rPr>
                      <m:t>𝑥</m:t>
                    </m:r>
                  </m:oMath>
                </a14:m>
                <a:r>
                  <a:rPr lang="en-GB" dirty="0">
                    <a:latin typeface="Arial" panose="020B0604020202020204" pitchFamily="34" charset="0"/>
                    <a:cs typeface="Arial" panose="020B0604020202020204" pitchFamily="34" charset="0"/>
                  </a:rPr>
                  <a:t> m</a:t>
                </a:r>
              </a:p>
            </p:txBody>
          </p:sp>
        </mc:Choice>
        <mc:Fallback xmlns="">
          <p:sp>
            <p:nvSpPr>
              <p:cNvPr id="6" name="TextBox 5">
                <a:extLst>
                  <a:ext uri="{FF2B5EF4-FFF2-40B4-BE49-F238E27FC236}">
                    <a16:creationId xmlns:a16="http://schemas.microsoft.com/office/drawing/2014/main" id="{F73BBAA6-3E85-4E88-B2D8-B2CEDC3ECDFC}"/>
                  </a:ext>
                </a:extLst>
              </p:cNvPr>
              <p:cNvSpPr txBox="1">
                <a:spLocks noRot="1" noChangeAspect="1" noMove="1" noResize="1" noEditPoints="1" noAdjustHandles="1" noChangeArrowheads="1" noChangeShapeType="1" noTextEdit="1"/>
              </p:cNvSpPr>
              <p:nvPr/>
            </p:nvSpPr>
            <p:spPr>
              <a:xfrm flipH="1">
                <a:off x="6156176" y="3429704"/>
                <a:ext cx="772658" cy="369332"/>
              </a:xfrm>
              <a:prstGeom prst="rect">
                <a:avLst/>
              </a:prstGeom>
              <a:blipFill>
                <a:blip r:embed="rId3"/>
                <a:stretch>
                  <a:fillRect t="-10000" b="-26667"/>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FA18BFC3-A157-4482-A7BB-D78E292CC4E4}"/>
              </a:ext>
            </a:extLst>
          </p:cNvPr>
          <p:cNvSpPr/>
          <p:nvPr/>
        </p:nvSpPr>
        <p:spPr>
          <a:xfrm>
            <a:off x="7524326" y="3068958"/>
            <a:ext cx="288034" cy="2880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8" name="Picture 7" descr="Image result for calculator symbol">
            <a:extLst>
              <a:ext uri="{FF2B5EF4-FFF2-40B4-BE49-F238E27FC236}">
                <a16:creationId xmlns:a16="http://schemas.microsoft.com/office/drawing/2014/main" id="{64266DB3-6B75-4120-A51E-20304094DA4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E8BC603-FC58-4549-AF8E-70A47503AB48}"/>
              </a:ext>
            </a:extLst>
          </p:cNvPr>
          <p:cNvSpPr/>
          <p:nvPr/>
        </p:nvSpPr>
        <p:spPr>
          <a:xfrm>
            <a:off x="248495" y="2713566"/>
            <a:ext cx="3675433" cy="2862322"/>
          </a:xfrm>
          <a:prstGeom prst="rect">
            <a:avLst/>
          </a:prstGeom>
        </p:spPr>
        <p:txBody>
          <a:bodyPr wrap="square">
            <a:spAutoFit/>
          </a:bodyPr>
          <a:lstStyle/>
          <a:p>
            <a:pPr marL="457200" indent="-457200">
              <a:buFont typeface="+mj-lt"/>
              <a:buAutoNum type="arabicPeriod" startAt="3"/>
            </a:pPr>
            <a:r>
              <a:rPr lang="en-GB" sz="2000" dirty="0">
                <a:latin typeface="Arial" panose="020B0604020202020204" pitchFamily="34" charset="0"/>
                <a:cs typeface="Arial" panose="020B0604020202020204" pitchFamily="34" charset="0"/>
              </a:rPr>
              <a:t>A shop sells CDs and DVDs. In one week the number of CDs sold and the number of DVDs sold were in the ratio 3:5. The total number of CDs and DVDs sold in the week was 728. Work out the number of CDs sold.</a:t>
            </a:r>
          </a:p>
        </p:txBody>
      </p:sp>
    </p:spTree>
    <p:extLst>
      <p:ext uri="{BB962C8B-B14F-4D97-AF65-F5344CB8AC3E}">
        <p14:creationId xmlns:p14="http://schemas.microsoft.com/office/powerpoint/2010/main" val="1378283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F8096-8D76-4E40-A2E8-C5DBFBC9DBAC}"/>
              </a:ext>
            </a:extLst>
          </p:cNvPr>
          <p:cNvGraphicFramePr>
            <a:graphicFrameLocks noGrp="1"/>
          </p:cNvGraphicFramePr>
          <p:nvPr>
            <p:extLst>
              <p:ext uri="{D42A27DB-BD31-4B8C-83A1-F6EECF244321}">
                <p14:modId xmlns:p14="http://schemas.microsoft.com/office/powerpoint/2010/main" val="150875314"/>
              </p:ext>
            </p:extLst>
          </p:nvPr>
        </p:nvGraphicFramePr>
        <p:xfrm>
          <a:off x="251520" y="1844824"/>
          <a:ext cx="8640960" cy="42672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1324723000"/>
                    </a:ext>
                  </a:extLst>
                </a:gridCol>
                <a:gridCol w="1728192">
                  <a:extLst>
                    <a:ext uri="{9D8B030D-6E8A-4147-A177-3AD203B41FA5}">
                      <a16:colId xmlns:a16="http://schemas.microsoft.com/office/drawing/2014/main" val="2130799119"/>
                    </a:ext>
                  </a:extLst>
                </a:gridCol>
                <a:gridCol w="1728192">
                  <a:extLst>
                    <a:ext uri="{9D8B030D-6E8A-4147-A177-3AD203B41FA5}">
                      <a16:colId xmlns:a16="http://schemas.microsoft.com/office/drawing/2014/main" val="1206991255"/>
                    </a:ext>
                  </a:extLst>
                </a:gridCol>
                <a:gridCol w="1728192">
                  <a:extLst>
                    <a:ext uri="{9D8B030D-6E8A-4147-A177-3AD203B41FA5}">
                      <a16:colId xmlns:a16="http://schemas.microsoft.com/office/drawing/2014/main" val="1334837300"/>
                    </a:ext>
                  </a:extLst>
                </a:gridCol>
                <a:gridCol w="1728192">
                  <a:extLst>
                    <a:ext uri="{9D8B030D-6E8A-4147-A177-3AD203B41FA5}">
                      <a16:colId xmlns:a16="http://schemas.microsoft.com/office/drawing/2014/main" val="556095347"/>
                    </a:ext>
                  </a:extLst>
                </a:gridCol>
              </a:tblGrid>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403945"/>
                  </a:ext>
                </a:extLst>
              </a:tr>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227696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169730"/>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98610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0634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90181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25185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888227"/>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63795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29093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869054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24187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8622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180758"/>
                  </a:ext>
                </a:extLst>
              </a:tr>
            </a:tbl>
          </a:graphicData>
        </a:graphic>
      </p:graphicFrame>
      <p:sp>
        <p:nvSpPr>
          <p:cNvPr id="3" name="TextBox 2">
            <a:extLst>
              <a:ext uri="{FF2B5EF4-FFF2-40B4-BE49-F238E27FC236}">
                <a16:creationId xmlns:a16="http://schemas.microsoft.com/office/drawing/2014/main" id="{B1D865B4-0AE4-4A02-9EA8-89190B9A3E09}"/>
              </a:ext>
            </a:extLst>
          </p:cNvPr>
          <p:cNvSpPr txBox="1"/>
          <p:nvPr/>
        </p:nvSpPr>
        <p:spPr>
          <a:xfrm>
            <a:off x="251520" y="1198493"/>
            <a:ext cx="8640960" cy="64633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Summer Term</a:t>
            </a:r>
          </a:p>
        </p:txBody>
      </p:sp>
    </p:spTree>
    <p:extLst>
      <p:ext uri="{BB962C8B-B14F-4D97-AF65-F5344CB8AC3E}">
        <p14:creationId xmlns:p14="http://schemas.microsoft.com/office/powerpoint/2010/main" val="2222158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234907"/>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sum of all the angles of an octagon.</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𝐴</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h</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+10)</m:t>
                        </m:r>
                      </m:num>
                      <m:den>
                        <m:r>
                          <a:rPr lang="en-GB" sz="2000" b="0" i="1" smtClean="0">
                            <a:latin typeface="Cambria Math" panose="02040503050406030204" pitchFamily="18" charset="0"/>
                            <a:cs typeface="Arial" panose="020B0604020202020204" pitchFamily="34" charset="0"/>
                          </a:rPr>
                          <m:t>2</m:t>
                        </m:r>
                      </m:den>
                    </m:f>
                  </m:oMath>
                </a14:m>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𝐴</m:t>
                    </m:r>
                    <m:r>
                      <a:rPr lang="en-GB" sz="2000" i="1" dirty="0" smtClean="0">
                        <a:latin typeface="Cambria Math" panose="02040503050406030204" pitchFamily="18" charset="0"/>
                        <a:cs typeface="Arial" panose="020B0604020202020204" pitchFamily="34" charset="0"/>
                      </a:rPr>
                      <m:t>=27</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i="1" dirty="0" smtClean="0">
                        <a:latin typeface="Cambria Math" panose="02040503050406030204" pitchFamily="18" charset="0"/>
                        <a:cs typeface="Arial" panose="020B0604020202020204" pitchFamily="34" charset="0"/>
                      </a:rPr>
                      <m:t>h</m:t>
                    </m:r>
                    <m:r>
                      <a:rPr lang="en-GB" sz="2000" i="1" dirty="0" smtClean="0">
                        <a:latin typeface="Cambria Math" panose="02040503050406030204" pitchFamily="18" charset="0"/>
                        <a:cs typeface="Arial" panose="020B0604020202020204" pitchFamily="34" charset="0"/>
                      </a:rPr>
                      <m:t>=4</m:t>
                    </m:r>
                  </m:oMath>
                </a14:m>
                <a:r>
                  <a:rPr lang="en-GB" sz="2000" dirty="0">
                    <a:latin typeface="Arial" panose="020B0604020202020204" pitchFamily="34" charset="0"/>
                    <a:cs typeface="Arial" panose="020B0604020202020204" pitchFamily="34" charset="0"/>
                  </a:rPr>
                  <a:t>. Work out the value of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a:t>
                </a:r>
              </a:p>
              <a:p>
                <a:pPr lvl="1"/>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Show that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11</m:t>
                        </m:r>
                      </m:num>
                      <m:den>
                        <m:r>
                          <a:rPr lang="en-GB" sz="2000" b="0" i="1" smtClean="0">
                            <a:latin typeface="Cambria Math" panose="02040503050406030204" pitchFamily="18" charset="0"/>
                            <a:cs typeface="Arial" panose="020B0604020202020204" pitchFamily="34" charset="0"/>
                          </a:rPr>
                          <m:t>12</m:t>
                        </m:r>
                      </m:den>
                    </m:f>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5</m:t>
                        </m:r>
                      </m:num>
                      <m:den>
                        <m:r>
                          <a:rPr lang="en-GB" sz="2000" b="0" i="1" smtClean="0">
                            <a:latin typeface="Cambria Math" panose="02040503050406030204" pitchFamily="18" charset="0"/>
                            <a:cs typeface="Arial" panose="020B0604020202020204" pitchFamily="34" charset="0"/>
                          </a:rPr>
                          <m:t>6</m:t>
                        </m:r>
                      </m:den>
                    </m:f>
                    <m:r>
                      <a:rPr lang="en-GB" sz="2000" b="0" i="1" smtClean="0">
                        <a:latin typeface="Cambria Math" panose="02040503050406030204" pitchFamily="18" charset="0"/>
                        <a:cs typeface="Arial" panose="020B0604020202020204" pitchFamily="34" charset="0"/>
                      </a:rPr>
                      <m:t>=1</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num>
                      <m:den>
                        <m:r>
                          <a:rPr lang="en-GB" sz="2000" b="0" i="1" smtClean="0">
                            <a:latin typeface="Cambria Math" panose="02040503050406030204" pitchFamily="18" charset="0"/>
                            <a:cs typeface="Arial" panose="020B0604020202020204" pitchFamily="34" charset="0"/>
                          </a:rPr>
                          <m:t>4</m:t>
                        </m:r>
                      </m:den>
                    </m:f>
                  </m:oMath>
                </a14:m>
                <a:r>
                  <a:rPr lang="en-GB" sz="2000" dirty="0">
                    <a:latin typeface="Arial" panose="020B0604020202020204" pitchFamily="34" charset="0"/>
                    <a:cs typeface="Arial" panose="020B0604020202020204" pitchFamily="34" charset="0"/>
                  </a:rPr>
                  <a:t>.</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234907"/>
              </a:xfrm>
              <a:prstGeom prst="rect">
                <a:avLst/>
              </a:prstGeom>
              <a:blipFill>
                <a:blip r:embed="rId2"/>
                <a:stretch>
                  <a:fillRect l="-635" t="-136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BE831CCD-C117-4584-8A2E-90FEFD4EE7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35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63796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What does it mean for two shapes to be mathematically similar?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b="1" i="1">
                        <a:latin typeface="Cambria Math" panose="02040503050406030204" pitchFamily="18" charset="0"/>
                        <a:cs typeface="Arial" panose="020B0604020202020204" pitchFamily="34" charset="0"/>
                      </a:rPr>
                      <m:t>𝒂</m:t>
                    </m:r>
                    <m:r>
                      <a:rPr lang="en-GB" sz="2000" i="1">
                        <a:latin typeface="Cambria Math" panose="02040503050406030204" pitchFamily="18" charset="0"/>
                        <a:cs typeface="Arial" panose="020B0604020202020204" pitchFamily="34" charset="0"/>
                      </a:rPr>
                      <m:t>=</m:t>
                    </m:r>
                    <m:d>
                      <m:dPr>
                        <m:ctrlPr>
                          <a:rPr lang="en-GB" sz="2000" i="1">
                            <a:latin typeface="Cambria Math" panose="02040503050406030204" pitchFamily="18" charset="0"/>
                            <a:cs typeface="Arial" panose="020B0604020202020204" pitchFamily="34" charset="0"/>
                          </a:rPr>
                        </m:ctrlPr>
                      </m:dPr>
                      <m:e>
                        <m:m>
                          <m:mPr>
                            <m:mcs>
                              <m:mc>
                                <m:mcPr>
                                  <m:count m:val="1"/>
                                  <m:mcJc m:val="center"/>
                                </m:mcPr>
                              </m:mc>
                            </m:mcs>
                            <m:ctrlPr>
                              <a:rPr lang="en-GB" sz="2000" i="1">
                                <a:latin typeface="Cambria Math" panose="02040503050406030204" pitchFamily="18" charset="0"/>
                                <a:cs typeface="Arial" panose="020B0604020202020204" pitchFamily="34" charset="0"/>
                              </a:rPr>
                            </m:ctrlPr>
                          </m:mPr>
                          <m:mr>
                            <m:e>
                              <m:r>
                                <m:rPr>
                                  <m:brk m:alnAt="7"/>
                                </m:rPr>
                                <a:rPr lang="en-GB" sz="2000" i="1">
                                  <a:latin typeface="Cambria Math" panose="02040503050406030204" pitchFamily="18" charset="0"/>
                                  <a:cs typeface="Arial" panose="020B0604020202020204" pitchFamily="34" charset="0"/>
                                </a:rPr>
                                <m:t>2</m:t>
                              </m:r>
                            </m:e>
                          </m:mr>
                          <m:mr>
                            <m:e>
                              <m:r>
                                <a:rPr lang="en-GB" sz="2000" i="1">
                                  <a:latin typeface="Cambria Math" panose="02040503050406030204" pitchFamily="18" charset="0"/>
                                  <a:cs typeface="Arial" panose="020B0604020202020204" pitchFamily="34" charset="0"/>
                                </a:rPr>
                                <m:t>3</m:t>
                              </m:r>
                            </m:e>
                          </m:mr>
                        </m:m>
                      </m:e>
                    </m:d>
                  </m:oMath>
                </a14:m>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and </a:t>
                </a:r>
                <a14:m>
                  <m:oMath xmlns:m="http://schemas.openxmlformats.org/officeDocument/2006/math">
                    <m:r>
                      <a:rPr lang="en-GB" sz="2000" b="1" i="1">
                        <a:latin typeface="Cambria Math" panose="02040503050406030204" pitchFamily="18" charset="0"/>
                        <a:cs typeface="Arial" panose="020B0604020202020204" pitchFamily="34" charset="0"/>
                      </a:rPr>
                      <m:t>𝒃</m:t>
                    </m:r>
                    <m:r>
                      <a:rPr lang="en-GB" sz="2000" i="1">
                        <a:latin typeface="Cambria Math" panose="02040503050406030204" pitchFamily="18" charset="0"/>
                        <a:cs typeface="Arial" panose="020B0604020202020204" pitchFamily="34" charset="0"/>
                      </a:rPr>
                      <m:t>=</m:t>
                    </m:r>
                    <m:d>
                      <m:dPr>
                        <m:ctrlPr>
                          <a:rPr lang="en-GB" sz="2000" i="1">
                            <a:latin typeface="Cambria Math" panose="02040503050406030204" pitchFamily="18" charset="0"/>
                            <a:cs typeface="Arial" panose="020B0604020202020204" pitchFamily="34" charset="0"/>
                          </a:rPr>
                        </m:ctrlPr>
                      </m:dPr>
                      <m:e>
                        <m:m>
                          <m:mPr>
                            <m:mcs>
                              <m:mc>
                                <m:mcPr>
                                  <m:count m:val="1"/>
                                  <m:mcJc m:val="center"/>
                                </m:mcPr>
                              </m:mc>
                            </m:mcs>
                            <m:ctrlPr>
                              <a:rPr lang="en-GB" sz="2000" i="1">
                                <a:latin typeface="Cambria Math" panose="02040503050406030204" pitchFamily="18" charset="0"/>
                                <a:cs typeface="Arial" panose="020B0604020202020204" pitchFamily="34" charset="0"/>
                              </a:rPr>
                            </m:ctrlPr>
                          </m:mPr>
                          <m:mr>
                            <m:e>
                              <m:r>
                                <m:rPr>
                                  <m:brk m:alnAt="7"/>
                                </m:rPr>
                                <a:rPr lang="en-GB" sz="2000" i="1">
                                  <a:latin typeface="Cambria Math" panose="02040503050406030204" pitchFamily="18" charset="0"/>
                                  <a:cs typeface="Arial" panose="020B0604020202020204" pitchFamily="34" charset="0"/>
                                </a:rPr>
                                <m:t>1</m:t>
                              </m:r>
                            </m:e>
                          </m:mr>
                          <m:mr>
                            <m:e>
                              <m:r>
                                <a:rPr lang="en-GB" sz="2000" i="1">
                                  <a:latin typeface="Cambria Math" panose="02040503050406030204" pitchFamily="18" charset="0"/>
                                  <a:cs typeface="Arial" panose="020B0604020202020204" pitchFamily="34" charset="0"/>
                                </a:rPr>
                                <m:t>5</m:t>
                              </m:r>
                            </m:e>
                          </m:mr>
                        </m:m>
                      </m:e>
                    </m:d>
                  </m:oMath>
                </a14:m>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Write as a column vector </a:t>
                </a:r>
                <a14:m>
                  <m:oMath xmlns:m="http://schemas.openxmlformats.org/officeDocument/2006/math">
                    <m:r>
                      <a:rPr lang="en-GB" sz="2000" b="0" i="0" smtClean="0">
                        <a:latin typeface="Cambria Math" panose="02040503050406030204" pitchFamily="18" charset="0"/>
                        <a:cs typeface="Arial" panose="020B0604020202020204" pitchFamily="34" charset="0"/>
                      </a:rPr>
                      <m:t>2</m:t>
                    </m:r>
                    <m:r>
                      <a:rPr lang="en-GB" sz="2000" b="1" i="1">
                        <a:latin typeface="Cambria Math" panose="02040503050406030204" pitchFamily="18" charset="0"/>
                        <a:cs typeface="Arial" panose="020B0604020202020204" pitchFamily="34" charset="0"/>
                      </a:rPr>
                      <m:t>𝒂</m:t>
                    </m:r>
                    <m:r>
                      <a:rPr lang="en-GB" sz="2000" b="1" i="1" smtClean="0">
                        <a:latin typeface="Cambria Math" panose="02040503050406030204" pitchFamily="18" charset="0"/>
                        <a:cs typeface="Arial" panose="020B0604020202020204" pitchFamily="34" charset="0"/>
                      </a:rPr>
                      <m:t>−</m:t>
                    </m:r>
                    <m:r>
                      <a:rPr lang="en-GB" sz="2000" b="1" i="1">
                        <a:latin typeface="Cambria Math" panose="02040503050406030204" pitchFamily="18" charset="0"/>
                        <a:cs typeface="Arial" panose="020B0604020202020204" pitchFamily="34" charset="0"/>
                      </a:rPr>
                      <m:t>𝒃</m:t>
                    </m:r>
                  </m:oMath>
                </a14:m>
                <a:r>
                  <a:rPr lang="en-GB" sz="2000" dirty="0">
                    <a:latin typeface="Arial" panose="020B0604020202020204" pitchFamily="34" charset="0"/>
                    <a:cs typeface="Arial" panose="020B0604020202020204" pitchFamily="34" charset="0"/>
                  </a:rPr>
                  <a:t>.</a:t>
                </a:r>
              </a:p>
              <a:p>
                <a:endParaRPr lang="en-GB" sz="2000" b="1" dirty="0">
                  <a:latin typeface="Arial" panose="020B0604020202020204" pitchFamily="34" charset="0"/>
                  <a:cs typeface="Arial" panose="020B0604020202020204" pitchFamily="34" charset="0"/>
                </a:endParaRPr>
              </a:p>
              <a:p>
                <a:pPr marL="457200" indent="-457200">
                  <a:buFont typeface="+mj-lt"/>
                  <a:buAutoNum type="arabicPeriod" startAt="3"/>
                </a:pPr>
                <a:r>
                  <a:rPr lang="en-GB" sz="2000" dirty="0">
                    <a:latin typeface="Arial" panose="020B0604020202020204" pitchFamily="34" charset="0"/>
                    <a:cs typeface="Arial" panose="020B0604020202020204" pitchFamily="34" charset="0"/>
                  </a:rPr>
                  <a:t>Work out </a:t>
                </a:r>
                <a14:m>
                  <m:oMath xmlns:m="http://schemas.openxmlformats.org/officeDocument/2006/math">
                    <m:r>
                      <a:rPr lang="en-GB" sz="2000" b="0" i="1" smtClean="0">
                        <a:latin typeface="Cambria Math" panose="02040503050406030204" pitchFamily="18" charset="0"/>
                        <a:cs typeface="Arial" panose="020B0604020202020204" pitchFamily="34" charset="0"/>
                      </a:rPr>
                      <m:t>3</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3</m:t>
                        </m:r>
                      </m:den>
                    </m:f>
                    <m:r>
                      <a:rPr lang="en-GB" sz="2000" b="0" i="1" smtClean="0">
                        <a:latin typeface="Cambria Math" panose="02040503050406030204" pitchFamily="18" charset="0"/>
                        <a:cs typeface="Arial" panose="020B0604020202020204" pitchFamily="34" charset="0"/>
                      </a:rPr>
                      <m:t>−1</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7</m:t>
                        </m:r>
                      </m:num>
                      <m:den>
                        <m:r>
                          <a:rPr lang="en-GB" sz="2000" b="0" i="1" smtClean="0">
                            <a:latin typeface="Cambria Math" panose="02040503050406030204" pitchFamily="18" charset="0"/>
                            <a:cs typeface="Arial" panose="020B0604020202020204" pitchFamily="34" charset="0"/>
                          </a:rPr>
                          <m:t>8</m:t>
                        </m:r>
                      </m:den>
                    </m:f>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startAt="3"/>
                </a:pP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637966"/>
              </a:xfrm>
              <a:prstGeom prst="rect">
                <a:avLst/>
              </a:prstGeom>
              <a:blipFill>
                <a:blip r:embed="rId2"/>
                <a:stretch>
                  <a:fillRect l="-635" t="-115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70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Given that </a:t>
                </a:r>
                <a14:m>
                  <m:oMath xmlns:m="http://schemas.openxmlformats.org/officeDocument/2006/math">
                    <m:r>
                      <a:rPr lang="en-GB" sz="2000" i="1">
                        <a:latin typeface="Cambria Math" panose="02040503050406030204" pitchFamily="18" charset="0"/>
                        <a:cs typeface="Arial" panose="020B0604020202020204" pitchFamily="34" charset="0"/>
                      </a:rPr>
                      <m:t>43</m:t>
                    </m:r>
                    <m:r>
                      <a:rPr lang="en-GB" sz="2000" i="1">
                        <a:latin typeface="Cambria Math" panose="02040503050406030204" pitchFamily="18" charset="0"/>
                        <a:ea typeface="Cambria Math" panose="02040503050406030204" pitchFamily="18" charset="0"/>
                        <a:cs typeface="Arial" panose="020B0604020202020204" pitchFamily="34" charset="0"/>
                      </a:rPr>
                      <m:t>×92=3956</m:t>
                    </m:r>
                  </m:oMath>
                </a14:m>
                <a:r>
                  <a:rPr lang="en-GB" sz="2000" dirty="0">
                    <a:latin typeface="Arial" panose="020B0604020202020204" pitchFamily="34" charset="0"/>
                    <a:cs typeface="Arial" panose="020B0604020202020204" pitchFamily="34" charset="0"/>
                  </a:rPr>
                  <a:t>, without using a calculator, work out the value of </a:t>
                </a:r>
                <a14:m>
                  <m:oMath xmlns:m="http://schemas.openxmlformats.org/officeDocument/2006/math">
                    <m:r>
                      <a:rPr lang="en-GB" sz="2000" i="1" dirty="0" smtClean="0">
                        <a:latin typeface="Cambria Math" panose="02040503050406030204" pitchFamily="18" charset="0"/>
                        <a:cs typeface="Arial" panose="020B0604020202020204" pitchFamily="34" charset="0"/>
                      </a:rPr>
                      <m:t>4</m:t>
                    </m:r>
                    <m:r>
                      <a:rPr lang="en-GB" sz="2000" i="1">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00</m:t>
                    </m:r>
                    <m:r>
                      <a:rPr lang="en-GB" sz="2000" i="1">
                        <a:latin typeface="Cambria Math" panose="02040503050406030204" pitchFamily="18" charset="0"/>
                        <a:ea typeface="Cambria Math" panose="02040503050406030204" pitchFamily="18" charset="0"/>
                        <a:cs typeface="Arial" panose="020B0604020202020204" pitchFamily="34" charset="0"/>
                      </a:rPr>
                      <m:t>×</m:t>
                    </m:r>
                    <m:r>
                      <a:rPr lang="en-GB" sz="2000" b="0" i="1" smtClean="0">
                        <a:latin typeface="Cambria Math" panose="02040503050406030204" pitchFamily="18" charset="0"/>
                        <a:ea typeface="Cambria Math" panose="02040503050406030204" pitchFamily="18" charset="0"/>
                        <a:cs typeface="Arial" panose="020B0604020202020204" pitchFamily="34" charset="0"/>
                      </a:rPr>
                      <m:t>0.</m:t>
                    </m:r>
                    <m:r>
                      <a:rPr lang="en-GB" sz="2000" i="1">
                        <a:latin typeface="Cambria Math" panose="02040503050406030204" pitchFamily="18" charset="0"/>
                        <a:ea typeface="Cambria Math" panose="02040503050406030204" pitchFamily="18" charset="0"/>
                        <a:cs typeface="Arial" panose="020B0604020202020204" pitchFamily="34" charset="0"/>
                      </a:rPr>
                      <m:t>92</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Factorise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−18</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size of an interior angle of a regular heptagon.</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1938992"/>
              </a:xfrm>
              <a:prstGeom prst="rect">
                <a:avLst/>
              </a:prstGeom>
              <a:blipFill>
                <a:blip r:embed="rId2"/>
                <a:stretch>
                  <a:fillRect l="-635" t="-1572"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5770E558-11EF-484C-9D0B-DD2AF84556E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ABA6B9B4-B37B-42F0-9DA5-682B4A98B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898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Expand and simplify </a:t>
                </a:r>
                <a14:m>
                  <m:oMath xmlns:m="http://schemas.openxmlformats.org/officeDocument/2006/math">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−8)(</m:t>
                    </m:r>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−3)</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 piece of elastic 48 cm long is stretched to 60 cm. What percentage of the original length is the increase?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Use a ruler and pair of compasses to accurately construct an equilateral triangle of side 7 cm.</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246769"/>
              </a:xfrm>
              <a:prstGeom prst="rect">
                <a:avLst/>
              </a:prstGeom>
              <a:blipFill>
                <a:blip r:embed="rId2"/>
                <a:stretch>
                  <a:fillRect l="-635" t="-1359" r="-1269"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77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86232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distance between the coordinates (0, 6) and (4, -5). Give your answer correct to 2 decimal places.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Make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the subject of the formula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(2+</m:t>
                    </m:r>
                    <m:r>
                      <a:rPr lang="en-GB" sz="2000" i="1" dirty="0" smtClean="0">
                        <a:latin typeface="Cambria Math" panose="02040503050406030204" pitchFamily="18" charset="0"/>
                        <a:cs typeface="Arial" panose="020B0604020202020204" pitchFamily="34" charset="0"/>
                      </a:rPr>
                      <m:t>𝑎</m:t>
                    </m:r>
                    <m:r>
                      <a:rPr lang="en-GB" sz="2000" i="1" dirty="0" smtClean="0">
                        <a:latin typeface="Cambria Math" panose="02040503050406030204" pitchFamily="18" charset="0"/>
                        <a:cs typeface="Arial" panose="020B0604020202020204" pitchFamily="34" charset="0"/>
                      </a:rPr>
                      <m:t>)=</m:t>
                    </m:r>
                    <m:r>
                      <a:rPr lang="en-GB" sz="2000" i="1" dirty="0" smtClean="0">
                        <a:latin typeface="Cambria Math" panose="02040503050406030204" pitchFamily="18" charset="0"/>
                        <a:cs typeface="Arial" panose="020B0604020202020204" pitchFamily="34" charset="0"/>
                      </a:rPr>
                      <m:t>𝑏</m:t>
                    </m:r>
                    <m:r>
                      <a:rPr lang="en-GB" sz="2000" i="1" dirty="0">
                        <a:latin typeface="Cambria Math" panose="02040503050406030204" pitchFamily="18" charset="0"/>
                        <a:cs typeface="Arial" panose="020B0604020202020204" pitchFamily="34" charset="0"/>
                      </a:rPr>
                      <m:t>(</m:t>
                    </m:r>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+3)</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area of the circle with a radius of 4.5 cm. Give your answer correct to 3 significant figures.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862322"/>
              </a:xfrm>
              <a:prstGeom prst="rect">
                <a:avLst/>
              </a:prstGeom>
              <a:blipFill>
                <a:blip r:embed="rId2"/>
                <a:stretch>
                  <a:fillRect l="-635" t="-1066" r="-35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3B534075-2527-461D-A908-7029BCE9D08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70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73CB9E9-AB2A-417E-A001-DFF5E35EEEF9}"/>
                  </a:ext>
                </a:extLst>
              </p:cNvPr>
              <p:cNvSpPr txBox="1"/>
              <p:nvPr/>
            </p:nvSpPr>
            <p:spPr>
              <a:xfrm>
                <a:off x="251520" y="1124744"/>
                <a:ext cx="6480720"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Name the part of the circle shown in red on the diagram.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Factorise and solve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−100=0</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Amy, Beth and Colin share 36 sweets in the ratio 2 : 3 : 4. Work out the number of sweets that each of them receives.</a:t>
                </a:r>
              </a:p>
            </p:txBody>
          </p:sp>
        </mc:Choice>
        <mc:Fallback xmlns="">
          <p:sp>
            <p:nvSpPr>
              <p:cNvPr id="3" name="TextBox 2">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480720" cy="2554545"/>
              </a:xfrm>
              <a:prstGeom prst="rect">
                <a:avLst/>
              </a:prstGeom>
              <a:blipFill>
                <a:blip r:embed="rId2"/>
                <a:stretch>
                  <a:fillRect l="-847" t="-1193" r="-1787" b="-3580"/>
                </a:stretch>
              </a:blipFill>
            </p:spPr>
            <p:txBody>
              <a:bodyPr/>
              <a:lstStyle/>
              <a:p>
                <a:r>
                  <a:rPr lang="en-GB">
                    <a:noFill/>
                  </a:rPr>
                  <a:t> </a:t>
                </a:r>
              </a:p>
            </p:txBody>
          </p:sp>
        </mc:Fallback>
      </mc:AlternateContent>
      <p:sp>
        <p:nvSpPr>
          <p:cNvPr id="4" name="Oval 3"/>
          <p:cNvSpPr/>
          <p:nvPr/>
        </p:nvSpPr>
        <p:spPr>
          <a:xfrm>
            <a:off x="6948264" y="1268760"/>
            <a:ext cx="1872208"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Pie 6"/>
          <p:cNvSpPr/>
          <p:nvPr/>
        </p:nvSpPr>
        <p:spPr>
          <a:xfrm>
            <a:off x="6948264" y="1268760"/>
            <a:ext cx="1872208" cy="1872208"/>
          </a:xfrm>
          <a:prstGeom prst="pie">
            <a:avLst>
              <a:gd name="adj1" fmla="val 11344616"/>
              <a:gd name="adj2" fmla="val 1620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4"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905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552728" cy="2450223"/>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8</m:t>
                        </m:r>
                      </m:num>
                      <m:den>
                        <m:r>
                          <a:rPr lang="en-GB" sz="2000" b="0" i="1" smtClean="0">
                            <a:latin typeface="Cambria Math" panose="02040503050406030204" pitchFamily="18" charset="0"/>
                            <a:cs typeface="Arial" panose="020B0604020202020204" pitchFamily="34" charset="0"/>
                          </a:rPr>
                          <m:t>11</m:t>
                        </m:r>
                      </m:den>
                    </m:f>
                    <m:r>
                      <a:rPr lang="en-GB" sz="2000" i="1" smtClean="0">
                        <a:latin typeface="Cambria Math" panose="02040503050406030204" pitchFamily="18" charset="0"/>
                        <a:ea typeface="Cambria Math" panose="02040503050406030204" pitchFamily="18" charset="0"/>
                        <a:cs typeface="Arial" panose="020B0604020202020204" pitchFamily="34" charset="0"/>
                      </a:rPr>
                      <m:t>÷</m:t>
                    </m:r>
                    <m:f>
                      <m:fPr>
                        <m:ctrlPr>
                          <a:rPr lang="en-GB" sz="2000" i="1" smtClean="0">
                            <a:latin typeface="Cambria Math" panose="02040503050406030204" pitchFamily="18" charset="0"/>
                            <a:ea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ea typeface="Cambria Math" panose="02040503050406030204" pitchFamily="18" charset="0"/>
                            <a:cs typeface="Arial" panose="020B0604020202020204" pitchFamily="34" charset="0"/>
                          </a:rPr>
                          <m:t>4</m:t>
                        </m:r>
                      </m:num>
                      <m:den>
                        <m:r>
                          <a:rPr lang="en-GB" sz="2000" b="0" i="1" smtClean="0">
                            <a:latin typeface="Cambria Math" panose="02040503050406030204" pitchFamily="18" charset="0"/>
                            <a:ea typeface="Cambria Math" panose="02040503050406030204" pitchFamily="18" charset="0"/>
                            <a:cs typeface="Arial" panose="020B0604020202020204" pitchFamily="34" charset="0"/>
                          </a:rPr>
                          <m:t>9</m:t>
                        </m:r>
                      </m:den>
                    </m:f>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Rearrange the formula to make </a:t>
                </a:r>
                <a14:m>
                  <m:oMath xmlns:m="http://schemas.openxmlformats.org/officeDocument/2006/math">
                    <m:r>
                      <a:rPr lang="en-GB" sz="2000" i="1" dirty="0" smtClean="0">
                        <a:latin typeface="Cambria Math" panose="02040503050406030204" pitchFamily="18" charset="0"/>
                        <a:cs typeface="Arial" panose="020B0604020202020204" pitchFamily="34" charset="0"/>
                      </a:rPr>
                      <m:t>h</m:t>
                    </m:r>
                  </m:oMath>
                </a14:m>
                <a:r>
                  <a:rPr lang="en-GB" sz="2000" dirty="0">
                    <a:latin typeface="Arial" panose="020B0604020202020204" pitchFamily="34" charset="0"/>
                    <a:cs typeface="Arial" panose="020B0604020202020204" pitchFamily="34" charset="0"/>
                  </a:rPr>
                  <a:t> the subject:</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𝑉</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ea typeface="Cambria Math" panose="02040503050406030204" pitchFamily="18" charset="0"/>
                        <a:cs typeface="Arial" panose="020B0604020202020204" pitchFamily="34" charset="0"/>
                      </a:rPr>
                      <m:t>𝜋</m:t>
                    </m:r>
                    <m:sSup>
                      <m:sSupPr>
                        <m:ctrlPr>
                          <a:rPr lang="en-GB"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𝑟</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ea typeface="Cambria Math" panose="02040503050406030204" pitchFamily="18" charset="0"/>
                        <a:cs typeface="Arial" panose="020B0604020202020204" pitchFamily="34" charset="0"/>
                      </a:rPr>
                      <m:t>h</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552728" cy="2450223"/>
              </a:xfrm>
              <a:prstGeom prst="rect">
                <a:avLst/>
              </a:prstGeom>
              <a:blipFill>
                <a:blip r:embed="rId3"/>
                <a:stretch>
                  <a:fillRect l="-837" t="-1247" r="-93"/>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6C5573B2-CB76-4B3A-85D5-1D58418CBBB6}"/>
              </a:ext>
            </a:extLst>
          </p:cNvPr>
          <p:cNvPicPr/>
          <p:nvPr/>
        </p:nvPicPr>
        <p:blipFill rotWithShape="1">
          <a:blip r:embed="rId4" cstate="print">
            <a:extLst>
              <a:ext uri="{28A0092B-C50C-407E-A947-70E740481C1C}">
                <a14:useLocalDpi xmlns:a14="http://schemas.microsoft.com/office/drawing/2010/main" val="0"/>
              </a:ext>
            </a:extLst>
          </a:blip>
          <a:srcRect l="39743" t="19487" r="25000" b="24103"/>
          <a:stretch/>
        </p:blipFill>
        <p:spPr bwMode="auto">
          <a:xfrm>
            <a:off x="6804248" y="1268760"/>
            <a:ext cx="2009775" cy="2009775"/>
          </a:xfrm>
          <a:prstGeom prst="rect">
            <a:avLst/>
          </a:prstGeom>
          <a:ln>
            <a:noFill/>
          </a:ln>
          <a:extLst>
            <a:ext uri="{53640926-AAD7-44D8-BBD7-CCE9431645EC}">
              <a14:shadowObscured xmlns:a14="http://schemas.microsoft.com/office/drawing/2010/main"/>
            </a:ext>
          </a:extLst>
        </p:spPr>
      </p:pic>
      <p:pic>
        <p:nvPicPr>
          <p:cNvPr id="4" name="Picture 3"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747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544616" cy="286232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What are the next two terms in the sequence: 1, 8, 27, 64, …,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Copy the Venn diagram and shade the region that represents </a:t>
                </a:r>
                <a14:m>
                  <m:oMath xmlns:m="http://schemas.openxmlformats.org/officeDocument/2006/math">
                    <m:r>
                      <a:rPr lang="en-GB" sz="2000" i="1">
                        <a:latin typeface="Cambria Math" panose="02040503050406030204" pitchFamily="18" charset="0"/>
                        <a:cs typeface="Arial" panose="020B0604020202020204" pitchFamily="34" charset="0"/>
                      </a:rPr>
                      <m:t>𝑃</m:t>
                    </m:r>
                    <m:r>
                      <a:rPr lang="en-GB" sz="2000" i="1">
                        <a:latin typeface="Cambria Math" panose="02040503050406030204" pitchFamily="18" charset="0"/>
                        <a:cs typeface="Arial" panose="020B0604020202020204" pitchFamily="34" charset="0"/>
                      </a:rPr>
                      <m:t>(</m:t>
                    </m:r>
                    <m:r>
                      <a:rPr lang="en-GB" sz="2000" i="1">
                        <a:latin typeface="Cambria Math" panose="02040503050406030204" pitchFamily="18" charset="0"/>
                        <a:cs typeface="Arial" panose="020B0604020202020204" pitchFamily="34" charset="0"/>
                      </a:rPr>
                      <m:t>𝐴</m:t>
                    </m:r>
                    <m:r>
                      <a:rPr lang="en-GB" sz="2000" b="0" i="1" smtClean="0">
                        <a:latin typeface="Cambria Math" panose="02040503050406030204" pitchFamily="18" charset="0"/>
                        <a:cs typeface="Arial" panose="020B0604020202020204" pitchFamily="34" charset="0"/>
                      </a:rPr>
                      <m:t>′</m:t>
                    </m:r>
                    <m:r>
                      <a:rPr lang="en-GB" sz="2000" i="1">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Using a table of values, or otherwise, sketch the graph of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=6</m:t>
                    </m:r>
                  </m:oMath>
                </a14:m>
                <a:r>
                  <a:rPr lang="en-GB" sz="2000" dirty="0">
                    <a:latin typeface="Arial" panose="020B0604020202020204" pitchFamily="34" charset="0"/>
                    <a:cs typeface="Arial" panose="020B0604020202020204" pitchFamily="34" charset="0"/>
                  </a:rPr>
                  <a:t> in your exercise book.</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544616" cy="2862322"/>
              </a:xfrm>
              <a:prstGeom prst="rect">
                <a:avLst/>
              </a:prstGeom>
              <a:blipFill>
                <a:blip r:embed="rId2"/>
                <a:stretch>
                  <a:fillRect l="-989" t="-1066" b="-3198"/>
                </a:stretch>
              </a:blipFill>
            </p:spPr>
            <p:txBody>
              <a:bodyPr/>
              <a:lstStyle/>
              <a:p>
                <a:r>
                  <a:rPr lang="en-GB">
                    <a:noFill/>
                  </a:rPr>
                  <a:t> </a:t>
                </a:r>
              </a:p>
            </p:txBody>
          </p:sp>
        </mc:Fallback>
      </mc:AlternateContent>
      <p:sp>
        <p:nvSpPr>
          <p:cNvPr id="3" name="Rectangle 2">
            <a:extLst>
              <a:ext uri="{FF2B5EF4-FFF2-40B4-BE49-F238E27FC236}">
                <a16:creationId xmlns:a16="http://schemas.microsoft.com/office/drawing/2014/main" id="{26638D7D-E3BC-4E04-BA1F-147B5D100043}"/>
              </a:ext>
            </a:extLst>
          </p:cNvPr>
          <p:cNvSpPr/>
          <p:nvPr/>
        </p:nvSpPr>
        <p:spPr>
          <a:xfrm>
            <a:off x="6228184" y="1340768"/>
            <a:ext cx="2260922"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Oval 4">
            <a:extLst>
              <a:ext uri="{FF2B5EF4-FFF2-40B4-BE49-F238E27FC236}">
                <a16:creationId xmlns:a16="http://schemas.microsoft.com/office/drawing/2014/main" id="{B0EA8399-2B87-465B-A8C6-4C0D6B9A087E}"/>
              </a:ext>
            </a:extLst>
          </p:cNvPr>
          <p:cNvSpPr/>
          <p:nvPr/>
        </p:nvSpPr>
        <p:spPr>
          <a:xfrm>
            <a:off x="6400874" y="1493193"/>
            <a:ext cx="1296144" cy="12961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Oval 5">
            <a:extLst>
              <a:ext uri="{FF2B5EF4-FFF2-40B4-BE49-F238E27FC236}">
                <a16:creationId xmlns:a16="http://schemas.microsoft.com/office/drawing/2014/main" id="{D9F55D4B-4781-4EA6-B5EF-17FF24E619C6}"/>
              </a:ext>
            </a:extLst>
          </p:cNvPr>
          <p:cNvSpPr/>
          <p:nvPr/>
        </p:nvSpPr>
        <p:spPr>
          <a:xfrm>
            <a:off x="6985322" y="1493193"/>
            <a:ext cx="1296144" cy="129614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3141B83-0995-45D8-AECE-CBE8A6490393}"/>
                  </a:ext>
                </a:extLst>
              </p:cNvPr>
              <p:cNvSpPr txBox="1"/>
              <p:nvPr/>
            </p:nvSpPr>
            <p:spPr>
              <a:xfrm>
                <a:off x="6211168" y="141277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𝐴</m:t>
                      </m:r>
                    </m:oMath>
                  </m:oMathPara>
                </a14:m>
                <a:endParaRPr lang="en-GB" dirty="0"/>
              </a:p>
            </p:txBody>
          </p:sp>
        </mc:Choice>
        <mc:Fallback xmlns="">
          <p:sp>
            <p:nvSpPr>
              <p:cNvPr id="7" name="TextBox 6">
                <a:extLst>
                  <a:ext uri="{FF2B5EF4-FFF2-40B4-BE49-F238E27FC236}">
                    <a16:creationId xmlns:a16="http://schemas.microsoft.com/office/drawing/2014/main" id="{23141B83-0995-45D8-AECE-CBE8A6490393}"/>
                  </a:ext>
                </a:extLst>
              </p:cNvPr>
              <p:cNvSpPr txBox="1">
                <a:spLocks noRot="1" noChangeAspect="1" noMove="1" noResize="1" noEditPoints="1" noAdjustHandles="1" noChangeArrowheads="1" noChangeShapeType="1" noTextEdit="1"/>
              </p:cNvSpPr>
              <p:nvPr/>
            </p:nvSpPr>
            <p:spPr>
              <a:xfrm>
                <a:off x="6211168" y="1412776"/>
                <a:ext cx="432048"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166BC6C-D72F-43F8-8DB1-65AC4B5FEA3E}"/>
                  </a:ext>
                </a:extLst>
              </p:cNvPr>
              <p:cNvSpPr txBox="1"/>
              <p:nvPr/>
            </p:nvSpPr>
            <p:spPr>
              <a:xfrm>
                <a:off x="8065442" y="141277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𝐵</m:t>
                      </m:r>
                    </m:oMath>
                  </m:oMathPara>
                </a14:m>
                <a:endParaRPr lang="en-GB" dirty="0"/>
              </a:p>
            </p:txBody>
          </p:sp>
        </mc:Choice>
        <mc:Fallback xmlns="">
          <p:sp>
            <p:nvSpPr>
              <p:cNvPr id="8" name="TextBox 7">
                <a:extLst>
                  <a:ext uri="{FF2B5EF4-FFF2-40B4-BE49-F238E27FC236}">
                    <a16:creationId xmlns:a16="http://schemas.microsoft.com/office/drawing/2014/main" id="{F166BC6C-D72F-43F8-8DB1-65AC4B5FEA3E}"/>
                  </a:ext>
                </a:extLst>
              </p:cNvPr>
              <p:cNvSpPr txBox="1">
                <a:spLocks noRot="1" noChangeAspect="1" noMove="1" noResize="1" noEditPoints="1" noAdjustHandles="1" noChangeArrowheads="1" noChangeShapeType="1" noTextEdit="1"/>
              </p:cNvSpPr>
              <p:nvPr/>
            </p:nvSpPr>
            <p:spPr>
              <a:xfrm>
                <a:off x="8065442" y="1412776"/>
                <a:ext cx="432048" cy="369332"/>
              </a:xfrm>
              <a:prstGeom prst="rect">
                <a:avLst/>
              </a:prstGeom>
              <a:blipFill>
                <a:blip r:embed="rId4"/>
                <a:stretch>
                  <a:fillRect/>
                </a:stretch>
              </a:blipFill>
            </p:spPr>
            <p:txBody>
              <a:bodyPr/>
              <a:lstStyle/>
              <a:p>
                <a:r>
                  <a:rPr lang="en-GB">
                    <a:noFill/>
                  </a:rPr>
                  <a:t> </a:t>
                </a:r>
              </a:p>
            </p:txBody>
          </p:sp>
        </mc:Fallback>
      </mc:AlternateContent>
      <p:pic>
        <p:nvPicPr>
          <p:cNvPr id="9" name="Picture 8"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96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73CB9E9-AB2A-417E-A001-DFF5E35EEEF9}"/>
                  </a:ext>
                </a:extLst>
              </p:cNvPr>
              <p:cNvSpPr txBox="1"/>
              <p:nvPr/>
            </p:nvSpPr>
            <p:spPr>
              <a:xfrm>
                <a:off x="251520" y="1124744"/>
                <a:ext cx="6192688"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range from this frequency table.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 cylinder has a height of 24 cm and a radius of 4 cm. Work out the volume of the cylinder. Give your answer correct to 3 significant figures.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Solve the inequality </a:t>
                </a:r>
                <a14:m>
                  <m:oMath xmlns:m="http://schemas.openxmlformats.org/officeDocument/2006/math">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+3≤5</m:t>
                    </m:r>
                    <m:r>
                      <a:rPr lang="en-GB" sz="2000" b="0" i="1" smtClean="0">
                        <a:latin typeface="Cambria Math" panose="02040503050406030204" pitchFamily="18" charset="0"/>
                        <a:ea typeface="Cambria Math" panose="02040503050406030204" pitchFamily="18" charset="0"/>
                        <a:cs typeface="Arial" panose="020B0604020202020204" pitchFamily="34" charset="0"/>
                      </a:rPr>
                      <m:t>𝑥</m:t>
                    </m:r>
                    <m:r>
                      <a:rPr lang="en-GB" sz="2000" b="0" i="1" smtClean="0">
                        <a:latin typeface="Cambria Math" panose="02040503050406030204" pitchFamily="18" charset="0"/>
                        <a:ea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a:t>
                </a:r>
              </a:p>
            </p:txBody>
          </p:sp>
        </mc:Choice>
        <mc:Fallback xmlns="">
          <p:sp>
            <p:nvSpPr>
              <p:cNvPr id="3" name="TextBox 2">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192688" cy="3170099"/>
              </a:xfrm>
              <a:prstGeom prst="rect">
                <a:avLst/>
              </a:prstGeom>
              <a:blipFill>
                <a:blip r:embed="rId2"/>
                <a:stretch>
                  <a:fillRect l="-886" t="-962" b="-2692"/>
                </a:stretch>
              </a:blipFill>
            </p:spPr>
            <p:txBody>
              <a:bodyPr/>
              <a:lstStyle/>
              <a:p>
                <a:r>
                  <a:rPr lang="en-GB">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3821929964"/>
              </p:ext>
            </p:extLst>
          </p:nvPr>
        </p:nvGraphicFramePr>
        <p:xfrm>
          <a:off x="1475656" y="1628800"/>
          <a:ext cx="5760000" cy="741680"/>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453154787"/>
                    </a:ext>
                  </a:extLst>
                </a:gridCol>
                <a:gridCol w="720000">
                  <a:extLst>
                    <a:ext uri="{9D8B030D-6E8A-4147-A177-3AD203B41FA5}">
                      <a16:colId xmlns:a16="http://schemas.microsoft.com/office/drawing/2014/main" val="2395024208"/>
                    </a:ext>
                  </a:extLst>
                </a:gridCol>
                <a:gridCol w="720000">
                  <a:extLst>
                    <a:ext uri="{9D8B030D-6E8A-4147-A177-3AD203B41FA5}">
                      <a16:colId xmlns:a16="http://schemas.microsoft.com/office/drawing/2014/main" val="1410286679"/>
                    </a:ext>
                  </a:extLst>
                </a:gridCol>
                <a:gridCol w="720000">
                  <a:extLst>
                    <a:ext uri="{9D8B030D-6E8A-4147-A177-3AD203B41FA5}">
                      <a16:colId xmlns:a16="http://schemas.microsoft.com/office/drawing/2014/main" val="727690723"/>
                    </a:ext>
                  </a:extLst>
                </a:gridCol>
                <a:gridCol w="720000">
                  <a:extLst>
                    <a:ext uri="{9D8B030D-6E8A-4147-A177-3AD203B41FA5}">
                      <a16:colId xmlns:a16="http://schemas.microsoft.com/office/drawing/2014/main" val="1061212212"/>
                    </a:ext>
                  </a:extLst>
                </a:gridCol>
                <a:gridCol w="720000">
                  <a:extLst>
                    <a:ext uri="{9D8B030D-6E8A-4147-A177-3AD203B41FA5}">
                      <a16:colId xmlns:a16="http://schemas.microsoft.com/office/drawing/2014/main" val="3400658659"/>
                    </a:ext>
                  </a:extLst>
                </a:gridCol>
              </a:tblGrid>
              <a:tr h="370840">
                <a:tc>
                  <a:txBody>
                    <a:bodyPr/>
                    <a:lstStyle/>
                    <a:p>
                      <a:r>
                        <a:rPr lang="en-GB" b="1" dirty="0">
                          <a:solidFill>
                            <a:schemeClr val="tx1"/>
                          </a:solidFill>
                          <a:latin typeface="Arial" panose="020B0604020202020204" pitchFamily="34" charset="0"/>
                          <a:cs typeface="Arial" panose="020B0604020202020204" pitchFamily="34" charset="0"/>
                        </a:rPr>
                        <a:t>Number</a:t>
                      </a:r>
                      <a:r>
                        <a:rPr lang="en-GB" b="1" baseline="0" dirty="0">
                          <a:solidFill>
                            <a:schemeClr val="tx1"/>
                          </a:solidFill>
                          <a:latin typeface="Arial" panose="020B0604020202020204" pitchFamily="34" charset="0"/>
                          <a:cs typeface="Arial" panose="020B0604020202020204" pitchFamily="34" charset="0"/>
                        </a:rPr>
                        <a:t> of g</a:t>
                      </a:r>
                      <a:r>
                        <a:rPr lang="en-GB" b="1" dirty="0">
                          <a:solidFill>
                            <a:schemeClr val="tx1"/>
                          </a:solidFill>
                          <a:latin typeface="Arial" panose="020B0604020202020204" pitchFamily="34" charset="0"/>
                          <a:cs typeface="Arial" panose="020B0604020202020204" pitchFamily="34" charset="0"/>
                        </a:rPr>
                        <a:t>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950093"/>
                  </a:ext>
                </a:extLst>
              </a:tr>
              <a:tr h="370840">
                <a:tc>
                  <a:txBody>
                    <a:bodyPr/>
                    <a:lstStyle/>
                    <a:p>
                      <a:r>
                        <a:rPr lang="en-GB" b="1" dirty="0">
                          <a:solidFill>
                            <a:schemeClr val="tx1"/>
                          </a:solidFill>
                          <a:latin typeface="Arial" panose="020B0604020202020204" pitchFamily="34" charset="0"/>
                          <a:cs typeface="Arial" panose="020B0604020202020204" pitchFamily="34"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7360065"/>
                  </a:ext>
                </a:extLst>
              </a:tr>
            </a:tbl>
          </a:graphicData>
        </a:graphic>
      </p:graphicFrame>
      <p:pic>
        <p:nvPicPr>
          <p:cNvPr id="2" name="Picture 1">
            <a:extLst>
              <a:ext uri="{FF2B5EF4-FFF2-40B4-BE49-F238E27FC236}">
                <a16:creationId xmlns:a16="http://schemas.microsoft.com/office/drawing/2014/main" id="{BC3C9C83-CFE8-4728-BB8C-3A938AEC9077}"/>
              </a:ext>
            </a:extLst>
          </p:cNvPr>
          <p:cNvPicPr>
            <a:picLocks noChangeAspect="1"/>
          </p:cNvPicPr>
          <p:nvPr/>
        </p:nvPicPr>
        <p:blipFill>
          <a:blip r:embed="rId3"/>
          <a:stretch>
            <a:fillRect/>
          </a:stretch>
        </p:blipFill>
        <p:spPr>
          <a:xfrm>
            <a:off x="6433294" y="2572088"/>
            <a:ext cx="2315170" cy="1928215"/>
          </a:xfrm>
          <a:prstGeom prst="rect">
            <a:avLst/>
          </a:prstGeom>
        </p:spPr>
      </p:pic>
      <p:pic>
        <p:nvPicPr>
          <p:cNvPr id="5" name="Picture 4" descr="Image result for calculator symbol">
            <a:extLst>
              <a:ext uri="{FF2B5EF4-FFF2-40B4-BE49-F238E27FC236}">
                <a16:creationId xmlns:a16="http://schemas.microsoft.com/office/drawing/2014/main" id="{F4050646-7B55-4A47-ACF3-EA0257119CE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753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Simplify: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𝑚</m:t>
                        </m:r>
                      </m:e>
                      <m:sup>
                        <m:r>
                          <a:rPr lang="en-GB" sz="2000" b="0" i="1" smtClean="0">
                            <a:latin typeface="Cambria Math" panose="02040503050406030204" pitchFamily="18" charset="0"/>
                            <a:cs typeface="Arial" panose="020B0604020202020204" pitchFamily="34" charset="0"/>
                          </a:rPr>
                          <m:t>−4</m:t>
                        </m:r>
                      </m:sup>
                    </m:sSup>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the simultaneous equations</a:t>
                </a:r>
              </a:p>
              <a:p>
                <a:r>
                  <a:rPr lang="en-GB" sz="2000" dirty="0">
                    <a:latin typeface="Arial" panose="020B0604020202020204" pitchFamily="34" charset="0"/>
                    <a:cs typeface="Arial" panose="020B0604020202020204" pitchFamily="34" charset="0"/>
                  </a:rPr>
                  <a:t>	</a:t>
                </a:r>
                <a14:m>
                  <m:oMath xmlns:m="http://schemas.openxmlformats.org/officeDocument/2006/math">
                    <m:r>
                      <a:rPr lang="es-ES" sz="2000" i="1" dirty="0" smtClean="0">
                        <a:latin typeface="Cambria Math" panose="02040503050406030204" pitchFamily="18" charset="0"/>
                        <a:cs typeface="Arial" panose="020B0604020202020204" pitchFamily="34" charset="0"/>
                      </a:rPr>
                      <m:t>5</m:t>
                    </m:r>
                    <m:r>
                      <a:rPr lang="es-ES" sz="2000" i="1" dirty="0" smtClean="0">
                        <a:latin typeface="Cambria Math" panose="02040503050406030204" pitchFamily="18" charset="0"/>
                        <a:cs typeface="Arial" panose="020B0604020202020204" pitchFamily="34" charset="0"/>
                      </a:rPr>
                      <m:t>𝑥</m:t>
                    </m:r>
                    <m:r>
                      <a:rPr lang="es-ES" sz="2000" i="1" dirty="0" smtClean="0">
                        <a:latin typeface="Cambria Math" panose="02040503050406030204" pitchFamily="18" charset="0"/>
                        <a:cs typeface="Arial" panose="020B0604020202020204" pitchFamily="34" charset="0"/>
                      </a:rPr>
                      <m:t>+2</m:t>
                    </m:r>
                    <m:r>
                      <a:rPr lang="es-ES" sz="2000" i="1" dirty="0" smtClean="0">
                        <a:latin typeface="Cambria Math" panose="02040503050406030204" pitchFamily="18" charset="0"/>
                        <a:cs typeface="Arial" panose="020B0604020202020204" pitchFamily="34" charset="0"/>
                      </a:rPr>
                      <m:t>𝑦</m:t>
                    </m:r>
                    <m:r>
                      <a:rPr lang="es-ES" sz="2000" i="1" dirty="0" smtClean="0">
                        <a:latin typeface="Cambria Math" panose="02040503050406030204" pitchFamily="18" charset="0"/>
                        <a:cs typeface="Arial" panose="020B0604020202020204" pitchFamily="34" charset="0"/>
                      </a:rPr>
                      <m:t>=11</m:t>
                    </m:r>
                  </m:oMath>
                </a14:m>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	</a:t>
                </a:r>
                <a14:m>
                  <m:oMath xmlns:m="http://schemas.openxmlformats.org/officeDocument/2006/math">
                    <m:r>
                      <a:rPr lang="es-ES" sz="2000" i="1" dirty="0" smtClean="0">
                        <a:latin typeface="Cambria Math" panose="02040503050406030204" pitchFamily="18" charset="0"/>
                        <a:cs typeface="Arial" panose="020B0604020202020204" pitchFamily="34" charset="0"/>
                      </a:rPr>
                      <m:t>4</m:t>
                    </m:r>
                    <m:r>
                      <a:rPr lang="es-ES" sz="2000" i="1" dirty="0" smtClean="0">
                        <a:latin typeface="Cambria Math" panose="02040503050406030204" pitchFamily="18" charset="0"/>
                        <a:cs typeface="Arial" panose="020B0604020202020204" pitchFamily="34" charset="0"/>
                      </a:rPr>
                      <m:t>𝑥</m:t>
                    </m:r>
                    <m:r>
                      <a:rPr lang="es-ES" sz="2000" i="1" dirty="0" smtClean="0">
                        <a:latin typeface="Cambria Math" panose="02040503050406030204" pitchFamily="18" charset="0"/>
                        <a:cs typeface="Arial" panose="020B0604020202020204" pitchFamily="34" charset="0"/>
                      </a:rPr>
                      <m:t>–3</m:t>
                    </m:r>
                    <m:r>
                      <a:rPr lang="es-ES" sz="2000" i="1" dirty="0" smtClean="0">
                        <a:latin typeface="Cambria Math" panose="02040503050406030204" pitchFamily="18" charset="0"/>
                        <a:cs typeface="Arial" panose="020B0604020202020204" pitchFamily="34" charset="0"/>
                      </a:rPr>
                      <m:t>𝑦</m:t>
                    </m:r>
                    <m:r>
                      <a:rPr lang="es-ES" sz="2000" i="1" dirty="0" smtClean="0">
                        <a:latin typeface="Cambria Math" panose="02040503050406030204" pitchFamily="18" charset="0"/>
                        <a:cs typeface="Arial" panose="020B0604020202020204" pitchFamily="34" charset="0"/>
                      </a:rPr>
                      <m:t>=18</m:t>
                    </m:r>
                  </m:oMath>
                </a14:m>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457200" indent="-457200">
                  <a:buFont typeface="+mj-lt"/>
                  <a:buAutoNum type="arabicPeriod" startAt="3"/>
                </a:pPr>
                <a:r>
                  <a:rPr lang="en-GB" sz="2000" dirty="0">
                    <a:latin typeface="Arial" panose="020B0604020202020204" pitchFamily="34" charset="0"/>
                    <a:cs typeface="Arial" panose="020B0604020202020204" pitchFamily="34" charset="0"/>
                  </a:rPr>
                  <a:t>The mass of 5 m</a:t>
                </a:r>
                <a:r>
                  <a:rPr lang="en-GB" sz="2000" baseline="30000" dirty="0">
                    <a:latin typeface="Arial" panose="020B0604020202020204" pitchFamily="34" charset="0"/>
                    <a:cs typeface="Arial" panose="020B0604020202020204" pitchFamily="34" charset="0"/>
                  </a:rPr>
                  <a:t>3</a:t>
                </a:r>
                <a:r>
                  <a:rPr lang="en-GB" sz="2000" dirty="0">
                    <a:latin typeface="Arial" panose="020B0604020202020204" pitchFamily="34" charset="0"/>
                    <a:cs typeface="Arial" panose="020B0604020202020204" pitchFamily="34" charset="0"/>
                  </a:rPr>
                  <a:t> of copper is 44 800 kg. Work out the density of copper.</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554545"/>
              </a:xfrm>
              <a:prstGeom prst="rect">
                <a:avLst/>
              </a:prstGeom>
              <a:blipFill>
                <a:blip r:embed="rId2"/>
                <a:stretch>
                  <a:fillRect l="-635" t="-1193" b="-358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49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419060"/>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Simplify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𝑎</m:t>
                            </m:r>
                          </m:e>
                          <m:sup>
                            <m:r>
                              <a:rPr lang="en-GB" sz="2000" b="0" i="1" smtClean="0">
                                <a:latin typeface="Cambria Math" panose="02040503050406030204" pitchFamily="18" charset="0"/>
                                <a:cs typeface="Arial" panose="020B0604020202020204" pitchFamily="34" charset="0"/>
                              </a:rPr>
                              <m:t>4</m:t>
                            </m:r>
                          </m:sup>
                        </m:sSup>
                        <m:r>
                          <a:rPr lang="en-GB" sz="200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200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𝑎</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3</m:t>
                            </m:r>
                          </m:sup>
                        </m:sSup>
                      </m:num>
                      <m:den>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𝑎</m:t>
                            </m:r>
                          </m:e>
                          <m:sup>
                            <m:r>
                              <a:rPr lang="en-GB" sz="2000" b="0" i="1" smtClean="0">
                                <a:latin typeface="Cambria Math" panose="02040503050406030204" pitchFamily="18" charset="0"/>
                                <a:cs typeface="Arial" panose="020B0604020202020204" pitchFamily="34" charset="0"/>
                              </a:rPr>
                              <m:t>−2</m:t>
                            </m:r>
                          </m:sup>
                        </m:sSup>
                      </m:den>
                    </m:f>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the simultaneous equations</a:t>
                </a:r>
              </a:p>
              <a:p>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3</m:t>
                    </m:r>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+2</m:t>
                    </m:r>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cs typeface="Arial" panose="020B0604020202020204" pitchFamily="34" charset="0"/>
                      </a:rPr>
                      <m:t>=4</m:t>
                    </m:r>
                  </m:oMath>
                </a14:m>
                <a:endParaRPr lang="en-GB" sz="2000" i="1" dirty="0">
                  <a:latin typeface="Cambria Math" panose="02040503050406030204" pitchFamily="18" charset="0"/>
                  <a:cs typeface="Arial" panose="020B0604020202020204" pitchFamily="34" charset="0"/>
                </a:endParaRPr>
              </a:p>
              <a:p>
                <a:r>
                  <a:rPr lang="en-GB" sz="2000" dirty="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4</m:t>
                    </m:r>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+5</m:t>
                    </m:r>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cs typeface="Arial" panose="020B0604020202020204" pitchFamily="34" charset="0"/>
                      </a:rPr>
                      <m:t>=17</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startAt="3"/>
                </a:pPr>
                <a:r>
                  <a:rPr lang="en-GB" sz="2000" dirty="0">
                    <a:latin typeface="Arial" panose="020B0604020202020204" pitchFamily="34" charset="0"/>
                    <a:cs typeface="Arial" panose="020B0604020202020204" pitchFamily="34" charset="0"/>
                  </a:rPr>
                  <a:t>Calculate the area of the circle. Give your answer in terms of </a:t>
                </a:r>
                <a14:m>
                  <m:oMath xmlns:m="http://schemas.openxmlformats.org/officeDocument/2006/math">
                    <m:r>
                      <a:rPr lang="en-GB" sz="2000" i="1" smtClean="0">
                        <a:latin typeface="Cambria Math" panose="02040503050406030204" pitchFamily="18" charset="0"/>
                        <a:ea typeface="Cambria Math" panose="02040503050406030204" pitchFamily="18" charset="0"/>
                        <a:cs typeface="Arial" panose="020B0604020202020204" pitchFamily="34" charset="0"/>
                      </a:rPr>
                      <m:t>𝜋</m:t>
                    </m:r>
                  </m:oMath>
                </a14:m>
                <a:r>
                  <a:rPr lang="en-GB" sz="2000" dirty="0">
                    <a:latin typeface="Arial" panose="020B0604020202020204" pitchFamily="34" charset="0"/>
                    <a:cs typeface="Arial" panose="020B0604020202020204" pitchFamily="34" charset="0"/>
                  </a:rPr>
                  <a:t>.</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419060"/>
              </a:xfrm>
              <a:prstGeom prst="rect">
                <a:avLst/>
              </a:prstGeom>
              <a:blipFill>
                <a:blip r:embed="rId2"/>
                <a:stretch>
                  <a:fillRect l="-635" b="-404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B0BF4CEE-657F-492D-9B3E-A1B71E19FEE7}"/>
              </a:ext>
            </a:extLst>
          </p:cNvPr>
          <p:cNvSpPr/>
          <p:nvPr/>
        </p:nvSpPr>
        <p:spPr>
          <a:xfrm>
            <a:off x="1043608" y="3645024"/>
            <a:ext cx="2160240" cy="216024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7" name="Straight Connector 6">
            <a:extLst>
              <a:ext uri="{FF2B5EF4-FFF2-40B4-BE49-F238E27FC236}">
                <a16:creationId xmlns:a16="http://schemas.microsoft.com/office/drawing/2014/main" id="{9E88015A-FB08-4385-94D8-5F59EBB7094F}"/>
              </a:ext>
            </a:extLst>
          </p:cNvPr>
          <p:cNvCxnSpPr>
            <a:stCxn id="5" idx="1"/>
            <a:endCxn id="5" idx="5"/>
          </p:cNvCxnSpPr>
          <p:nvPr/>
        </p:nvCxnSpPr>
        <p:spPr>
          <a:xfrm>
            <a:off x="1359968" y="3961384"/>
            <a:ext cx="1527520" cy="1527520"/>
          </a:xfrm>
          <a:prstGeom prst="line">
            <a:avLst/>
          </a:prstGeom>
        </p:spPr>
        <p:style>
          <a:lnRef idx="2">
            <a:schemeClr val="dk1"/>
          </a:lnRef>
          <a:fillRef idx="1">
            <a:schemeClr val="lt1"/>
          </a:fillRef>
          <a:effectRef idx="0">
            <a:schemeClr val="dk1"/>
          </a:effectRef>
          <a:fontRef idx="minor">
            <a:schemeClr val="dk1"/>
          </a:fontRef>
        </p:style>
      </p:cxnSp>
      <p:sp>
        <p:nvSpPr>
          <p:cNvPr id="8" name="TextBox 7">
            <a:extLst>
              <a:ext uri="{FF2B5EF4-FFF2-40B4-BE49-F238E27FC236}">
                <a16:creationId xmlns:a16="http://schemas.microsoft.com/office/drawing/2014/main" id="{0C929F27-57F4-46EC-A840-0BA448AFAFF0}"/>
              </a:ext>
            </a:extLst>
          </p:cNvPr>
          <p:cNvSpPr txBox="1"/>
          <p:nvPr/>
        </p:nvSpPr>
        <p:spPr>
          <a:xfrm>
            <a:off x="2051720" y="4248408"/>
            <a:ext cx="108012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8 cm</a:t>
            </a:r>
          </a:p>
        </p:txBody>
      </p:sp>
    </p:spTree>
    <p:extLst>
      <p:ext uri="{BB962C8B-B14F-4D97-AF65-F5344CB8AC3E}">
        <p14:creationId xmlns:p14="http://schemas.microsoft.com/office/powerpoint/2010/main" val="11748208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040560"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length of the size labelled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Give your answer correct to 2 decimal places.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Mario invests £2000 for 3 years at 5% per annum compound interest. Calculate the value of the investment at the end of 3 years.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3</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e>
                    </m:d>
                    <m:r>
                      <a:rPr lang="en-GB" sz="2000" b="0" i="1" smtClean="0">
                        <a:latin typeface="Cambria Math" panose="02040503050406030204" pitchFamily="18" charset="0"/>
                        <a:cs typeface="Arial" panose="020B0604020202020204" pitchFamily="34" charset="0"/>
                      </a:rPr>
                      <m:t>=18</m:t>
                    </m:r>
                  </m:oMath>
                </a14:m>
                <a:r>
                  <a:rPr lang="en-GB" sz="2000" dirty="0">
                    <a:latin typeface="Arial" panose="020B0604020202020204" pitchFamily="34" charset="0"/>
                    <a:cs typeface="Arial" panose="020B0604020202020204" pitchFamily="34" charset="0"/>
                  </a:rPr>
                  <a:t>.</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040560" cy="3170099"/>
              </a:xfrm>
              <a:prstGeom prst="rect">
                <a:avLst/>
              </a:prstGeom>
              <a:blipFill>
                <a:blip r:embed="rId2"/>
                <a:stretch>
                  <a:fillRect l="-1088" t="-962" r="-1209" b="-2692"/>
                </a:stretch>
              </a:blipFill>
            </p:spPr>
            <p:txBody>
              <a:bodyPr/>
              <a:lstStyle/>
              <a:p>
                <a:r>
                  <a:rPr lang="en-GB">
                    <a:noFill/>
                  </a:rPr>
                  <a:t> </a:t>
                </a:r>
              </a:p>
            </p:txBody>
          </p:sp>
        </mc:Fallback>
      </mc:AlternateContent>
      <p:sp>
        <p:nvSpPr>
          <p:cNvPr id="3" name="Isosceles Triangle 2">
            <a:extLst>
              <a:ext uri="{FF2B5EF4-FFF2-40B4-BE49-F238E27FC236}">
                <a16:creationId xmlns:a16="http://schemas.microsoft.com/office/drawing/2014/main" id="{948563E5-3914-4A4B-B770-50BFE2AB40F7}"/>
              </a:ext>
            </a:extLst>
          </p:cNvPr>
          <p:cNvSpPr/>
          <p:nvPr/>
        </p:nvSpPr>
        <p:spPr>
          <a:xfrm>
            <a:off x="5185842" y="1268760"/>
            <a:ext cx="2952328" cy="1584176"/>
          </a:xfrm>
          <a:prstGeom prst="triangle">
            <a:avLst>
              <a:gd name="adj" fmla="val 10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776D6E01-FC22-4791-B350-7823337320D3}"/>
              </a:ext>
            </a:extLst>
          </p:cNvPr>
          <p:cNvSpPr/>
          <p:nvPr/>
        </p:nvSpPr>
        <p:spPr>
          <a:xfrm>
            <a:off x="7825169" y="2539935"/>
            <a:ext cx="313001" cy="3130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Arc 4">
            <a:extLst>
              <a:ext uri="{FF2B5EF4-FFF2-40B4-BE49-F238E27FC236}">
                <a16:creationId xmlns:a16="http://schemas.microsoft.com/office/drawing/2014/main" id="{8E09E248-FC9C-4867-BA74-7727B1553A14}"/>
              </a:ext>
            </a:extLst>
          </p:cNvPr>
          <p:cNvSpPr/>
          <p:nvPr/>
        </p:nvSpPr>
        <p:spPr>
          <a:xfrm>
            <a:off x="4825802" y="2348880"/>
            <a:ext cx="1008112" cy="1008112"/>
          </a:xfrm>
          <a:prstGeom prst="arc">
            <a:avLst>
              <a:gd name="adj1" fmla="val 19448026"/>
              <a:gd name="adj2" fmla="val 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CB417C3D-BA61-48A7-92E6-AA42C0976A3D}"/>
              </a:ext>
            </a:extLst>
          </p:cNvPr>
          <p:cNvSpPr txBox="1"/>
          <p:nvPr/>
        </p:nvSpPr>
        <p:spPr>
          <a:xfrm>
            <a:off x="8156674" y="1864482"/>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cm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0412CA2-1402-4493-B63B-8BA67F328EB8}"/>
                  </a:ext>
                </a:extLst>
              </p:cNvPr>
              <p:cNvSpPr txBox="1"/>
              <p:nvPr/>
            </p:nvSpPr>
            <p:spPr>
              <a:xfrm>
                <a:off x="6121946" y="1637809"/>
                <a:ext cx="1008112" cy="369332"/>
              </a:xfrm>
              <a:prstGeom prst="rect">
                <a:avLst/>
              </a:prstGeom>
              <a:noFill/>
            </p:spPr>
            <p:txBody>
              <a:bodyPr wrap="square" rtlCol="0">
                <a:spAutoFit/>
              </a:bodyPr>
              <a:lstStyle/>
              <a:p>
                <a14:m>
                  <m:oMath xmlns:m="http://schemas.openxmlformats.org/officeDocument/2006/math">
                    <m:r>
                      <a:rPr lang="en-GB" i="1" dirty="0" smtClean="0">
                        <a:latin typeface="Cambria Math" panose="02040503050406030204" pitchFamily="18" charset="0"/>
                        <a:cs typeface="Arial" panose="020B0604020202020204" pitchFamily="34" charset="0"/>
                      </a:rPr>
                      <m:t>𝑥</m:t>
                    </m:r>
                  </m:oMath>
                </a14:m>
                <a:r>
                  <a:rPr lang="en-GB" dirty="0">
                    <a:latin typeface="Arial" panose="020B0604020202020204" pitchFamily="34" charset="0"/>
                    <a:cs typeface="Arial" panose="020B0604020202020204" pitchFamily="34" charset="0"/>
                  </a:rPr>
                  <a:t> cm</a:t>
                </a:r>
              </a:p>
            </p:txBody>
          </p:sp>
        </mc:Choice>
        <mc:Fallback xmlns="">
          <p:sp>
            <p:nvSpPr>
              <p:cNvPr id="7" name="TextBox 6">
                <a:extLst>
                  <a:ext uri="{FF2B5EF4-FFF2-40B4-BE49-F238E27FC236}">
                    <a16:creationId xmlns:a16="http://schemas.microsoft.com/office/drawing/2014/main" id="{70412CA2-1402-4493-B63B-8BA67F328EB8}"/>
                  </a:ext>
                </a:extLst>
              </p:cNvPr>
              <p:cNvSpPr txBox="1">
                <a:spLocks noRot="1" noChangeAspect="1" noMove="1" noResize="1" noEditPoints="1" noAdjustHandles="1" noChangeArrowheads="1" noChangeShapeType="1" noTextEdit="1"/>
              </p:cNvSpPr>
              <p:nvPr/>
            </p:nvSpPr>
            <p:spPr>
              <a:xfrm>
                <a:off x="6121946" y="1637809"/>
                <a:ext cx="1008112" cy="369332"/>
              </a:xfrm>
              <a:prstGeom prst="rect">
                <a:avLst/>
              </a:prstGeom>
              <a:blipFill>
                <a:blip r:embed="rId3"/>
                <a:stretch>
                  <a:fillRect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7A298D0-85DF-493F-BDD2-7050F34D0B6E}"/>
                  </a:ext>
                </a:extLst>
              </p:cNvPr>
              <p:cNvSpPr txBox="1"/>
              <p:nvPr/>
            </p:nvSpPr>
            <p:spPr>
              <a:xfrm>
                <a:off x="5905922" y="2457485"/>
                <a:ext cx="1008112" cy="369332"/>
              </a:xfrm>
              <a:prstGeom prst="rect">
                <a:avLst/>
              </a:prstGeom>
              <a:noFill/>
            </p:spPr>
            <p:txBody>
              <a:bodyPr wrap="square" rtlCol="0">
                <a:spAutoFit/>
              </a:bodyPr>
              <a:lstStyle/>
              <a:p>
                <a:r>
                  <a:rPr lang="en-GB" dirty="0">
                    <a:latin typeface="Arial" panose="020B0604020202020204" pitchFamily="34" charset="0"/>
                    <a:ea typeface="Cambria Math" panose="02040503050406030204" pitchFamily="18" charset="0"/>
                    <a:cs typeface="Arial" panose="020B0604020202020204" pitchFamily="34" charset="0"/>
                  </a:rPr>
                  <a:t>36</a:t>
                </a:r>
                <a14:m>
                  <m:oMath xmlns:m="http://schemas.openxmlformats.org/officeDocument/2006/math">
                    <m:r>
                      <a:rPr lang="en-GB" i="1" dirty="0" smtClean="0">
                        <a:latin typeface="Cambria Math" panose="02040503050406030204" pitchFamily="18" charset="0"/>
                        <a:ea typeface="Cambria Math" panose="02040503050406030204" pitchFamily="18" charset="0"/>
                        <a:cs typeface="Arial" panose="020B0604020202020204" pitchFamily="34" charset="0"/>
                      </a:rPr>
                      <m:t>°</m:t>
                    </m:r>
                  </m:oMath>
                </a14:m>
                <a:endParaRPr lang="en-GB"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77A298D0-85DF-493F-BDD2-7050F34D0B6E}"/>
                  </a:ext>
                </a:extLst>
              </p:cNvPr>
              <p:cNvSpPr txBox="1">
                <a:spLocks noRot="1" noChangeAspect="1" noMove="1" noResize="1" noEditPoints="1" noAdjustHandles="1" noChangeArrowheads="1" noChangeShapeType="1" noTextEdit="1"/>
              </p:cNvSpPr>
              <p:nvPr/>
            </p:nvSpPr>
            <p:spPr>
              <a:xfrm>
                <a:off x="5905922" y="2457485"/>
                <a:ext cx="1008112" cy="369332"/>
              </a:xfrm>
              <a:prstGeom prst="rect">
                <a:avLst/>
              </a:prstGeom>
              <a:blipFill>
                <a:blip r:embed="rId4"/>
                <a:stretch>
                  <a:fillRect l="-5455" t="-8197" b="-24590"/>
                </a:stretch>
              </a:blipFill>
            </p:spPr>
            <p:txBody>
              <a:bodyPr/>
              <a:lstStyle/>
              <a:p>
                <a:r>
                  <a:rPr lang="en-GB">
                    <a:noFill/>
                  </a:rPr>
                  <a:t> </a:t>
                </a:r>
              </a:p>
            </p:txBody>
          </p:sp>
        </mc:Fallback>
      </mc:AlternateContent>
      <p:pic>
        <p:nvPicPr>
          <p:cNvPr id="9" name="Picture 8" descr="Image result for calculator symbol">
            <a:extLst>
              <a:ext uri="{FF2B5EF4-FFF2-40B4-BE49-F238E27FC236}">
                <a16:creationId xmlns:a16="http://schemas.microsoft.com/office/drawing/2014/main" id="{1C730DC7-D214-4957-BA84-8AE0767C4DD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430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73CB9E9-AB2A-417E-A001-DFF5E35EEEF9}"/>
                  </a:ext>
                </a:extLst>
              </p:cNvPr>
              <p:cNvSpPr txBox="1"/>
              <p:nvPr/>
            </p:nvSpPr>
            <p:spPr>
              <a:xfrm>
                <a:off x="251520" y="1124744"/>
                <a:ext cx="8640960" cy="347787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Copy and complete the table of values, then sketch the graph of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3</m:t>
                        </m:r>
                      </m:sup>
                    </m:sSup>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 garage sells cars. It offers a discount of 20% off the normal price for cash. Adam pays £5200 cash for a car. Calculate the normal price of the car.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highest common factor of 36 and 48.</a:t>
                </a:r>
              </a:p>
            </p:txBody>
          </p:sp>
        </mc:Choice>
        <mc:Fallback xmlns="">
          <p:sp>
            <p:nvSpPr>
              <p:cNvPr id="3" name="TextBox 2">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477875"/>
              </a:xfrm>
              <a:prstGeom prst="rect">
                <a:avLst/>
              </a:prstGeom>
              <a:blipFill>
                <a:blip r:embed="rId2"/>
                <a:stretch>
                  <a:fillRect l="-635" t="-877" b="-24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643898296"/>
                  </p:ext>
                </p:extLst>
              </p:nvPr>
            </p:nvGraphicFramePr>
            <p:xfrm>
              <a:off x="1524000" y="1895232"/>
              <a:ext cx="6096000" cy="7416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983224725"/>
                        </a:ext>
                      </a:extLst>
                    </a:gridCol>
                    <a:gridCol w="762000">
                      <a:extLst>
                        <a:ext uri="{9D8B030D-6E8A-4147-A177-3AD203B41FA5}">
                          <a16:colId xmlns:a16="http://schemas.microsoft.com/office/drawing/2014/main" val="2411110997"/>
                        </a:ext>
                      </a:extLst>
                    </a:gridCol>
                    <a:gridCol w="762000">
                      <a:extLst>
                        <a:ext uri="{9D8B030D-6E8A-4147-A177-3AD203B41FA5}">
                          <a16:colId xmlns:a16="http://schemas.microsoft.com/office/drawing/2014/main" val="3260666786"/>
                        </a:ext>
                      </a:extLst>
                    </a:gridCol>
                    <a:gridCol w="762000">
                      <a:extLst>
                        <a:ext uri="{9D8B030D-6E8A-4147-A177-3AD203B41FA5}">
                          <a16:colId xmlns:a16="http://schemas.microsoft.com/office/drawing/2014/main" val="3095503288"/>
                        </a:ext>
                      </a:extLst>
                    </a:gridCol>
                    <a:gridCol w="762000">
                      <a:extLst>
                        <a:ext uri="{9D8B030D-6E8A-4147-A177-3AD203B41FA5}">
                          <a16:colId xmlns:a16="http://schemas.microsoft.com/office/drawing/2014/main" val="740740812"/>
                        </a:ext>
                      </a:extLst>
                    </a:gridCol>
                    <a:gridCol w="762000">
                      <a:extLst>
                        <a:ext uri="{9D8B030D-6E8A-4147-A177-3AD203B41FA5}">
                          <a16:colId xmlns:a16="http://schemas.microsoft.com/office/drawing/2014/main" val="730532853"/>
                        </a:ext>
                      </a:extLst>
                    </a:gridCol>
                    <a:gridCol w="762000">
                      <a:extLst>
                        <a:ext uri="{9D8B030D-6E8A-4147-A177-3AD203B41FA5}">
                          <a16:colId xmlns:a16="http://schemas.microsoft.com/office/drawing/2014/main" val="755967257"/>
                        </a:ext>
                      </a:extLst>
                    </a:gridCol>
                    <a:gridCol w="762000">
                      <a:extLst>
                        <a:ext uri="{9D8B030D-6E8A-4147-A177-3AD203B41FA5}">
                          <a16:colId xmlns:a16="http://schemas.microsoft.com/office/drawing/2014/main" val="2784864071"/>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cs typeface="Arial" panose="020B0604020202020204" pitchFamily="34" charset="0"/>
                                  </a:rPr>
                                  <m:t>𝑥</m:t>
                                </m:r>
                              </m:oMath>
                            </m:oMathPara>
                          </a14:m>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769869"/>
                      </a:ext>
                    </a:extLst>
                  </a:tr>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cs typeface="Arial" panose="020B0604020202020204" pitchFamily="34" charset="0"/>
                                  </a:rPr>
                                  <m:t>𝑦</m:t>
                                </m:r>
                              </m:oMath>
                            </m:oMathPara>
                          </a14:m>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9837449"/>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643898296"/>
                  </p:ext>
                </p:extLst>
              </p:nvPr>
            </p:nvGraphicFramePr>
            <p:xfrm>
              <a:off x="1524000" y="1895232"/>
              <a:ext cx="6096000" cy="7416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983224725"/>
                        </a:ext>
                      </a:extLst>
                    </a:gridCol>
                    <a:gridCol w="762000">
                      <a:extLst>
                        <a:ext uri="{9D8B030D-6E8A-4147-A177-3AD203B41FA5}">
                          <a16:colId xmlns:a16="http://schemas.microsoft.com/office/drawing/2014/main" val="2411110997"/>
                        </a:ext>
                      </a:extLst>
                    </a:gridCol>
                    <a:gridCol w="762000">
                      <a:extLst>
                        <a:ext uri="{9D8B030D-6E8A-4147-A177-3AD203B41FA5}">
                          <a16:colId xmlns:a16="http://schemas.microsoft.com/office/drawing/2014/main" val="3260666786"/>
                        </a:ext>
                      </a:extLst>
                    </a:gridCol>
                    <a:gridCol w="762000">
                      <a:extLst>
                        <a:ext uri="{9D8B030D-6E8A-4147-A177-3AD203B41FA5}">
                          <a16:colId xmlns:a16="http://schemas.microsoft.com/office/drawing/2014/main" val="3095503288"/>
                        </a:ext>
                      </a:extLst>
                    </a:gridCol>
                    <a:gridCol w="762000">
                      <a:extLst>
                        <a:ext uri="{9D8B030D-6E8A-4147-A177-3AD203B41FA5}">
                          <a16:colId xmlns:a16="http://schemas.microsoft.com/office/drawing/2014/main" val="740740812"/>
                        </a:ext>
                      </a:extLst>
                    </a:gridCol>
                    <a:gridCol w="762000">
                      <a:extLst>
                        <a:ext uri="{9D8B030D-6E8A-4147-A177-3AD203B41FA5}">
                          <a16:colId xmlns:a16="http://schemas.microsoft.com/office/drawing/2014/main" val="730532853"/>
                        </a:ext>
                      </a:extLst>
                    </a:gridCol>
                    <a:gridCol w="762000">
                      <a:extLst>
                        <a:ext uri="{9D8B030D-6E8A-4147-A177-3AD203B41FA5}">
                          <a16:colId xmlns:a16="http://schemas.microsoft.com/office/drawing/2014/main" val="755967257"/>
                        </a:ext>
                      </a:extLst>
                    </a:gridCol>
                    <a:gridCol w="762000">
                      <a:extLst>
                        <a:ext uri="{9D8B030D-6E8A-4147-A177-3AD203B41FA5}">
                          <a16:colId xmlns:a16="http://schemas.microsoft.com/office/drawing/2014/main" val="2784864071"/>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600" t="-8065" r="-702400" b="-104839"/>
                          </a:stretch>
                        </a:blip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-3</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-2</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-1</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0</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1</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2</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3</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76986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600" t="-109836" r="-702400" b="-6557"/>
                          </a:stretch>
                        </a:blip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9837449"/>
                      </a:ext>
                    </a:extLst>
                  </a:tr>
                </a:tbl>
              </a:graphicData>
            </a:graphic>
          </p:graphicFrame>
        </mc:Fallback>
      </mc:AlternateContent>
      <p:pic>
        <p:nvPicPr>
          <p:cNvPr id="5" name="Picture 4"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9540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4708981"/>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A rectangular rugby pitch has width 74 </a:t>
                </a:r>
                <a:r>
                  <a:rPr lang="en-US" sz="2000" dirty="0" err="1">
                    <a:latin typeface="Arial" panose="020B0604020202020204" pitchFamily="34" charset="0"/>
                    <a:cs typeface="Arial" panose="020B0604020202020204" pitchFamily="34" charset="0"/>
                  </a:rPr>
                  <a:t>metres</a:t>
                </a:r>
                <a:r>
                  <a:rPr lang="en-US" sz="2000" dirty="0">
                    <a:latin typeface="Arial" panose="020B0604020202020204" pitchFamily="34" charset="0"/>
                    <a:cs typeface="Arial" panose="020B0604020202020204" pitchFamily="34" charset="0"/>
                  </a:rPr>
                  <a:t>, measured to the nearest </a:t>
                </a:r>
                <a:r>
                  <a:rPr lang="en-US" sz="2000" dirty="0" err="1">
                    <a:latin typeface="Arial" panose="020B0604020202020204" pitchFamily="34" charset="0"/>
                    <a:cs typeface="Arial" panose="020B0604020202020204" pitchFamily="34" charset="0"/>
                  </a:rPr>
                  <a:t>metre</a:t>
                </a:r>
                <a:r>
                  <a:rPr lang="en-US" sz="2000" dirty="0">
                    <a:latin typeface="Arial" panose="020B0604020202020204" pitchFamily="34" charset="0"/>
                    <a:cs typeface="Arial" panose="020B0604020202020204" pitchFamily="34" charset="0"/>
                  </a:rPr>
                  <a:t>. Write down the limits of accuracy of the width, in terms of </a:t>
                </a:r>
                <a14:m>
                  <m:oMath xmlns:m="http://schemas.openxmlformats.org/officeDocument/2006/math">
                    <m:r>
                      <a:rPr lang="en-GB" sz="2000" b="0" i="1" smtClean="0">
                        <a:latin typeface="Cambria Math" panose="02040503050406030204" pitchFamily="18" charset="0"/>
                        <a:cs typeface="Arial" panose="020B0604020202020204" pitchFamily="34" charset="0"/>
                      </a:rPr>
                      <m:t>𝑤</m:t>
                    </m:r>
                  </m:oMath>
                </a14:m>
                <a:r>
                  <a:rPr lang="en-GB" sz="2000" dirty="0">
                    <a:latin typeface="Arial" panose="020B0604020202020204" pitchFamily="34" charset="0"/>
                    <a:cs typeface="Arial" panose="020B0604020202020204" pitchFamily="34" charset="0"/>
                  </a:rPr>
                  <a:t>, using inequality notation.</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In the diagram all measurements are in centimetres. The perimeter of the quadrilateral is twice the perimeter of the triangle. Work out the perimeter of the quadrilateral.</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Factorise </a:t>
                </a:r>
                <a14:m>
                  <m:oMath xmlns:m="http://schemas.openxmlformats.org/officeDocument/2006/math">
                    <m:r>
                      <a:rPr lang="en-GB" sz="2000" b="0" i="1" smtClean="0">
                        <a:latin typeface="Cambria Math" panose="02040503050406030204" pitchFamily="18" charset="0"/>
                        <a:cs typeface="Arial" panose="020B0604020202020204" pitchFamily="34" charset="0"/>
                      </a:rPr>
                      <m:t>5</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+10</m:t>
                    </m:r>
                  </m:oMath>
                </a14:m>
                <a:r>
                  <a:rPr lang="en-GB" sz="2000" dirty="0">
                    <a:latin typeface="Arial" panose="020B0604020202020204" pitchFamily="34" charset="0"/>
                    <a:cs typeface="Arial" panose="020B0604020202020204" pitchFamily="34" charset="0"/>
                  </a:rPr>
                  <a:t>.</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4708981"/>
              </a:xfrm>
              <a:prstGeom prst="rect">
                <a:avLst/>
              </a:prstGeom>
              <a:blipFill>
                <a:blip r:embed="rId2"/>
                <a:stretch>
                  <a:fillRect l="-635" t="-648" b="-1554"/>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F1E24DFE-8BFA-4751-8AE5-DBF9F39B764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7584" y="3479234"/>
            <a:ext cx="5700550" cy="1656184"/>
          </a:xfrm>
          <a:prstGeom prst="rect">
            <a:avLst/>
          </a:prstGeom>
          <a:noFill/>
        </p:spPr>
      </p:pic>
      <p:pic>
        <p:nvPicPr>
          <p:cNvPr id="4" name="Picture 3"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352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048672"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Find the equation of the line with a gradient -3 which passes through the point (-3, 1).</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Expand and simplify </a:t>
                </a:r>
                <a14:m>
                  <m:oMath xmlns:m="http://schemas.openxmlformats.org/officeDocument/2006/math">
                    <m:r>
                      <a:rPr lang="en-GB" sz="2000" b="0" i="1" smtClean="0">
                        <a:latin typeface="Cambria Math" panose="02040503050406030204" pitchFamily="18" charset="0"/>
                        <a:cs typeface="Arial" panose="020B0604020202020204" pitchFamily="34" charset="0"/>
                      </a:rPr>
                      <m:t>5</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𝑏</m:t>
                        </m:r>
                      </m:e>
                    </m:d>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𝑏</m:t>
                    </m:r>
                    <m:r>
                      <a:rPr lang="en-GB" sz="2000" b="0" i="1" smtClean="0">
                        <a:latin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048672" cy="2554545"/>
              </a:xfrm>
              <a:prstGeom prst="rect">
                <a:avLst/>
              </a:prstGeom>
              <a:blipFill>
                <a:blip r:embed="rId2"/>
                <a:stretch>
                  <a:fillRect l="-907" t="-1193"/>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4F77D01C-729F-45AF-AFB2-F7B8ADE05A00}"/>
              </a:ext>
            </a:extLst>
          </p:cNvPr>
          <p:cNvPicPr/>
          <p:nvPr/>
        </p:nvPicPr>
        <p:blipFill rotWithShape="1">
          <a:blip r:embed="rId3" cstate="print">
            <a:extLst>
              <a:ext uri="{28A0092B-C50C-407E-A947-70E740481C1C}">
                <a14:useLocalDpi xmlns:a14="http://schemas.microsoft.com/office/drawing/2010/main" val="0"/>
              </a:ext>
            </a:extLst>
          </a:blip>
          <a:srcRect l="39583" t="20000" r="24840" b="23333"/>
          <a:stretch/>
        </p:blipFill>
        <p:spPr bwMode="auto">
          <a:xfrm>
            <a:off x="6660232" y="1268760"/>
            <a:ext cx="2018665" cy="2009775"/>
          </a:xfrm>
          <a:prstGeom prst="rect">
            <a:avLst/>
          </a:prstGeom>
          <a:ln>
            <a:noFill/>
          </a:ln>
          <a:extLst>
            <a:ext uri="{53640926-AAD7-44D8-BBD7-CCE9431645EC}">
              <a14:shadowObscured xmlns:a14="http://schemas.microsoft.com/office/drawing/2010/main"/>
            </a:ext>
          </a:extLst>
        </p:spPr>
      </p:pic>
      <p:pic>
        <p:nvPicPr>
          <p:cNvPr id="4" name="Picture 3"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565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163121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size of an interior angle of a regular decagon.</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2</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+5</m:t>
                        </m:r>
                      </m:e>
                    </m:d>
                    <m:r>
                      <a:rPr lang="en-GB" sz="2000" b="0" i="1" smtClean="0">
                        <a:latin typeface="Cambria Math" panose="02040503050406030204" pitchFamily="18" charset="0"/>
                        <a:cs typeface="Arial" panose="020B0604020202020204" pitchFamily="34" charset="0"/>
                      </a:rPr>
                      <m:t>=4(3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−5)</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Here is a cuboid. What is the total surface area of the cuboid?</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1631216"/>
              </a:xfrm>
              <a:prstGeom prst="rect">
                <a:avLst/>
              </a:prstGeom>
              <a:blipFill>
                <a:blip r:embed="rId2"/>
                <a:stretch>
                  <a:fillRect l="-635" t="-1873" b="-636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00A61C3F-4531-421C-A8B2-330B506882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3A3E9B4-2CE4-40A7-AC07-E11AC94BE03C}"/>
              </a:ext>
            </a:extLst>
          </p:cNvPr>
          <p:cNvPicPr>
            <a:picLocks noChangeAspect="1"/>
          </p:cNvPicPr>
          <p:nvPr/>
        </p:nvPicPr>
        <p:blipFill>
          <a:blip r:embed="rId4"/>
          <a:stretch>
            <a:fillRect/>
          </a:stretch>
        </p:blipFill>
        <p:spPr>
          <a:xfrm>
            <a:off x="827584" y="2996952"/>
            <a:ext cx="4248472" cy="2433672"/>
          </a:xfrm>
          <a:prstGeom prst="rect">
            <a:avLst/>
          </a:prstGeom>
        </p:spPr>
      </p:pic>
    </p:spTree>
    <p:extLst>
      <p:ext uri="{BB962C8B-B14F-4D97-AF65-F5344CB8AC3E}">
        <p14:creationId xmlns:p14="http://schemas.microsoft.com/office/powerpoint/2010/main" val="2529183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73CB9E9-AB2A-417E-A001-DFF5E35EEEF9}"/>
                  </a:ext>
                </a:extLst>
              </p:cNvPr>
              <p:cNvSpPr txBox="1"/>
              <p:nvPr/>
            </p:nvSpPr>
            <p:spPr>
              <a:xfrm>
                <a:off x="251520" y="1124744"/>
                <a:ext cx="8640960" cy="424815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Accurately construct the triangle below in your exercise book.</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Factorise and solve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−5</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+6=0</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r>
                      <a:rPr lang="en-GB" sz="2000" b="0" i="1" smtClean="0">
                        <a:latin typeface="Cambria Math" panose="02040503050406030204" pitchFamily="18" charset="0"/>
                        <a:cs typeface="Arial" panose="020B0604020202020204" pitchFamily="34" charset="0"/>
                      </a:rPr>
                      <m:t>2</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num>
                      <m:den>
                        <m:r>
                          <a:rPr lang="en-GB" sz="2000" b="0" i="1" smtClean="0">
                            <a:latin typeface="Cambria Math" panose="02040503050406030204" pitchFamily="18" charset="0"/>
                            <a:cs typeface="Arial" panose="020B0604020202020204" pitchFamily="34" charset="0"/>
                          </a:rPr>
                          <m:t>4</m:t>
                        </m:r>
                      </m:den>
                    </m:f>
                    <m:r>
                      <a:rPr lang="en-GB" sz="20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ea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ea typeface="Cambria Math" panose="02040503050406030204" pitchFamily="18" charset="0"/>
                            <a:cs typeface="Arial" panose="020B0604020202020204" pitchFamily="34" charset="0"/>
                          </a:rPr>
                          <m:t>7</m:t>
                        </m:r>
                      </m:num>
                      <m:den>
                        <m:r>
                          <a:rPr lang="en-GB" sz="2000" b="0" i="1" smtClean="0">
                            <a:latin typeface="Cambria Math" panose="02040503050406030204" pitchFamily="18" charset="0"/>
                            <a:ea typeface="Cambria Math" panose="02040503050406030204" pitchFamily="18" charset="0"/>
                            <a:cs typeface="Arial" panose="020B0604020202020204" pitchFamily="34" charset="0"/>
                          </a:rPr>
                          <m:t>8</m:t>
                        </m:r>
                      </m:den>
                    </m:f>
                  </m:oMath>
                </a14:m>
                <a:r>
                  <a:rPr lang="en-GB" sz="2000" dirty="0">
                    <a:latin typeface="Arial" panose="020B0604020202020204" pitchFamily="34" charset="0"/>
                    <a:cs typeface="Arial" panose="020B0604020202020204" pitchFamily="34" charset="0"/>
                  </a:rPr>
                  <a:t>.</a:t>
                </a:r>
              </a:p>
            </p:txBody>
          </p:sp>
        </mc:Choice>
        <mc:Fallback xmlns="">
          <p:sp>
            <p:nvSpPr>
              <p:cNvPr id="4" name="TextBox 3">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4248151"/>
              </a:xfrm>
              <a:prstGeom prst="rect">
                <a:avLst/>
              </a:prstGeom>
              <a:blipFill>
                <a:blip r:embed="rId2"/>
                <a:stretch>
                  <a:fillRect l="-635" t="-718"/>
                </a:stretch>
              </a:blipFill>
            </p:spPr>
            <p:txBody>
              <a:bodyPr/>
              <a:lstStyle/>
              <a:p>
                <a:r>
                  <a:rPr lang="en-GB">
                    <a:noFill/>
                  </a:rPr>
                  <a:t> </a:t>
                </a:r>
              </a:p>
            </p:txBody>
          </p:sp>
        </mc:Fallback>
      </mc:AlternateContent>
      <p:sp>
        <p:nvSpPr>
          <p:cNvPr id="5" name="Isosceles Triangle 4"/>
          <p:cNvSpPr/>
          <p:nvPr/>
        </p:nvSpPr>
        <p:spPr>
          <a:xfrm>
            <a:off x="2339752" y="1772816"/>
            <a:ext cx="3672408" cy="1800200"/>
          </a:xfrm>
          <a:prstGeom prst="triangle">
            <a:avLst>
              <a:gd name="adj" fmla="val 2652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TextBox 6"/>
          <p:cNvSpPr txBox="1"/>
          <p:nvPr/>
        </p:nvSpPr>
        <p:spPr>
          <a:xfrm>
            <a:off x="3707904" y="3671313"/>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8 cm</a:t>
            </a:r>
          </a:p>
        </p:txBody>
      </p:sp>
      <p:sp>
        <p:nvSpPr>
          <p:cNvPr id="9" name="TextBox 8"/>
          <p:cNvSpPr txBox="1"/>
          <p:nvPr/>
        </p:nvSpPr>
        <p:spPr>
          <a:xfrm>
            <a:off x="2123728" y="2262323"/>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cm</a:t>
            </a:r>
          </a:p>
        </p:txBody>
      </p:sp>
      <p:sp>
        <p:nvSpPr>
          <p:cNvPr id="10" name="TextBox 9"/>
          <p:cNvSpPr txBox="1"/>
          <p:nvPr/>
        </p:nvSpPr>
        <p:spPr>
          <a:xfrm>
            <a:off x="4572000" y="2204864"/>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9 cm</a:t>
            </a:r>
          </a:p>
        </p:txBody>
      </p:sp>
      <p:pic>
        <p:nvPicPr>
          <p:cNvPr id="8" name="Picture 7"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6890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40FC797-0FFE-4380-B9CB-F935B7D6E7B6}"/>
                  </a:ext>
                </a:extLst>
              </p:cNvPr>
              <p:cNvSpPr txBox="1"/>
              <p:nvPr/>
            </p:nvSpPr>
            <p:spPr>
              <a:xfrm>
                <a:off x="251520" y="1124744"/>
                <a:ext cx="8640960" cy="2560060"/>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a.	Sketch the graphs of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0" smtClean="0">
                        <a:latin typeface="Cambria Math" panose="02040503050406030204" pitchFamily="18" charset="0"/>
                        <a:cs typeface="Arial" panose="020B0604020202020204" pitchFamily="34" charset="0"/>
                      </a:rPr>
                      <m:t>+12</m:t>
                    </m:r>
                  </m:oMath>
                </a14:m>
                <a:r>
                  <a:rPr lang="en-GB" sz="2000" dirty="0">
                    <a:latin typeface="Arial" panose="020B0604020202020204" pitchFamily="34" charset="0"/>
                    <a:cs typeface="Arial" panose="020B0604020202020204" pitchFamily="34" charset="0"/>
                  </a:rPr>
                  <a:t> on the same 	pair of axes.</a:t>
                </a:r>
              </a:p>
              <a:p>
                <a:r>
                  <a:rPr lang="en-GB" sz="2000" dirty="0">
                    <a:latin typeface="Arial" panose="020B0604020202020204" pitchFamily="34" charset="0"/>
                    <a:cs typeface="Arial" panose="020B0604020202020204" pitchFamily="34" charset="0"/>
                  </a:rPr>
                  <a:t>       b.	Use your graphs to solve the simultaneous equations </a:t>
                </a:r>
                <a14:m>
                  <m:oMath xmlns:m="http://schemas.openxmlformats.org/officeDocument/2006/math">
                    <m:r>
                      <a:rPr lang="en-GB" sz="2000" i="1">
                        <a:latin typeface="Cambria Math" panose="02040503050406030204" pitchFamily="18" charset="0"/>
                        <a:cs typeface="Arial" panose="020B0604020202020204" pitchFamily="34" charset="0"/>
                      </a:rPr>
                      <m:t>𝑦</m:t>
                    </m:r>
                    <m:r>
                      <a:rPr lang="en-GB" sz="2000" i="1">
                        <a:latin typeface="Cambria Math" panose="02040503050406030204" pitchFamily="18" charset="0"/>
                        <a:cs typeface="Arial" panose="020B0604020202020204" pitchFamily="34" charset="0"/>
                      </a:rPr>
                      <m:t>=−2</m:t>
                    </m:r>
                    <m:r>
                      <a:rPr lang="en-GB" sz="2000" i="1">
                        <a:latin typeface="Cambria Math" panose="02040503050406030204" pitchFamily="18" charset="0"/>
                        <a:cs typeface="Arial" panose="020B0604020202020204" pitchFamily="34" charset="0"/>
                      </a:rPr>
                      <m:t>𝑥</m:t>
                    </m:r>
                    <m:r>
                      <a:rPr lang="en-GB" sz="2000" i="1">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i="1">
                        <a:latin typeface="Cambria Math" panose="02040503050406030204" pitchFamily="18" charset="0"/>
                        <a:cs typeface="Arial" panose="020B0604020202020204" pitchFamily="34" charset="0"/>
                      </a:rPr>
                      <m:t>𝑦</m:t>
                    </m:r>
                    <m:r>
                      <a:rPr lang="en-GB" sz="2000" i="1">
                        <a:latin typeface="Cambria Math" panose="02040503050406030204" pitchFamily="18" charset="0"/>
                        <a:cs typeface="Arial" panose="020B0604020202020204" pitchFamily="34" charset="0"/>
                      </a:rPr>
                      <m:t>=3</m:t>
                    </m:r>
                    <m:r>
                      <a:rPr lang="en-GB" sz="2000" i="1">
                        <a:latin typeface="Cambria Math" panose="02040503050406030204" pitchFamily="18" charset="0"/>
                        <a:cs typeface="Arial" panose="020B0604020202020204" pitchFamily="34" charset="0"/>
                      </a:rPr>
                      <m:t>𝑥</m:t>
                    </m:r>
                    <m:r>
                      <a:rPr lang="en-GB" sz="2000">
                        <a:latin typeface="Cambria Math" panose="02040503050406030204" pitchFamily="18" charset="0"/>
                        <a:cs typeface="Arial" panose="020B0604020202020204" pitchFamily="34" charset="0"/>
                      </a:rPr>
                      <m:t>+12</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startAt="2"/>
                </a:pPr>
                <a:r>
                  <a:rPr lang="en-GB" sz="2000" dirty="0">
                    <a:latin typeface="Arial" panose="020B0604020202020204" pitchFamily="34" charset="0"/>
                    <a:cs typeface="Arial" panose="020B0604020202020204" pitchFamily="34" charset="0"/>
                  </a:rPr>
                  <a:t>Calculate the </a:t>
                </a:r>
                <a14:m>
                  <m:oMath xmlns:m="http://schemas.openxmlformats.org/officeDocument/2006/math">
                    <m:sSup>
                      <m:sSupPr>
                        <m:ctrlPr>
                          <a:rPr lang="en-GB" sz="2000" i="1">
                            <a:latin typeface="Cambria Math" panose="02040503050406030204" pitchFamily="18" charset="0"/>
                            <a:cs typeface="Arial" panose="020B0604020202020204" pitchFamily="34" charset="0"/>
                          </a:rPr>
                        </m:ctrlPr>
                      </m:sSupPr>
                      <m:e>
                        <m:r>
                          <a:rPr lang="en-GB" sz="2000" i="1">
                            <a:latin typeface="Cambria Math" panose="02040503050406030204" pitchFamily="18" charset="0"/>
                            <a:cs typeface="Arial" panose="020B0604020202020204" pitchFamily="34" charset="0"/>
                          </a:rPr>
                          <m:t>𝑛</m:t>
                        </m:r>
                      </m:e>
                      <m:sup>
                        <m:r>
                          <a:rPr lang="en-GB" sz="2000" i="1">
                            <a:latin typeface="Cambria Math" panose="02040503050406030204" pitchFamily="18" charset="0"/>
                            <a:cs typeface="Arial" panose="020B0604020202020204" pitchFamily="34" charset="0"/>
                          </a:rPr>
                          <m:t>𝑡h</m:t>
                        </m:r>
                      </m:sup>
                    </m:sSup>
                  </m:oMath>
                </a14:m>
                <a:r>
                  <a:rPr lang="en-GB" sz="2000" dirty="0">
                    <a:latin typeface="Arial" panose="020B0604020202020204" pitchFamily="34" charset="0"/>
                    <a:cs typeface="Arial" panose="020B0604020202020204" pitchFamily="34" charset="0"/>
                  </a:rPr>
                  <a:t> term of the sequence: 1, 4, 9, 16, …</a:t>
                </a:r>
              </a:p>
              <a:p>
                <a:pPr marL="457200" indent="-457200">
                  <a:buFont typeface="+mj-lt"/>
                  <a:buAutoNum type="arabicPeriod" startAt="2"/>
                </a:pPr>
                <a:endParaRPr lang="en-GB" sz="2000" dirty="0">
                  <a:latin typeface="Arial" panose="020B0604020202020204" pitchFamily="34" charset="0"/>
                  <a:cs typeface="Arial" panose="020B0604020202020204" pitchFamily="34" charset="0"/>
                </a:endParaRPr>
              </a:p>
              <a:p>
                <a:pPr marL="457200" indent="-457200">
                  <a:buFont typeface="+mj-lt"/>
                  <a:buAutoNum type="arabicPeriod" startAt="2"/>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𝑉</m:t>
                    </m:r>
                    <m:r>
                      <a:rPr lang="en-GB" sz="2000" i="1" dirty="0" smtClean="0">
                        <a:latin typeface="Cambria Math" panose="02040503050406030204" pitchFamily="18" charset="0"/>
                        <a:cs typeface="Arial" panose="020B0604020202020204" pitchFamily="34" charset="0"/>
                      </a:rPr>
                      <m:t>=3</m:t>
                    </m:r>
                    <m:r>
                      <a:rPr lang="en-GB" sz="2000" i="1" dirty="0" smtClean="0">
                        <a:latin typeface="Cambria Math" panose="02040503050406030204" pitchFamily="18" charset="0"/>
                        <a:cs typeface="Arial" panose="020B0604020202020204" pitchFamily="34" charset="0"/>
                      </a:rPr>
                      <m:t>𝑏</m:t>
                    </m:r>
                    <m:r>
                      <a:rPr lang="en-GB" sz="2000" i="1" dirty="0" smtClean="0">
                        <a:latin typeface="Cambria Math" panose="02040503050406030204" pitchFamily="18" charset="0"/>
                        <a:cs typeface="Arial" panose="020B0604020202020204" pitchFamily="34" charset="0"/>
                      </a:rPr>
                      <m:t>+2</m:t>
                    </m:r>
                    <m:sSup>
                      <m:sSupPr>
                        <m:ctrlPr>
                          <a:rPr lang="en-GB" sz="2000" i="1" dirty="0" smtClean="0">
                            <a:latin typeface="Cambria Math" panose="02040503050406030204" pitchFamily="18" charset="0"/>
                            <a:cs typeface="Arial" panose="020B0604020202020204" pitchFamily="34" charset="0"/>
                          </a:rPr>
                        </m:ctrlPr>
                      </m:sSupPr>
                      <m:e>
                        <m:r>
                          <a:rPr lang="en-GB" sz="2000" b="0" i="1" dirty="0" smtClean="0">
                            <a:latin typeface="Cambria Math" panose="02040503050406030204" pitchFamily="18" charset="0"/>
                            <a:cs typeface="Arial" panose="020B0604020202020204" pitchFamily="34" charset="0"/>
                          </a:rPr>
                          <m:t>𝑏</m:t>
                        </m:r>
                      </m:e>
                      <m:sup>
                        <m:r>
                          <a:rPr lang="en-GB" sz="2000" b="0" i="1" dirty="0" smtClean="0">
                            <a:latin typeface="Cambria Math" panose="02040503050406030204" pitchFamily="18" charset="0"/>
                            <a:cs typeface="Arial" panose="020B0604020202020204" pitchFamily="34" charset="0"/>
                          </a:rPr>
                          <m:t>2</m:t>
                        </m:r>
                      </m:sup>
                    </m:sSup>
                  </m:oMath>
                </a14:m>
                <a:r>
                  <a:rPr lang="en-GB" sz="2000" dirty="0">
                    <a:latin typeface="Arial" panose="020B0604020202020204" pitchFamily="34" charset="0"/>
                    <a:cs typeface="Arial" panose="020B0604020202020204" pitchFamily="34" charset="0"/>
                  </a:rPr>
                  <a:t>. Find the value of </a:t>
                </a:r>
                <a14:m>
                  <m:oMath xmlns:m="http://schemas.openxmlformats.org/officeDocument/2006/math">
                    <m:r>
                      <a:rPr lang="en-GB" sz="2000" i="1" dirty="0" smtClean="0">
                        <a:latin typeface="Cambria Math" panose="02040503050406030204" pitchFamily="18" charset="0"/>
                        <a:cs typeface="Arial" panose="020B0604020202020204" pitchFamily="34" charset="0"/>
                      </a:rPr>
                      <m:t>𝑉</m:t>
                    </m:r>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i="1" dirty="0" smtClean="0">
                        <a:latin typeface="Cambria Math" panose="02040503050406030204" pitchFamily="18" charset="0"/>
                        <a:cs typeface="Arial" panose="020B0604020202020204" pitchFamily="34" charset="0"/>
                      </a:rPr>
                      <m:t>𝑏</m:t>
                    </m:r>
                    <m:r>
                      <a:rPr lang="en-GB" sz="2000" i="1" dirty="0" smtClean="0">
                        <a:latin typeface="Cambria Math" panose="02040503050406030204" pitchFamily="18" charset="0"/>
                        <a:cs typeface="Arial" panose="020B0604020202020204" pitchFamily="34" charset="0"/>
                      </a:rPr>
                      <m:t>=−4.</m:t>
                    </m:r>
                  </m:oMath>
                </a14:m>
                <a:endParaRPr lang="en-GB" sz="20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B40FC797-0FFE-4380-B9CB-F935B7D6E7B6}"/>
                  </a:ext>
                </a:extLst>
              </p:cNvPr>
              <p:cNvSpPr txBox="1">
                <a:spLocks noRot="1" noChangeAspect="1" noMove="1" noResize="1" noEditPoints="1" noAdjustHandles="1" noChangeArrowheads="1" noChangeShapeType="1" noTextEdit="1"/>
              </p:cNvSpPr>
              <p:nvPr/>
            </p:nvSpPr>
            <p:spPr>
              <a:xfrm>
                <a:off x="251520" y="1124744"/>
                <a:ext cx="8640960" cy="2560060"/>
              </a:xfrm>
              <a:prstGeom prst="rect">
                <a:avLst/>
              </a:prstGeom>
              <a:blipFill>
                <a:blip r:embed="rId2"/>
                <a:stretch>
                  <a:fillRect l="-635" t="-1193" b="-3580"/>
                </a:stretch>
              </a:blipFill>
            </p:spPr>
            <p:txBody>
              <a:bodyPr/>
              <a:lstStyle/>
              <a:p>
                <a:r>
                  <a:rPr lang="en-GB">
                    <a:noFill/>
                  </a:rPr>
                  <a:t> </a:t>
                </a:r>
              </a:p>
            </p:txBody>
          </p:sp>
        </mc:Fallback>
      </mc:AlternateContent>
      <p:pic>
        <p:nvPicPr>
          <p:cNvPr id="4" name="Picture 3"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619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73CB9E9-AB2A-417E-A001-DFF5E35EEEF9}"/>
                  </a:ext>
                </a:extLst>
              </p:cNvPr>
              <p:cNvSpPr txBox="1"/>
              <p:nvPr/>
            </p:nvSpPr>
            <p:spPr>
              <a:xfrm>
                <a:off x="251520" y="1124744"/>
                <a:ext cx="6768752" cy="2791020"/>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What type of correlation does the scatter graph show? What could the two variables be?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the exact value of sin </a:t>
                </a:r>
                <a14:m>
                  <m:oMath xmlns:m="http://schemas.openxmlformats.org/officeDocument/2006/math">
                    <m:r>
                      <a:rPr lang="en-GB" sz="2000" b="0" i="1" smtClean="0">
                        <a:latin typeface="Cambria Math" panose="02040503050406030204" pitchFamily="18" charset="0"/>
                        <a:cs typeface="Arial" panose="020B0604020202020204" pitchFamily="34" charset="0"/>
                      </a:rPr>
                      <m:t>60</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b="1" i="1">
                        <a:latin typeface="Cambria Math" panose="02040503050406030204" pitchFamily="18" charset="0"/>
                        <a:cs typeface="Arial" panose="020B0604020202020204" pitchFamily="34" charset="0"/>
                      </a:rPr>
                      <m:t>𝒂</m:t>
                    </m:r>
                    <m:r>
                      <a:rPr lang="en-GB" sz="2000" i="1">
                        <a:latin typeface="Cambria Math" panose="02040503050406030204" pitchFamily="18" charset="0"/>
                        <a:cs typeface="Arial" panose="020B0604020202020204" pitchFamily="34" charset="0"/>
                      </a:rPr>
                      <m:t>=</m:t>
                    </m:r>
                    <m:d>
                      <m:dPr>
                        <m:ctrlPr>
                          <a:rPr lang="en-GB" sz="2000" i="1">
                            <a:latin typeface="Cambria Math" panose="02040503050406030204" pitchFamily="18" charset="0"/>
                            <a:cs typeface="Arial" panose="020B0604020202020204" pitchFamily="34" charset="0"/>
                          </a:rPr>
                        </m:ctrlPr>
                      </m:dPr>
                      <m:e>
                        <m:m>
                          <m:mPr>
                            <m:mcs>
                              <m:mc>
                                <m:mcPr>
                                  <m:count m:val="1"/>
                                  <m:mcJc m:val="center"/>
                                </m:mcPr>
                              </m:mc>
                            </m:mcs>
                            <m:ctrlPr>
                              <a:rPr lang="en-GB" sz="2000" i="1">
                                <a:latin typeface="Cambria Math" panose="02040503050406030204" pitchFamily="18" charset="0"/>
                                <a:cs typeface="Arial" panose="020B0604020202020204" pitchFamily="34" charset="0"/>
                              </a:rPr>
                            </m:ctrlPr>
                          </m:mPr>
                          <m:mr>
                            <m:e>
                              <m:r>
                                <m:rPr>
                                  <m:brk m:alnAt="7"/>
                                </m:rPr>
                                <a:rPr lang="en-GB" sz="2000" i="1">
                                  <a:latin typeface="Cambria Math" panose="02040503050406030204" pitchFamily="18" charset="0"/>
                                  <a:cs typeface="Arial" panose="020B0604020202020204" pitchFamily="34" charset="0"/>
                                </a:rPr>
                                <m:t>2</m:t>
                              </m:r>
                            </m:e>
                          </m:mr>
                          <m:mr>
                            <m:e>
                              <m:r>
                                <a:rPr lang="en-GB" sz="2000" i="1">
                                  <a:latin typeface="Cambria Math" panose="02040503050406030204" pitchFamily="18" charset="0"/>
                                  <a:cs typeface="Arial" panose="020B0604020202020204" pitchFamily="34" charset="0"/>
                                </a:rPr>
                                <m:t>3</m:t>
                              </m:r>
                            </m:e>
                          </m:mr>
                        </m:m>
                      </m:e>
                    </m:d>
                  </m:oMath>
                </a14:m>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and </a:t>
                </a:r>
                <a14:m>
                  <m:oMath xmlns:m="http://schemas.openxmlformats.org/officeDocument/2006/math">
                    <m:r>
                      <a:rPr lang="en-GB" sz="2000" b="1" i="1">
                        <a:latin typeface="Cambria Math" panose="02040503050406030204" pitchFamily="18" charset="0"/>
                        <a:cs typeface="Arial" panose="020B0604020202020204" pitchFamily="34" charset="0"/>
                      </a:rPr>
                      <m:t>𝒃</m:t>
                    </m:r>
                    <m:r>
                      <a:rPr lang="en-GB" sz="2000" i="1">
                        <a:latin typeface="Cambria Math" panose="02040503050406030204" pitchFamily="18" charset="0"/>
                        <a:cs typeface="Arial" panose="020B0604020202020204" pitchFamily="34" charset="0"/>
                      </a:rPr>
                      <m:t>=</m:t>
                    </m:r>
                    <m:d>
                      <m:dPr>
                        <m:ctrlPr>
                          <a:rPr lang="en-GB" sz="2000" i="1">
                            <a:latin typeface="Cambria Math" panose="02040503050406030204" pitchFamily="18" charset="0"/>
                            <a:cs typeface="Arial" panose="020B0604020202020204" pitchFamily="34" charset="0"/>
                          </a:rPr>
                        </m:ctrlPr>
                      </m:dPr>
                      <m:e>
                        <m:m>
                          <m:mPr>
                            <m:mcs>
                              <m:mc>
                                <m:mcPr>
                                  <m:count m:val="1"/>
                                  <m:mcJc m:val="center"/>
                                </m:mcPr>
                              </m:mc>
                            </m:mcs>
                            <m:ctrlPr>
                              <a:rPr lang="en-GB" sz="2000" i="1">
                                <a:latin typeface="Cambria Math" panose="02040503050406030204" pitchFamily="18" charset="0"/>
                                <a:cs typeface="Arial" panose="020B0604020202020204" pitchFamily="34" charset="0"/>
                              </a:rPr>
                            </m:ctrlPr>
                          </m:mPr>
                          <m:mr>
                            <m:e>
                              <m:r>
                                <m:rPr>
                                  <m:brk m:alnAt="7"/>
                                </m:rPr>
                                <a:rPr lang="en-GB" sz="2000" i="1">
                                  <a:latin typeface="Cambria Math" panose="02040503050406030204" pitchFamily="18" charset="0"/>
                                  <a:cs typeface="Arial" panose="020B0604020202020204" pitchFamily="34" charset="0"/>
                                </a:rPr>
                                <m:t>1</m:t>
                              </m:r>
                            </m:e>
                          </m:mr>
                          <m:mr>
                            <m:e>
                              <m:r>
                                <a:rPr lang="en-GB" sz="2000" i="1">
                                  <a:latin typeface="Cambria Math" panose="02040503050406030204" pitchFamily="18" charset="0"/>
                                  <a:cs typeface="Arial" panose="020B0604020202020204" pitchFamily="34" charset="0"/>
                                </a:rPr>
                                <m:t>5</m:t>
                              </m:r>
                            </m:e>
                          </m:mr>
                        </m:m>
                      </m:e>
                    </m:d>
                  </m:oMath>
                </a14:m>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Write as a column vector </a:t>
                </a:r>
                <a14:m>
                  <m:oMath xmlns:m="http://schemas.openxmlformats.org/officeDocument/2006/math">
                    <m:r>
                      <a:rPr lang="en-GB" sz="2000" b="0" i="0" smtClean="0">
                        <a:latin typeface="Cambria Math" panose="02040503050406030204" pitchFamily="18" charset="0"/>
                        <a:cs typeface="Arial" panose="020B0604020202020204" pitchFamily="34" charset="0"/>
                      </a:rPr>
                      <m:t>3</m:t>
                    </m:r>
                    <m:r>
                      <a:rPr lang="en-GB" sz="2000" b="1" i="1">
                        <a:latin typeface="Cambria Math" panose="02040503050406030204" pitchFamily="18" charset="0"/>
                        <a:cs typeface="Arial" panose="020B0604020202020204" pitchFamily="34" charset="0"/>
                      </a:rPr>
                      <m:t>𝒂</m:t>
                    </m:r>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2</m:t>
                    </m:r>
                    <m:r>
                      <a:rPr lang="en-GB" sz="2000" b="1" i="1">
                        <a:latin typeface="Cambria Math" panose="02040503050406030204" pitchFamily="18" charset="0"/>
                        <a:cs typeface="Arial" panose="020B0604020202020204" pitchFamily="34" charset="0"/>
                      </a:rPr>
                      <m:t>𝒃</m:t>
                    </m:r>
                  </m:oMath>
                </a14:m>
                <a:r>
                  <a:rPr lang="en-GB" sz="2000" dirty="0">
                    <a:latin typeface="Arial" panose="020B0604020202020204" pitchFamily="34" charset="0"/>
                    <a:cs typeface="Arial" panose="020B0604020202020204" pitchFamily="34" charset="0"/>
                  </a:rPr>
                  <a:t>.</a:t>
                </a:r>
                <a:endParaRPr lang="en-GB" sz="2000" b="1"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p:sp>
            <p:nvSpPr>
              <p:cNvPr id="3" name="TextBox 2">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768752" cy="2791020"/>
              </a:xfrm>
              <a:prstGeom prst="rect">
                <a:avLst/>
              </a:prstGeom>
              <a:blipFill>
                <a:blip r:embed="rId2"/>
                <a:stretch>
                  <a:fillRect l="-810" t="-1094" r="-1170"/>
                </a:stretch>
              </a:blipFill>
            </p:spPr>
            <p:txBody>
              <a:bodyPr/>
              <a:lstStyle/>
              <a:p>
                <a:r>
                  <a:rPr lang="en-GB">
                    <a:noFill/>
                  </a:rPr>
                  <a:t> </a:t>
                </a:r>
              </a:p>
            </p:txBody>
          </p:sp>
        </mc:Fallback>
      </mc:AlternateContent>
      <p:pic>
        <p:nvPicPr>
          <p:cNvPr id="4" name="Picture 3"/>
          <p:cNvPicPr>
            <a:picLocks noChangeAspect="1"/>
          </p:cNvPicPr>
          <p:nvPr/>
        </p:nvPicPr>
        <p:blipFill rotWithShape="1">
          <a:blip r:embed="rId3"/>
          <a:srcRect b="75965"/>
          <a:stretch/>
        </p:blipFill>
        <p:spPr>
          <a:xfrm>
            <a:off x="7164288" y="1196752"/>
            <a:ext cx="1665694" cy="1512168"/>
          </a:xfrm>
          <a:prstGeom prst="rect">
            <a:avLst/>
          </a:prstGeom>
        </p:spPr>
      </p:pic>
      <p:pic>
        <p:nvPicPr>
          <p:cNvPr id="5" name="Picture 4" descr="Image result for calculator symbol">
            <a:extLst>
              <a:ext uri="{FF2B5EF4-FFF2-40B4-BE49-F238E27FC236}">
                <a16:creationId xmlns:a16="http://schemas.microsoft.com/office/drawing/2014/main" id="{A2BCBB0F-0897-49FE-B81A-E53F7B20392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not allowed symbol">
            <a:extLst>
              <a:ext uri="{FF2B5EF4-FFF2-40B4-BE49-F238E27FC236}">
                <a16:creationId xmlns:a16="http://schemas.microsoft.com/office/drawing/2014/main" id="{2BA8EE4E-756A-4C45-B24F-B6A3F71E70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6740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4032448" cy="3940374"/>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What does it mean for two shapes to be mathematically congruent?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Roy visited his aunt and then returned home. The distance-time graph shows information about </a:t>
                </a:r>
                <a:r>
                  <a:rPr lang="en-GB" sz="2000" dirty="0" err="1">
                    <a:latin typeface="Arial" panose="020B0604020202020204" pitchFamily="34" charset="0"/>
                    <a:cs typeface="Arial" panose="020B0604020202020204" pitchFamily="34" charset="0"/>
                  </a:rPr>
                  <a:t>Royʼs</a:t>
                </a:r>
                <a:r>
                  <a:rPr lang="en-GB" sz="2000" dirty="0">
                    <a:latin typeface="Arial" panose="020B0604020202020204" pitchFamily="34" charset="0"/>
                    <a:cs typeface="Arial" panose="020B0604020202020204" pitchFamily="34" charset="0"/>
                  </a:rPr>
                  <a:t> journey. Work out </a:t>
                </a:r>
                <a:r>
                  <a:rPr lang="en-GB" sz="2000" dirty="0" err="1">
                    <a:latin typeface="Arial" panose="020B0604020202020204" pitchFamily="34" charset="0"/>
                    <a:cs typeface="Arial" panose="020B0604020202020204" pitchFamily="34" charset="0"/>
                  </a:rPr>
                  <a:t>Royʼs</a:t>
                </a:r>
                <a:r>
                  <a:rPr lang="en-GB" sz="2000" dirty="0">
                    <a:latin typeface="Arial" panose="020B0604020202020204" pitchFamily="34" charset="0"/>
                    <a:cs typeface="Arial" panose="020B0604020202020204" pitchFamily="34" charset="0"/>
                  </a:rPr>
                  <a:t> average speed on the journey home</a:t>
                </a:r>
                <a:r>
                  <a:rPr lang="en-GB" sz="2000" dirty="0" smtClean="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Show that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6</m:t>
                        </m:r>
                      </m:num>
                      <m:den>
                        <m:r>
                          <a:rPr lang="en-GB" sz="2000" b="0" i="1" smtClean="0">
                            <a:latin typeface="Cambria Math" panose="02040503050406030204" pitchFamily="18" charset="0"/>
                            <a:cs typeface="Arial" panose="020B0604020202020204" pitchFamily="34" charset="0"/>
                          </a:rPr>
                          <m:t>7</m:t>
                        </m:r>
                      </m:den>
                    </m:f>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5</m:t>
                        </m:r>
                      </m:num>
                      <m:den>
                        <m:r>
                          <a:rPr lang="en-GB" sz="2000" b="0" i="1" smtClean="0">
                            <a:latin typeface="Cambria Math" panose="02040503050406030204" pitchFamily="18" charset="0"/>
                            <a:cs typeface="Arial" panose="020B0604020202020204" pitchFamily="34" charset="0"/>
                          </a:rPr>
                          <m:t>16</m:t>
                        </m:r>
                      </m:den>
                    </m:f>
                    <m:r>
                      <a:rPr lang="en-GB" sz="2000" b="0" i="1" smtClean="0">
                        <a:latin typeface="Cambria Math" panose="02040503050406030204" pitchFamily="18" charset="0"/>
                        <a:cs typeface="Arial" panose="020B0604020202020204" pitchFamily="34" charset="0"/>
                      </a:rPr>
                      <m:t>=1</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19</m:t>
                        </m:r>
                      </m:num>
                      <m:den>
                        <m:r>
                          <a:rPr lang="en-GB" sz="2000" b="0" i="1" smtClean="0">
                            <a:latin typeface="Cambria Math" panose="02040503050406030204" pitchFamily="18" charset="0"/>
                            <a:cs typeface="Arial" panose="020B0604020202020204" pitchFamily="34" charset="0"/>
                          </a:rPr>
                          <m:t>112</m:t>
                        </m:r>
                      </m:den>
                    </m:f>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4032448" cy="3940374"/>
              </a:xfrm>
              <a:prstGeom prst="rect">
                <a:avLst/>
              </a:prstGeom>
              <a:blipFill>
                <a:blip r:embed="rId2"/>
                <a:stretch>
                  <a:fillRect l="-1360" t="-774" r="-2870"/>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EDE97913-6D9F-4422-9593-332ABEF9B581}"/>
              </a:ext>
            </a:extLst>
          </p:cNvPr>
          <p:cNvPicPr>
            <a:picLocks noChangeAspect="1"/>
          </p:cNvPicPr>
          <p:nvPr/>
        </p:nvPicPr>
        <p:blipFill>
          <a:blip r:embed="rId3">
            <a:grayscl/>
          </a:blip>
          <a:stretch>
            <a:fillRect/>
          </a:stretch>
        </p:blipFill>
        <p:spPr>
          <a:xfrm>
            <a:off x="4572000" y="1257484"/>
            <a:ext cx="4270493" cy="3679406"/>
          </a:xfrm>
          <a:prstGeom prst="rect">
            <a:avLst/>
          </a:prstGeom>
        </p:spPr>
      </p:pic>
      <p:pic>
        <p:nvPicPr>
          <p:cNvPr id="4" name="Picture 3"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8872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B29D95C-1436-4720-9D32-417E1AE99C97}"/>
                  </a:ext>
                </a:extLst>
              </p:cNvPr>
              <p:cNvSpPr txBox="1"/>
              <p:nvPr/>
            </p:nvSpPr>
            <p:spPr>
              <a:xfrm>
                <a:off x="251520" y="1124744"/>
                <a:ext cx="8640960" cy="2246769"/>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Given that </a:t>
                </a:r>
                <a14:m>
                  <m:oMath xmlns:m="http://schemas.openxmlformats.org/officeDocument/2006/math">
                    <m:r>
                      <a:rPr lang="en-GB" sz="2000" i="1">
                        <a:latin typeface="Cambria Math" panose="02040503050406030204" pitchFamily="18" charset="0"/>
                        <a:cs typeface="Arial" panose="020B0604020202020204" pitchFamily="34" charset="0"/>
                      </a:rPr>
                      <m:t>43</m:t>
                    </m:r>
                    <m:r>
                      <a:rPr lang="en-GB" sz="2000" i="1">
                        <a:latin typeface="Cambria Math" panose="02040503050406030204" pitchFamily="18" charset="0"/>
                        <a:ea typeface="Cambria Math" panose="02040503050406030204" pitchFamily="18" charset="0"/>
                        <a:cs typeface="Arial" panose="020B0604020202020204" pitchFamily="34" charset="0"/>
                      </a:rPr>
                      <m:t>×92=3956</m:t>
                    </m:r>
                  </m:oMath>
                </a14:m>
                <a:r>
                  <a:rPr lang="en-GB" sz="2000" dirty="0">
                    <a:latin typeface="Arial" panose="020B0604020202020204" pitchFamily="34" charset="0"/>
                    <a:cs typeface="Arial" panose="020B0604020202020204" pitchFamily="34" charset="0"/>
                  </a:rPr>
                  <a:t>, without using a calculator, work out the value of </a:t>
                </a:r>
                <a14:m>
                  <m:oMath xmlns:m="http://schemas.openxmlformats.org/officeDocument/2006/math">
                    <m:r>
                      <a:rPr lang="en-GB" sz="2000" b="0" i="0" smtClean="0">
                        <a:latin typeface="Cambria Math" panose="02040503050406030204" pitchFamily="18" charset="0"/>
                        <a:ea typeface="Cambria Math" panose="02040503050406030204" pitchFamily="18" charset="0"/>
                        <a:cs typeface="Arial" panose="020B0604020202020204" pitchFamily="34" charset="0"/>
                      </a:rPr>
                      <m:t>5956</m:t>
                    </m:r>
                    <m:r>
                      <a:rPr lang="en-GB" sz="2000" b="0" i="1" smtClean="0">
                        <a:latin typeface="Cambria Math" panose="02040503050406030204" pitchFamily="18" charset="0"/>
                        <a:ea typeface="Cambria Math" panose="02040503050406030204" pitchFamily="18" charset="0"/>
                        <a:cs typeface="Arial" panose="020B0604020202020204" pitchFamily="34" charset="0"/>
                      </a:rPr>
                      <m:t>÷0.</m:t>
                    </m:r>
                    <m:r>
                      <a:rPr lang="en-GB" sz="2000" i="1">
                        <a:latin typeface="Cambria Math" panose="02040503050406030204" pitchFamily="18" charset="0"/>
                        <a:ea typeface="Cambria Math" panose="02040503050406030204" pitchFamily="18" charset="0"/>
                        <a:cs typeface="Arial" panose="020B0604020202020204" pitchFamily="34" charset="0"/>
                      </a:rPr>
                      <m:t>92</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Janet and John win £2400 on the lottery and decide to split their winnings in the ratio 7 : 5. How much does Janet receive?</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−7</m:t>
                    </m:r>
                  </m:oMath>
                </a14:m>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3B29D95C-1436-4720-9D32-417E1AE99C97}"/>
                  </a:ext>
                </a:extLst>
              </p:cNvPr>
              <p:cNvSpPr txBox="1">
                <a:spLocks noRot="1" noChangeAspect="1" noMove="1" noResize="1" noEditPoints="1" noAdjustHandles="1" noChangeArrowheads="1" noChangeShapeType="1" noTextEdit="1"/>
              </p:cNvSpPr>
              <p:nvPr/>
            </p:nvSpPr>
            <p:spPr>
              <a:xfrm>
                <a:off x="251520" y="1124744"/>
                <a:ext cx="8640960" cy="2246769"/>
              </a:xfrm>
              <a:prstGeom prst="rect">
                <a:avLst/>
              </a:prstGeom>
              <a:blipFill>
                <a:blip r:embed="rId2"/>
                <a:stretch>
                  <a:fillRect l="-635" t="-1359" b="-4348"/>
                </a:stretch>
              </a:blipFill>
            </p:spPr>
            <p:txBody>
              <a:bodyPr/>
              <a:lstStyle/>
              <a:p>
                <a:r>
                  <a:rPr lang="en-GB">
                    <a:noFill/>
                  </a:rPr>
                  <a:t> </a:t>
                </a:r>
              </a:p>
            </p:txBody>
          </p:sp>
        </mc:Fallback>
      </mc:AlternateContent>
      <p:pic>
        <p:nvPicPr>
          <p:cNvPr id="6" name="Picture 5" descr="Image result for calculator symbol">
            <a:extLst>
              <a:ext uri="{FF2B5EF4-FFF2-40B4-BE49-F238E27FC236}">
                <a16:creationId xmlns:a16="http://schemas.microsoft.com/office/drawing/2014/main" id="{9F639D73-8A0F-4D4D-B07A-E17BE1AC40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not allowed symbol">
            <a:extLst>
              <a:ext uri="{FF2B5EF4-FFF2-40B4-BE49-F238E27FC236}">
                <a16:creationId xmlns:a16="http://schemas.microsoft.com/office/drawing/2014/main" id="{8CB5C796-8D70-4A6D-9A6A-FF0768B743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13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41632E-9428-4621-9625-0EE4438D8747}"/>
              </a:ext>
            </a:extLst>
          </p:cNvPr>
          <p:cNvSpPr/>
          <p:nvPr/>
        </p:nvSpPr>
        <p:spPr>
          <a:xfrm>
            <a:off x="827584" y="3545333"/>
            <a:ext cx="2260922"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132343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a:t>
                </a:r>
                <a14:m>
                  <m:oMath xmlns:m="http://schemas.openxmlformats.org/officeDocument/2006/math">
                    <m:r>
                      <a:rPr lang="en-GB" sz="2000" b="0" i="1" smtClean="0">
                        <a:latin typeface="Cambria Math" panose="02040503050406030204" pitchFamily="18" charset="0"/>
                        <a:cs typeface="Arial" panose="020B0604020202020204" pitchFamily="34" charset="0"/>
                      </a:rPr>
                      <m:t>6 500 000</m:t>
                    </m:r>
                  </m:oMath>
                </a14:m>
                <a:r>
                  <a:rPr lang="en-GB" sz="2000" dirty="0">
                    <a:latin typeface="Arial" panose="020B0604020202020204" pitchFamily="34" charset="0"/>
                    <a:cs typeface="Arial" panose="020B0604020202020204" pitchFamily="34" charset="0"/>
                  </a:rPr>
                  <a:t> as a number in standard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1323439"/>
              </a:xfrm>
              <a:prstGeom prst="rect">
                <a:avLst/>
              </a:prstGeom>
              <a:blipFill>
                <a:blip r:embed="rId2"/>
                <a:stretch>
                  <a:fillRect l="-635" t="-2304" b="-7834"/>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FB3D5802-5126-4BBF-89E3-F4A66993D66E}"/>
              </a:ext>
            </a:extLst>
          </p:cNvPr>
          <p:cNvPicPr/>
          <p:nvPr/>
        </p:nvPicPr>
        <p:blipFill rotWithShape="1">
          <a:blip r:embed="rId3" cstate="print">
            <a:extLst>
              <a:ext uri="{28A0092B-C50C-407E-A947-70E740481C1C}">
                <a14:useLocalDpi xmlns:a14="http://schemas.microsoft.com/office/drawing/2010/main" val="0"/>
              </a:ext>
            </a:extLst>
          </a:blip>
          <a:srcRect l="39103" t="19231" r="24519" b="23590"/>
          <a:stretch/>
        </p:blipFill>
        <p:spPr bwMode="auto">
          <a:xfrm>
            <a:off x="6732240" y="2204864"/>
            <a:ext cx="1987550" cy="195262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8E63C90-C2A0-42D5-8157-551715786D95}"/>
                  </a:ext>
                </a:extLst>
              </p:cNvPr>
              <p:cNvSpPr txBox="1"/>
              <p:nvPr/>
            </p:nvSpPr>
            <p:spPr>
              <a:xfrm>
                <a:off x="251520" y="2641116"/>
                <a:ext cx="6048672" cy="707886"/>
              </a:xfrm>
              <a:prstGeom prst="rect">
                <a:avLst/>
              </a:prstGeom>
              <a:noFill/>
            </p:spPr>
            <p:txBody>
              <a:bodyPr wrap="square" rtlCol="0">
                <a:spAutoFit/>
              </a:bodyPr>
              <a:lstStyle/>
              <a:p>
                <a:pPr marL="457200" indent="-457200">
                  <a:buFont typeface="+mj-lt"/>
                  <a:buAutoNum type="arabicPeriod" startAt="3"/>
                </a:pPr>
                <a:r>
                  <a:rPr lang="en-GB" sz="2000" dirty="0">
                    <a:latin typeface="Arial" panose="020B0604020202020204" pitchFamily="34" charset="0"/>
                    <a:cs typeface="Arial" panose="020B0604020202020204" pitchFamily="34" charset="0"/>
                  </a:rPr>
                  <a:t>Copy the Venn diagram and shade the region that represents </a:t>
                </a:r>
                <a14:m>
                  <m:oMath xmlns:m="http://schemas.openxmlformats.org/officeDocument/2006/math">
                    <m:r>
                      <a:rPr lang="en-GB" sz="2000" b="0" i="1" smtClean="0">
                        <a:latin typeface="Cambria Math" panose="02040503050406030204" pitchFamily="18" charset="0"/>
                        <a:cs typeface="Arial" panose="020B0604020202020204" pitchFamily="34" charset="0"/>
                      </a:rPr>
                      <m:t>𝑃</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𝐴</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r>
                      <a:rPr lang="en-GB" sz="2000" b="0" i="1" smtClean="0">
                        <a:latin typeface="Cambria Math" panose="02040503050406030204" pitchFamily="18" charset="0"/>
                        <a:ea typeface="Cambria Math" panose="02040503050406030204" pitchFamily="18" charset="0"/>
                        <a:cs typeface="Arial" panose="020B0604020202020204" pitchFamily="34" charset="0"/>
                      </a:rPr>
                      <m:t>𝐵</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a:t>
                </a:r>
              </a:p>
            </p:txBody>
          </p:sp>
        </mc:Choice>
        <mc:Fallback xmlns="">
          <p:sp>
            <p:nvSpPr>
              <p:cNvPr id="6" name="TextBox 5">
                <a:extLst>
                  <a:ext uri="{FF2B5EF4-FFF2-40B4-BE49-F238E27FC236}">
                    <a16:creationId xmlns:a16="http://schemas.microsoft.com/office/drawing/2014/main" id="{E8E63C90-C2A0-42D5-8157-551715786D95}"/>
                  </a:ext>
                </a:extLst>
              </p:cNvPr>
              <p:cNvSpPr txBox="1">
                <a:spLocks noRot="1" noChangeAspect="1" noMove="1" noResize="1" noEditPoints="1" noAdjustHandles="1" noChangeArrowheads="1" noChangeShapeType="1" noTextEdit="1"/>
              </p:cNvSpPr>
              <p:nvPr/>
            </p:nvSpPr>
            <p:spPr>
              <a:xfrm>
                <a:off x="251520" y="2641116"/>
                <a:ext cx="6048672" cy="707886"/>
              </a:xfrm>
              <a:prstGeom prst="rect">
                <a:avLst/>
              </a:prstGeom>
              <a:blipFill>
                <a:blip r:embed="rId4"/>
                <a:stretch>
                  <a:fillRect l="-907" t="-3448" b="-15517"/>
                </a:stretch>
              </a:blipFill>
            </p:spPr>
            <p:txBody>
              <a:bodyPr/>
              <a:lstStyle/>
              <a:p>
                <a:r>
                  <a:rPr lang="en-GB">
                    <a:noFill/>
                  </a:rPr>
                  <a:t> </a:t>
                </a:r>
              </a:p>
            </p:txBody>
          </p:sp>
        </mc:Fallback>
      </mc:AlternateContent>
      <p:sp>
        <p:nvSpPr>
          <p:cNvPr id="7" name="Oval 6">
            <a:extLst>
              <a:ext uri="{FF2B5EF4-FFF2-40B4-BE49-F238E27FC236}">
                <a16:creationId xmlns:a16="http://schemas.microsoft.com/office/drawing/2014/main" id="{EA188C89-CC34-4EB1-8158-EE4894F36AA1}"/>
              </a:ext>
            </a:extLst>
          </p:cNvPr>
          <p:cNvSpPr/>
          <p:nvPr/>
        </p:nvSpPr>
        <p:spPr>
          <a:xfrm>
            <a:off x="1000274" y="3697758"/>
            <a:ext cx="1296144" cy="12961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a:extLst>
              <a:ext uri="{FF2B5EF4-FFF2-40B4-BE49-F238E27FC236}">
                <a16:creationId xmlns:a16="http://schemas.microsoft.com/office/drawing/2014/main" id="{1FF43F1F-1117-4657-AE0B-12D487FD6373}"/>
              </a:ext>
            </a:extLst>
          </p:cNvPr>
          <p:cNvSpPr/>
          <p:nvPr/>
        </p:nvSpPr>
        <p:spPr>
          <a:xfrm>
            <a:off x="1584722" y="3697758"/>
            <a:ext cx="1296144" cy="129614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705C2C7-75ED-4E96-89E5-88737645A418}"/>
                  </a:ext>
                </a:extLst>
              </p:cNvPr>
              <p:cNvSpPr txBox="1"/>
              <p:nvPr/>
            </p:nvSpPr>
            <p:spPr>
              <a:xfrm>
                <a:off x="810568" y="361734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𝐴</m:t>
                      </m:r>
                    </m:oMath>
                  </m:oMathPara>
                </a14:m>
                <a:endParaRPr lang="en-GB" dirty="0"/>
              </a:p>
            </p:txBody>
          </p:sp>
        </mc:Choice>
        <mc:Fallback xmlns="">
          <p:sp>
            <p:nvSpPr>
              <p:cNvPr id="10" name="TextBox 9">
                <a:extLst>
                  <a:ext uri="{FF2B5EF4-FFF2-40B4-BE49-F238E27FC236}">
                    <a16:creationId xmlns:a16="http://schemas.microsoft.com/office/drawing/2014/main" id="{A705C2C7-75ED-4E96-89E5-88737645A418}"/>
                  </a:ext>
                </a:extLst>
              </p:cNvPr>
              <p:cNvSpPr txBox="1">
                <a:spLocks noRot="1" noChangeAspect="1" noMove="1" noResize="1" noEditPoints="1" noAdjustHandles="1" noChangeArrowheads="1" noChangeShapeType="1" noTextEdit="1"/>
              </p:cNvSpPr>
              <p:nvPr/>
            </p:nvSpPr>
            <p:spPr>
              <a:xfrm>
                <a:off x="810568" y="3617341"/>
                <a:ext cx="432048"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A1B817F-B380-4683-AC49-CC83ED9EBC2A}"/>
                  </a:ext>
                </a:extLst>
              </p:cNvPr>
              <p:cNvSpPr txBox="1"/>
              <p:nvPr/>
            </p:nvSpPr>
            <p:spPr>
              <a:xfrm>
                <a:off x="2664842" y="361734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𝐵</m:t>
                      </m:r>
                    </m:oMath>
                  </m:oMathPara>
                </a14:m>
                <a:endParaRPr lang="en-GB" dirty="0"/>
              </a:p>
            </p:txBody>
          </p:sp>
        </mc:Choice>
        <mc:Fallback xmlns="">
          <p:sp>
            <p:nvSpPr>
              <p:cNvPr id="11" name="TextBox 10">
                <a:extLst>
                  <a:ext uri="{FF2B5EF4-FFF2-40B4-BE49-F238E27FC236}">
                    <a16:creationId xmlns:a16="http://schemas.microsoft.com/office/drawing/2014/main" id="{4A1B817F-B380-4683-AC49-CC83ED9EBC2A}"/>
                  </a:ext>
                </a:extLst>
              </p:cNvPr>
              <p:cNvSpPr txBox="1">
                <a:spLocks noRot="1" noChangeAspect="1" noMove="1" noResize="1" noEditPoints="1" noAdjustHandles="1" noChangeArrowheads="1" noChangeShapeType="1" noTextEdit="1"/>
              </p:cNvSpPr>
              <p:nvPr/>
            </p:nvSpPr>
            <p:spPr>
              <a:xfrm>
                <a:off x="2664842" y="3617341"/>
                <a:ext cx="432048" cy="369332"/>
              </a:xfrm>
              <a:prstGeom prst="rect">
                <a:avLst/>
              </a:prstGeom>
              <a:blipFill>
                <a:blip r:embed="rId6"/>
                <a:stretch>
                  <a:fillRect/>
                </a:stretch>
              </a:blipFill>
            </p:spPr>
            <p:txBody>
              <a:bodyPr/>
              <a:lstStyle/>
              <a:p>
                <a:r>
                  <a:rPr lang="en-GB">
                    <a:noFill/>
                  </a:rPr>
                  <a:t> </a:t>
                </a:r>
              </a:p>
            </p:txBody>
          </p:sp>
        </mc:Fallback>
      </mc:AlternateContent>
      <p:pic>
        <p:nvPicPr>
          <p:cNvPr id="12" name="Picture 11"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5975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048672" cy="347787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Draw a 9 cm line in your exercise book. Use compasses and a ruler to construct a perpendicular bisector.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Factorise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𝑚</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−16</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diagram shows a solid cylinder. The cylinder has a diameter of 12 cm and a height of 18 cm. Calculate the total surface area of the cylinder. Give your answer correct to 3 significant figures.</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048672" cy="3477875"/>
              </a:xfrm>
              <a:prstGeom prst="rect">
                <a:avLst/>
              </a:prstGeom>
              <a:blipFill>
                <a:blip r:embed="rId2"/>
                <a:stretch>
                  <a:fillRect l="-907" t="-877" r="-907" b="-2456"/>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3AD71C62-4A49-4C02-8753-1F0A5C45473F}"/>
              </a:ext>
            </a:extLst>
          </p:cNvPr>
          <p:cNvPicPr>
            <a:picLocks noChangeAspect="1"/>
          </p:cNvPicPr>
          <p:nvPr/>
        </p:nvPicPr>
        <p:blipFill>
          <a:blip r:embed="rId3"/>
          <a:stretch>
            <a:fillRect/>
          </a:stretch>
        </p:blipFill>
        <p:spPr>
          <a:xfrm>
            <a:off x="6300192" y="2204864"/>
            <a:ext cx="2460873" cy="2772815"/>
          </a:xfrm>
          <a:prstGeom prst="rect">
            <a:avLst/>
          </a:prstGeom>
        </p:spPr>
      </p:pic>
      <p:pic>
        <p:nvPicPr>
          <p:cNvPr id="4" name="Picture 3" descr="Image result for calculator symbol">
            <a:extLst>
              <a:ext uri="{FF2B5EF4-FFF2-40B4-BE49-F238E27FC236}">
                <a16:creationId xmlns:a16="http://schemas.microsoft.com/office/drawing/2014/main" id="{2EDDE5E6-E994-4045-BF48-962F2EB639A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79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73CB9E9-AB2A-417E-A001-DFF5E35EEEF9}"/>
                  </a:ext>
                </a:extLst>
              </p:cNvPr>
              <p:cNvSpPr txBox="1"/>
              <p:nvPr/>
            </p:nvSpPr>
            <p:spPr>
              <a:xfrm>
                <a:off x="251520" y="1124744"/>
                <a:ext cx="8640960" cy="3244414"/>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Copy and complete the table of values, then sketch the graph of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−6</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 man weighs 65Kg. After two weeks on a diet he weighs 58Kg. What is his percentage decrease in weight</a:t>
                </a:r>
                <a:r>
                  <a:rPr lang="en-GB" sz="2000" dirty="0" smtClean="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err="1">
                    <a:latin typeface="Arial" panose="020B0604020202020204" pitchFamily="34" charset="0"/>
                    <a:cs typeface="Arial" panose="020B0604020202020204" pitchFamily="34" charset="0"/>
                  </a:rPr>
                  <a:t>Factorise</a:t>
                </a:r>
                <a:r>
                  <a:rPr lang="en-US" sz="2000" dirty="0">
                    <a:latin typeface="Arial" panose="020B0604020202020204" pitchFamily="34" charset="0"/>
                    <a:cs typeface="Arial" panose="020B0604020202020204" pitchFamily="34" charset="0"/>
                  </a:rPr>
                  <a:t> fully </a:t>
                </a:r>
                <a14:m>
                  <m:oMath xmlns:m="http://schemas.openxmlformats.org/officeDocument/2006/math">
                    <m:r>
                      <a:rPr lang="en-US" sz="2000" i="1" dirty="0" smtClean="0">
                        <a:latin typeface="Cambria Math" panose="02040503050406030204" pitchFamily="18" charset="0"/>
                        <a:cs typeface="Arial" panose="020B0604020202020204" pitchFamily="34" charset="0"/>
                      </a:rPr>
                      <m:t>2</m:t>
                    </m:r>
                    <m:sSup>
                      <m:sSupPr>
                        <m:ctrlPr>
                          <a:rPr lang="en-US" sz="2000" i="1" dirty="0" smtClean="0">
                            <a:latin typeface="Cambria Math" panose="02040503050406030204" pitchFamily="18" charset="0"/>
                            <a:cs typeface="Arial" panose="020B0604020202020204" pitchFamily="34" charset="0"/>
                          </a:rPr>
                        </m:ctrlPr>
                      </m:sSupPr>
                      <m:e>
                        <m:r>
                          <a:rPr lang="en-GB" sz="2000" b="0" i="1" dirty="0" smtClean="0">
                            <a:latin typeface="Cambria Math" panose="02040503050406030204" pitchFamily="18" charset="0"/>
                            <a:cs typeface="Arial" panose="020B0604020202020204" pitchFamily="34" charset="0"/>
                          </a:rPr>
                          <m:t>𝑎</m:t>
                        </m:r>
                      </m:e>
                      <m:sup>
                        <m:r>
                          <a:rPr lang="en-GB" sz="2000" b="0" i="1" dirty="0" smtClean="0">
                            <a:latin typeface="Cambria Math" panose="02040503050406030204" pitchFamily="18" charset="0"/>
                            <a:cs typeface="Arial" panose="020B0604020202020204" pitchFamily="34" charset="0"/>
                          </a:rPr>
                          <m:t>2</m:t>
                        </m:r>
                      </m:sup>
                    </m:sSup>
                    <m:r>
                      <a:rPr lang="en-US" sz="2000" i="1" dirty="0" smtClean="0">
                        <a:latin typeface="Cambria Math" panose="02040503050406030204" pitchFamily="18" charset="0"/>
                        <a:cs typeface="Arial" panose="020B0604020202020204" pitchFamily="34" charset="0"/>
                      </a:rPr>
                      <m:t>𝑏</m:t>
                    </m:r>
                    <m:r>
                      <a:rPr lang="en-US" sz="2000" i="1" dirty="0" smtClean="0">
                        <a:latin typeface="Cambria Math" panose="02040503050406030204" pitchFamily="18" charset="0"/>
                        <a:cs typeface="Arial" panose="020B0604020202020204" pitchFamily="34" charset="0"/>
                      </a:rPr>
                      <m:t>+6</m:t>
                    </m:r>
                    <m:r>
                      <a:rPr lang="en-US" sz="2000" i="1" dirty="0" smtClean="0">
                        <a:latin typeface="Cambria Math" panose="02040503050406030204" pitchFamily="18" charset="0"/>
                        <a:cs typeface="Arial" panose="020B0604020202020204" pitchFamily="34" charset="0"/>
                      </a:rPr>
                      <m:t>𝑎</m:t>
                    </m:r>
                    <m:sSup>
                      <m:sSupPr>
                        <m:ctrlPr>
                          <a:rPr lang="en-US" sz="2000" i="1" dirty="0" smtClean="0">
                            <a:latin typeface="Cambria Math" panose="02040503050406030204" pitchFamily="18" charset="0"/>
                            <a:cs typeface="Arial" panose="020B0604020202020204" pitchFamily="34" charset="0"/>
                          </a:rPr>
                        </m:ctrlPr>
                      </m:sSupPr>
                      <m:e>
                        <m:r>
                          <a:rPr lang="en-GB" sz="2000" b="0" i="1" dirty="0" smtClean="0">
                            <a:latin typeface="Cambria Math" panose="02040503050406030204" pitchFamily="18" charset="0"/>
                            <a:cs typeface="Arial" panose="020B0604020202020204" pitchFamily="34" charset="0"/>
                          </a:rPr>
                          <m:t>𝑏</m:t>
                        </m:r>
                      </m:e>
                      <m:sup>
                        <m:r>
                          <a:rPr lang="en-GB" sz="2000" b="0" i="1" dirty="0" smtClean="0">
                            <a:latin typeface="Cambria Math" panose="02040503050406030204" pitchFamily="18" charset="0"/>
                            <a:cs typeface="Arial" panose="020B0604020202020204" pitchFamily="34" charset="0"/>
                          </a:rPr>
                          <m:t>2</m:t>
                        </m:r>
                      </m:sup>
                    </m:sSup>
                  </m:oMath>
                </a14:m>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p:sp>
            <p:nvSpPr>
              <p:cNvPr id="3" name="TextBox 2">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244414"/>
              </a:xfrm>
              <a:prstGeom prst="rect">
                <a:avLst/>
              </a:prstGeom>
              <a:blipFill>
                <a:blip r:embed="rId2"/>
                <a:stretch>
                  <a:fillRect l="-635" t="-940" b="-3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643898296"/>
                  </p:ext>
                </p:extLst>
              </p:nvPr>
            </p:nvGraphicFramePr>
            <p:xfrm>
              <a:off x="1524000" y="1895232"/>
              <a:ext cx="6096000" cy="7416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983224725"/>
                        </a:ext>
                      </a:extLst>
                    </a:gridCol>
                    <a:gridCol w="762000">
                      <a:extLst>
                        <a:ext uri="{9D8B030D-6E8A-4147-A177-3AD203B41FA5}">
                          <a16:colId xmlns:a16="http://schemas.microsoft.com/office/drawing/2014/main" val="2411110997"/>
                        </a:ext>
                      </a:extLst>
                    </a:gridCol>
                    <a:gridCol w="762000">
                      <a:extLst>
                        <a:ext uri="{9D8B030D-6E8A-4147-A177-3AD203B41FA5}">
                          <a16:colId xmlns:a16="http://schemas.microsoft.com/office/drawing/2014/main" val="3260666786"/>
                        </a:ext>
                      </a:extLst>
                    </a:gridCol>
                    <a:gridCol w="762000">
                      <a:extLst>
                        <a:ext uri="{9D8B030D-6E8A-4147-A177-3AD203B41FA5}">
                          <a16:colId xmlns:a16="http://schemas.microsoft.com/office/drawing/2014/main" val="3095503288"/>
                        </a:ext>
                      </a:extLst>
                    </a:gridCol>
                    <a:gridCol w="762000">
                      <a:extLst>
                        <a:ext uri="{9D8B030D-6E8A-4147-A177-3AD203B41FA5}">
                          <a16:colId xmlns:a16="http://schemas.microsoft.com/office/drawing/2014/main" val="740740812"/>
                        </a:ext>
                      </a:extLst>
                    </a:gridCol>
                    <a:gridCol w="762000">
                      <a:extLst>
                        <a:ext uri="{9D8B030D-6E8A-4147-A177-3AD203B41FA5}">
                          <a16:colId xmlns:a16="http://schemas.microsoft.com/office/drawing/2014/main" val="730532853"/>
                        </a:ext>
                      </a:extLst>
                    </a:gridCol>
                    <a:gridCol w="762000">
                      <a:extLst>
                        <a:ext uri="{9D8B030D-6E8A-4147-A177-3AD203B41FA5}">
                          <a16:colId xmlns:a16="http://schemas.microsoft.com/office/drawing/2014/main" val="755967257"/>
                        </a:ext>
                      </a:extLst>
                    </a:gridCol>
                    <a:gridCol w="762000">
                      <a:extLst>
                        <a:ext uri="{9D8B030D-6E8A-4147-A177-3AD203B41FA5}">
                          <a16:colId xmlns:a16="http://schemas.microsoft.com/office/drawing/2014/main" val="2784864071"/>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cs typeface="Arial" panose="020B0604020202020204" pitchFamily="34" charset="0"/>
                                  </a:rPr>
                                  <m:t>𝑥</m:t>
                                </m:r>
                              </m:oMath>
                            </m:oMathPara>
                          </a14:m>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769869"/>
                      </a:ext>
                    </a:extLst>
                  </a:tr>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cs typeface="Arial" panose="020B0604020202020204" pitchFamily="34" charset="0"/>
                                  </a:rPr>
                                  <m:t>𝑦</m:t>
                                </m:r>
                              </m:oMath>
                            </m:oMathPara>
                          </a14:m>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9837449"/>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643898296"/>
                  </p:ext>
                </p:extLst>
              </p:nvPr>
            </p:nvGraphicFramePr>
            <p:xfrm>
              <a:off x="1524000" y="1895232"/>
              <a:ext cx="6096000" cy="7416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983224725"/>
                        </a:ext>
                      </a:extLst>
                    </a:gridCol>
                    <a:gridCol w="762000">
                      <a:extLst>
                        <a:ext uri="{9D8B030D-6E8A-4147-A177-3AD203B41FA5}">
                          <a16:colId xmlns:a16="http://schemas.microsoft.com/office/drawing/2014/main" val="2411110997"/>
                        </a:ext>
                      </a:extLst>
                    </a:gridCol>
                    <a:gridCol w="762000">
                      <a:extLst>
                        <a:ext uri="{9D8B030D-6E8A-4147-A177-3AD203B41FA5}">
                          <a16:colId xmlns:a16="http://schemas.microsoft.com/office/drawing/2014/main" val="3260666786"/>
                        </a:ext>
                      </a:extLst>
                    </a:gridCol>
                    <a:gridCol w="762000">
                      <a:extLst>
                        <a:ext uri="{9D8B030D-6E8A-4147-A177-3AD203B41FA5}">
                          <a16:colId xmlns:a16="http://schemas.microsoft.com/office/drawing/2014/main" val="3095503288"/>
                        </a:ext>
                      </a:extLst>
                    </a:gridCol>
                    <a:gridCol w="762000">
                      <a:extLst>
                        <a:ext uri="{9D8B030D-6E8A-4147-A177-3AD203B41FA5}">
                          <a16:colId xmlns:a16="http://schemas.microsoft.com/office/drawing/2014/main" val="740740812"/>
                        </a:ext>
                      </a:extLst>
                    </a:gridCol>
                    <a:gridCol w="762000">
                      <a:extLst>
                        <a:ext uri="{9D8B030D-6E8A-4147-A177-3AD203B41FA5}">
                          <a16:colId xmlns:a16="http://schemas.microsoft.com/office/drawing/2014/main" val="730532853"/>
                        </a:ext>
                      </a:extLst>
                    </a:gridCol>
                    <a:gridCol w="762000">
                      <a:extLst>
                        <a:ext uri="{9D8B030D-6E8A-4147-A177-3AD203B41FA5}">
                          <a16:colId xmlns:a16="http://schemas.microsoft.com/office/drawing/2014/main" val="755967257"/>
                        </a:ext>
                      </a:extLst>
                    </a:gridCol>
                    <a:gridCol w="762000">
                      <a:extLst>
                        <a:ext uri="{9D8B030D-6E8A-4147-A177-3AD203B41FA5}">
                          <a16:colId xmlns:a16="http://schemas.microsoft.com/office/drawing/2014/main" val="2784864071"/>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600" t="-8065" r="-702400" b="-104839"/>
                          </a:stretch>
                        </a:blip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-3</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-2</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-1</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0</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1</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2</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3</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76986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600" t="-109836" r="-702400" b="-6557"/>
                          </a:stretch>
                        </a:blip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9837449"/>
                      </a:ext>
                    </a:extLst>
                  </a:tr>
                </a:tbl>
              </a:graphicData>
            </a:graphic>
          </p:graphicFrame>
        </mc:Fallback>
      </mc:AlternateContent>
      <p:pic>
        <p:nvPicPr>
          <p:cNvPr id="5" name="Picture 4" descr="Image result for calculator symbol">
            <a:extLst>
              <a:ext uri="{FF2B5EF4-FFF2-40B4-BE49-F238E27FC236}">
                <a16:creationId xmlns:a16="http://schemas.microsoft.com/office/drawing/2014/main" id="{CCAAE30D-1441-464E-B3DD-3E2D6885E60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1854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440120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A student bought a pair of sunglasses in the USA. He paid $35.50. In England, an identical pair of sunglasses costs £26.99. The exchange rate is £1 = $1.42. In which country were the sunglasses cheaper, and by how much?</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There are only red marbles and green marbles in a bag. There are 5 red marbles and 3 green marbles. Dwayne takes at random a marble from the bag. He does not put the marble back in the bag. Dwayne takes at random a second marble from the bag. Draw a probability tree diagram.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 20 Euro note is a rectangle 133 mm long and 72 mm wide. A 500 Euro Note is a rectangle 160 mm long and 82 mm wide. Show that the two rectangles are not mathematically similar.</a:t>
            </a:r>
          </a:p>
        </p:txBody>
      </p:sp>
      <p:pic>
        <p:nvPicPr>
          <p:cNvPr id="3" name="Picture 2" descr="Image result for calculator symbol">
            <a:extLst>
              <a:ext uri="{FF2B5EF4-FFF2-40B4-BE49-F238E27FC236}">
                <a16:creationId xmlns:a16="http://schemas.microsoft.com/office/drawing/2014/main" id="{98A55CFD-01D5-4AB6-800F-CD969EBD12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5070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120680"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In a sale, the normal price of a book is reduced by 30</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sale price of the book is £</a:t>
            </a:r>
            <a:r>
              <a:rPr lang="en-US" sz="2000" dirty="0" smtClean="0">
                <a:latin typeface="Arial" panose="020B0604020202020204" pitchFamily="34" charset="0"/>
                <a:cs typeface="Arial" panose="020B0604020202020204" pitchFamily="34" charset="0"/>
              </a:rPr>
              <a:t>2.80.  </a:t>
            </a:r>
            <a:r>
              <a:rPr lang="en-US" sz="2000" dirty="0">
                <a:latin typeface="Arial" panose="020B0604020202020204" pitchFamily="34" charset="0"/>
                <a:cs typeface="Arial" panose="020B0604020202020204" pitchFamily="34" charset="0"/>
              </a:rPr>
              <a:t>Work out the normal price of the book.</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Here </a:t>
            </a:r>
            <a:r>
              <a:rPr lang="en-US" sz="2000" dirty="0">
                <a:latin typeface="Arial" panose="020B0604020202020204" pitchFamily="34" charset="0"/>
                <a:cs typeface="Arial" panose="020B0604020202020204" pitchFamily="34" charset="0"/>
              </a:rPr>
              <a:t>is a </a:t>
            </a:r>
            <a:r>
              <a:rPr lang="en-US" sz="2000" dirty="0" smtClean="0">
                <a:latin typeface="Arial" panose="020B0604020202020204" pitchFamily="34" charset="0"/>
                <a:cs typeface="Arial" panose="020B0604020202020204" pitchFamily="34" charset="0"/>
              </a:rPr>
              <a:t>rectangle. </a:t>
            </a:r>
            <a:r>
              <a:rPr lang="en-US" sz="2000" dirty="0">
                <a:latin typeface="Arial" panose="020B0604020202020204" pitchFamily="34" charset="0"/>
                <a:cs typeface="Arial" panose="020B0604020202020204" pitchFamily="34" charset="0"/>
              </a:rPr>
              <a:t>All measurements are in </a:t>
            </a:r>
            <a:r>
              <a:rPr lang="en-US" sz="2000" dirty="0" err="1">
                <a:latin typeface="Arial" panose="020B0604020202020204" pitchFamily="34" charset="0"/>
                <a:cs typeface="Arial" panose="020B0604020202020204" pitchFamily="34" charset="0"/>
              </a:rPr>
              <a:t>centimetres</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area of the rectangle is 48 </a:t>
            </a:r>
            <a:r>
              <a:rPr lang="en-US" sz="2000" dirty="0" smtClean="0">
                <a:latin typeface="Arial" panose="020B0604020202020204" pitchFamily="34" charset="0"/>
                <a:cs typeface="Arial" panose="020B0604020202020204" pitchFamily="34" charset="0"/>
              </a:rPr>
              <a:t>cm</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Show that y = </a:t>
            </a:r>
            <a:r>
              <a:rPr lang="en-US"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7EC8BB6-36C5-42B5-B410-CAD92AD395E2}"/>
              </a:ext>
            </a:extLst>
          </p:cNvPr>
          <p:cNvPicPr/>
          <p:nvPr/>
        </p:nvPicPr>
        <p:blipFill rotWithShape="1">
          <a:blip r:embed="rId2" cstate="print">
            <a:extLst>
              <a:ext uri="{28A0092B-C50C-407E-A947-70E740481C1C}">
                <a14:useLocalDpi xmlns:a14="http://schemas.microsoft.com/office/drawing/2010/main" val="0"/>
              </a:ext>
            </a:extLst>
          </a:blip>
          <a:srcRect l="39583" t="18718" r="24199" b="23077"/>
          <a:stretch/>
        </p:blipFill>
        <p:spPr bwMode="auto">
          <a:xfrm>
            <a:off x="6588224" y="1196752"/>
            <a:ext cx="2152650" cy="2162175"/>
          </a:xfrm>
          <a:prstGeom prst="rect">
            <a:avLst/>
          </a:prstGeom>
          <a:ln>
            <a:noFill/>
          </a:ln>
          <a:extLst>
            <a:ext uri="{53640926-AAD7-44D8-BBD7-CCE9431645EC}">
              <a14:shadowObscured xmlns:a14="http://schemas.microsoft.com/office/drawing/2010/main"/>
            </a:ext>
          </a:extLst>
        </p:spPr>
      </p:pic>
      <p:pic>
        <p:nvPicPr>
          <p:cNvPr id="4" name="Picture 3" descr="Image result for calculator symbol">
            <a:extLst>
              <a:ext uri="{FF2B5EF4-FFF2-40B4-BE49-F238E27FC236}">
                <a16:creationId xmlns:a16="http://schemas.microsoft.com/office/drawing/2014/main" id="{98A55CFD-01D5-4AB6-800F-CD969EBD129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843808" y="4005064"/>
            <a:ext cx="2744743" cy="2647379"/>
          </a:xfrm>
          <a:prstGeom prst="rect">
            <a:avLst/>
          </a:prstGeom>
        </p:spPr>
      </p:pic>
    </p:spTree>
    <p:extLst>
      <p:ext uri="{BB962C8B-B14F-4D97-AF65-F5344CB8AC3E}">
        <p14:creationId xmlns:p14="http://schemas.microsoft.com/office/powerpoint/2010/main" val="109316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(3.4</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4</m:t>
                        </m:r>
                      </m:sup>
                    </m:sSup>
                    <m:r>
                      <a:rPr lang="en-GB" sz="2000" b="0" i="1" smtClean="0">
                        <a:latin typeface="Cambria Math" panose="02040503050406030204" pitchFamily="18" charset="0"/>
                        <a:ea typeface="Cambria Math" panose="02040503050406030204" pitchFamily="18" charset="0"/>
                        <a:cs typeface="Arial" panose="020B0604020202020204" pitchFamily="34" charset="0"/>
                      </a:rPr>
                      <m:t>)×(2.9×</m:t>
                    </m:r>
                    <m:sSup>
                      <m:sSupPr>
                        <m:ctrlPr>
                          <a:rPr lang="en-GB"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giving your answer in standard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first five terms of the sequence </a:t>
                </a:r>
                <a14:m>
                  <m:oMath xmlns:m="http://schemas.openxmlformats.org/officeDocument/2006/math">
                    <m:r>
                      <a:rPr lang="en-GB" sz="2000" b="0" i="1" smtClean="0">
                        <a:latin typeface="Cambria Math" panose="02040503050406030204" pitchFamily="18" charset="0"/>
                        <a:cs typeface="Arial" panose="020B0604020202020204" pitchFamily="34" charset="0"/>
                      </a:rPr>
                      <m:t>8−2</m:t>
                    </m:r>
                    <m:r>
                      <a:rPr lang="en-GB" sz="2000" b="0" i="1" smtClean="0">
                        <a:latin typeface="Cambria Math" panose="02040503050406030204" pitchFamily="18" charset="0"/>
                        <a:cs typeface="Arial" panose="020B0604020202020204" pitchFamily="34" charset="0"/>
                      </a:rPr>
                      <m:t>𝑛</m:t>
                    </m:r>
                  </m:oMath>
                </a14:m>
                <a:r>
                  <a:rPr lang="en-GB" sz="2000" dirty="0" smtClean="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err="1">
                    <a:latin typeface="Arial" panose="020B0604020202020204" pitchFamily="34" charset="0"/>
                    <a:cs typeface="Arial" panose="020B0604020202020204" pitchFamily="34" charset="0"/>
                  </a:rPr>
                  <a:t>Kiaria</a:t>
                </a:r>
                <a:r>
                  <a:rPr lang="en-US" sz="2000" dirty="0">
                    <a:latin typeface="Arial" panose="020B0604020202020204" pitchFamily="34" charset="0"/>
                    <a:cs typeface="Arial" panose="020B0604020202020204" pitchFamily="34" charset="0"/>
                  </a:rPr>
                  <a:t> is 7 years older than Jay</a:t>
                </a:r>
                <a:r>
                  <a:rPr lang="en-US" sz="2000" dirty="0" smtClean="0">
                    <a:latin typeface="Arial" panose="020B0604020202020204" pitchFamily="34" charset="0"/>
                    <a:cs typeface="Arial" panose="020B0604020202020204" pitchFamily="34" charset="0"/>
                  </a:rPr>
                  <a:t>. Martha </a:t>
                </a:r>
                <a:r>
                  <a:rPr lang="en-US" sz="2000" dirty="0">
                    <a:latin typeface="Arial" panose="020B0604020202020204" pitchFamily="34" charset="0"/>
                    <a:cs typeface="Arial" panose="020B0604020202020204" pitchFamily="34" charset="0"/>
                  </a:rPr>
                  <a:t>is twice as old as </a:t>
                </a:r>
                <a:r>
                  <a:rPr lang="en-US" sz="2000" dirty="0" err="1">
                    <a:latin typeface="Arial" panose="020B0604020202020204" pitchFamily="34" charset="0"/>
                    <a:cs typeface="Arial" panose="020B0604020202020204" pitchFamily="34" charset="0"/>
                  </a:rPr>
                  <a:t>Kiaria</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sum of their three ages is </a:t>
                </a:r>
                <a:r>
                  <a:rPr lang="en-US" sz="2000" dirty="0" smtClean="0">
                    <a:latin typeface="Arial" panose="020B0604020202020204" pitchFamily="34" charset="0"/>
                    <a:cs typeface="Arial" panose="020B0604020202020204" pitchFamily="34" charset="0"/>
                  </a:rPr>
                  <a:t>77. Find </a:t>
                </a:r>
                <a:r>
                  <a:rPr lang="en-US" sz="2000" dirty="0">
                    <a:latin typeface="Arial" panose="020B0604020202020204" pitchFamily="34" charset="0"/>
                    <a:cs typeface="Arial" panose="020B0604020202020204" pitchFamily="34" charset="0"/>
                  </a:rPr>
                  <a:t>the ratio of Jay’s age to </a:t>
                </a:r>
                <a:r>
                  <a:rPr lang="en-US" sz="2000" dirty="0" err="1">
                    <a:latin typeface="Arial" panose="020B0604020202020204" pitchFamily="34" charset="0"/>
                    <a:cs typeface="Arial" panose="020B0604020202020204" pitchFamily="34" charset="0"/>
                  </a:rPr>
                  <a:t>Kiaria’s</a:t>
                </a:r>
                <a:r>
                  <a:rPr lang="en-US" sz="2000" dirty="0">
                    <a:latin typeface="Arial" panose="020B0604020202020204" pitchFamily="34" charset="0"/>
                    <a:cs typeface="Arial" panose="020B0604020202020204" pitchFamily="34" charset="0"/>
                  </a:rPr>
                  <a:t> age to Martha’s age.</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554545"/>
              </a:xfrm>
              <a:prstGeom prst="rect">
                <a:avLst/>
              </a:prstGeom>
              <a:blipFill>
                <a:blip r:embed="rId2"/>
                <a:stretch>
                  <a:fillRect l="-635" t="-1193" r="-917" b="-358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38D04596-AE51-4F6A-81AD-E77BB0A42C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181AFC2-B861-4391-885B-04BBB3FB2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2211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4464496" cy="4811510"/>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an equation of a graph that is parallel to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+7</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diagram shows a logo made from three circles</a:t>
                </a:r>
                <a:r>
                  <a:rPr lang="en-US" sz="2000" dirty="0" smtClean="0">
                    <a:latin typeface="Arial" panose="020B0604020202020204" pitchFamily="34" charset="0"/>
                    <a:cs typeface="Arial" panose="020B0604020202020204" pitchFamily="34" charset="0"/>
                  </a:rPr>
                  <a:t>. Each </a:t>
                </a:r>
                <a:r>
                  <a:rPr lang="en-US" sz="2000" dirty="0">
                    <a:latin typeface="Arial" panose="020B0604020202020204" pitchFamily="34" charset="0"/>
                    <a:cs typeface="Arial" panose="020B0604020202020204" pitchFamily="34" charset="0"/>
                  </a:rPr>
                  <a:t>circle has </a:t>
                </a:r>
                <a:r>
                  <a:rPr lang="en-US" sz="2000" dirty="0" err="1">
                    <a:latin typeface="Arial" panose="020B0604020202020204" pitchFamily="34" charset="0"/>
                    <a:cs typeface="Arial" panose="020B0604020202020204" pitchFamily="34" charset="0"/>
                  </a:rPr>
                  <a:t>centre</a:t>
                </a:r>
                <a:r>
                  <a:rPr lang="en-US" sz="2000" dirty="0">
                    <a:latin typeface="Arial" panose="020B0604020202020204" pitchFamily="34" charset="0"/>
                    <a:cs typeface="Arial" panose="020B0604020202020204" pitchFamily="34" charset="0"/>
                  </a:rPr>
                  <a:t> O</a:t>
                </a:r>
                <a:r>
                  <a:rPr lang="en-US" sz="2000" dirty="0" smtClean="0">
                    <a:latin typeface="Arial" panose="020B0604020202020204" pitchFamily="34" charset="0"/>
                    <a:cs typeface="Arial" panose="020B0604020202020204" pitchFamily="34" charset="0"/>
                  </a:rPr>
                  <a:t>. Daisy </a:t>
                </a:r>
                <a:r>
                  <a:rPr lang="en-US" sz="2000" dirty="0">
                    <a:latin typeface="Arial" panose="020B0604020202020204" pitchFamily="34" charset="0"/>
                    <a:cs typeface="Arial" panose="020B0604020202020204" pitchFamily="34" charset="0"/>
                  </a:rPr>
                  <a:t>says that exactly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3</m:t>
                        </m:r>
                      </m:den>
                    </m:f>
                  </m:oMath>
                </a14:m>
                <a:r>
                  <a:rPr lang="en-US" sz="2000" dirty="0" smtClean="0">
                    <a:latin typeface="Arial" panose="020B0604020202020204" pitchFamily="34" charset="0"/>
                    <a:cs typeface="Arial" panose="020B0604020202020204" pitchFamily="34" charset="0"/>
                  </a:rPr>
                  <a:t> of </a:t>
                </a:r>
                <a:r>
                  <a:rPr lang="en-US" sz="2000" dirty="0">
                    <a:latin typeface="Arial" panose="020B0604020202020204" pitchFamily="34" charset="0"/>
                    <a:cs typeface="Arial" panose="020B0604020202020204" pitchFamily="34" charset="0"/>
                  </a:rPr>
                  <a:t>the logo is shaded</a:t>
                </a:r>
                <a:r>
                  <a:rPr lang="en-US" sz="2000" dirty="0" smtClean="0">
                    <a:latin typeface="Arial" panose="020B0604020202020204" pitchFamily="34" charset="0"/>
                    <a:cs typeface="Arial" panose="020B0604020202020204" pitchFamily="34" charset="0"/>
                  </a:rPr>
                  <a:t>. Is </a:t>
                </a:r>
                <a:r>
                  <a:rPr lang="en-US" sz="2000" dirty="0">
                    <a:latin typeface="Arial" panose="020B0604020202020204" pitchFamily="34" charset="0"/>
                    <a:cs typeface="Arial" panose="020B0604020202020204" pitchFamily="34" charset="0"/>
                  </a:rPr>
                  <a:t>Daisy correct</a:t>
                </a:r>
                <a:r>
                  <a:rPr lang="en-US" sz="2000" dirty="0" smtClean="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Use your calculator to work out the value of</a:t>
                </a:r>
              </a:p>
              <a:p>
                <a:pPr lvl="1"/>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595</m:t>
                          </m:r>
                        </m:num>
                        <m:den>
                          <m:sSup>
                            <m:sSupPr>
                              <m:ctrlPr>
                                <a:rPr lang="en-US"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4.08</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+5.3</m:t>
                          </m:r>
                        </m:den>
                      </m:f>
                    </m:oMath>
                  </m:oMathPara>
                </a14:m>
                <a:endParaRPr lang="en-US" sz="2000"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Give your answer correct to 3 significant figures.</a:t>
                </a:r>
                <a:endParaRPr lang="en-US"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4464496" cy="4811510"/>
              </a:xfrm>
              <a:prstGeom prst="rect">
                <a:avLst/>
              </a:prstGeom>
              <a:blipFill>
                <a:blip r:embed="rId2"/>
                <a:stretch>
                  <a:fillRect l="-1228" t="-634" r="-2592" b="-139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98A55CFD-01D5-4AB6-800F-CD969EBD129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004048" y="1268760"/>
            <a:ext cx="3797226" cy="3664835"/>
          </a:xfrm>
          <a:prstGeom prst="rect">
            <a:avLst/>
          </a:prstGeom>
        </p:spPr>
      </p:pic>
    </p:spTree>
    <p:extLst>
      <p:ext uri="{BB962C8B-B14F-4D97-AF65-F5344CB8AC3E}">
        <p14:creationId xmlns:p14="http://schemas.microsoft.com/office/powerpoint/2010/main" val="523075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73CB9E9-AB2A-417E-A001-DFF5E35EEEF9}"/>
                  </a:ext>
                </a:extLst>
              </p:cNvPr>
              <p:cNvSpPr txBox="1"/>
              <p:nvPr/>
            </p:nvSpPr>
            <p:spPr>
              <a:xfrm>
                <a:off x="251520" y="1124744"/>
                <a:ext cx="5976664" cy="286232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Name the part of the circle shown in red on the diagram.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Expand and simplify </a:t>
                </a:r>
                <a14:m>
                  <m:oMath xmlns:m="http://schemas.openxmlformats.org/officeDocument/2006/math">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−6)</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Here is a list of ingredients for making 16 flapjacks</a:t>
                </a:r>
                <a:r>
                  <a:rPr lang="en-US" sz="2000" dirty="0" smtClean="0">
                    <a:latin typeface="Arial" panose="020B0604020202020204" pitchFamily="34" charset="0"/>
                    <a:cs typeface="Arial" panose="020B0604020202020204" pitchFamily="34" charset="0"/>
                  </a:rPr>
                  <a:t>. Ingredients </a:t>
                </a:r>
                <a:r>
                  <a:rPr lang="en-US" sz="2000" dirty="0">
                    <a:latin typeface="Arial" panose="020B0604020202020204" pitchFamily="34" charset="0"/>
                    <a:cs typeface="Arial" panose="020B0604020202020204" pitchFamily="34" charset="0"/>
                  </a:rPr>
                  <a:t>for 16 </a:t>
                </a:r>
                <a:r>
                  <a:rPr lang="en-US" sz="2000" dirty="0" smtClean="0">
                    <a:latin typeface="Arial" panose="020B0604020202020204" pitchFamily="34" charset="0"/>
                    <a:cs typeface="Arial" panose="020B0604020202020204" pitchFamily="34" charset="0"/>
                  </a:rPr>
                  <a:t>flapjacks. Jenny </a:t>
                </a:r>
                <a:r>
                  <a:rPr lang="en-US" sz="2000" dirty="0">
                    <a:latin typeface="Arial" panose="020B0604020202020204" pitchFamily="34" charset="0"/>
                    <a:cs typeface="Arial" panose="020B0604020202020204" pitchFamily="34" charset="0"/>
                  </a:rPr>
                  <a:t>wants to make 24 flapjacks</a:t>
                </a:r>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out how much of each of the ingredients she needs.</a:t>
                </a:r>
                <a:endParaRPr lang="en-GB" sz="2000" dirty="0">
                  <a:latin typeface="Arial" panose="020B0604020202020204" pitchFamily="34" charset="0"/>
                  <a:cs typeface="Arial" panose="020B0604020202020204" pitchFamily="34" charset="0"/>
                </a:endParaRPr>
              </a:p>
            </p:txBody>
          </p:sp>
        </mc:Choice>
        <mc:Fallback>
          <p:sp>
            <p:nvSpPr>
              <p:cNvPr id="6" name="TextBox 5">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976664" cy="2862322"/>
              </a:xfrm>
              <a:prstGeom prst="rect">
                <a:avLst/>
              </a:prstGeom>
              <a:blipFill>
                <a:blip r:embed="rId2"/>
                <a:stretch>
                  <a:fillRect l="-917" t="-1066" r="-917" b="-3198"/>
                </a:stretch>
              </a:blipFill>
            </p:spPr>
            <p:txBody>
              <a:bodyPr/>
              <a:lstStyle/>
              <a:p>
                <a:r>
                  <a:rPr lang="en-GB">
                    <a:noFill/>
                  </a:rPr>
                  <a:t> </a:t>
                </a:r>
              </a:p>
            </p:txBody>
          </p:sp>
        </mc:Fallback>
      </mc:AlternateContent>
      <p:sp>
        <p:nvSpPr>
          <p:cNvPr id="7" name="Oval 6"/>
          <p:cNvSpPr/>
          <p:nvPr/>
        </p:nvSpPr>
        <p:spPr>
          <a:xfrm>
            <a:off x="6948264" y="1268760"/>
            <a:ext cx="1872208"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Arc 8"/>
          <p:cNvSpPr/>
          <p:nvPr/>
        </p:nvSpPr>
        <p:spPr>
          <a:xfrm>
            <a:off x="6948264" y="1268760"/>
            <a:ext cx="1944216" cy="1944216"/>
          </a:xfrm>
          <a:prstGeom prst="arc">
            <a:avLst>
              <a:gd name="adj1" fmla="val 8559534"/>
              <a:gd name="adj2" fmla="val 15104038"/>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755576" y="4077072"/>
            <a:ext cx="3324399" cy="1967502"/>
          </a:xfrm>
          <a:prstGeom prst="rect">
            <a:avLst/>
          </a:prstGeom>
        </p:spPr>
      </p:pic>
      <p:pic>
        <p:nvPicPr>
          <p:cNvPr id="8" name="Picture 7" descr="Image result for calculator symbol">
            <a:extLst>
              <a:ext uri="{FF2B5EF4-FFF2-40B4-BE49-F238E27FC236}">
                <a16:creationId xmlns:a16="http://schemas.microsoft.com/office/drawing/2014/main" id="{38D04596-AE51-4F6A-81AD-E77BB0A42C4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not allowed symbol">
            <a:extLst>
              <a:ext uri="{FF2B5EF4-FFF2-40B4-BE49-F238E27FC236}">
                <a16:creationId xmlns:a16="http://schemas.microsoft.com/office/drawing/2014/main" id="{0181AFC2-B861-4391-885B-04BBB3FB2A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278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976664"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Harry, Regan and Kelan share £450 in the ratio 2 : 5 : </a:t>
            </a:r>
            <a:r>
              <a:rPr lang="en-US" sz="2000" dirty="0" smtClean="0">
                <a:latin typeface="Arial" panose="020B0604020202020204" pitchFamily="34" charset="0"/>
                <a:cs typeface="Arial" panose="020B0604020202020204" pitchFamily="34" charset="0"/>
              </a:rPr>
              <a:t>3. How </a:t>
            </a:r>
            <a:r>
              <a:rPr lang="en-US" sz="2000" dirty="0">
                <a:latin typeface="Arial" panose="020B0604020202020204" pitchFamily="34" charset="0"/>
                <a:cs typeface="Arial" panose="020B0604020202020204" pitchFamily="34" charset="0"/>
              </a:rPr>
              <a:t>much money does Kelan get?</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total surface area of a cube is 294 </a:t>
            </a:r>
            <a:r>
              <a:rPr lang="en-US" sz="2000" dirty="0" smtClean="0">
                <a:latin typeface="Arial" panose="020B0604020202020204" pitchFamily="34" charset="0"/>
                <a:cs typeface="Arial" panose="020B0604020202020204" pitchFamily="34" charset="0"/>
              </a:rPr>
              <a:t>cm</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Work out the volume of the cube.</a:t>
            </a:r>
            <a:endParaRPr lang="en-GB"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38BBB6E-8AA9-467E-B05C-20EF38D954B5}"/>
              </a:ext>
            </a:extLst>
          </p:cNvPr>
          <p:cNvPicPr/>
          <p:nvPr/>
        </p:nvPicPr>
        <p:blipFill rotWithShape="1">
          <a:blip r:embed="rId2" cstate="print">
            <a:extLst>
              <a:ext uri="{28A0092B-C50C-407E-A947-70E740481C1C}">
                <a14:useLocalDpi xmlns:a14="http://schemas.microsoft.com/office/drawing/2010/main" val="0"/>
              </a:ext>
            </a:extLst>
          </a:blip>
          <a:srcRect l="39423" t="19231" r="24519" b="23590"/>
          <a:stretch/>
        </p:blipFill>
        <p:spPr bwMode="auto">
          <a:xfrm>
            <a:off x="6588224" y="1196752"/>
            <a:ext cx="2143125" cy="2124075"/>
          </a:xfrm>
          <a:prstGeom prst="rect">
            <a:avLst/>
          </a:prstGeom>
          <a:ln>
            <a:noFill/>
          </a:ln>
          <a:extLst>
            <a:ext uri="{53640926-AAD7-44D8-BBD7-CCE9431645EC}">
              <a14:shadowObscured xmlns:a14="http://schemas.microsoft.com/office/drawing/2010/main"/>
            </a:ext>
          </a:extLst>
        </p:spPr>
      </p:pic>
      <p:pic>
        <p:nvPicPr>
          <p:cNvPr id="4" name="Picture 3" descr="Image result for calculator symbol">
            <a:extLst>
              <a:ext uri="{FF2B5EF4-FFF2-40B4-BE49-F238E27FC236}">
                <a16:creationId xmlns:a16="http://schemas.microsoft.com/office/drawing/2014/main" id="{38D04596-AE51-4F6A-81AD-E77BB0A42C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not allowed symbol">
            <a:extLst>
              <a:ext uri="{FF2B5EF4-FFF2-40B4-BE49-F238E27FC236}">
                <a16:creationId xmlns:a16="http://schemas.microsoft.com/office/drawing/2014/main" id="{0181AFC2-B861-4391-885B-04BBB3FB2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836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What are the next two terms in the sequence: 1, 1, 2, 3, 5, 8, …,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diagram shows the plan of a floor. Angie is going to varnish the floor. She needs 1 litre of varnish for 5 m</a:t>
            </a:r>
            <a:r>
              <a:rPr lang="en-GB" sz="2000" baseline="30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of floor. There are 2.5 litres of varnish in each tin of varnish. Angie has 3 tins of varnish. Does she have enough varnish for all the floor? You must show all your working.</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93EB7B2-9F8A-4E7D-AAAA-101D45A46296}"/>
              </a:ext>
            </a:extLst>
          </p:cNvPr>
          <p:cNvSpPr txBox="1"/>
          <p:nvPr/>
        </p:nvSpPr>
        <p:spPr>
          <a:xfrm flipH="1">
            <a:off x="6228184" y="5715000"/>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10 m</a:t>
            </a:r>
          </a:p>
        </p:txBody>
      </p:sp>
      <p:pic>
        <p:nvPicPr>
          <p:cNvPr id="8" name="Picture 7">
            <a:extLst>
              <a:ext uri="{FF2B5EF4-FFF2-40B4-BE49-F238E27FC236}">
                <a16:creationId xmlns:a16="http://schemas.microsoft.com/office/drawing/2014/main" id="{9D42CE17-2475-4AC8-A7C4-B8EDF3A5BEA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788024" y="3429000"/>
            <a:ext cx="3514725" cy="2286000"/>
          </a:xfrm>
          <a:prstGeom prst="rect">
            <a:avLst/>
          </a:prstGeom>
        </p:spPr>
      </p:pic>
      <p:sp>
        <p:nvSpPr>
          <p:cNvPr id="11" name="TextBox 10">
            <a:extLst>
              <a:ext uri="{FF2B5EF4-FFF2-40B4-BE49-F238E27FC236}">
                <a16:creationId xmlns:a16="http://schemas.microsoft.com/office/drawing/2014/main" id="{180AAE94-45BD-4B7D-B3F8-0C7F9492000D}"/>
              </a:ext>
            </a:extLst>
          </p:cNvPr>
          <p:cNvSpPr txBox="1"/>
          <p:nvPr/>
        </p:nvSpPr>
        <p:spPr>
          <a:xfrm flipH="1">
            <a:off x="8302749" y="4325281"/>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 m</a:t>
            </a:r>
          </a:p>
        </p:txBody>
      </p:sp>
      <p:sp>
        <p:nvSpPr>
          <p:cNvPr id="12" name="TextBox 11">
            <a:extLst>
              <a:ext uri="{FF2B5EF4-FFF2-40B4-BE49-F238E27FC236}">
                <a16:creationId xmlns:a16="http://schemas.microsoft.com/office/drawing/2014/main" id="{E9E2CE1D-0D4D-445C-A22D-DA76E5012298}"/>
              </a:ext>
            </a:extLst>
          </p:cNvPr>
          <p:cNvSpPr txBox="1"/>
          <p:nvPr/>
        </p:nvSpPr>
        <p:spPr>
          <a:xfrm flipH="1">
            <a:off x="7438653" y="3091934"/>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2.5 m</a:t>
            </a:r>
          </a:p>
        </p:txBody>
      </p:sp>
      <p:sp>
        <p:nvSpPr>
          <p:cNvPr id="13" name="TextBox 12">
            <a:extLst>
              <a:ext uri="{FF2B5EF4-FFF2-40B4-BE49-F238E27FC236}">
                <a16:creationId xmlns:a16="http://schemas.microsoft.com/office/drawing/2014/main" id="{1CBAB6AD-C1EA-409E-8DC0-016AA3C48F20}"/>
              </a:ext>
            </a:extLst>
          </p:cNvPr>
          <p:cNvSpPr txBox="1"/>
          <p:nvPr/>
        </p:nvSpPr>
        <p:spPr>
          <a:xfrm flipH="1">
            <a:off x="4932040" y="3091934"/>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2.5 m</a:t>
            </a:r>
          </a:p>
        </p:txBody>
      </p:sp>
      <p:sp>
        <p:nvSpPr>
          <p:cNvPr id="14" name="TextBox 13">
            <a:extLst>
              <a:ext uri="{FF2B5EF4-FFF2-40B4-BE49-F238E27FC236}">
                <a16:creationId xmlns:a16="http://schemas.microsoft.com/office/drawing/2014/main" id="{8C29457B-78B5-4E7C-970E-3D7F8AF04DD0}"/>
              </a:ext>
            </a:extLst>
          </p:cNvPr>
          <p:cNvSpPr txBox="1"/>
          <p:nvPr/>
        </p:nvSpPr>
        <p:spPr>
          <a:xfrm flipH="1">
            <a:off x="6804248" y="3500973"/>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 m</a:t>
            </a:r>
          </a:p>
        </p:txBody>
      </p:sp>
      <p:sp>
        <p:nvSpPr>
          <p:cNvPr id="15" name="TextBox 14">
            <a:extLst>
              <a:ext uri="{FF2B5EF4-FFF2-40B4-BE49-F238E27FC236}">
                <a16:creationId xmlns:a16="http://schemas.microsoft.com/office/drawing/2014/main" id="{F00C4858-19D5-4391-AC26-27A945C60ED4}"/>
              </a:ext>
            </a:extLst>
          </p:cNvPr>
          <p:cNvSpPr txBox="1"/>
          <p:nvPr/>
        </p:nvSpPr>
        <p:spPr>
          <a:xfrm flipH="1">
            <a:off x="5724128" y="3500973"/>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 m</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0E6C932-51F2-439E-A89A-7CEC746DE268}"/>
                  </a:ext>
                </a:extLst>
              </p:cNvPr>
              <p:cNvSpPr/>
              <p:nvPr/>
            </p:nvSpPr>
            <p:spPr>
              <a:xfrm>
                <a:off x="251520" y="3279239"/>
                <a:ext cx="4190131" cy="713400"/>
              </a:xfrm>
              <a:prstGeom prst="rect">
                <a:avLst/>
              </a:prstGeom>
            </p:spPr>
            <p:txBody>
              <a:bodyPr wrap="square">
                <a:spAutoFit/>
              </a:bodyPr>
              <a:lstStyle/>
              <a:p>
                <a:pPr marL="457200" indent="-457200">
                  <a:buFont typeface="+mj-lt"/>
                  <a:buAutoNum type="arabicPeriod" startAt="3"/>
                </a:pPr>
                <a:r>
                  <a:rPr lang="en-GB" sz="2000" dirty="0">
                    <a:latin typeface="Arial" panose="020B0604020202020204" pitchFamily="34" charset="0"/>
                    <a:cs typeface="Arial" panose="020B0604020202020204" pitchFamily="34" charset="0"/>
                  </a:rPr>
                  <a:t>Calculate the </a:t>
                </a:r>
                <a14:m>
                  <m:oMath xmlns:m="http://schemas.openxmlformats.org/officeDocument/2006/math">
                    <m:sSup>
                      <m:sSupPr>
                        <m:ctrlPr>
                          <a:rPr lang="en-GB" sz="2000" i="1">
                            <a:latin typeface="Cambria Math" panose="02040503050406030204" pitchFamily="18" charset="0"/>
                            <a:cs typeface="Arial" panose="020B0604020202020204" pitchFamily="34" charset="0"/>
                          </a:rPr>
                        </m:ctrlPr>
                      </m:sSupPr>
                      <m:e>
                        <m:r>
                          <a:rPr lang="en-GB" sz="2000" i="1">
                            <a:latin typeface="Cambria Math" panose="02040503050406030204" pitchFamily="18" charset="0"/>
                            <a:cs typeface="Arial" panose="020B0604020202020204" pitchFamily="34" charset="0"/>
                          </a:rPr>
                          <m:t>𝑛</m:t>
                        </m:r>
                      </m:e>
                      <m:sup>
                        <m:r>
                          <a:rPr lang="en-GB" sz="2000" i="1">
                            <a:latin typeface="Cambria Math" panose="02040503050406030204" pitchFamily="18" charset="0"/>
                            <a:cs typeface="Arial" panose="020B0604020202020204" pitchFamily="34" charset="0"/>
                          </a:rPr>
                          <m:t>𝑡h</m:t>
                        </m:r>
                      </m:sup>
                    </m:sSup>
                  </m:oMath>
                </a14:m>
                <a:r>
                  <a:rPr lang="en-GB" sz="2000" dirty="0">
                    <a:latin typeface="Arial" panose="020B0604020202020204" pitchFamily="34" charset="0"/>
                    <a:cs typeface="Arial" panose="020B0604020202020204" pitchFamily="34" charset="0"/>
                  </a:rPr>
                  <a:t> term of the sequence: 7, 14, 21, 28, …</a:t>
                </a:r>
              </a:p>
            </p:txBody>
          </p:sp>
        </mc:Choice>
        <mc:Fallback xmlns="">
          <p:sp>
            <p:nvSpPr>
              <p:cNvPr id="10" name="Rectangle 9">
                <a:extLst>
                  <a:ext uri="{FF2B5EF4-FFF2-40B4-BE49-F238E27FC236}">
                    <a16:creationId xmlns:a16="http://schemas.microsoft.com/office/drawing/2014/main" id="{60E6C932-51F2-439E-A89A-7CEC746DE268}"/>
                  </a:ext>
                </a:extLst>
              </p:cNvPr>
              <p:cNvSpPr>
                <a:spLocks noRot="1" noChangeAspect="1" noMove="1" noResize="1" noEditPoints="1" noAdjustHandles="1" noChangeArrowheads="1" noChangeShapeType="1" noTextEdit="1"/>
              </p:cNvSpPr>
              <p:nvPr/>
            </p:nvSpPr>
            <p:spPr>
              <a:xfrm>
                <a:off x="251520" y="3279239"/>
                <a:ext cx="4190131" cy="713400"/>
              </a:xfrm>
              <a:prstGeom prst="rect">
                <a:avLst/>
              </a:prstGeom>
              <a:blipFill>
                <a:blip r:embed="rId3"/>
                <a:stretch>
                  <a:fillRect l="-1308" t="-4274" b="-14530"/>
                </a:stretch>
              </a:blipFill>
            </p:spPr>
            <p:txBody>
              <a:bodyPr/>
              <a:lstStyle/>
              <a:p>
                <a:r>
                  <a:rPr lang="en-GB">
                    <a:noFill/>
                  </a:rPr>
                  <a:t> </a:t>
                </a:r>
              </a:p>
            </p:txBody>
          </p:sp>
        </mc:Fallback>
      </mc:AlternateContent>
    </p:spTree>
    <p:extLst>
      <p:ext uri="{BB962C8B-B14F-4D97-AF65-F5344CB8AC3E}">
        <p14:creationId xmlns:p14="http://schemas.microsoft.com/office/powerpoint/2010/main" val="8664310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765757"/>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a:t>
                </a:r>
                <a14:m>
                  <m:oMath xmlns:m="http://schemas.openxmlformats.org/officeDocument/2006/math">
                    <m:r>
                      <a:rPr lang="en-GB" sz="2000" b="0" i="1" smtClean="0">
                        <a:latin typeface="Cambria Math" panose="02040503050406030204" pitchFamily="18" charset="0"/>
                        <a:cs typeface="Arial" panose="020B0604020202020204" pitchFamily="34" charset="0"/>
                      </a:rPr>
                      <m:t>1.24</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3</m:t>
                        </m:r>
                      </m:sup>
                    </m:sSup>
                  </m:oMath>
                </a14:m>
                <a:r>
                  <a:rPr lang="en-GB" sz="2000" dirty="0">
                    <a:latin typeface="Arial" panose="020B0604020202020204" pitchFamily="34" charset="0"/>
                    <a:cs typeface="Arial" panose="020B0604020202020204" pitchFamily="34" charset="0"/>
                  </a:rPr>
                  <a:t> as an ordinary number.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Make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the subject of the formula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den>
                    </m:f>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b="1" i="1">
                        <a:latin typeface="Cambria Math" panose="02040503050406030204" pitchFamily="18" charset="0"/>
                        <a:cs typeface="Arial" panose="020B0604020202020204" pitchFamily="34" charset="0"/>
                      </a:rPr>
                      <m:t>𝒂</m:t>
                    </m:r>
                    <m:r>
                      <a:rPr lang="en-GB" sz="2000" i="1">
                        <a:latin typeface="Cambria Math" panose="02040503050406030204" pitchFamily="18" charset="0"/>
                        <a:cs typeface="Arial" panose="020B0604020202020204" pitchFamily="34" charset="0"/>
                      </a:rPr>
                      <m:t>=</m:t>
                    </m:r>
                    <m:d>
                      <m:dPr>
                        <m:ctrlPr>
                          <a:rPr lang="en-GB" sz="2000" i="1">
                            <a:latin typeface="Cambria Math" panose="02040503050406030204" pitchFamily="18" charset="0"/>
                            <a:cs typeface="Arial" panose="020B0604020202020204" pitchFamily="34" charset="0"/>
                          </a:rPr>
                        </m:ctrlPr>
                      </m:dPr>
                      <m:e>
                        <m:m>
                          <m:mPr>
                            <m:mcs>
                              <m:mc>
                                <m:mcPr>
                                  <m:count m:val="1"/>
                                  <m:mcJc m:val="center"/>
                                </m:mcPr>
                              </m:mc>
                            </m:mcs>
                            <m:ctrlPr>
                              <a:rPr lang="en-GB" sz="2000" i="1">
                                <a:latin typeface="Cambria Math" panose="02040503050406030204" pitchFamily="18" charset="0"/>
                                <a:cs typeface="Arial" panose="020B0604020202020204" pitchFamily="34" charset="0"/>
                              </a:rPr>
                            </m:ctrlPr>
                          </m:mPr>
                          <m:mr>
                            <m:e>
                              <m:r>
                                <m:rPr>
                                  <m:brk m:alnAt="7"/>
                                </m:rPr>
                                <a:rPr lang="en-GB" sz="2000" i="1">
                                  <a:latin typeface="Cambria Math" panose="02040503050406030204" pitchFamily="18" charset="0"/>
                                  <a:cs typeface="Arial" panose="020B0604020202020204" pitchFamily="34" charset="0"/>
                                </a:rPr>
                                <m:t>2</m:t>
                              </m:r>
                            </m:e>
                          </m:mr>
                          <m:mr>
                            <m:e>
                              <m:r>
                                <a:rPr lang="en-GB" sz="2000" i="1">
                                  <a:latin typeface="Cambria Math" panose="02040503050406030204" pitchFamily="18" charset="0"/>
                                  <a:cs typeface="Arial" panose="020B0604020202020204" pitchFamily="34" charset="0"/>
                                </a:rPr>
                                <m:t>3</m:t>
                              </m:r>
                            </m:e>
                          </m:mr>
                        </m:m>
                      </m:e>
                    </m:d>
                  </m:oMath>
                </a14:m>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and </a:t>
                </a:r>
                <a14:m>
                  <m:oMath xmlns:m="http://schemas.openxmlformats.org/officeDocument/2006/math">
                    <m:r>
                      <a:rPr lang="en-GB" sz="2000" b="1" i="1">
                        <a:latin typeface="Cambria Math" panose="02040503050406030204" pitchFamily="18" charset="0"/>
                        <a:cs typeface="Arial" panose="020B0604020202020204" pitchFamily="34" charset="0"/>
                      </a:rPr>
                      <m:t>𝒃</m:t>
                    </m:r>
                    <m:r>
                      <a:rPr lang="en-GB" sz="2000" i="1">
                        <a:latin typeface="Cambria Math" panose="02040503050406030204" pitchFamily="18" charset="0"/>
                        <a:cs typeface="Arial" panose="020B0604020202020204" pitchFamily="34" charset="0"/>
                      </a:rPr>
                      <m:t>=</m:t>
                    </m:r>
                    <m:d>
                      <m:dPr>
                        <m:ctrlPr>
                          <a:rPr lang="en-GB" sz="2000" i="1">
                            <a:latin typeface="Cambria Math" panose="02040503050406030204" pitchFamily="18" charset="0"/>
                            <a:cs typeface="Arial" panose="020B0604020202020204" pitchFamily="34" charset="0"/>
                          </a:rPr>
                        </m:ctrlPr>
                      </m:dPr>
                      <m:e>
                        <m:m>
                          <m:mPr>
                            <m:mcs>
                              <m:mc>
                                <m:mcPr>
                                  <m:count m:val="1"/>
                                  <m:mcJc m:val="center"/>
                                </m:mcPr>
                              </m:mc>
                            </m:mcs>
                            <m:ctrlPr>
                              <a:rPr lang="en-GB" sz="2000" i="1">
                                <a:latin typeface="Cambria Math" panose="02040503050406030204" pitchFamily="18" charset="0"/>
                                <a:cs typeface="Arial" panose="020B0604020202020204" pitchFamily="34" charset="0"/>
                              </a:rPr>
                            </m:ctrlPr>
                          </m:mPr>
                          <m:mr>
                            <m:e>
                              <m:r>
                                <m:rPr>
                                  <m:brk m:alnAt="7"/>
                                </m:rP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2</m:t>
                              </m:r>
                            </m:e>
                          </m:mr>
                          <m:mr>
                            <m:e>
                              <m:r>
                                <a:rPr lang="en-GB" sz="2000" b="0" i="1" smtClean="0">
                                  <a:latin typeface="Cambria Math" panose="02040503050406030204" pitchFamily="18" charset="0"/>
                                  <a:cs typeface="Arial" panose="020B0604020202020204" pitchFamily="34" charset="0"/>
                                </a:rPr>
                                <m:t>4</m:t>
                              </m:r>
                            </m:e>
                          </m:mr>
                        </m:m>
                      </m:e>
                    </m:d>
                  </m:oMath>
                </a14:m>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Write as a column vector </a:t>
                </a:r>
                <a14:m>
                  <m:oMath xmlns:m="http://schemas.openxmlformats.org/officeDocument/2006/math">
                    <m:r>
                      <a:rPr lang="en-GB" sz="2000" b="0" i="0" smtClean="0">
                        <a:latin typeface="Cambria Math" panose="02040503050406030204" pitchFamily="18" charset="0"/>
                        <a:cs typeface="Arial" panose="020B0604020202020204" pitchFamily="34" charset="0"/>
                      </a:rPr>
                      <m:t>4</m:t>
                    </m:r>
                    <m:r>
                      <a:rPr lang="en-GB" sz="2000" b="1" i="1">
                        <a:latin typeface="Cambria Math" panose="02040503050406030204" pitchFamily="18" charset="0"/>
                        <a:cs typeface="Arial" panose="020B0604020202020204" pitchFamily="34" charset="0"/>
                      </a:rPr>
                      <m:t>𝒂</m:t>
                    </m:r>
                    <m:r>
                      <a:rPr lang="en-GB" sz="2000" i="1">
                        <a:latin typeface="Cambria Math" panose="02040503050406030204" pitchFamily="18" charset="0"/>
                        <a:cs typeface="Arial" panose="020B0604020202020204" pitchFamily="34" charset="0"/>
                      </a:rPr>
                      <m:t>+</m:t>
                    </m:r>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2</m:t>
                        </m:r>
                      </m:den>
                    </m:f>
                    <m:r>
                      <a:rPr lang="en-GB" sz="2000" b="1" i="1">
                        <a:latin typeface="Cambria Math" panose="02040503050406030204" pitchFamily="18" charset="0"/>
                        <a:cs typeface="Arial" panose="020B0604020202020204" pitchFamily="34" charset="0"/>
                      </a:rPr>
                      <m:t>𝒃</m:t>
                    </m:r>
                  </m:oMath>
                </a14:m>
                <a:r>
                  <a:rPr lang="en-GB" sz="2000" dirty="0">
                    <a:latin typeface="Arial" panose="020B0604020202020204" pitchFamily="34" charset="0"/>
                    <a:cs typeface="Arial" panose="020B0604020202020204" pitchFamily="34" charset="0"/>
                  </a:rPr>
                  <a:t>.</a:t>
                </a:r>
                <a:endParaRPr lang="en-GB" sz="2000" b="1"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765757"/>
              </a:xfrm>
              <a:prstGeom prst="rect">
                <a:avLst/>
              </a:prstGeom>
              <a:blipFill>
                <a:blip r:embed="rId2"/>
                <a:stretch>
                  <a:fillRect l="-635" t="-110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54E1F6DA-233A-44CC-9592-471A9E03CB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1CF6FF02-7AF8-4418-8A32-D92EF62D76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39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Draw an 8 cm line in your exercise book. Use compasses and a ruler to construct a perpendicular bisector.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Factorise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+6</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+8</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length of the side labelled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Give your answer correct to 2 decimal places.</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246769"/>
              </a:xfrm>
              <a:prstGeom prst="rect">
                <a:avLst/>
              </a:prstGeom>
              <a:blipFill>
                <a:blip r:embed="rId2"/>
                <a:stretch>
                  <a:fillRect l="-635" t="-1359" r="-212" b="-4348"/>
                </a:stretch>
              </a:blipFill>
            </p:spPr>
            <p:txBody>
              <a:bodyPr/>
              <a:lstStyle/>
              <a:p>
                <a:r>
                  <a:rPr lang="en-GB">
                    <a:noFill/>
                  </a:rPr>
                  <a:t> </a:t>
                </a:r>
              </a:p>
            </p:txBody>
          </p:sp>
        </mc:Fallback>
      </mc:AlternateContent>
      <p:sp>
        <p:nvSpPr>
          <p:cNvPr id="3" name="Isosceles Triangle 2">
            <a:extLst>
              <a:ext uri="{FF2B5EF4-FFF2-40B4-BE49-F238E27FC236}">
                <a16:creationId xmlns:a16="http://schemas.microsoft.com/office/drawing/2014/main" id="{132E9F51-3085-40C3-8E69-6E4CEAD77FE9}"/>
              </a:ext>
            </a:extLst>
          </p:cNvPr>
          <p:cNvSpPr/>
          <p:nvPr/>
        </p:nvSpPr>
        <p:spPr>
          <a:xfrm>
            <a:off x="683568" y="3645024"/>
            <a:ext cx="3096344" cy="1656184"/>
          </a:xfrm>
          <a:prstGeom prst="triangle">
            <a:avLst>
              <a:gd name="adj" fmla="val 10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TextBox 3">
            <a:extLst>
              <a:ext uri="{FF2B5EF4-FFF2-40B4-BE49-F238E27FC236}">
                <a16:creationId xmlns:a16="http://schemas.microsoft.com/office/drawing/2014/main" id="{683CAB6A-65FD-4FA2-B0E1-575E36C55548}"/>
              </a:ext>
            </a:extLst>
          </p:cNvPr>
          <p:cNvSpPr txBox="1"/>
          <p:nvPr/>
        </p:nvSpPr>
        <p:spPr>
          <a:xfrm flipH="1">
            <a:off x="3878940" y="4473116"/>
            <a:ext cx="77265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5 cm</a:t>
            </a:r>
          </a:p>
        </p:txBody>
      </p:sp>
      <p:sp>
        <p:nvSpPr>
          <p:cNvPr id="5" name="TextBox 4">
            <a:extLst>
              <a:ext uri="{FF2B5EF4-FFF2-40B4-BE49-F238E27FC236}">
                <a16:creationId xmlns:a16="http://schemas.microsoft.com/office/drawing/2014/main" id="{B76FE45A-2669-4D04-9918-D1677A0E7FA0}"/>
              </a:ext>
            </a:extLst>
          </p:cNvPr>
          <p:cNvSpPr txBox="1"/>
          <p:nvPr/>
        </p:nvSpPr>
        <p:spPr>
          <a:xfrm flipH="1">
            <a:off x="1979712" y="5301208"/>
            <a:ext cx="77265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8 cm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7D07861-9242-406D-A418-9AAA8F0F06A8}"/>
                  </a:ext>
                </a:extLst>
              </p:cNvPr>
              <p:cNvSpPr txBox="1"/>
              <p:nvPr/>
            </p:nvSpPr>
            <p:spPr>
              <a:xfrm flipH="1">
                <a:off x="1452484" y="4103784"/>
                <a:ext cx="772658" cy="369332"/>
              </a:xfrm>
              <a:prstGeom prst="rect">
                <a:avLst/>
              </a:prstGeom>
              <a:noFill/>
            </p:spPr>
            <p:txBody>
              <a:bodyPr wrap="square" rtlCol="0">
                <a:spAutoFit/>
              </a:bodyPr>
              <a:lstStyle/>
              <a:p>
                <a14:m>
                  <m:oMath xmlns:m="http://schemas.openxmlformats.org/officeDocument/2006/math">
                    <m:r>
                      <a:rPr lang="en-GB" i="1" dirty="0" smtClean="0">
                        <a:latin typeface="Cambria Math" panose="02040503050406030204" pitchFamily="18" charset="0"/>
                        <a:cs typeface="Arial" panose="020B0604020202020204" pitchFamily="34" charset="0"/>
                      </a:rPr>
                      <m:t>𝑥</m:t>
                    </m:r>
                  </m:oMath>
                </a14:m>
                <a:r>
                  <a:rPr lang="en-GB" dirty="0">
                    <a:latin typeface="Arial" panose="020B0604020202020204" pitchFamily="34" charset="0"/>
                    <a:cs typeface="Arial" panose="020B0604020202020204" pitchFamily="34" charset="0"/>
                  </a:rPr>
                  <a:t> cm</a:t>
                </a:r>
              </a:p>
            </p:txBody>
          </p:sp>
        </mc:Choice>
        <mc:Fallback xmlns="">
          <p:sp>
            <p:nvSpPr>
              <p:cNvPr id="6" name="TextBox 5">
                <a:extLst>
                  <a:ext uri="{FF2B5EF4-FFF2-40B4-BE49-F238E27FC236}">
                    <a16:creationId xmlns:a16="http://schemas.microsoft.com/office/drawing/2014/main" id="{B7D07861-9242-406D-A418-9AAA8F0F06A8}"/>
                  </a:ext>
                </a:extLst>
              </p:cNvPr>
              <p:cNvSpPr txBox="1">
                <a:spLocks noRot="1" noChangeAspect="1" noMove="1" noResize="1" noEditPoints="1" noAdjustHandles="1" noChangeArrowheads="1" noChangeShapeType="1" noTextEdit="1"/>
              </p:cNvSpPr>
              <p:nvPr/>
            </p:nvSpPr>
            <p:spPr>
              <a:xfrm flipH="1">
                <a:off x="1452484" y="4103784"/>
                <a:ext cx="772658" cy="369332"/>
              </a:xfrm>
              <a:prstGeom prst="rect">
                <a:avLst/>
              </a:prstGeom>
              <a:blipFill>
                <a:blip r:embed="rId3"/>
                <a:stretch>
                  <a:fillRect t="-8197" b="-24590"/>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C4085764-BDAD-49FD-86DA-EC421B6A2CC0}"/>
              </a:ext>
            </a:extLst>
          </p:cNvPr>
          <p:cNvSpPr/>
          <p:nvPr/>
        </p:nvSpPr>
        <p:spPr>
          <a:xfrm>
            <a:off x="3491878" y="5013174"/>
            <a:ext cx="288034" cy="2880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8" name="Picture 7" descr="Image result for calculator symbol">
            <a:extLst>
              <a:ext uri="{FF2B5EF4-FFF2-40B4-BE49-F238E27FC236}">
                <a16:creationId xmlns:a16="http://schemas.microsoft.com/office/drawing/2014/main" id="{FA3DAFBE-6BB3-44F3-800B-7F68234C810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1937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321085"/>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Factorise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𝑓</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−9</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length of the line segment </a:t>
                </a:r>
                <a14:m>
                  <m:oMath xmlns:m="http://schemas.openxmlformats.org/officeDocument/2006/math">
                    <m:r>
                      <a:rPr lang="en-GB" sz="2000" b="0" i="1" smtClean="0">
                        <a:latin typeface="Cambria Math" panose="02040503050406030204" pitchFamily="18" charset="0"/>
                        <a:cs typeface="Arial" panose="020B0604020202020204" pitchFamily="34" charset="0"/>
                      </a:rPr>
                      <m:t>𝑃𝑄</m:t>
                    </m:r>
                  </m:oMath>
                </a14:m>
                <a:r>
                  <a:rPr lang="en-GB" sz="2000" dirty="0">
                    <a:latin typeface="Arial" panose="020B0604020202020204" pitchFamily="34" charset="0"/>
                    <a:cs typeface="Arial" panose="020B0604020202020204" pitchFamily="34" charset="0"/>
                  </a:rPr>
                  <a:t> where </a:t>
                </a:r>
                <a14:m>
                  <m:oMath xmlns:m="http://schemas.openxmlformats.org/officeDocument/2006/math">
                    <m:r>
                      <a:rPr lang="en-GB" sz="2000" b="0" i="1" smtClean="0">
                        <a:latin typeface="Cambria Math" panose="02040503050406030204" pitchFamily="18" charset="0"/>
                        <a:cs typeface="Arial" panose="020B0604020202020204" pitchFamily="34" charset="0"/>
                      </a:rPr>
                      <m:t>𝑃</m:t>
                    </m:r>
                  </m:oMath>
                </a14:m>
                <a:r>
                  <a:rPr lang="en-GB" sz="2000" dirty="0">
                    <a:latin typeface="Arial" panose="020B0604020202020204" pitchFamily="34" charset="0"/>
                    <a:cs typeface="Arial" panose="020B0604020202020204" pitchFamily="34" charset="0"/>
                  </a:rPr>
                  <a:t> is the point (3, 9) and </a:t>
                </a:r>
                <a14:m>
                  <m:oMath xmlns:m="http://schemas.openxmlformats.org/officeDocument/2006/math">
                    <m:r>
                      <a:rPr lang="en-GB" sz="2000" b="0" i="1" smtClean="0">
                        <a:latin typeface="Cambria Math" panose="02040503050406030204" pitchFamily="18" charset="0"/>
                        <a:cs typeface="Arial" panose="020B0604020202020204" pitchFamily="34" charset="0"/>
                      </a:rPr>
                      <m:t>𝑄</m:t>
                    </m:r>
                  </m:oMath>
                </a14:m>
                <a:r>
                  <a:rPr lang="en-GB" sz="2000" dirty="0">
                    <a:latin typeface="Arial" panose="020B0604020202020204" pitchFamily="34" charset="0"/>
                    <a:cs typeface="Arial" panose="020B0604020202020204" pitchFamily="34" charset="0"/>
                  </a:rPr>
                  <a:t> is the point (-3, -7). Give your answer correct to 3 significant figures</a:t>
                </a:r>
                <a:r>
                  <a:rPr lang="en-GB" sz="2000" dirty="0" smtClean="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2</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=32</m:t>
                    </m:r>
                  </m:oMath>
                </a14:m>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321085"/>
              </a:xfrm>
              <a:prstGeom prst="rect">
                <a:avLst/>
              </a:prstGeom>
              <a:blipFill>
                <a:blip r:embed="rId2"/>
                <a:stretch>
                  <a:fillRect l="-635" t="-1316" b="-105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851DDBEB-9CB9-4EE3-B889-259FFD41B6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2874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626058" cy="3477875"/>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There are only blue cubes, yellow cubes and green cubes in a bag</a:t>
                </a:r>
                <a:r>
                  <a:rPr lang="en-US" sz="2000" dirty="0" smtClean="0">
                    <a:latin typeface="Arial" panose="020B0604020202020204" pitchFamily="34" charset="0"/>
                    <a:cs typeface="Arial" panose="020B0604020202020204" pitchFamily="34" charset="0"/>
                  </a:rPr>
                  <a:t>. There are </a:t>
                </a:r>
              </a:p>
              <a:p>
                <a:pPr marL="8001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twice </a:t>
                </a:r>
                <a:r>
                  <a:rPr lang="en-US" sz="2000" dirty="0">
                    <a:latin typeface="Arial" panose="020B0604020202020204" pitchFamily="34" charset="0"/>
                    <a:cs typeface="Arial" panose="020B0604020202020204" pitchFamily="34" charset="0"/>
                  </a:rPr>
                  <a:t>as many blue cubes as yellow cubes</a:t>
                </a:r>
              </a:p>
              <a:p>
                <a:pPr marL="8001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four </a:t>
                </a:r>
                <a:r>
                  <a:rPr lang="en-US" sz="2000" dirty="0">
                    <a:latin typeface="Arial" panose="020B0604020202020204" pitchFamily="34" charset="0"/>
                    <a:cs typeface="Arial" panose="020B0604020202020204" pitchFamily="34" charset="0"/>
                  </a:rPr>
                  <a:t>times as many green cubes as blue </a:t>
                </a:r>
                <a:r>
                  <a:rPr lang="en-US" sz="2000" dirty="0" smtClean="0">
                    <a:latin typeface="Arial" panose="020B0604020202020204" pitchFamily="34" charset="0"/>
                    <a:cs typeface="Arial" panose="020B0604020202020204" pitchFamily="34" charset="0"/>
                  </a:rPr>
                  <a:t>cubes.</a:t>
                </a:r>
              </a:p>
              <a:p>
                <a:pPr lvl="1"/>
                <a:r>
                  <a:rPr lang="en-US" sz="2000" dirty="0" smtClean="0">
                    <a:latin typeface="Arial" panose="020B0604020202020204" pitchFamily="34" charset="0"/>
                    <a:cs typeface="Arial" panose="020B0604020202020204" pitchFamily="34" charset="0"/>
                  </a:rPr>
                  <a:t>Hannah </a:t>
                </a:r>
                <a:r>
                  <a:rPr lang="en-US" sz="2000" dirty="0">
                    <a:latin typeface="Arial" panose="020B0604020202020204" pitchFamily="34" charset="0"/>
                    <a:cs typeface="Arial" panose="020B0604020202020204" pitchFamily="34" charset="0"/>
                  </a:rPr>
                  <a:t>takes at random a cube from the </a:t>
                </a:r>
                <a:r>
                  <a:rPr lang="en-US" sz="2000" dirty="0" smtClean="0">
                    <a:latin typeface="Arial" panose="020B0604020202020204" pitchFamily="34" charset="0"/>
                    <a:cs typeface="Arial" panose="020B0604020202020204" pitchFamily="34" charset="0"/>
                  </a:rPr>
                  <a:t>bag. Work </a:t>
                </a:r>
                <a:r>
                  <a:rPr lang="en-US" sz="2000" dirty="0">
                    <a:latin typeface="Arial" panose="020B0604020202020204" pitchFamily="34" charset="0"/>
                    <a:cs typeface="Arial" panose="020B0604020202020204" pitchFamily="34" charset="0"/>
                  </a:rPr>
                  <a:t>out the probability that Hannah takes a yellow cube.</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5</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−6=3(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oMath>
                </a14:m>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626058" cy="3477875"/>
              </a:xfrm>
              <a:prstGeom prst="rect">
                <a:avLst/>
              </a:prstGeom>
              <a:blipFill>
                <a:blip r:embed="rId2"/>
                <a:stretch>
                  <a:fillRect l="-828" t="-877" b="-2456"/>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A317C1EE-F5A7-4A74-810A-2164F42E8C39}"/>
              </a:ext>
            </a:extLst>
          </p:cNvPr>
          <p:cNvPicPr>
            <a:picLocks noChangeAspect="1"/>
          </p:cNvPicPr>
          <p:nvPr/>
        </p:nvPicPr>
        <p:blipFill>
          <a:blip r:embed="rId3"/>
          <a:stretch>
            <a:fillRect/>
          </a:stretch>
        </p:blipFill>
        <p:spPr>
          <a:xfrm>
            <a:off x="6877578" y="1196752"/>
            <a:ext cx="1987468" cy="1950889"/>
          </a:xfrm>
          <a:prstGeom prst="rect">
            <a:avLst/>
          </a:prstGeom>
        </p:spPr>
      </p:pic>
      <p:pic>
        <p:nvPicPr>
          <p:cNvPr id="4" name="Picture 3" descr="Image result for calculator symbol">
            <a:extLst>
              <a:ext uri="{FF2B5EF4-FFF2-40B4-BE49-F238E27FC236}">
                <a16:creationId xmlns:a16="http://schemas.microsoft.com/office/drawing/2014/main" id="{54E1F6DA-233A-44CC-9592-471A9E03CBD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not allowed symbol">
            <a:extLst>
              <a:ext uri="{FF2B5EF4-FFF2-40B4-BE49-F238E27FC236}">
                <a16:creationId xmlns:a16="http://schemas.microsoft.com/office/drawing/2014/main" id="{1CF6FF02-7AF8-4418-8A32-D92EF62D76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9565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Esther went to France. She changed £300 into Euros (€). The exchange rate was £1 = €1.25. How many Euros did she get?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height of the isosceles triangle. Give your answer correct to 2 decimal places.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3</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e>
                    </m:d>
                    <m:r>
                      <a:rPr lang="en-GB" sz="2000" b="0" i="1" smtClean="0">
                        <a:latin typeface="Cambria Math" panose="02040503050406030204" pitchFamily="18" charset="0"/>
                        <a:cs typeface="Arial" panose="020B0604020202020204" pitchFamily="34" charset="0"/>
                      </a:rPr>
                      <m:t>=2</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e>
                    </m:d>
                  </m:oMath>
                </a14:m>
                <a:r>
                  <a:rPr lang="en-GB" sz="2000" dirty="0">
                    <a:latin typeface="Arial" panose="020B0604020202020204" pitchFamily="34" charset="0"/>
                    <a:cs typeface="Arial" panose="020B0604020202020204" pitchFamily="34" charset="0"/>
                  </a:rPr>
                  <a:t>.</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246769"/>
              </a:xfrm>
              <a:prstGeom prst="rect">
                <a:avLst/>
              </a:prstGeom>
              <a:blipFill>
                <a:blip r:embed="rId2"/>
                <a:stretch>
                  <a:fillRect l="-635" t="-1359" r="-705" b="-4348"/>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766747BC-5C55-4AE6-A6EE-0562BF1CED8F}"/>
              </a:ext>
            </a:extLst>
          </p:cNvPr>
          <p:cNvSpPr txBox="1"/>
          <p:nvPr/>
        </p:nvSpPr>
        <p:spPr>
          <a:xfrm flipH="1">
            <a:off x="7092280" y="5157192"/>
            <a:ext cx="77265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9 cm</a:t>
            </a:r>
          </a:p>
        </p:txBody>
      </p:sp>
      <p:sp>
        <p:nvSpPr>
          <p:cNvPr id="5" name="TextBox 4">
            <a:extLst>
              <a:ext uri="{FF2B5EF4-FFF2-40B4-BE49-F238E27FC236}">
                <a16:creationId xmlns:a16="http://schemas.microsoft.com/office/drawing/2014/main" id="{4E219509-EA30-48AE-AFA6-449121C9AEEB}"/>
              </a:ext>
            </a:extLst>
          </p:cNvPr>
          <p:cNvSpPr txBox="1"/>
          <p:nvPr/>
        </p:nvSpPr>
        <p:spPr>
          <a:xfrm flipH="1">
            <a:off x="6012160" y="3633133"/>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13 cm</a:t>
            </a:r>
          </a:p>
        </p:txBody>
      </p:sp>
      <p:sp>
        <p:nvSpPr>
          <p:cNvPr id="8" name="Isosceles Triangle 7">
            <a:extLst>
              <a:ext uri="{FF2B5EF4-FFF2-40B4-BE49-F238E27FC236}">
                <a16:creationId xmlns:a16="http://schemas.microsoft.com/office/drawing/2014/main" id="{4DD44ECD-0DFB-4A0B-8168-20CC6A69D189}"/>
              </a:ext>
            </a:extLst>
          </p:cNvPr>
          <p:cNvSpPr/>
          <p:nvPr/>
        </p:nvSpPr>
        <p:spPr>
          <a:xfrm>
            <a:off x="6300192" y="2564904"/>
            <a:ext cx="2304256" cy="259228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F8D1F953-822F-4A22-9BA9-1748BA6058C9}"/>
              </a:ext>
            </a:extLst>
          </p:cNvPr>
          <p:cNvCxnSpPr/>
          <p:nvPr/>
        </p:nvCxnSpPr>
        <p:spPr>
          <a:xfrm>
            <a:off x="6876256" y="3429000"/>
            <a:ext cx="288032" cy="144016"/>
          </a:xfrm>
          <a:prstGeom prst="line">
            <a:avLst/>
          </a:prstGeom>
        </p:spPr>
        <p:style>
          <a:lnRef idx="2">
            <a:schemeClr val="dk1"/>
          </a:lnRef>
          <a:fillRef idx="1">
            <a:schemeClr val="lt1"/>
          </a:fillRef>
          <a:effectRef idx="0">
            <a:schemeClr val="dk1"/>
          </a:effectRef>
          <a:fontRef idx="minor">
            <a:schemeClr val="dk1"/>
          </a:fontRef>
        </p:style>
      </p:cxnSp>
      <p:cxnSp>
        <p:nvCxnSpPr>
          <p:cNvPr id="11" name="Straight Connector 10">
            <a:extLst>
              <a:ext uri="{FF2B5EF4-FFF2-40B4-BE49-F238E27FC236}">
                <a16:creationId xmlns:a16="http://schemas.microsoft.com/office/drawing/2014/main" id="{C64F3D3D-5D7A-45ED-B84B-0BFE1A1240FB}"/>
              </a:ext>
            </a:extLst>
          </p:cNvPr>
          <p:cNvCxnSpPr>
            <a:cxnSpLocks/>
          </p:cNvCxnSpPr>
          <p:nvPr/>
        </p:nvCxnSpPr>
        <p:spPr>
          <a:xfrm flipH="1">
            <a:off x="7740352" y="3423831"/>
            <a:ext cx="288032" cy="144016"/>
          </a:xfrm>
          <a:prstGeom prst="line">
            <a:avLst/>
          </a:prstGeom>
        </p:spPr>
        <p:style>
          <a:lnRef idx="2">
            <a:schemeClr val="dk1"/>
          </a:lnRef>
          <a:fillRef idx="1">
            <a:schemeClr val="lt1"/>
          </a:fillRef>
          <a:effectRef idx="0">
            <a:schemeClr val="dk1"/>
          </a:effectRef>
          <a:fontRef idx="minor">
            <a:schemeClr val="dk1"/>
          </a:fontRef>
        </p:style>
      </p:cxnSp>
      <p:pic>
        <p:nvPicPr>
          <p:cNvPr id="12" name="Picture 11" descr="Image result for calculator symbol">
            <a:extLst>
              <a:ext uri="{FF2B5EF4-FFF2-40B4-BE49-F238E27FC236}">
                <a16:creationId xmlns:a16="http://schemas.microsoft.com/office/drawing/2014/main" id="{7D8A3707-1547-4CF9-8968-75254CEC14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882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6AE26B7-4DF8-40B0-A0E3-A0682528B886}"/>
                  </a:ext>
                </a:extLst>
              </p:cNvPr>
              <p:cNvSpPr txBox="1"/>
              <p:nvPr/>
            </p:nvSpPr>
            <p:spPr>
              <a:xfrm>
                <a:off x="251520" y="1124744"/>
                <a:ext cx="8640960" cy="286232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Given that </a:t>
                </a:r>
                <a14:m>
                  <m:oMath xmlns:m="http://schemas.openxmlformats.org/officeDocument/2006/math">
                    <m:r>
                      <a:rPr lang="en-GB" sz="2000" i="1">
                        <a:latin typeface="Cambria Math" panose="02040503050406030204" pitchFamily="18" charset="0"/>
                        <a:cs typeface="Arial" panose="020B0604020202020204" pitchFamily="34" charset="0"/>
                      </a:rPr>
                      <m:t>43</m:t>
                    </m:r>
                    <m:r>
                      <a:rPr lang="en-GB" sz="2000" i="1">
                        <a:latin typeface="Cambria Math" panose="02040503050406030204" pitchFamily="18" charset="0"/>
                        <a:ea typeface="Cambria Math" panose="02040503050406030204" pitchFamily="18" charset="0"/>
                        <a:cs typeface="Arial" panose="020B0604020202020204" pitchFamily="34" charset="0"/>
                      </a:rPr>
                      <m:t>×92=3956</m:t>
                    </m:r>
                  </m:oMath>
                </a14:m>
                <a:r>
                  <a:rPr lang="en-GB" sz="2000" dirty="0">
                    <a:latin typeface="Arial" panose="020B0604020202020204" pitchFamily="34" charset="0"/>
                    <a:cs typeface="Arial" panose="020B0604020202020204" pitchFamily="34" charset="0"/>
                  </a:rPr>
                  <a:t>, without using a calculator, work out the value of </a:t>
                </a:r>
                <a14:m>
                  <m:oMath xmlns:m="http://schemas.openxmlformats.org/officeDocument/2006/math">
                    <m:r>
                      <a:rPr lang="en-GB" sz="2000" b="0" i="0" smtClean="0">
                        <a:latin typeface="Cambria Math" panose="02040503050406030204" pitchFamily="18" charset="0"/>
                        <a:ea typeface="Cambria Math" panose="02040503050406030204" pitchFamily="18" charset="0"/>
                        <a:cs typeface="Arial" panose="020B0604020202020204" pitchFamily="34" charset="0"/>
                      </a:rPr>
                      <m:t>3956</m:t>
                    </m:r>
                    <m:r>
                      <a:rPr lang="en-GB" sz="2000" b="0" i="1" smtClean="0">
                        <a:latin typeface="Cambria Math" panose="02040503050406030204" pitchFamily="18" charset="0"/>
                        <a:ea typeface="Cambria Math" panose="02040503050406030204" pitchFamily="18" charset="0"/>
                        <a:cs typeface="Arial" panose="020B0604020202020204" pitchFamily="34" charset="0"/>
                      </a:rPr>
                      <m:t>÷430</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the simultaneous equations</a:t>
                </a:r>
              </a:p>
              <a:p>
                <a:r>
                  <a:rPr lang="en-GB" sz="2000" dirty="0">
                    <a:latin typeface="Arial" panose="020B0604020202020204" pitchFamily="34" charset="0"/>
                    <a:cs typeface="Arial" panose="020B0604020202020204" pitchFamily="34" charset="0"/>
                  </a:rPr>
                  <a:t>	</a:t>
                </a:r>
                <a14:m>
                  <m:oMath xmlns:m="http://schemas.openxmlformats.org/officeDocument/2006/math">
                    <m:r>
                      <a:rPr lang="es-ES" sz="2000" i="1" dirty="0" smtClean="0">
                        <a:latin typeface="Cambria Math" panose="02040503050406030204" pitchFamily="18" charset="0"/>
                        <a:cs typeface="Arial" panose="020B0604020202020204" pitchFamily="34" charset="0"/>
                      </a:rPr>
                      <m:t>3</m:t>
                    </m:r>
                    <m:r>
                      <a:rPr lang="es-ES" sz="2000" i="1" dirty="0" smtClean="0">
                        <a:latin typeface="Cambria Math" panose="02040503050406030204" pitchFamily="18" charset="0"/>
                        <a:cs typeface="Arial" panose="020B0604020202020204" pitchFamily="34" charset="0"/>
                      </a:rPr>
                      <m:t>𝑥</m:t>
                    </m:r>
                    <m:r>
                      <a:rPr lang="es-ES" sz="2000" i="1" dirty="0" smtClean="0">
                        <a:latin typeface="Cambria Math" panose="02040503050406030204" pitchFamily="18" charset="0"/>
                        <a:cs typeface="Arial" panose="020B0604020202020204" pitchFamily="34" charset="0"/>
                      </a:rPr>
                      <m:t>+7</m:t>
                    </m:r>
                    <m:r>
                      <a:rPr lang="es-ES" sz="2000" i="1" dirty="0" smtClean="0">
                        <a:latin typeface="Cambria Math" panose="02040503050406030204" pitchFamily="18" charset="0"/>
                        <a:cs typeface="Arial" panose="020B0604020202020204" pitchFamily="34" charset="0"/>
                      </a:rPr>
                      <m:t>𝑦</m:t>
                    </m:r>
                    <m:r>
                      <a:rPr lang="es-ES" sz="2000" i="1" dirty="0" smtClean="0">
                        <a:latin typeface="Cambria Math" panose="02040503050406030204" pitchFamily="18" charset="0"/>
                        <a:cs typeface="Arial" panose="020B0604020202020204" pitchFamily="34" charset="0"/>
                      </a:rPr>
                      <m:t>=26</m:t>
                    </m:r>
                  </m:oMath>
                </a14:m>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	</a:t>
                </a:r>
                <a14:m>
                  <m:oMath xmlns:m="http://schemas.openxmlformats.org/officeDocument/2006/math">
                    <m:r>
                      <a:rPr lang="es-ES" sz="2000" i="1" dirty="0" smtClean="0">
                        <a:latin typeface="Cambria Math" panose="02040503050406030204" pitchFamily="18" charset="0"/>
                        <a:cs typeface="Arial" panose="020B0604020202020204" pitchFamily="34" charset="0"/>
                      </a:rPr>
                      <m:t>4</m:t>
                    </m:r>
                    <m:r>
                      <a:rPr lang="es-ES" sz="2000" i="1" dirty="0" smtClean="0">
                        <a:latin typeface="Cambria Math" panose="02040503050406030204" pitchFamily="18" charset="0"/>
                        <a:cs typeface="Arial" panose="020B0604020202020204" pitchFamily="34" charset="0"/>
                      </a:rPr>
                      <m:t>𝑥</m:t>
                    </m:r>
                    <m:r>
                      <a:rPr lang="es-ES" sz="2000" i="1" dirty="0" smtClean="0">
                        <a:latin typeface="Cambria Math" panose="02040503050406030204" pitchFamily="18" charset="0"/>
                        <a:cs typeface="Arial" panose="020B0604020202020204" pitchFamily="34" charset="0"/>
                      </a:rPr>
                      <m:t>+5</m:t>
                    </m:r>
                    <m:r>
                      <a:rPr lang="es-ES" sz="2000" i="1" dirty="0" smtClean="0">
                        <a:latin typeface="Cambria Math" panose="02040503050406030204" pitchFamily="18" charset="0"/>
                        <a:cs typeface="Arial" panose="020B0604020202020204" pitchFamily="34" charset="0"/>
                      </a:rPr>
                      <m:t>𝑦</m:t>
                    </m:r>
                    <m:r>
                      <a:rPr lang="es-ES" sz="2000" i="1" dirty="0" smtClean="0">
                        <a:latin typeface="Cambria Math" panose="02040503050406030204" pitchFamily="18" charset="0"/>
                        <a:cs typeface="Arial" panose="020B0604020202020204" pitchFamily="34" charset="0"/>
                      </a:rPr>
                      <m:t>=13</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startAt="3"/>
                </a:pPr>
                <a:r>
                  <a:rPr lang="en-US" sz="2000" dirty="0">
                    <a:latin typeface="Arial" panose="020B0604020202020204" pitchFamily="34" charset="0"/>
                    <a:cs typeface="Arial" panose="020B0604020202020204" pitchFamily="34" charset="0"/>
                  </a:rPr>
                  <a:t>Steve says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There are more prime numbers between 20 and </a:t>
                </a:r>
                <a:r>
                  <a:rPr lang="en-US" sz="2000" dirty="0" smtClean="0">
                    <a:latin typeface="Arial" panose="020B0604020202020204" pitchFamily="34" charset="0"/>
                    <a:cs typeface="Arial" panose="020B0604020202020204" pitchFamily="34" charset="0"/>
                  </a:rPr>
                  <a:t>30 than </a:t>
                </a:r>
                <a:r>
                  <a:rPr lang="en-US" sz="2000" dirty="0">
                    <a:latin typeface="Arial" panose="020B0604020202020204" pitchFamily="34" charset="0"/>
                    <a:cs typeface="Arial" panose="020B0604020202020204" pitchFamily="34" charset="0"/>
                  </a:rPr>
                  <a:t>there are between 10 and 20</a:t>
                </a:r>
                <a:r>
                  <a:rPr lang="en-US" sz="2000" dirty="0" smtClean="0">
                    <a:latin typeface="Arial" panose="020B0604020202020204" pitchFamily="34" charset="0"/>
                    <a:cs typeface="Arial" panose="020B0604020202020204" pitchFamily="34" charset="0"/>
                  </a:rPr>
                  <a:t>”. Is </a:t>
                </a:r>
                <a:r>
                  <a:rPr lang="en-US" sz="2000" dirty="0">
                    <a:latin typeface="Arial" panose="020B0604020202020204" pitchFamily="34" charset="0"/>
                    <a:cs typeface="Arial" panose="020B0604020202020204" pitchFamily="34" charset="0"/>
                  </a:rPr>
                  <a:t>Steve right</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mc:Choice>
        <mc:Fallback>
          <p:sp>
            <p:nvSpPr>
              <p:cNvPr id="3" name="TextBox 2">
                <a:extLst>
                  <a:ext uri="{FF2B5EF4-FFF2-40B4-BE49-F238E27FC236}">
                    <a16:creationId xmlns:a16="http://schemas.microsoft.com/office/drawing/2014/main" id="{56AE26B7-4DF8-40B0-A0E3-A0682528B886}"/>
                  </a:ext>
                </a:extLst>
              </p:cNvPr>
              <p:cNvSpPr txBox="1">
                <a:spLocks noRot="1" noChangeAspect="1" noMove="1" noResize="1" noEditPoints="1" noAdjustHandles="1" noChangeArrowheads="1" noChangeShapeType="1" noTextEdit="1"/>
              </p:cNvSpPr>
              <p:nvPr/>
            </p:nvSpPr>
            <p:spPr>
              <a:xfrm>
                <a:off x="251520" y="1124744"/>
                <a:ext cx="8640960" cy="2862322"/>
              </a:xfrm>
              <a:prstGeom prst="rect">
                <a:avLst/>
              </a:prstGeom>
              <a:blipFill>
                <a:blip r:embed="rId2"/>
                <a:stretch>
                  <a:fillRect l="-635" t="-1066" b="-3198"/>
                </a:stretch>
              </a:blipFill>
            </p:spPr>
            <p:txBody>
              <a:bodyPr/>
              <a:lstStyle/>
              <a:p>
                <a:r>
                  <a:rPr lang="en-GB">
                    <a:noFill/>
                  </a:rPr>
                  <a:t> </a:t>
                </a:r>
              </a:p>
            </p:txBody>
          </p:sp>
        </mc:Fallback>
      </mc:AlternateContent>
      <p:pic>
        <p:nvPicPr>
          <p:cNvPr id="4" name="Picture 3" descr="Image result for calculator symbol">
            <a:extLst>
              <a:ext uri="{FF2B5EF4-FFF2-40B4-BE49-F238E27FC236}">
                <a16:creationId xmlns:a16="http://schemas.microsoft.com/office/drawing/2014/main" id="{8F1F0F70-9FC2-4A58-95B1-D42083249AC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not allowed symbol">
            <a:extLst>
              <a:ext uri="{FF2B5EF4-FFF2-40B4-BE49-F238E27FC236}">
                <a16:creationId xmlns:a16="http://schemas.microsoft.com/office/drawing/2014/main" id="{1BE88C1F-36E5-40E5-AFF1-9018E9C0C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2689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3CB9E9-AB2A-417E-A001-DFF5E35EEEF9}"/>
              </a:ext>
            </a:extLst>
          </p:cNvPr>
          <p:cNvSpPr txBox="1"/>
          <p:nvPr/>
        </p:nvSpPr>
        <p:spPr>
          <a:xfrm>
            <a:off x="251520" y="1124744"/>
            <a:ext cx="8640960" cy="470898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Accurately construct the triangle below in your exercise book.</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It takes 3 painters 6 days to complete a job. Work out how many days it would take 2 painters to complete the same job. </a:t>
            </a: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Harley’s house has a value of £160 000 correct to 2 significant figures</a:t>
            </a:r>
            <a:r>
              <a:rPr lang="en-US" sz="2000" dirty="0" smtClean="0">
                <a:latin typeface="Arial" panose="020B0604020202020204" pitchFamily="34" charset="0"/>
                <a:cs typeface="Arial" panose="020B0604020202020204" pitchFamily="34" charset="0"/>
              </a:rPr>
              <a:t>. Write </a:t>
            </a:r>
            <a:r>
              <a:rPr lang="en-US" sz="2000" dirty="0">
                <a:latin typeface="Arial" panose="020B0604020202020204" pitchFamily="34" charset="0"/>
                <a:cs typeface="Arial" panose="020B0604020202020204" pitchFamily="34" charset="0"/>
              </a:rPr>
              <a:t>down the least possible value of the house.</a:t>
            </a:r>
            <a:endParaRPr lang="en-GB" sz="2000" dirty="0">
              <a:latin typeface="Arial" panose="020B0604020202020204" pitchFamily="34" charset="0"/>
              <a:cs typeface="Arial" panose="020B0604020202020204" pitchFamily="34" charset="0"/>
            </a:endParaRPr>
          </a:p>
        </p:txBody>
      </p:sp>
      <p:sp>
        <p:nvSpPr>
          <p:cNvPr id="4" name="Isosceles Triangle 3"/>
          <p:cNvSpPr/>
          <p:nvPr/>
        </p:nvSpPr>
        <p:spPr>
          <a:xfrm>
            <a:off x="2339752" y="1772816"/>
            <a:ext cx="3672408" cy="1800200"/>
          </a:xfrm>
          <a:prstGeom prst="triangle">
            <a:avLst>
              <a:gd name="adj" fmla="val 2652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TextBox 4"/>
          <p:cNvSpPr txBox="1"/>
          <p:nvPr/>
        </p:nvSpPr>
        <p:spPr>
          <a:xfrm>
            <a:off x="3707904" y="3671313"/>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7 cm</a:t>
            </a:r>
          </a:p>
        </p:txBody>
      </p:sp>
      <p:sp>
        <p:nvSpPr>
          <p:cNvPr id="6" name="TextBox 5"/>
          <p:cNvSpPr txBox="1"/>
          <p:nvPr/>
        </p:nvSpPr>
        <p:spPr>
          <a:xfrm>
            <a:off x="2123728" y="2262323"/>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5 cm</a:t>
            </a:r>
          </a:p>
        </p:txBody>
      </p:sp>
      <p:sp>
        <p:nvSpPr>
          <p:cNvPr id="7" name="TextBox 6"/>
          <p:cNvSpPr txBox="1"/>
          <p:nvPr/>
        </p:nvSpPr>
        <p:spPr>
          <a:xfrm>
            <a:off x="4572000" y="2204864"/>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 cm</a:t>
            </a:r>
          </a:p>
        </p:txBody>
      </p:sp>
      <p:pic>
        <p:nvPicPr>
          <p:cNvPr id="8" name="Picture 7" descr="Image result for calculator symbol">
            <a:extLst>
              <a:ext uri="{FF2B5EF4-FFF2-40B4-BE49-F238E27FC236}">
                <a16:creationId xmlns:a16="http://schemas.microsoft.com/office/drawing/2014/main" id="{8E5175E0-2A29-4617-8DB1-C03A1B4082E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5564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73CB9E9-AB2A-417E-A001-DFF5E35EEEF9}"/>
                  </a:ext>
                </a:extLst>
              </p:cNvPr>
              <p:cNvSpPr txBox="1"/>
              <p:nvPr/>
            </p:nvSpPr>
            <p:spPr>
              <a:xfrm>
                <a:off x="251520" y="1124744"/>
                <a:ext cx="8640960"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mean from this frequency table.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area of the shape below. Give your answer correct to 3 significant figures.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first five terms of the sequence </a:t>
                </a:r>
              </a:p>
              <a:p>
                <a:pPr lvl="1"/>
                <a14:m>
                  <m:oMath xmlns:m="http://schemas.openxmlformats.org/officeDocument/2006/math">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𝑛</m:t>
                    </m:r>
                    <m:r>
                      <a:rPr lang="en-GB" sz="2000" b="0" i="1" smtClean="0">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 </a:t>
                </a:r>
              </a:p>
            </p:txBody>
          </p:sp>
        </mc:Choice>
        <mc:Fallback xmlns="">
          <p:sp>
            <p:nvSpPr>
              <p:cNvPr id="3" name="TextBox 2">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170099"/>
              </a:xfrm>
              <a:prstGeom prst="rect">
                <a:avLst/>
              </a:prstGeom>
              <a:blipFill>
                <a:blip r:embed="rId2"/>
                <a:stretch>
                  <a:fillRect l="-635" t="-962"/>
                </a:stretch>
              </a:blipFill>
            </p:spPr>
            <p:txBody>
              <a:bodyPr/>
              <a:lstStyle/>
              <a:p>
                <a:r>
                  <a:rPr lang="en-GB">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3821929964"/>
              </p:ext>
            </p:extLst>
          </p:nvPr>
        </p:nvGraphicFramePr>
        <p:xfrm>
          <a:off x="1475656" y="1628800"/>
          <a:ext cx="5760000" cy="741680"/>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453154787"/>
                    </a:ext>
                  </a:extLst>
                </a:gridCol>
                <a:gridCol w="720000">
                  <a:extLst>
                    <a:ext uri="{9D8B030D-6E8A-4147-A177-3AD203B41FA5}">
                      <a16:colId xmlns:a16="http://schemas.microsoft.com/office/drawing/2014/main" val="2395024208"/>
                    </a:ext>
                  </a:extLst>
                </a:gridCol>
                <a:gridCol w="720000">
                  <a:extLst>
                    <a:ext uri="{9D8B030D-6E8A-4147-A177-3AD203B41FA5}">
                      <a16:colId xmlns:a16="http://schemas.microsoft.com/office/drawing/2014/main" val="1410286679"/>
                    </a:ext>
                  </a:extLst>
                </a:gridCol>
                <a:gridCol w="720000">
                  <a:extLst>
                    <a:ext uri="{9D8B030D-6E8A-4147-A177-3AD203B41FA5}">
                      <a16:colId xmlns:a16="http://schemas.microsoft.com/office/drawing/2014/main" val="727690723"/>
                    </a:ext>
                  </a:extLst>
                </a:gridCol>
                <a:gridCol w="720000">
                  <a:extLst>
                    <a:ext uri="{9D8B030D-6E8A-4147-A177-3AD203B41FA5}">
                      <a16:colId xmlns:a16="http://schemas.microsoft.com/office/drawing/2014/main" val="1061212212"/>
                    </a:ext>
                  </a:extLst>
                </a:gridCol>
                <a:gridCol w="720000">
                  <a:extLst>
                    <a:ext uri="{9D8B030D-6E8A-4147-A177-3AD203B41FA5}">
                      <a16:colId xmlns:a16="http://schemas.microsoft.com/office/drawing/2014/main" val="3400658659"/>
                    </a:ext>
                  </a:extLst>
                </a:gridCol>
              </a:tblGrid>
              <a:tr h="370840">
                <a:tc>
                  <a:txBody>
                    <a:bodyPr/>
                    <a:lstStyle/>
                    <a:p>
                      <a:r>
                        <a:rPr lang="en-GB" b="1" dirty="0">
                          <a:solidFill>
                            <a:schemeClr val="tx1"/>
                          </a:solidFill>
                          <a:latin typeface="Arial" panose="020B0604020202020204" pitchFamily="34" charset="0"/>
                          <a:cs typeface="Arial" panose="020B0604020202020204" pitchFamily="34" charset="0"/>
                        </a:rPr>
                        <a:t>Number</a:t>
                      </a:r>
                      <a:r>
                        <a:rPr lang="en-GB" b="1" baseline="0" dirty="0">
                          <a:solidFill>
                            <a:schemeClr val="tx1"/>
                          </a:solidFill>
                          <a:latin typeface="Arial" panose="020B0604020202020204" pitchFamily="34" charset="0"/>
                          <a:cs typeface="Arial" panose="020B0604020202020204" pitchFamily="34" charset="0"/>
                        </a:rPr>
                        <a:t> of g</a:t>
                      </a:r>
                      <a:r>
                        <a:rPr lang="en-GB" b="1" dirty="0">
                          <a:solidFill>
                            <a:schemeClr val="tx1"/>
                          </a:solidFill>
                          <a:latin typeface="Arial" panose="020B0604020202020204" pitchFamily="34" charset="0"/>
                          <a:cs typeface="Arial" panose="020B0604020202020204" pitchFamily="34" charset="0"/>
                        </a:rPr>
                        <a:t>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950093"/>
                  </a:ext>
                </a:extLst>
              </a:tr>
              <a:tr h="370840">
                <a:tc>
                  <a:txBody>
                    <a:bodyPr/>
                    <a:lstStyle/>
                    <a:p>
                      <a:r>
                        <a:rPr lang="en-GB" b="1" dirty="0">
                          <a:solidFill>
                            <a:schemeClr val="tx1"/>
                          </a:solidFill>
                          <a:latin typeface="Arial" panose="020B0604020202020204" pitchFamily="34" charset="0"/>
                          <a:cs typeface="Arial" panose="020B0604020202020204" pitchFamily="34"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7360065"/>
                  </a:ext>
                </a:extLst>
              </a:tr>
            </a:tbl>
          </a:graphicData>
        </a:graphic>
      </p:graphicFrame>
      <p:grpSp>
        <p:nvGrpSpPr>
          <p:cNvPr id="6" name="Group 5">
            <a:extLst>
              <a:ext uri="{FF2B5EF4-FFF2-40B4-BE49-F238E27FC236}">
                <a16:creationId xmlns:a16="http://schemas.microsoft.com/office/drawing/2014/main" id="{17F8DF3A-640E-432B-A19D-9C9DE34E2049}"/>
              </a:ext>
            </a:extLst>
          </p:cNvPr>
          <p:cNvGrpSpPr/>
          <p:nvPr/>
        </p:nvGrpSpPr>
        <p:grpSpPr>
          <a:xfrm>
            <a:off x="6300192" y="3472180"/>
            <a:ext cx="3744416" cy="3744416"/>
            <a:chOff x="3779912" y="4365104"/>
            <a:chExt cx="2808312" cy="2808312"/>
          </a:xfrm>
        </p:grpSpPr>
        <p:sp>
          <p:nvSpPr>
            <p:cNvPr id="2" name="Partial Circle 1">
              <a:extLst>
                <a:ext uri="{FF2B5EF4-FFF2-40B4-BE49-F238E27FC236}">
                  <a16:creationId xmlns:a16="http://schemas.microsoft.com/office/drawing/2014/main" id="{4C9FCECC-C521-4164-AFC2-2C6CA7FF7071}"/>
                </a:ext>
              </a:extLst>
            </p:cNvPr>
            <p:cNvSpPr/>
            <p:nvPr/>
          </p:nvSpPr>
          <p:spPr>
            <a:xfrm>
              <a:off x="3779912" y="4365104"/>
              <a:ext cx="2808312" cy="2808312"/>
            </a:xfrm>
            <a:prstGeom prst="pie">
              <a:avLst>
                <a:gd name="adj1" fmla="val 10811350"/>
                <a:gd name="adj2" fmla="val 1620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5" name="Rectangle 4">
              <a:extLst>
                <a:ext uri="{FF2B5EF4-FFF2-40B4-BE49-F238E27FC236}">
                  <a16:creationId xmlns:a16="http://schemas.microsoft.com/office/drawing/2014/main" id="{3958B2B7-B06E-442D-8EF6-C6D8236EB4C6}"/>
                </a:ext>
              </a:extLst>
            </p:cNvPr>
            <p:cNvSpPr/>
            <p:nvPr/>
          </p:nvSpPr>
          <p:spPr>
            <a:xfrm>
              <a:off x="4932040" y="5517232"/>
              <a:ext cx="252028" cy="2520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7" name="TextBox 6">
            <a:extLst>
              <a:ext uri="{FF2B5EF4-FFF2-40B4-BE49-F238E27FC236}">
                <a16:creationId xmlns:a16="http://schemas.microsoft.com/office/drawing/2014/main" id="{E3D1C721-87E2-466B-B0EB-02D38B5B8B68}"/>
              </a:ext>
            </a:extLst>
          </p:cNvPr>
          <p:cNvSpPr txBox="1"/>
          <p:nvPr/>
        </p:nvSpPr>
        <p:spPr>
          <a:xfrm>
            <a:off x="6902524" y="5344388"/>
            <a:ext cx="115212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5 cm</a:t>
            </a:r>
          </a:p>
        </p:txBody>
      </p:sp>
      <p:pic>
        <p:nvPicPr>
          <p:cNvPr id="8" name="Picture 7" descr="Image result for calculator symbol">
            <a:extLst>
              <a:ext uri="{FF2B5EF4-FFF2-40B4-BE49-F238E27FC236}">
                <a16:creationId xmlns:a16="http://schemas.microsoft.com/office/drawing/2014/main" id="{FDCE93E2-3892-4CE8-875C-FF503072EC1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4570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501675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Are the two triangles below similar? You must justify your answer.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Emily buys a pack of 12 bottles of water</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pack costs £</a:t>
            </a:r>
            <a:r>
              <a:rPr lang="en-US" sz="2000" dirty="0" smtClean="0">
                <a:latin typeface="Arial" panose="020B0604020202020204" pitchFamily="34" charset="0"/>
                <a:cs typeface="Arial" panose="020B0604020202020204" pitchFamily="34" charset="0"/>
              </a:rPr>
              <a:t>5.64. Emily </a:t>
            </a:r>
            <a:r>
              <a:rPr lang="en-US" sz="2000" dirty="0">
                <a:latin typeface="Arial" panose="020B0604020202020204" pitchFamily="34" charset="0"/>
                <a:cs typeface="Arial" panose="020B0604020202020204" pitchFamily="34" charset="0"/>
              </a:rPr>
              <a:t>sells all 12 bottles for 50p each</a:t>
            </a:r>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out Emily’s percentage profit</a:t>
            </a:r>
            <a:r>
              <a:rPr lang="en-US" sz="2000" dirty="0" smtClean="0">
                <a:latin typeface="Arial" panose="020B0604020202020204" pitchFamily="34" charset="0"/>
                <a:cs typeface="Arial" panose="020B0604020202020204" pitchFamily="34" charset="0"/>
              </a:rPr>
              <a:t>. Give </a:t>
            </a:r>
            <a:r>
              <a:rPr lang="en-US" sz="2000" dirty="0">
                <a:latin typeface="Arial" panose="020B0604020202020204" pitchFamily="34" charset="0"/>
                <a:cs typeface="Arial" panose="020B0604020202020204" pitchFamily="34" charset="0"/>
              </a:rPr>
              <a:t>your answer correct to 1 decimal place</a:t>
            </a:r>
            <a:r>
              <a:rPr lang="en-US" sz="2000" dirty="0" smtClean="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size of the largest angle in a triangle is 4 times the size of the smallest angle</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other angle is 27° less than the largest </a:t>
            </a:r>
            <a:r>
              <a:rPr lang="en-US" sz="2000" dirty="0" smtClean="0">
                <a:latin typeface="Arial" panose="020B0604020202020204" pitchFamily="34" charset="0"/>
                <a:cs typeface="Arial" panose="020B0604020202020204" pitchFamily="34" charset="0"/>
              </a:rPr>
              <a:t>angle. Work </a:t>
            </a:r>
            <a:r>
              <a:rPr lang="en-US" sz="2000" dirty="0">
                <a:latin typeface="Arial" panose="020B0604020202020204" pitchFamily="34" charset="0"/>
                <a:cs typeface="Arial" panose="020B0604020202020204" pitchFamily="34" charset="0"/>
              </a:rPr>
              <a:t>out, in degrees, the size of each angle in the triangle</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3" name="Isosceles Triangle 2"/>
          <p:cNvSpPr/>
          <p:nvPr/>
        </p:nvSpPr>
        <p:spPr>
          <a:xfrm>
            <a:off x="1331640" y="1916832"/>
            <a:ext cx="3168352" cy="1584176"/>
          </a:xfrm>
          <a:prstGeom prst="triangle">
            <a:avLst>
              <a:gd name="adj" fmla="val 2173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Isosceles Triangle 3"/>
          <p:cNvSpPr/>
          <p:nvPr/>
        </p:nvSpPr>
        <p:spPr>
          <a:xfrm flipH="1">
            <a:off x="5220072" y="1988840"/>
            <a:ext cx="1863824" cy="1160512"/>
          </a:xfrm>
          <a:prstGeom prst="triangle">
            <a:avLst>
              <a:gd name="adj" fmla="val 2173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Arc 4"/>
          <p:cNvSpPr/>
          <p:nvPr/>
        </p:nvSpPr>
        <p:spPr>
          <a:xfrm>
            <a:off x="630628" y="2854683"/>
            <a:ext cx="1224136" cy="1224136"/>
          </a:xfrm>
          <a:prstGeom prst="arc">
            <a:avLst>
              <a:gd name="adj1" fmla="val 18208917"/>
              <a:gd name="adj2" fmla="val 212246"/>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rc 5"/>
          <p:cNvSpPr/>
          <p:nvPr/>
        </p:nvSpPr>
        <p:spPr>
          <a:xfrm>
            <a:off x="1403648" y="1161622"/>
            <a:ext cx="1224136" cy="1224136"/>
          </a:xfrm>
          <a:prstGeom prst="arc">
            <a:avLst>
              <a:gd name="adj1" fmla="val 2719170"/>
              <a:gd name="adj2" fmla="val 6486654"/>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Arc 6"/>
          <p:cNvSpPr/>
          <p:nvPr/>
        </p:nvSpPr>
        <p:spPr>
          <a:xfrm>
            <a:off x="3779912" y="2924944"/>
            <a:ext cx="1224136" cy="1224136"/>
          </a:xfrm>
          <a:prstGeom prst="arc">
            <a:avLst>
              <a:gd name="adj1" fmla="val 10937088"/>
              <a:gd name="adj2" fmla="val 1330785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Arc 7"/>
          <p:cNvSpPr/>
          <p:nvPr/>
        </p:nvSpPr>
        <p:spPr>
          <a:xfrm>
            <a:off x="6084168" y="1161622"/>
            <a:ext cx="1224136" cy="1224136"/>
          </a:xfrm>
          <a:prstGeom prst="arc">
            <a:avLst>
              <a:gd name="adj1" fmla="val 4696468"/>
              <a:gd name="adj2" fmla="val 759755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Arc 8"/>
          <p:cNvSpPr/>
          <p:nvPr/>
        </p:nvSpPr>
        <p:spPr>
          <a:xfrm>
            <a:off x="6579840" y="2588783"/>
            <a:ext cx="1224136" cy="1224136"/>
          </a:xfrm>
          <a:prstGeom prst="arc">
            <a:avLst>
              <a:gd name="adj1" fmla="val 11016649"/>
              <a:gd name="adj2" fmla="val 14565454"/>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Arc 9"/>
          <p:cNvSpPr/>
          <p:nvPr/>
        </p:nvSpPr>
        <p:spPr>
          <a:xfrm>
            <a:off x="4499992" y="2537284"/>
            <a:ext cx="1224136" cy="1224136"/>
          </a:xfrm>
          <a:prstGeom prst="arc">
            <a:avLst>
              <a:gd name="adj1" fmla="val 19550772"/>
              <a:gd name="adj2" fmla="val 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1759896" y="3016185"/>
                <a:ext cx="6217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ea typeface="Cambria Math" panose="02040503050406030204" pitchFamily="18" charset="0"/>
                        </a:rPr>
                        <m:t>80</m:t>
                      </m:r>
                      <m:r>
                        <a:rPr lang="en-GB"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759896" y="3016185"/>
                <a:ext cx="621783"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629260" y="2798096"/>
                <a:ext cx="6217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4</m:t>
                      </m:r>
                      <m:r>
                        <a:rPr lang="en-GB" i="1" dirty="0" smtClean="0">
                          <a:latin typeface="Cambria Math" panose="02040503050406030204" pitchFamily="18" charset="0"/>
                        </a:rPr>
                        <m:t>5</m:t>
                      </m:r>
                      <m:r>
                        <a:rPr lang="en-GB"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5629260" y="2798096"/>
                <a:ext cx="621783"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307099" y="3112364"/>
                <a:ext cx="6217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35</m:t>
                      </m:r>
                      <m:r>
                        <a:rPr lang="en-GB"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307099" y="3112364"/>
                <a:ext cx="621783"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173511" y="2646570"/>
                <a:ext cx="6217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ea typeface="Cambria Math" panose="02040503050406030204" pitchFamily="18" charset="0"/>
                        </a:rPr>
                        <m:t>80</m:t>
                      </m:r>
                      <m:r>
                        <a:rPr lang="en-GB"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6173511" y="2646570"/>
                <a:ext cx="621783" cy="369332"/>
              </a:xfrm>
              <a:prstGeom prst="rect">
                <a:avLst/>
              </a:prstGeom>
              <a:blipFill>
                <a:blip r:embed="rId5"/>
                <a:stretch>
                  <a:fillRect/>
                </a:stretch>
              </a:blipFill>
            </p:spPr>
            <p:txBody>
              <a:bodyPr/>
              <a:lstStyle/>
              <a:p>
                <a:r>
                  <a:rPr lang="en-GB">
                    <a:noFill/>
                  </a:rPr>
                  <a:t> </a:t>
                </a:r>
              </a:p>
            </p:txBody>
          </p:sp>
        </mc:Fallback>
      </mc:AlternateContent>
      <p:pic>
        <p:nvPicPr>
          <p:cNvPr id="16" name="Picture 15" descr="Image result for calculator symbol">
            <a:extLst>
              <a:ext uri="{FF2B5EF4-FFF2-40B4-BE49-F238E27FC236}">
                <a16:creationId xmlns:a16="http://schemas.microsoft.com/office/drawing/2014/main" id="{FDCE93E2-3892-4CE8-875C-FF503072EC1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8955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336704"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value of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cs typeface="Arial" panose="020B0604020202020204" pitchFamily="34" charset="0"/>
                          </a:rPr>
                          <m:t>−2</m:t>
                        </m:r>
                      </m:sup>
                    </m:sSup>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the exact value of cos </a:t>
                </a:r>
                <a14:m>
                  <m:oMath xmlns:m="http://schemas.openxmlformats.org/officeDocument/2006/math">
                    <m:r>
                      <a:rPr lang="en-GB" sz="2000" b="0" i="1" smtClean="0">
                        <a:latin typeface="Cambria Math" panose="02040503050406030204" pitchFamily="18" charset="0"/>
                        <a:cs typeface="Arial" panose="020B0604020202020204" pitchFamily="34" charset="0"/>
                      </a:rPr>
                      <m:t>90</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336704" cy="2246769"/>
              </a:xfrm>
              <a:prstGeom prst="rect">
                <a:avLst/>
              </a:prstGeom>
              <a:blipFill>
                <a:blip r:embed="rId2"/>
                <a:stretch>
                  <a:fillRect l="-865" t="-1359"/>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5F0FC659-6D50-49BA-B0DB-4A5098C764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2064DD27-7DFB-49CB-8741-6F5877FC21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9E2EA3-E0AE-4A3F-B8BE-EA9971BE33D7}"/>
              </a:ext>
            </a:extLst>
          </p:cNvPr>
          <p:cNvPicPr>
            <a:picLocks noChangeAspect="1"/>
          </p:cNvPicPr>
          <p:nvPr/>
        </p:nvPicPr>
        <p:blipFill>
          <a:blip r:embed="rId5"/>
          <a:stretch>
            <a:fillRect/>
          </a:stretch>
        </p:blipFill>
        <p:spPr>
          <a:xfrm>
            <a:off x="6664696" y="1196752"/>
            <a:ext cx="2176461" cy="2121592"/>
          </a:xfrm>
          <a:prstGeom prst="rect">
            <a:avLst/>
          </a:prstGeom>
        </p:spPr>
      </p:pic>
    </p:spTree>
    <p:extLst>
      <p:ext uri="{BB962C8B-B14F-4D97-AF65-F5344CB8AC3E}">
        <p14:creationId xmlns:p14="http://schemas.microsoft.com/office/powerpoint/2010/main" val="12614390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3E84E3C-1F96-444C-B048-547C5736AAFE}"/>
                  </a:ext>
                </a:extLst>
              </p:cNvPr>
              <p:cNvSpPr txBox="1"/>
              <p:nvPr/>
            </p:nvSpPr>
            <p:spPr>
              <a:xfrm>
                <a:off x="251520" y="1124744"/>
                <a:ext cx="8640960"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a.	Sketch the graphs of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+5</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0" smtClean="0">
                        <a:latin typeface="Cambria Math" panose="02040503050406030204" pitchFamily="18" charset="0"/>
                        <a:cs typeface="Arial" panose="020B0604020202020204" pitchFamily="34" charset="0"/>
                      </a:rPr>
                      <m:t>−5.5</m:t>
                    </m:r>
                  </m:oMath>
                </a14:m>
                <a:r>
                  <a:rPr lang="en-GB" sz="2000" dirty="0">
                    <a:latin typeface="Arial" panose="020B0604020202020204" pitchFamily="34" charset="0"/>
                    <a:cs typeface="Arial" panose="020B0604020202020204" pitchFamily="34" charset="0"/>
                  </a:rPr>
                  <a:t> on the same 	pair of axes.</a:t>
                </a:r>
              </a:p>
              <a:p>
                <a:r>
                  <a:rPr lang="en-GB" sz="2000" dirty="0">
                    <a:latin typeface="Arial" panose="020B0604020202020204" pitchFamily="34" charset="0"/>
                    <a:cs typeface="Arial" panose="020B0604020202020204" pitchFamily="34" charset="0"/>
                  </a:rPr>
                  <a:t>       b.	Use your graphs to solve the simultaneous equations </a:t>
                </a:r>
                <a14:m>
                  <m:oMath xmlns:m="http://schemas.openxmlformats.org/officeDocument/2006/math">
                    <m:r>
                      <a:rPr lang="en-GB" sz="2000" i="1">
                        <a:latin typeface="Cambria Math" panose="02040503050406030204" pitchFamily="18" charset="0"/>
                        <a:cs typeface="Arial" panose="020B0604020202020204" pitchFamily="34" charset="0"/>
                      </a:rPr>
                      <m:t>𝑦</m:t>
                    </m:r>
                    <m:r>
                      <a:rPr lang="en-GB" sz="2000" i="1">
                        <a:latin typeface="Cambria Math" panose="02040503050406030204" pitchFamily="18" charset="0"/>
                        <a:cs typeface="Arial" panose="020B0604020202020204" pitchFamily="34" charset="0"/>
                      </a:rPr>
                      <m:t>=−2</m:t>
                    </m:r>
                    <m:r>
                      <a:rPr lang="en-GB" sz="2000" i="1">
                        <a:latin typeface="Cambria Math" panose="02040503050406030204" pitchFamily="18" charset="0"/>
                        <a:cs typeface="Arial" panose="020B0604020202020204" pitchFamily="34" charset="0"/>
                      </a:rPr>
                      <m:t>𝑥</m:t>
                    </m:r>
                    <m:r>
                      <a:rPr lang="en-GB" sz="2000" i="1">
                        <a:latin typeface="Cambria Math" panose="02040503050406030204" pitchFamily="18" charset="0"/>
                        <a:cs typeface="Arial" panose="020B0604020202020204" pitchFamily="34" charset="0"/>
                      </a:rPr>
                      <m:t>+5</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i="1">
                        <a:latin typeface="Cambria Math" panose="02040503050406030204" pitchFamily="18" charset="0"/>
                        <a:cs typeface="Arial" panose="020B0604020202020204" pitchFamily="34" charset="0"/>
                      </a:rPr>
                      <m:t>𝑦</m:t>
                    </m:r>
                    <m:r>
                      <a:rPr lang="en-GB" sz="2000" i="1">
                        <a:latin typeface="Cambria Math" panose="02040503050406030204" pitchFamily="18" charset="0"/>
                        <a:cs typeface="Arial" panose="020B0604020202020204" pitchFamily="34" charset="0"/>
                      </a:rPr>
                      <m:t>=</m:t>
                    </m:r>
                    <m:r>
                      <a:rPr lang="en-GB" sz="2000" i="1">
                        <a:latin typeface="Cambria Math" panose="02040503050406030204" pitchFamily="18" charset="0"/>
                        <a:cs typeface="Arial" panose="020B0604020202020204" pitchFamily="34" charset="0"/>
                      </a:rPr>
                      <m:t>𝑥</m:t>
                    </m:r>
                    <m:r>
                      <a:rPr lang="en-GB" sz="2000">
                        <a:latin typeface="Cambria Math" panose="02040503050406030204" pitchFamily="18" charset="0"/>
                        <a:cs typeface="Arial" panose="020B0604020202020204" pitchFamily="34" charset="0"/>
                      </a:rPr>
                      <m:t>−5.5</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startAt="2"/>
                </a:pPr>
                <a:r>
                  <a:rPr lang="en-GB" sz="2000" dirty="0">
                    <a:latin typeface="Arial" panose="020B0604020202020204" pitchFamily="34" charset="0"/>
                    <a:cs typeface="Arial" panose="020B0604020202020204" pitchFamily="34" charset="0"/>
                  </a:rPr>
                  <a:t>Calculate the size of the angle labelled </a:t>
                </a:r>
                <a14:m>
                  <m:oMath xmlns:m="http://schemas.openxmlformats.org/officeDocument/2006/math">
                    <m:r>
                      <a:rPr lang="en-GB" sz="2000" i="1" smtClean="0">
                        <a:latin typeface="Cambria Math" panose="02040503050406030204" pitchFamily="18" charset="0"/>
                        <a:ea typeface="Cambria Math" panose="02040503050406030204" pitchFamily="18" charset="0"/>
                        <a:cs typeface="Arial" panose="020B0604020202020204" pitchFamily="34" charset="0"/>
                      </a:rPr>
                      <m:t>𝜃</m:t>
                    </m:r>
                  </m:oMath>
                </a14:m>
                <a:r>
                  <a:rPr lang="en-GB" sz="2000" dirty="0">
                    <a:latin typeface="Arial" panose="020B0604020202020204" pitchFamily="34" charset="0"/>
                    <a:cs typeface="Arial" panose="020B0604020202020204" pitchFamily="34" charset="0"/>
                  </a:rPr>
                  <a:t>. Give your answer correct to 3 significant figures.</a:t>
                </a:r>
              </a:p>
              <a:p>
                <a:pPr marL="457200" indent="-457200">
                  <a:buFont typeface="+mj-lt"/>
                  <a:buAutoNum type="arabicPeriod" startAt="2"/>
                </a:pPr>
                <a:endParaRPr lang="en-GB" sz="20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63E84E3C-1F96-444C-B048-547C5736AAFE}"/>
                  </a:ext>
                </a:extLst>
              </p:cNvPr>
              <p:cNvSpPr txBox="1">
                <a:spLocks noRot="1" noChangeAspect="1" noMove="1" noResize="1" noEditPoints="1" noAdjustHandles="1" noChangeArrowheads="1" noChangeShapeType="1" noTextEdit="1"/>
              </p:cNvSpPr>
              <p:nvPr/>
            </p:nvSpPr>
            <p:spPr>
              <a:xfrm>
                <a:off x="251520" y="1124744"/>
                <a:ext cx="8640960" cy="2554545"/>
              </a:xfrm>
              <a:prstGeom prst="rect">
                <a:avLst/>
              </a:prstGeom>
              <a:blipFill>
                <a:blip r:embed="rId2"/>
                <a:stretch>
                  <a:fillRect l="-635" t="-1193"/>
                </a:stretch>
              </a:blipFill>
            </p:spPr>
            <p:txBody>
              <a:bodyPr/>
              <a:lstStyle/>
              <a:p>
                <a:r>
                  <a:rPr lang="en-GB">
                    <a:noFill/>
                  </a:rPr>
                  <a:t> </a:t>
                </a:r>
              </a:p>
            </p:txBody>
          </p:sp>
        </mc:Fallback>
      </mc:AlternateContent>
      <p:sp>
        <p:nvSpPr>
          <p:cNvPr id="4" name="Isosceles Triangle 3">
            <a:extLst>
              <a:ext uri="{FF2B5EF4-FFF2-40B4-BE49-F238E27FC236}">
                <a16:creationId xmlns:a16="http://schemas.microsoft.com/office/drawing/2014/main" id="{1C3D91ED-C549-481A-B9E4-76240ACDB94F}"/>
              </a:ext>
            </a:extLst>
          </p:cNvPr>
          <p:cNvSpPr/>
          <p:nvPr/>
        </p:nvSpPr>
        <p:spPr>
          <a:xfrm>
            <a:off x="5076056" y="3212976"/>
            <a:ext cx="2952328" cy="1584176"/>
          </a:xfrm>
          <a:prstGeom prst="triangle">
            <a:avLst>
              <a:gd name="adj" fmla="val 10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A44C1551-7EA0-4E57-BF75-DD63B36448F2}"/>
              </a:ext>
            </a:extLst>
          </p:cNvPr>
          <p:cNvSpPr/>
          <p:nvPr/>
        </p:nvSpPr>
        <p:spPr>
          <a:xfrm>
            <a:off x="7715383" y="4484151"/>
            <a:ext cx="313001" cy="3130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rc 5">
            <a:extLst>
              <a:ext uri="{FF2B5EF4-FFF2-40B4-BE49-F238E27FC236}">
                <a16:creationId xmlns:a16="http://schemas.microsoft.com/office/drawing/2014/main" id="{88DABABC-579F-47A4-BD80-B3C796B94181}"/>
              </a:ext>
            </a:extLst>
          </p:cNvPr>
          <p:cNvSpPr/>
          <p:nvPr/>
        </p:nvSpPr>
        <p:spPr>
          <a:xfrm>
            <a:off x="4716016" y="4293096"/>
            <a:ext cx="1008112" cy="1008112"/>
          </a:xfrm>
          <a:prstGeom prst="arc">
            <a:avLst>
              <a:gd name="adj1" fmla="val 19448026"/>
              <a:gd name="adj2" fmla="val 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C6036763-CDDA-4B3E-8679-1C018A094696}"/>
              </a:ext>
            </a:extLst>
          </p:cNvPr>
          <p:cNvSpPr txBox="1"/>
          <p:nvPr/>
        </p:nvSpPr>
        <p:spPr>
          <a:xfrm>
            <a:off x="5820866" y="3558500"/>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11 cm</a:t>
            </a:r>
          </a:p>
        </p:txBody>
      </p:sp>
      <p:sp>
        <p:nvSpPr>
          <p:cNvPr id="8" name="TextBox 7">
            <a:extLst>
              <a:ext uri="{FF2B5EF4-FFF2-40B4-BE49-F238E27FC236}">
                <a16:creationId xmlns:a16="http://schemas.microsoft.com/office/drawing/2014/main" id="{7316547F-ECFA-4998-AEA4-55DF0613EAD9}"/>
              </a:ext>
            </a:extLst>
          </p:cNvPr>
          <p:cNvSpPr txBox="1"/>
          <p:nvPr/>
        </p:nvSpPr>
        <p:spPr>
          <a:xfrm>
            <a:off x="8046516" y="3784004"/>
            <a:ext cx="10081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 cm</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A6415C1-ECAC-4255-A209-FDE75E2E3626}"/>
                  </a:ext>
                </a:extLst>
              </p:cNvPr>
              <p:cNvSpPr txBox="1"/>
              <p:nvPr/>
            </p:nvSpPr>
            <p:spPr>
              <a:xfrm>
                <a:off x="5796136" y="4401701"/>
                <a:ext cx="1008112" cy="369332"/>
              </a:xfrm>
              <a:prstGeom prst="rect">
                <a:avLst/>
              </a:prstGeom>
              <a:noFill/>
            </p:spPr>
            <p:txBody>
              <a:bodyPr wrap="square" rtlCol="0">
                <a:spAutoFit/>
              </a:bodyPr>
              <a:lstStyle/>
              <a:p>
                <a14:m>
                  <m:oMath xmlns:m="http://schemas.openxmlformats.org/officeDocument/2006/math">
                    <m:r>
                      <a:rPr lang="en-GB" i="1" dirty="0" smtClean="0">
                        <a:latin typeface="Cambria Math" panose="02040503050406030204" pitchFamily="18" charset="0"/>
                        <a:ea typeface="Cambria Math" panose="02040503050406030204" pitchFamily="18" charset="0"/>
                        <a:cs typeface="Arial" panose="020B0604020202020204" pitchFamily="34" charset="0"/>
                      </a:rPr>
                      <m:t>𝜃</m:t>
                    </m:r>
                    <m:r>
                      <a:rPr lang="en-GB"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GB" dirty="0">
                    <a:latin typeface="Arial" panose="020B0604020202020204" pitchFamily="34" charset="0"/>
                    <a:cs typeface="Arial" panose="020B0604020202020204" pitchFamily="34" charset="0"/>
                  </a:rPr>
                  <a:t> </a:t>
                </a:r>
              </a:p>
            </p:txBody>
          </p:sp>
        </mc:Choice>
        <mc:Fallback xmlns="">
          <p:sp>
            <p:nvSpPr>
              <p:cNvPr id="9" name="TextBox 8">
                <a:extLst>
                  <a:ext uri="{FF2B5EF4-FFF2-40B4-BE49-F238E27FC236}">
                    <a16:creationId xmlns:a16="http://schemas.microsoft.com/office/drawing/2014/main" id="{7A6415C1-ECAC-4255-A209-FDE75E2E3626}"/>
                  </a:ext>
                </a:extLst>
              </p:cNvPr>
              <p:cNvSpPr txBox="1">
                <a:spLocks noRot="1" noChangeAspect="1" noMove="1" noResize="1" noEditPoints="1" noAdjustHandles="1" noChangeArrowheads="1" noChangeShapeType="1" noTextEdit="1"/>
              </p:cNvSpPr>
              <p:nvPr/>
            </p:nvSpPr>
            <p:spPr>
              <a:xfrm>
                <a:off x="5796136" y="4401701"/>
                <a:ext cx="1008112" cy="369332"/>
              </a:xfrm>
              <a:prstGeom prst="rect">
                <a:avLst/>
              </a:prstGeom>
              <a:blipFill>
                <a:blip r:embed="rId3"/>
                <a:stretch>
                  <a:fillRect/>
                </a:stretch>
              </a:blipFill>
            </p:spPr>
            <p:txBody>
              <a:bodyPr/>
              <a:lstStyle/>
              <a:p>
                <a:r>
                  <a:rPr lang="en-GB">
                    <a:noFill/>
                  </a:rPr>
                  <a:t> </a:t>
                </a:r>
              </a:p>
            </p:txBody>
          </p:sp>
        </mc:Fallback>
      </mc:AlternateContent>
      <p:pic>
        <p:nvPicPr>
          <p:cNvPr id="10" name="Picture 9" descr="Image result for calculator symbol">
            <a:extLst>
              <a:ext uri="{FF2B5EF4-FFF2-40B4-BE49-F238E27FC236}">
                <a16:creationId xmlns:a16="http://schemas.microsoft.com/office/drawing/2014/main" id="{3599010B-147B-43AE-ABBB-2515B4A9220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12FBB50-BFE8-41EA-970F-70A6CBCCE6E2}"/>
              </a:ext>
            </a:extLst>
          </p:cNvPr>
          <p:cNvSpPr/>
          <p:nvPr/>
        </p:nvSpPr>
        <p:spPr>
          <a:xfrm>
            <a:off x="251520" y="3557210"/>
            <a:ext cx="4572000" cy="1323439"/>
          </a:xfrm>
          <a:prstGeom prst="rect">
            <a:avLst/>
          </a:prstGeom>
        </p:spPr>
        <p:txBody>
          <a:bodyPr>
            <a:spAutoFit/>
          </a:bodyPr>
          <a:lstStyle/>
          <a:p>
            <a:pPr marL="457200" indent="-457200">
              <a:buFont typeface="+mj-lt"/>
              <a:buAutoNum type="arabicPeriod" startAt="3"/>
            </a:pPr>
            <a:r>
              <a:rPr lang="en-GB" sz="2000" dirty="0">
                <a:latin typeface="Arial" panose="020B0604020202020204" pitchFamily="34" charset="0"/>
                <a:cs typeface="Arial" panose="020B0604020202020204" pitchFamily="34" charset="0"/>
              </a:rPr>
              <a:t>In a sale, normal prices are reduced by 12%. The sale price of a DVD player is £242. Work out the normal price of the DVD player</a:t>
            </a:r>
          </a:p>
        </p:txBody>
      </p:sp>
    </p:spTree>
    <p:extLst>
      <p:ext uri="{BB962C8B-B14F-4D97-AF65-F5344CB8AC3E}">
        <p14:creationId xmlns:p14="http://schemas.microsoft.com/office/powerpoint/2010/main" val="17519696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73CB9E9-AB2A-417E-A001-DFF5E35EEEF9}"/>
                  </a:ext>
                </a:extLst>
              </p:cNvPr>
              <p:cNvSpPr txBox="1"/>
              <p:nvPr/>
            </p:nvSpPr>
            <p:spPr>
              <a:xfrm>
                <a:off x="251520" y="1124744"/>
                <a:ext cx="6768752"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What type of correlation does the scatter graph show? What could the two variables be?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Factorise and solve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−21=0</m:t>
                    </m:r>
                  </m:oMath>
                </a14:m>
                <a:r>
                  <a:rPr lang="en-GB" sz="2000" dirty="0" smtClean="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Annie and Lily share some money in the ratio 4 : </a:t>
                </a:r>
                <a:r>
                  <a:rPr lang="en-US" sz="2000" dirty="0" smtClean="0">
                    <a:latin typeface="Arial" panose="020B0604020202020204" pitchFamily="34" charset="0"/>
                    <a:cs typeface="Arial" panose="020B0604020202020204" pitchFamily="34" charset="0"/>
                  </a:rPr>
                  <a:t>3. What </a:t>
                </a:r>
                <a:r>
                  <a:rPr lang="en-US" sz="2000" dirty="0">
                    <a:latin typeface="Arial" panose="020B0604020202020204" pitchFamily="34" charset="0"/>
                    <a:cs typeface="Arial" panose="020B0604020202020204" pitchFamily="34" charset="0"/>
                  </a:rPr>
                  <a:t>fraction of the money does Lily get?</a:t>
                </a:r>
                <a:endParaRPr lang="en-GB" sz="2000" dirty="0">
                  <a:latin typeface="Arial" panose="020B0604020202020204" pitchFamily="34" charset="0"/>
                  <a:cs typeface="Arial" panose="020B0604020202020204" pitchFamily="34" charset="0"/>
                </a:endParaRPr>
              </a:p>
            </p:txBody>
          </p:sp>
        </mc:Choice>
        <mc:Fallback>
          <p:sp>
            <p:nvSpPr>
              <p:cNvPr id="3" name="TextBox 2">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768752" cy="2246769"/>
              </a:xfrm>
              <a:prstGeom prst="rect">
                <a:avLst/>
              </a:prstGeom>
              <a:blipFill>
                <a:blip r:embed="rId2"/>
                <a:stretch>
                  <a:fillRect l="-810" t="-1359" r="-1170" b="-4348"/>
                </a:stretch>
              </a:blipFill>
            </p:spPr>
            <p:txBody>
              <a:bodyPr/>
              <a:lstStyle/>
              <a:p>
                <a:r>
                  <a:rPr lang="en-GB">
                    <a:noFill/>
                  </a:rPr>
                  <a:t> </a:t>
                </a:r>
              </a:p>
            </p:txBody>
          </p:sp>
        </mc:Fallback>
      </mc:AlternateContent>
      <p:pic>
        <p:nvPicPr>
          <p:cNvPr id="5" name="Picture 4"/>
          <p:cNvPicPr>
            <a:picLocks noChangeAspect="1"/>
          </p:cNvPicPr>
          <p:nvPr/>
        </p:nvPicPr>
        <p:blipFill rotWithShape="1">
          <a:blip r:embed="rId3"/>
          <a:srcRect t="51237" b="24728"/>
          <a:stretch/>
        </p:blipFill>
        <p:spPr>
          <a:xfrm>
            <a:off x="7092280" y="1268760"/>
            <a:ext cx="1665694" cy="1512168"/>
          </a:xfrm>
          <a:prstGeom prst="rect">
            <a:avLst/>
          </a:prstGeom>
        </p:spPr>
      </p:pic>
      <p:pic>
        <p:nvPicPr>
          <p:cNvPr id="4" name="Picture 3" descr="Image result for calculator symbol">
            <a:extLst>
              <a:ext uri="{FF2B5EF4-FFF2-40B4-BE49-F238E27FC236}">
                <a16:creationId xmlns:a16="http://schemas.microsoft.com/office/drawing/2014/main" id="{5F0FC659-6D50-49BA-B0DB-4A5098C7640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not allowed symbol">
            <a:extLst>
              <a:ext uri="{FF2B5EF4-FFF2-40B4-BE49-F238E27FC236}">
                <a16:creationId xmlns:a16="http://schemas.microsoft.com/office/drawing/2014/main" id="{2064DD27-7DFB-49CB-8741-6F5877FC21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34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a.	Sketch the graphs of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 on the same pair 	of axes.</a:t>
                </a:r>
              </a:p>
              <a:p>
                <a:r>
                  <a:rPr lang="en-GB" sz="2000" dirty="0">
                    <a:latin typeface="Arial" panose="020B0604020202020204" pitchFamily="34" charset="0"/>
                    <a:cs typeface="Arial" panose="020B0604020202020204" pitchFamily="34" charset="0"/>
                  </a:rPr>
                  <a:t>       b.	Use your graphs to solve the simultaneous equations </a:t>
                </a:r>
                <a14:m>
                  <m:oMath xmlns:m="http://schemas.openxmlformats.org/officeDocument/2006/math">
                    <m:r>
                      <a:rPr lang="en-GB" sz="2000" i="1">
                        <a:latin typeface="Cambria Math" panose="02040503050406030204" pitchFamily="18" charset="0"/>
                        <a:cs typeface="Arial" panose="020B0604020202020204" pitchFamily="34" charset="0"/>
                      </a:rPr>
                      <m:t>𝑦</m:t>
                    </m:r>
                    <m:r>
                      <a:rPr lang="en-GB" sz="2000" i="1">
                        <a:latin typeface="Cambria Math" panose="02040503050406030204" pitchFamily="18" charset="0"/>
                        <a:cs typeface="Arial" panose="020B0604020202020204" pitchFamily="34" charset="0"/>
                      </a:rPr>
                      <m:t>=2</m:t>
                    </m:r>
                    <m:r>
                      <a:rPr lang="en-GB" sz="2000" i="1">
                        <a:latin typeface="Cambria Math" panose="02040503050406030204" pitchFamily="18" charset="0"/>
                        <a:cs typeface="Arial" panose="020B0604020202020204" pitchFamily="34" charset="0"/>
                      </a:rPr>
                      <m:t>𝑥</m:t>
                    </m:r>
                    <m:r>
                      <a:rPr lang="en-GB" sz="2000" i="1">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i="1">
                        <a:latin typeface="Cambria Math" panose="02040503050406030204" pitchFamily="18" charset="0"/>
                        <a:cs typeface="Arial" panose="020B0604020202020204" pitchFamily="34" charset="0"/>
                      </a:rPr>
                      <m:t>𝑦</m:t>
                    </m:r>
                    <m:r>
                      <a:rPr lang="en-GB" sz="2000" i="1">
                        <a:latin typeface="Cambria Math" panose="02040503050406030204" pitchFamily="18" charset="0"/>
                        <a:cs typeface="Arial" panose="020B0604020202020204" pitchFamily="34" charset="0"/>
                      </a:rPr>
                      <m:t>=−4</m:t>
                    </m:r>
                    <m:r>
                      <a:rPr lang="en-GB" sz="2000" i="1">
                        <a:latin typeface="Cambria Math" panose="02040503050406030204" pitchFamily="18" charset="0"/>
                        <a:cs typeface="Arial" panose="020B0604020202020204" pitchFamily="34" charset="0"/>
                      </a:rPr>
                      <m:t>𝑥</m:t>
                    </m:r>
                    <m:r>
                      <a:rPr lang="en-GB" sz="2000" i="1">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startAt="2"/>
                </a:pPr>
                <a:r>
                  <a:rPr lang="en-GB" sz="2000" dirty="0">
                    <a:latin typeface="Arial" panose="020B0604020202020204" pitchFamily="34" charset="0"/>
                    <a:cs typeface="Arial" panose="020B0604020202020204" pitchFamily="34" charset="0"/>
                  </a:rPr>
                  <a:t>The probability that a biased dice will land on a five is 0.3. Megan is going to roll the dice 400 times. Work out an estimate for the number of times the dice will land on a five.</a:t>
                </a:r>
              </a:p>
              <a:p>
                <a:pPr marL="457200" indent="-457200">
                  <a:buFont typeface="+mj-lt"/>
                  <a:buAutoNum type="arabicPeriod" startAt="2"/>
                </a:pPr>
                <a:endParaRPr lang="en-GB" sz="2000" dirty="0">
                  <a:latin typeface="Arial" panose="020B0604020202020204" pitchFamily="34" charset="0"/>
                  <a:cs typeface="Arial" panose="020B0604020202020204" pitchFamily="34" charset="0"/>
                </a:endParaRPr>
              </a:p>
              <a:p>
                <a:pPr marL="457200" indent="-457200">
                  <a:buFont typeface="+mj-lt"/>
                  <a:buAutoNum type="arabicPeriod" startAt="2"/>
                </a:pPr>
                <a:r>
                  <a:rPr lang="en-GB" sz="2000" dirty="0">
                    <a:latin typeface="Arial" panose="020B0604020202020204" pitchFamily="34" charset="0"/>
                    <a:cs typeface="Arial" panose="020B0604020202020204" pitchFamily="34" charset="0"/>
                  </a:rPr>
                  <a:t>Work out the volume of the triangular prism.</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170099"/>
              </a:xfrm>
              <a:prstGeom prst="rect">
                <a:avLst/>
              </a:prstGeom>
              <a:blipFill>
                <a:blip r:embed="rId2"/>
                <a:stretch>
                  <a:fillRect l="-635" t="-962" r="-1269" b="-2692"/>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ECAF0FBB-7F2C-46E0-9A94-0C1D3001D929}"/>
              </a:ext>
            </a:extLst>
          </p:cNvPr>
          <p:cNvPicPr>
            <a:picLocks noChangeAspect="1"/>
          </p:cNvPicPr>
          <p:nvPr/>
        </p:nvPicPr>
        <p:blipFill rotWithShape="1">
          <a:blip r:embed="rId3"/>
          <a:srcRect t="6706"/>
          <a:stretch/>
        </p:blipFill>
        <p:spPr>
          <a:xfrm>
            <a:off x="755576" y="4437112"/>
            <a:ext cx="4009019" cy="2003672"/>
          </a:xfrm>
          <a:prstGeom prst="rect">
            <a:avLst/>
          </a:prstGeom>
        </p:spPr>
      </p:pic>
      <p:pic>
        <p:nvPicPr>
          <p:cNvPr id="4" name="Picture 3"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2712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4104456" cy="470898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Draw an angle of </a:t>
                </a:r>
                <a14:m>
                  <m:oMath xmlns:m="http://schemas.openxmlformats.org/officeDocument/2006/math">
                    <m:r>
                      <a:rPr lang="en-GB" sz="2000" i="1" dirty="0" smtClean="0">
                        <a:latin typeface="Cambria Math" panose="02040503050406030204" pitchFamily="18" charset="0"/>
                        <a:cs typeface="Arial" panose="020B0604020202020204" pitchFamily="34" charset="0"/>
                      </a:rPr>
                      <m:t>1</m:t>
                    </m:r>
                    <m:r>
                      <a:rPr lang="en-GB" sz="2000" b="0" i="1" dirty="0" smtClean="0">
                        <a:latin typeface="Cambria Math" panose="02040503050406030204" pitchFamily="18" charset="0"/>
                        <a:cs typeface="Arial" panose="020B0604020202020204" pitchFamily="34" charset="0"/>
                      </a:rPr>
                      <m:t>2</m:t>
                    </m:r>
                    <m:r>
                      <a:rPr lang="en-GB" sz="2000" i="1">
                        <a:latin typeface="Cambria Math" panose="02040503050406030204" pitchFamily="18" charset="0"/>
                        <a:cs typeface="Arial" panose="020B0604020202020204" pitchFamily="34" charset="0"/>
                      </a:rPr>
                      <m:t>5</m:t>
                    </m:r>
                    <m:r>
                      <a:rPr lang="en-GB" sz="2000" i="1">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in your exercise book. Use compasses and a ruler to bisect it.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Roy visited his aunt and then returned home. The distance-time graph shows information about </a:t>
                </a:r>
                <a:r>
                  <a:rPr lang="en-GB" sz="2000" dirty="0" err="1">
                    <a:latin typeface="Arial" panose="020B0604020202020204" pitchFamily="34" charset="0"/>
                    <a:cs typeface="Arial" panose="020B0604020202020204" pitchFamily="34" charset="0"/>
                  </a:rPr>
                  <a:t>Royʼs</a:t>
                </a:r>
                <a:r>
                  <a:rPr lang="en-GB" sz="2000" dirty="0">
                    <a:latin typeface="Arial" panose="020B0604020202020204" pitchFamily="34" charset="0"/>
                    <a:cs typeface="Arial" panose="020B0604020202020204" pitchFamily="34" charset="0"/>
                  </a:rPr>
                  <a:t> journey. At 2:50pm Roy stopped for a rest. How many minutes was this rest?</a:t>
                </a: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cs typeface="Arial" panose="020B0604020202020204" pitchFamily="34" charset="0"/>
                      </a:rPr>
                      <m:t>𝑇</m:t>
                    </m:r>
                    <m:r>
                      <a:rPr lang="en-US" sz="2000" i="1" dirty="0" smtClean="0">
                        <a:latin typeface="Cambria Math" panose="02040503050406030204" pitchFamily="18" charset="0"/>
                        <a:cs typeface="Arial" panose="020B0604020202020204" pitchFamily="34" charset="0"/>
                      </a:rPr>
                      <m:t>=4</m:t>
                    </m:r>
                    <m:r>
                      <a:rPr lang="en-US" sz="2000" i="1" dirty="0" smtClean="0">
                        <a:latin typeface="Cambria Math" panose="02040503050406030204" pitchFamily="18" charset="0"/>
                        <a:cs typeface="Arial" panose="020B0604020202020204" pitchFamily="34" charset="0"/>
                      </a:rPr>
                      <m:t>𝑣</m:t>
                    </m:r>
                    <m:r>
                      <a:rPr lang="en-US" sz="2000" i="1" dirty="0" smtClean="0">
                        <a:latin typeface="Cambria Math" panose="02040503050406030204" pitchFamily="18" charset="0"/>
                        <a:cs typeface="Arial" panose="020B0604020202020204" pitchFamily="34" charset="0"/>
                      </a:rPr>
                      <m:t>+3</m:t>
                    </m:r>
                  </m:oMath>
                </a14:m>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out the value of </a:t>
                </a:r>
                <a14:m>
                  <m:oMath xmlns:m="http://schemas.openxmlformats.org/officeDocument/2006/math">
                    <m:r>
                      <a:rPr lang="en-US" sz="2000" i="1" dirty="0" smtClean="0">
                        <a:latin typeface="Cambria Math" panose="02040503050406030204" pitchFamily="18" charset="0"/>
                        <a:cs typeface="Arial" panose="020B0604020202020204" pitchFamily="34" charset="0"/>
                      </a:rPr>
                      <m:t>𝑇</m:t>
                    </m:r>
                  </m:oMath>
                </a14:m>
                <a:r>
                  <a:rPr lang="en-US" sz="2000" dirty="0">
                    <a:latin typeface="Arial" panose="020B0604020202020204" pitchFamily="34" charset="0"/>
                    <a:cs typeface="Arial" panose="020B0604020202020204" pitchFamily="34" charset="0"/>
                  </a:rPr>
                  <a:t> when </a:t>
                </a:r>
                <a14:m>
                  <m:oMath xmlns:m="http://schemas.openxmlformats.org/officeDocument/2006/math">
                    <m:r>
                      <a:rPr lang="en-US" sz="2000" i="1" dirty="0" smtClean="0">
                        <a:latin typeface="Cambria Math" panose="02040503050406030204" pitchFamily="18" charset="0"/>
                        <a:cs typeface="Arial" panose="020B0604020202020204" pitchFamily="34" charset="0"/>
                      </a:rPr>
                      <m:t>𝑣</m:t>
                    </m:r>
                    <m:r>
                      <a:rPr lang="en-US" sz="2000" i="1" dirty="0" smtClean="0">
                        <a:latin typeface="Cambria Math" panose="02040503050406030204" pitchFamily="18" charset="0"/>
                        <a:cs typeface="Arial" panose="020B0604020202020204" pitchFamily="34" charset="0"/>
                      </a:rPr>
                      <m:t>=2</m:t>
                    </m:r>
                  </m:oMath>
                </a14:m>
                <a:r>
                  <a:rPr lang="en-US"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4104456" cy="4708981"/>
              </a:xfrm>
              <a:prstGeom prst="rect">
                <a:avLst/>
              </a:prstGeom>
              <a:blipFill>
                <a:blip r:embed="rId2"/>
                <a:stretch>
                  <a:fillRect l="-1335" t="-648" r="-148" b="-1554"/>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E524D120-0944-4518-AFF5-88DFAA76290C}"/>
              </a:ext>
            </a:extLst>
          </p:cNvPr>
          <p:cNvPicPr>
            <a:picLocks noChangeAspect="1"/>
          </p:cNvPicPr>
          <p:nvPr/>
        </p:nvPicPr>
        <p:blipFill>
          <a:blip r:embed="rId3">
            <a:grayscl/>
          </a:blip>
          <a:stretch>
            <a:fillRect/>
          </a:stretch>
        </p:blipFill>
        <p:spPr>
          <a:xfrm>
            <a:off x="4572000" y="1257484"/>
            <a:ext cx="4270493" cy="3679406"/>
          </a:xfrm>
          <a:prstGeom prst="rect">
            <a:avLst/>
          </a:prstGeom>
        </p:spPr>
      </p:pic>
      <p:pic>
        <p:nvPicPr>
          <p:cNvPr id="4" name="Picture 3" descr="Image result for calculator symbol">
            <a:extLst>
              <a:ext uri="{FF2B5EF4-FFF2-40B4-BE49-F238E27FC236}">
                <a16:creationId xmlns:a16="http://schemas.microsoft.com/office/drawing/2014/main" id="{5F0FC659-6D50-49BA-B0DB-4A5098C7640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not allowed symbol">
            <a:extLst>
              <a:ext uri="{FF2B5EF4-FFF2-40B4-BE49-F238E27FC236}">
                <a16:creationId xmlns:a16="http://schemas.microsoft.com/office/drawing/2014/main" id="{2064DD27-7DFB-49CB-8741-6F5877FC21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2025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73CB9E9-AB2A-417E-A001-DFF5E35EEEF9}"/>
                  </a:ext>
                </a:extLst>
              </p:cNvPr>
              <p:cNvSpPr txBox="1"/>
              <p:nvPr/>
            </p:nvSpPr>
            <p:spPr>
              <a:xfrm>
                <a:off x="251520" y="1124744"/>
                <a:ext cx="8640960" cy="299075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Copy and complete the table of values, then sketch the graph of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𝑥</m:t>
                        </m:r>
                      </m:den>
                    </m:f>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Factorise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𝑡</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𝑡</m:t>
                    </m:r>
                    <m:r>
                      <a:rPr lang="en-GB" sz="2000" b="0" i="1" smtClean="0">
                        <a:latin typeface="Cambria Math" panose="02040503050406030204" pitchFamily="18" charset="0"/>
                        <a:cs typeface="Arial" panose="020B0604020202020204" pitchFamily="34" charset="0"/>
                      </a:rPr>
                      <m:t>−35</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Given that </a:t>
                </a:r>
                <a14:m>
                  <m:oMath xmlns:m="http://schemas.openxmlformats.org/officeDocument/2006/math">
                    <m:r>
                      <a:rPr lang="en-GB" sz="2000" i="1" dirty="0" smtClean="0">
                        <a:latin typeface="Cambria Math" panose="02040503050406030204" pitchFamily="18" charset="0"/>
                        <a:cs typeface="Arial" panose="020B0604020202020204" pitchFamily="34" charset="0"/>
                      </a:rPr>
                      <m:t>𝑃</m:t>
                    </m:r>
                    <m:r>
                      <a:rPr lang="en-GB" sz="2000" i="1" dirty="0" smtClean="0">
                        <a:latin typeface="Cambria Math" panose="02040503050406030204" pitchFamily="18" charset="0"/>
                        <a:cs typeface="Arial" panose="020B0604020202020204" pitchFamily="34" charset="0"/>
                      </a:rPr>
                      <m:t>(</m:t>
                    </m:r>
                    <m:r>
                      <a:rPr lang="en-GB" sz="2000" i="1" dirty="0" smtClean="0">
                        <a:latin typeface="Cambria Math" panose="02040503050406030204" pitchFamily="18" charset="0"/>
                        <a:cs typeface="Arial" panose="020B0604020202020204" pitchFamily="34" charset="0"/>
                      </a:rPr>
                      <m:t>𝐴</m:t>
                    </m:r>
                    <m:r>
                      <a:rPr lang="en-GB" sz="2000" i="1" dirty="0">
                        <a:latin typeface="Cambria Math" panose="02040503050406030204" pitchFamily="18" charset="0"/>
                        <a:cs typeface="Arial" panose="020B0604020202020204" pitchFamily="34" charset="0"/>
                      </a:rPr>
                      <m:t>)=0.9</m:t>
                    </m:r>
                  </m:oMath>
                </a14:m>
                <a:r>
                  <a:rPr lang="en-GB" sz="2000" dirty="0">
                    <a:latin typeface="Arial" panose="020B0604020202020204" pitchFamily="34" charset="0"/>
                    <a:cs typeface="Arial" panose="020B0604020202020204" pitchFamily="34" charset="0"/>
                  </a:rPr>
                  <a:t> find </a:t>
                </a:r>
                <a14:m>
                  <m:oMath xmlns:m="http://schemas.openxmlformats.org/officeDocument/2006/math">
                    <m:r>
                      <a:rPr lang="en-GB" sz="2000" i="1" dirty="0" smtClean="0">
                        <a:latin typeface="Cambria Math" panose="02040503050406030204" pitchFamily="18" charset="0"/>
                        <a:cs typeface="Arial" panose="020B0604020202020204" pitchFamily="34" charset="0"/>
                      </a:rPr>
                      <m:t>𝑃</m:t>
                    </m:r>
                    <m:r>
                      <a:rPr lang="en-GB" sz="2000" i="1" dirty="0" smtClean="0">
                        <a:latin typeface="Cambria Math" panose="02040503050406030204" pitchFamily="18" charset="0"/>
                        <a:cs typeface="Arial" panose="020B0604020202020204" pitchFamily="34" charset="0"/>
                      </a:rPr>
                      <m:t>( </m:t>
                    </m:r>
                    <m:r>
                      <a:rPr lang="en-GB" sz="2000" i="1" dirty="0" smtClean="0">
                        <a:latin typeface="Cambria Math" panose="02040503050406030204" pitchFamily="18" charset="0"/>
                        <a:cs typeface="Arial" panose="020B0604020202020204" pitchFamily="34" charset="0"/>
                      </a:rPr>
                      <m:t>𝐴</m:t>
                    </m:r>
                    <m:r>
                      <a:rPr lang="en-GB" sz="2000" i="1" dirty="0" smtClean="0">
                        <a:latin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a:t>
                </a:r>
              </a:p>
            </p:txBody>
          </p:sp>
        </mc:Choice>
        <mc:Fallback xmlns="">
          <p:sp>
            <p:nvSpPr>
              <p:cNvPr id="3" name="TextBox 2">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990755"/>
              </a:xfrm>
              <a:prstGeom prst="rect">
                <a:avLst/>
              </a:prstGeom>
              <a:blipFill>
                <a:blip r:embed="rId2"/>
                <a:stretch>
                  <a:fillRect l="-635" t="-1020" b="-2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411092080"/>
                  </p:ext>
                </p:extLst>
              </p:nvPr>
            </p:nvGraphicFramePr>
            <p:xfrm>
              <a:off x="1524000" y="2039248"/>
              <a:ext cx="6096000" cy="7416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983224725"/>
                        </a:ext>
                      </a:extLst>
                    </a:gridCol>
                    <a:gridCol w="762000">
                      <a:extLst>
                        <a:ext uri="{9D8B030D-6E8A-4147-A177-3AD203B41FA5}">
                          <a16:colId xmlns:a16="http://schemas.microsoft.com/office/drawing/2014/main" val="2411110997"/>
                        </a:ext>
                      </a:extLst>
                    </a:gridCol>
                    <a:gridCol w="762000">
                      <a:extLst>
                        <a:ext uri="{9D8B030D-6E8A-4147-A177-3AD203B41FA5}">
                          <a16:colId xmlns:a16="http://schemas.microsoft.com/office/drawing/2014/main" val="3260666786"/>
                        </a:ext>
                      </a:extLst>
                    </a:gridCol>
                    <a:gridCol w="762000">
                      <a:extLst>
                        <a:ext uri="{9D8B030D-6E8A-4147-A177-3AD203B41FA5}">
                          <a16:colId xmlns:a16="http://schemas.microsoft.com/office/drawing/2014/main" val="3095503288"/>
                        </a:ext>
                      </a:extLst>
                    </a:gridCol>
                    <a:gridCol w="762000">
                      <a:extLst>
                        <a:ext uri="{9D8B030D-6E8A-4147-A177-3AD203B41FA5}">
                          <a16:colId xmlns:a16="http://schemas.microsoft.com/office/drawing/2014/main" val="740740812"/>
                        </a:ext>
                      </a:extLst>
                    </a:gridCol>
                    <a:gridCol w="762000">
                      <a:extLst>
                        <a:ext uri="{9D8B030D-6E8A-4147-A177-3AD203B41FA5}">
                          <a16:colId xmlns:a16="http://schemas.microsoft.com/office/drawing/2014/main" val="730532853"/>
                        </a:ext>
                      </a:extLst>
                    </a:gridCol>
                    <a:gridCol w="762000">
                      <a:extLst>
                        <a:ext uri="{9D8B030D-6E8A-4147-A177-3AD203B41FA5}">
                          <a16:colId xmlns:a16="http://schemas.microsoft.com/office/drawing/2014/main" val="755967257"/>
                        </a:ext>
                      </a:extLst>
                    </a:gridCol>
                    <a:gridCol w="762000">
                      <a:extLst>
                        <a:ext uri="{9D8B030D-6E8A-4147-A177-3AD203B41FA5}">
                          <a16:colId xmlns:a16="http://schemas.microsoft.com/office/drawing/2014/main" val="2784864071"/>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cs typeface="Arial" panose="020B0604020202020204" pitchFamily="34" charset="0"/>
                                  </a:rPr>
                                  <m:t>𝑥</m:t>
                                </m:r>
                              </m:oMath>
                            </m:oMathPara>
                          </a14:m>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769869"/>
                      </a:ext>
                    </a:extLst>
                  </a:tr>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cs typeface="Arial" panose="020B0604020202020204" pitchFamily="34" charset="0"/>
                                  </a:rPr>
                                  <m:t>𝑦</m:t>
                                </m:r>
                              </m:oMath>
                            </m:oMathPara>
                          </a14:m>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9837449"/>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411092080"/>
                  </p:ext>
                </p:extLst>
              </p:nvPr>
            </p:nvGraphicFramePr>
            <p:xfrm>
              <a:off x="1524000" y="2039248"/>
              <a:ext cx="6096000" cy="7416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983224725"/>
                        </a:ext>
                      </a:extLst>
                    </a:gridCol>
                    <a:gridCol w="762000">
                      <a:extLst>
                        <a:ext uri="{9D8B030D-6E8A-4147-A177-3AD203B41FA5}">
                          <a16:colId xmlns:a16="http://schemas.microsoft.com/office/drawing/2014/main" val="2411110997"/>
                        </a:ext>
                      </a:extLst>
                    </a:gridCol>
                    <a:gridCol w="762000">
                      <a:extLst>
                        <a:ext uri="{9D8B030D-6E8A-4147-A177-3AD203B41FA5}">
                          <a16:colId xmlns:a16="http://schemas.microsoft.com/office/drawing/2014/main" val="3260666786"/>
                        </a:ext>
                      </a:extLst>
                    </a:gridCol>
                    <a:gridCol w="762000">
                      <a:extLst>
                        <a:ext uri="{9D8B030D-6E8A-4147-A177-3AD203B41FA5}">
                          <a16:colId xmlns:a16="http://schemas.microsoft.com/office/drawing/2014/main" val="3095503288"/>
                        </a:ext>
                      </a:extLst>
                    </a:gridCol>
                    <a:gridCol w="762000">
                      <a:extLst>
                        <a:ext uri="{9D8B030D-6E8A-4147-A177-3AD203B41FA5}">
                          <a16:colId xmlns:a16="http://schemas.microsoft.com/office/drawing/2014/main" val="740740812"/>
                        </a:ext>
                      </a:extLst>
                    </a:gridCol>
                    <a:gridCol w="762000">
                      <a:extLst>
                        <a:ext uri="{9D8B030D-6E8A-4147-A177-3AD203B41FA5}">
                          <a16:colId xmlns:a16="http://schemas.microsoft.com/office/drawing/2014/main" val="730532853"/>
                        </a:ext>
                      </a:extLst>
                    </a:gridCol>
                    <a:gridCol w="762000">
                      <a:extLst>
                        <a:ext uri="{9D8B030D-6E8A-4147-A177-3AD203B41FA5}">
                          <a16:colId xmlns:a16="http://schemas.microsoft.com/office/drawing/2014/main" val="755967257"/>
                        </a:ext>
                      </a:extLst>
                    </a:gridCol>
                    <a:gridCol w="762000">
                      <a:extLst>
                        <a:ext uri="{9D8B030D-6E8A-4147-A177-3AD203B41FA5}">
                          <a16:colId xmlns:a16="http://schemas.microsoft.com/office/drawing/2014/main" val="2784864071"/>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600" t="-8065" r="-702400" b="-104839"/>
                          </a:stretch>
                        </a:blip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-3</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-2</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-1</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0</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1</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2</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3</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76986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600" t="-109836" r="-702400" b="-6557"/>
                          </a:stretch>
                        </a:blip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9837449"/>
                      </a:ext>
                    </a:extLst>
                  </a:tr>
                </a:tbl>
              </a:graphicData>
            </a:graphic>
          </p:graphicFrame>
        </mc:Fallback>
      </mc:AlternateContent>
      <p:pic>
        <p:nvPicPr>
          <p:cNvPr id="5" name="Picture 4" descr="Image result for calculator symbol">
            <a:extLst>
              <a:ext uri="{FF2B5EF4-FFF2-40B4-BE49-F238E27FC236}">
                <a16:creationId xmlns:a16="http://schemas.microsoft.com/office/drawing/2014/main" id="{11502754-76D2-4CFC-8343-81BFA155C62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894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4093428"/>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The distance between the Sun and Earth is 150 000 000 km, correct to 2 significant figures. Write down the limits of accuracy of the distance, in terms of </a:t>
                </a:r>
                <a14:m>
                  <m:oMath xmlns:m="http://schemas.openxmlformats.org/officeDocument/2006/math">
                    <m:r>
                      <a:rPr lang="en-GB" sz="2000" b="0" i="1" smtClean="0">
                        <a:latin typeface="Cambria Math" panose="02040503050406030204" pitchFamily="18" charset="0"/>
                        <a:cs typeface="Arial" panose="020B0604020202020204" pitchFamily="34" charset="0"/>
                      </a:rPr>
                      <m:t>𝑑</m:t>
                    </m:r>
                  </m:oMath>
                </a14:m>
                <a:r>
                  <a:rPr lang="en-GB" sz="2000" dirty="0">
                    <a:latin typeface="Arial" panose="020B0604020202020204" pitchFamily="34" charset="0"/>
                    <a:cs typeface="Arial" panose="020B0604020202020204" pitchFamily="34" charset="0"/>
                  </a:rPr>
                  <a:t>, using inequality notation.</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ABC is a straight line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length AB is five times the length BC</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AC = 90 cm</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Work out the length AB</a:t>
                </a:r>
                <a:r>
                  <a:rPr lang="en-US" sz="2000" dirty="0" smtClean="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smtClean="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Joanne </a:t>
                </a:r>
                <a:r>
                  <a:rPr lang="en-US" sz="2000" dirty="0">
                    <a:latin typeface="Arial" panose="020B0604020202020204" pitchFamily="34" charset="0"/>
                    <a:cs typeface="Arial" panose="020B0604020202020204" pitchFamily="34" charset="0"/>
                  </a:rPr>
                  <a:t>wants to buy a dishwasher</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dishwasher costs £</a:t>
                </a:r>
                <a:r>
                  <a:rPr lang="en-US" sz="2000" dirty="0" smtClean="0">
                    <a:latin typeface="Arial" panose="020B0604020202020204" pitchFamily="34" charset="0"/>
                    <a:cs typeface="Arial" panose="020B0604020202020204" pitchFamily="34" charset="0"/>
                  </a:rPr>
                  <a:t>372. Joanne </a:t>
                </a:r>
                <a:r>
                  <a:rPr lang="en-US" sz="2000" dirty="0">
                    <a:latin typeface="Arial" panose="020B0604020202020204" pitchFamily="34" charset="0"/>
                    <a:cs typeface="Arial" panose="020B0604020202020204" pitchFamily="34" charset="0"/>
                  </a:rPr>
                  <a:t>will pay a deposit of £</a:t>
                </a:r>
                <a:r>
                  <a:rPr lang="en-US" sz="2000" dirty="0" smtClean="0">
                    <a:latin typeface="Arial" panose="020B0604020202020204" pitchFamily="34" charset="0"/>
                    <a:cs typeface="Arial" panose="020B0604020202020204" pitchFamily="34" charset="0"/>
                  </a:rPr>
                  <a:t>36. She </a:t>
                </a:r>
                <a:r>
                  <a:rPr lang="en-US" sz="2000" dirty="0">
                    <a:latin typeface="Arial" panose="020B0604020202020204" pitchFamily="34" charset="0"/>
                    <a:cs typeface="Arial" panose="020B0604020202020204" pitchFamily="34" charset="0"/>
                  </a:rPr>
                  <a:t>will then pay the rest of the cost in 4 equal monthly payments</a:t>
                </a:r>
                <a:r>
                  <a:rPr lang="en-US" sz="2000" dirty="0" smtClean="0">
                    <a:latin typeface="Arial" panose="020B0604020202020204" pitchFamily="34" charset="0"/>
                    <a:cs typeface="Arial" panose="020B0604020202020204" pitchFamily="34" charset="0"/>
                  </a:rPr>
                  <a:t>. How </a:t>
                </a:r>
                <a:r>
                  <a:rPr lang="en-US" sz="2000" dirty="0">
                    <a:latin typeface="Arial" panose="020B0604020202020204" pitchFamily="34" charset="0"/>
                    <a:cs typeface="Arial" panose="020B0604020202020204" pitchFamily="34" charset="0"/>
                  </a:rPr>
                  <a:t>much is each monthly payment?</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4093428"/>
              </a:xfrm>
              <a:prstGeom prst="rect">
                <a:avLst/>
              </a:prstGeom>
              <a:blipFill>
                <a:blip r:embed="rId2"/>
                <a:stretch>
                  <a:fillRect l="-635" t="-745" r="-846" b="-1937"/>
                </a:stretch>
              </a:blipFill>
            </p:spPr>
            <p:txBody>
              <a:bodyPr/>
              <a:lstStyle/>
              <a:p>
                <a:r>
                  <a:rPr lang="en-GB">
                    <a:noFill/>
                  </a:rPr>
                  <a:t> </a:t>
                </a:r>
              </a:p>
            </p:txBody>
          </p:sp>
        </mc:Fallback>
      </mc:AlternateContent>
      <p:pic>
        <p:nvPicPr>
          <p:cNvPr id="3" name="Picture 2"/>
          <p:cNvPicPr>
            <a:picLocks noChangeAspect="1"/>
          </p:cNvPicPr>
          <p:nvPr/>
        </p:nvPicPr>
        <p:blipFill>
          <a:blip r:embed="rId3"/>
          <a:stretch>
            <a:fillRect/>
          </a:stretch>
        </p:blipFill>
        <p:spPr>
          <a:xfrm>
            <a:off x="2962659" y="3212976"/>
            <a:ext cx="3218681" cy="581621"/>
          </a:xfrm>
          <a:prstGeom prst="rect">
            <a:avLst/>
          </a:prstGeom>
        </p:spPr>
      </p:pic>
      <p:pic>
        <p:nvPicPr>
          <p:cNvPr id="4" name="Picture 3" descr="Image result for calculator symbol">
            <a:extLst>
              <a:ext uri="{FF2B5EF4-FFF2-40B4-BE49-F238E27FC236}">
                <a16:creationId xmlns:a16="http://schemas.microsoft.com/office/drawing/2014/main" id="{C0404246-A0B9-466F-9A49-CD9516750FD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not allowed symbol">
            <a:extLst>
              <a:ext uri="{FF2B5EF4-FFF2-40B4-BE49-F238E27FC236}">
                <a16:creationId xmlns:a16="http://schemas.microsoft.com/office/drawing/2014/main" id="{3EE492C1-4502-45FB-81D2-B4FE17E121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4038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163121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a:t>
                </a:r>
                <a14:m>
                  <m:oMath xmlns:m="http://schemas.openxmlformats.org/officeDocument/2006/math">
                    <m:r>
                      <a:rPr lang="en-GB" sz="2000" b="0" i="1" smtClean="0">
                        <a:latin typeface="Cambria Math" panose="02040503050406030204" pitchFamily="18" charset="0"/>
                        <a:cs typeface="Arial" panose="020B0604020202020204" pitchFamily="34" charset="0"/>
                      </a:rPr>
                      <m:t>0.00078</m:t>
                    </m:r>
                  </m:oMath>
                </a14:m>
                <a:r>
                  <a:rPr lang="en-GB" sz="2000" dirty="0">
                    <a:latin typeface="Arial" panose="020B0604020202020204" pitchFamily="34" charset="0"/>
                    <a:cs typeface="Arial" panose="020B0604020202020204" pitchFamily="34" charset="0"/>
                  </a:rPr>
                  <a:t> as a number in standard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Expand and simplify </a:t>
                </a:r>
                <a14:m>
                  <m:oMath xmlns:m="http://schemas.openxmlformats.org/officeDocument/2006/math">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+5)(4</m:t>
                    </m:r>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−5)</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lowest common multiple of 14 and 18.</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1631216"/>
              </a:xfrm>
              <a:prstGeom prst="rect">
                <a:avLst/>
              </a:prstGeom>
              <a:blipFill>
                <a:blip r:embed="rId2"/>
                <a:stretch>
                  <a:fillRect l="-635" t="-1873" b="-636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C0404246-A0B9-466F-9A49-CD9516750FD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3EE492C1-4502-45FB-81D2-B4FE17E12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3390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336704" cy="2682657"/>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 machine fills 1000 bottles in 5 hours. Work out how many hours it would take the machine to fill 1200 bottles.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4</m:t>
                        </m:r>
                      </m:num>
                      <m:den>
                        <m:r>
                          <a:rPr lang="en-GB" sz="2000" b="0" i="1" smtClean="0">
                            <a:latin typeface="Cambria Math" panose="02040503050406030204" pitchFamily="18" charset="0"/>
                            <a:cs typeface="Arial" panose="020B0604020202020204" pitchFamily="34" charset="0"/>
                          </a:rPr>
                          <m:t>5</m:t>
                        </m:r>
                      </m:den>
                    </m:f>
                  </m:oMath>
                </a14:m>
                <a:r>
                  <a:rPr lang="en-US" sz="2000" dirty="0" smtClean="0">
                    <a:latin typeface="Arial" panose="020B0604020202020204" pitchFamily="34" charset="0"/>
                    <a:cs typeface="Arial" panose="020B0604020202020204" pitchFamily="34" charset="0"/>
                  </a:rPr>
                  <a:t> of </a:t>
                </a:r>
                <a:r>
                  <a:rPr lang="en-US" sz="2000" dirty="0">
                    <a:latin typeface="Arial" panose="020B0604020202020204" pitchFamily="34" charset="0"/>
                    <a:cs typeface="Arial" panose="020B0604020202020204" pitchFamily="34" charset="0"/>
                  </a:rPr>
                  <a:t>a number is </a:t>
                </a:r>
                <a:r>
                  <a:rPr lang="en-US" sz="2000" dirty="0" smtClean="0">
                    <a:latin typeface="Arial" panose="020B0604020202020204" pitchFamily="34" charset="0"/>
                    <a:cs typeface="Arial" panose="020B0604020202020204" pitchFamily="34" charset="0"/>
                  </a:rPr>
                  <a:t>32. Find </a:t>
                </a:r>
                <a:r>
                  <a:rPr lang="en-US" sz="2000" dirty="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number.</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336704" cy="2682657"/>
              </a:xfrm>
              <a:prstGeom prst="rect">
                <a:avLst/>
              </a:prstGeom>
              <a:blipFill>
                <a:blip r:embed="rId2"/>
                <a:stretch>
                  <a:fillRect l="-865" t="-1136" b="-682"/>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68D61563-ECF9-45B2-B432-56256D026894}"/>
              </a:ext>
            </a:extLst>
          </p:cNvPr>
          <p:cNvPicPr>
            <a:picLocks noChangeAspect="1"/>
          </p:cNvPicPr>
          <p:nvPr/>
        </p:nvPicPr>
        <p:blipFill>
          <a:blip r:embed="rId3"/>
          <a:stretch>
            <a:fillRect/>
          </a:stretch>
        </p:blipFill>
        <p:spPr>
          <a:xfrm>
            <a:off x="6804248" y="1268760"/>
            <a:ext cx="1987468" cy="1950889"/>
          </a:xfrm>
          <a:prstGeom prst="rect">
            <a:avLst/>
          </a:prstGeom>
        </p:spPr>
      </p:pic>
      <p:pic>
        <p:nvPicPr>
          <p:cNvPr id="4" name="Picture 3" descr="Image result for calculator symbol">
            <a:extLst>
              <a:ext uri="{FF2B5EF4-FFF2-40B4-BE49-F238E27FC236}">
                <a16:creationId xmlns:a16="http://schemas.microsoft.com/office/drawing/2014/main" id="{8BC84260-31BE-4B0D-8D38-B2F3A9EE540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64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3816424" cy="470898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(2.4</m:t>
                    </m:r>
                    <m:r>
                      <a:rPr lang="en-GB" sz="2000" i="1">
                        <a:latin typeface="Cambria Math" panose="02040503050406030204" pitchFamily="18" charset="0"/>
                        <a:ea typeface="Cambria Math" panose="02040503050406030204" pitchFamily="18" charset="0"/>
                        <a:cs typeface="Arial" panose="020B0604020202020204" pitchFamily="34" charset="0"/>
                      </a:rPr>
                      <m:t>×</m:t>
                    </m:r>
                    <m:sSup>
                      <m:sSupPr>
                        <m:ctrlPr>
                          <a:rPr lang="en-GB" sz="200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3</m:t>
                        </m:r>
                      </m:sup>
                    </m:sSup>
                    <m:r>
                      <a:rPr lang="en-GB" sz="2000" b="0" i="1" smtClean="0">
                        <a:latin typeface="Cambria Math" panose="02040503050406030204" pitchFamily="18" charset="0"/>
                        <a:ea typeface="Cambria Math" panose="02040503050406030204" pitchFamily="18" charset="0"/>
                        <a:cs typeface="Arial" panose="020B0604020202020204" pitchFamily="34" charset="0"/>
                      </a:rPr>
                      <m:t>)÷(4.8×</m:t>
                    </m:r>
                    <m:sSup>
                      <m:sSupPr>
                        <m:ctrlPr>
                          <a:rPr lang="en-GB"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6</m:t>
                        </m:r>
                      </m:sup>
                    </m:sSup>
                    <m:r>
                      <a:rPr lang="en-GB" sz="2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giving your answer in standard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Roy visited his aunt and then returned home. The distance-time graph shows information about </a:t>
                </a:r>
                <a:r>
                  <a:rPr lang="en-GB" sz="2000" dirty="0" err="1">
                    <a:latin typeface="Arial" panose="020B0604020202020204" pitchFamily="34" charset="0"/>
                    <a:cs typeface="Arial" panose="020B0604020202020204" pitchFamily="34" charset="0"/>
                  </a:rPr>
                  <a:t>Royʼs</a:t>
                </a:r>
                <a:r>
                  <a:rPr lang="en-GB" sz="2000" dirty="0">
                    <a:latin typeface="Arial" panose="020B0604020202020204" pitchFamily="34" charset="0"/>
                    <a:cs typeface="Arial" panose="020B0604020202020204" pitchFamily="34" charset="0"/>
                  </a:rPr>
                  <a:t> journey. Write down the time that Roy started his journey.</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first five terms of the sequence </a:t>
                </a:r>
                <a14:m>
                  <m:oMath xmlns:m="http://schemas.openxmlformats.org/officeDocument/2006/math">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𝑛</m:t>
                    </m:r>
                    <m:r>
                      <a:rPr lang="en-GB" sz="2000" b="0" i="1"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3816424" cy="4708981"/>
              </a:xfrm>
              <a:prstGeom prst="rect">
                <a:avLst/>
              </a:prstGeom>
              <a:blipFill>
                <a:blip r:embed="rId2"/>
                <a:stretch>
                  <a:fillRect l="-1438" t="-648" r="-2396" b="-155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5EA99D1A-4D2D-419E-9B59-ADAE75028E4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5B1AA4E7-4E58-4AD2-95DF-9EADD16EF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D23EB3D-6393-46F9-A611-D5CD85839D96}"/>
              </a:ext>
            </a:extLst>
          </p:cNvPr>
          <p:cNvPicPr>
            <a:picLocks noChangeAspect="1"/>
          </p:cNvPicPr>
          <p:nvPr/>
        </p:nvPicPr>
        <p:blipFill>
          <a:blip r:embed="rId5">
            <a:grayscl/>
          </a:blip>
          <a:stretch>
            <a:fillRect/>
          </a:stretch>
        </p:blipFill>
        <p:spPr>
          <a:xfrm>
            <a:off x="4572000" y="1257484"/>
            <a:ext cx="4270493" cy="3679406"/>
          </a:xfrm>
          <a:prstGeom prst="rect">
            <a:avLst/>
          </a:prstGeom>
        </p:spPr>
      </p:pic>
    </p:spTree>
    <p:extLst>
      <p:ext uri="{BB962C8B-B14F-4D97-AF65-F5344CB8AC3E}">
        <p14:creationId xmlns:p14="http://schemas.microsoft.com/office/powerpoint/2010/main" val="3008694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163121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 diagram shows a semicircle drawn inside a rectangle. The semicircle has a diameter of 8 cm. The rectangle is 8 cm by 4 cm. Work out the area of the shaded region. Give your answer correct to 3 significant figures.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110809D5-EA4A-472E-9513-D65F3C375E32}"/>
              </a:ext>
            </a:extLst>
          </p:cNvPr>
          <p:cNvGrpSpPr/>
          <p:nvPr/>
        </p:nvGrpSpPr>
        <p:grpSpPr>
          <a:xfrm>
            <a:off x="4427984" y="2420888"/>
            <a:ext cx="4101814" cy="3240360"/>
            <a:chOff x="4067944" y="2456892"/>
            <a:chExt cx="4101814" cy="3240360"/>
          </a:xfrm>
        </p:grpSpPr>
        <p:sp>
          <p:nvSpPr>
            <p:cNvPr id="3" name="Rectangle 2">
              <a:extLst>
                <a:ext uri="{FF2B5EF4-FFF2-40B4-BE49-F238E27FC236}">
                  <a16:creationId xmlns:a16="http://schemas.microsoft.com/office/drawing/2014/main" id="{6FBC4FD1-4704-47D4-962B-25BB11489FC8}"/>
                </a:ext>
              </a:extLst>
            </p:cNvPr>
            <p:cNvSpPr/>
            <p:nvPr/>
          </p:nvSpPr>
          <p:spPr>
            <a:xfrm>
              <a:off x="4929398" y="2456892"/>
              <a:ext cx="3240360" cy="1620180"/>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Partial Circle 4">
              <a:extLst>
                <a:ext uri="{FF2B5EF4-FFF2-40B4-BE49-F238E27FC236}">
                  <a16:creationId xmlns:a16="http://schemas.microsoft.com/office/drawing/2014/main" id="{FA1D5F95-5C27-4C12-89B0-EDE2FAB62157}"/>
                </a:ext>
              </a:extLst>
            </p:cNvPr>
            <p:cNvSpPr/>
            <p:nvPr/>
          </p:nvSpPr>
          <p:spPr>
            <a:xfrm>
              <a:off x="4929398" y="2456892"/>
              <a:ext cx="3240360" cy="3240360"/>
            </a:xfrm>
            <a:prstGeom prst="pie">
              <a:avLst>
                <a:gd name="adj1" fmla="val 10812462"/>
                <a:gd name="adj2" fmla="val 2159807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cxnSp>
          <p:nvCxnSpPr>
            <p:cNvPr id="7" name="Straight Arrow Connector 6">
              <a:extLst>
                <a:ext uri="{FF2B5EF4-FFF2-40B4-BE49-F238E27FC236}">
                  <a16:creationId xmlns:a16="http://schemas.microsoft.com/office/drawing/2014/main" id="{ACF16D99-0F95-4948-80BD-350935C75FD8}"/>
                </a:ext>
              </a:extLst>
            </p:cNvPr>
            <p:cNvCxnSpPr/>
            <p:nvPr/>
          </p:nvCxnSpPr>
          <p:spPr>
            <a:xfrm>
              <a:off x="4788024" y="2456892"/>
              <a:ext cx="0" cy="162018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3A678A9-AAFA-4271-94A7-AA05A4A1B775}"/>
                </a:ext>
              </a:extLst>
            </p:cNvPr>
            <p:cNvCxnSpPr/>
            <p:nvPr/>
          </p:nvCxnSpPr>
          <p:spPr>
            <a:xfrm>
              <a:off x="4929398" y="4221088"/>
              <a:ext cx="324036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348DCC9-F291-45FD-B7EA-C1B5A87F040B}"/>
                </a:ext>
              </a:extLst>
            </p:cNvPr>
            <p:cNvSpPr txBox="1"/>
            <p:nvPr/>
          </p:nvSpPr>
          <p:spPr>
            <a:xfrm>
              <a:off x="4067944" y="3077096"/>
              <a:ext cx="115212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cm</a:t>
              </a:r>
            </a:p>
          </p:txBody>
        </p:sp>
        <p:sp>
          <p:nvSpPr>
            <p:cNvPr id="12" name="TextBox 11">
              <a:extLst>
                <a:ext uri="{FF2B5EF4-FFF2-40B4-BE49-F238E27FC236}">
                  <a16:creationId xmlns:a16="http://schemas.microsoft.com/office/drawing/2014/main" id="{DB21D24F-115F-4117-BBAA-6A657103F523}"/>
                </a:ext>
              </a:extLst>
            </p:cNvPr>
            <p:cNvSpPr txBox="1"/>
            <p:nvPr/>
          </p:nvSpPr>
          <p:spPr>
            <a:xfrm>
              <a:off x="6156176" y="4261155"/>
              <a:ext cx="115212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8 cm</a:t>
              </a:r>
            </a:p>
          </p:txBody>
        </p:sp>
      </p:gr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B63A209B-9250-41AF-8D85-887B3B244795}"/>
                  </a:ext>
                </a:extLst>
              </p:cNvPr>
              <p:cNvSpPr/>
              <p:nvPr/>
            </p:nvSpPr>
            <p:spPr>
              <a:xfrm>
                <a:off x="251520" y="2652088"/>
                <a:ext cx="3960440" cy="2252283"/>
              </a:xfrm>
              <a:prstGeom prst="rect">
                <a:avLst/>
              </a:prstGeom>
            </p:spPr>
            <p:txBody>
              <a:bodyPr wrap="square">
                <a:spAutoFit/>
              </a:bodyPr>
              <a:lstStyle/>
              <a:p>
                <a:pPr marL="457200" indent="-457200">
                  <a:buFont typeface="+mj-lt"/>
                  <a:buAutoNum type="arabicPeriod" startAt="2"/>
                </a:pPr>
                <a:r>
                  <a:rPr lang="en-GB" sz="2000" dirty="0">
                    <a:latin typeface="Arial" panose="020B0604020202020204" pitchFamily="34" charset="0"/>
                    <a:cs typeface="Arial" panose="020B0604020202020204" pitchFamily="34" charset="0"/>
                  </a:rPr>
                  <a:t>Calculate the </a:t>
                </a:r>
                <a14:m>
                  <m:oMath xmlns:m="http://schemas.openxmlformats.org/officeDocument/2006/math">
                    <m:sSup>
                      <m:sSupPr>
                        <m:ctrlPr>
                          <a:rPr lang="en-GB" sz="2000" i="1">
                            <a:latin typeface="Cambria Math" panose="02040503050406030204" pitchFamily="18" charset="0"/>
                            <a:cs typeface="Arial" panose="020B0604020202020204" pitchFamily="34" charset="0"/>
                          </a:rPr>
                        </m:ctrlPr>
                      </m:sSupPr>
                      <m:e>
                        <m:r>
                          <a:rPr lang="en-GB" sz="2000" i="1">
                            <a:latin typeface="Cambria Math" panose="02040503050406030204" pitchFamily="18" charset="0"/>
                            <a:cs typeface="Arial" panose="020B0604020202020204" pitchFamily="34" charset="0"/>
                          </a:rPr>
                          <m:t>𝑛</m:t>
                        </m:r>
                      </m:e>
                      <m:sup>
                        <m:r>
                          <a:rPr lang="en-GB" sz="2000" i="1">
                            <a:latin typeface="Cambria Math" panose="02040503050406030204" pitchFamily="18" charset="0"/>
                            <a:cs typeface="Arial" panose="020B0604020202020204" pitchFamily="34" charset="0"/>
                          </a:rPr>
                          <m:t>𝑡h</m:t>
                        </m:r>
                      </m:sup>
                    </m:sSup>
                  </m:oMath>
                </a14:m>
                <a:r>
                  <a:rPr lang="en-GB" sz="2000" dirty="0">
                    <a:latin typeface="Arial" panose="020B0604020202020204" pitchFamily="34" charset="0"/>
                    <a:cs typeface="Arial" panose="020B0604020202020204" pitchFamily="34" charset="0"/>
                  </a:rPr>
                  <a:t> term of the sequence: 2, 8, 14, 20, </a:t>
                </a:r>
                <a:r>
                  <a:rPr lang="en-GB" sz="2000" dirty="0" smtClean="0">
                    <a:latin typeface="Arial" panose="020B0604020202020204" pitchFamily="34" charset="0"/>
                    <a:cs typeface="Arial" panose="020B0604020202020204" pitchFamily="34" charset="0"/>
                  </a:rPr>
                  <a:t>…</a:t>
                </a:r>
              </a:p>
              <a:p>
                <a:pPr marL="457200" indent="-457200">
                  <a:buFont typeface="+mj-lt"/>
                  <a:buAutoNum type="arabicPeriod" startAt="2"/>
                </a:pPr>
                <a:endParaRPr lang="en-GB" sz="2000" dirty="0">
                  <a:latin typeface="Arial" panose="020B0604020202020204" pitchFamily="34" charset="0"/>
                  <a:cs typeface="Arial" panose="020B0604020202020204" pitchFamily="34" charset="0"/>
                </a:endParaRPr>
              </a:p>
              <a:p>
                <a:pPr marL="457200" indent="-457200">
                  <a:buFont typeface="+mj-lt"/>
                  <a:buAutoNum type="arabicPeriod" startAt="2"/>
                </a:pPr>
                <a:r>
                  <a:rPr lang="en-US" sz="2000" dirty="0">
                    <a:latin typeface="Arial" panose="020B0604020202020204" pitchFamily="34" charset="0"/>
                    <a:cs typeface="Arial" panose="020B0604020202020204" pitchFamily="34" charset="0"/>
                  </a:rPr>
                  <a:t>A number, </a:t>
                </a:r>
                <a14:m>
                  <m:oMath xmlns:m="http://schemas.openxmlformats.org/officeDocument/2006/math">
                    <m:r>
                      <a:rPr lang="en-US" sz="2000" i="1" dirty="0" smtClean="0">
                        <a:latin typeface="Cambria Math" panose="02040503050406030204" pitchFamily="18" charset="0"/>
                        <a:cs typeface="Arial" panose="020B0604020202020204" pitchFamily="34" charset="0"/>
                      </a:rPr>
                      <m:t>𝑛</m:t>
                    </m:r>
                  </m:oMath>
                </a14:m>
                <a:r>
                  <a:rPr lang="en-US" sz="2000" dirty="0">
                    <a:latin typeface="Arial" panose="020B0604020202020204" pitchFamily="34" charset="0"/>
                    <a:cs typeface="Arial" panose="020B0604020202020204" pitchFamily="34" charset="0"/>
                  </a:rPr>
                  <a:t>, is rounded to 2 decimal places</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result is </a:t>
                </a:r>
                <a:r>
                  <a:rPr lang="en-US" sz="2000" dirty="0" smtClean="0">
                    <a:latin typeface="Arial" panose="020B0604020202020204" pitchFamily="34" charset="0"/>
                    <a:cs typeface="Arial" panose="020B0604020202020204" pitchFamily="34" charset="0"/>
                  </a:rPr>
                  <a:t>4.76. Using </a:t>
                </a:r>
                <a:r>
                  <a:rPr lang="en-US" sz="2000" dirty="0">
                    <a:latin typeface="Arial" panose="020B0604020202020204" pitchFamily="34" charset="0"/>
                    <a:cs typeface="Arial" panose="020B0604020202020204" pitchFamily="34" charset="0"/>
                  </a:rPr>
                  <a:t>inequalities, write down the error interval for </a:t>
                </a:r>
                <a14:m>
                  <m:oMath xmlns:m="http://schemas.openxmlformats.org/officeDocument/2006/math">
                    <m:r>
                      <a:rPr lang="en-US" sz="2000" i="1" dirty="0" smtClean="0">
                        <a:latin typeface="Cambria Math" panose="02040503050406030204" pitchFamily="18" charset="0"/>
                        <a:cs typeface="Arial" panose="020B0604020202020204" pitchFamily="34" charset="0"/>
                      </a:rPr>
                      <m:t>𝑛</m:t>
                    </m:r>
                  </m:oMath>
                </a14:m>
                <a:r>
                  <a:rPr lang="en-US"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p:sp>
            <p:nvSpPr>
              <p:cNvPr id="13" name="Rectangle 12">
                <a:extLst>
                  <a:ext uri="{FF2B5EF4-FFF2-40B4-BE49-F238E27FC236}">
                    <a16:creationId xmlns:a16="http://schemas.microsoft.com/office/drawing/2014/main" id="{B63A209B-9250-41AF-8D85-887B3B244795}"/>
                  </a:ext>
                </a:extLst>
              </p:cNvPr>
              <p:cNvSpPr>
                <a:spLocks noRot="1" noChangeAspect="1" noMove="1" noResize="1" noEditPoints="1" noAdjustHandles="1" noChangeArrowheads="1" noChangeShapeType="1" noTextEdit="1"/>
              </p:cNvSpPr>
              <p:nvPr/>
            </p:nvSpPr>
            <p:spPr>
              <a:xfrm>
                <a:off x="251520" y="2652088"/>
                <a:ext cx="3960440" cy="2252283"/>
              </a:xfrm>
              <a:prstGeom prst="rect">
                <a:avLst/>
              </a:prstGeom>
              <a:blipFill>
                <a:blip r:embed="rId2"/>
                <a:stretch>
                  <a:fillRect l="-1385" t="-1081" r="-2923" b="-3784"/>
                </a:stretch>
              </a:blipFill>
            </p:spPr>
            <p:txBody>
              <a:bodyPr/>
              <a:lstStyle/>
              <a:p>
                <a:r>
                  <a:rPr lang="en-GB">
                    <a:noFill/>
                  </a:rPr>
                  <a:t> </a:t>
                </a:r>
              </a:p>
            </p:txBody>
          </p:sp>
        </mc:Fallback>
      </mc:AlternateContent>
      <p:pic>
        <p:nvPicPr>
          <p:cNvPr id="14" name="Picture 13" descr="Image result for calculator symbol">
            <a:extLst>
              <a:ext uri="{FF2B5EF4-FFF2-40B4-BE49-F238E27FC236}">
                <a16:creationId xmlns:a16="http://schemas.microsoft.com/office/drawing/2014/main" id="{5EA99D1A-4D2D-419E-9B59-ADAE75028E4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9351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Find the equation of the line which passes through the points (0, -3) and (4, 1).</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 wine manufacturer puts down 250 bottles for 3 years. After 3 years only 220 bottles are intact. What is the percentage decrease in the number of bottles?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 silver chain has a volume of 5 cm</a:t>
            </a:r>
            <a:r>
              <a:rPr lang="en-GB" sz="2000" baseline="30000" dirty="0">
                <a:latin typeface="Arial" panose="020B0604020202020204" pitchFamily="34" charset="0"/>
                <a:cs typeface="Arial" panose="020B0604020202020204" pitchFamily="34" charset="0"/>
              </a:rPr>
              <a:t>3</a:t>
            </a:r>
            <a:r>
              <a:rPr lang="en-GB" sz="2000" dirty="0">
                <a:latin typeface="Arial" panose="020B0604020202020204" pitchFamily="34" charset="0"/>
                <a:cs typeface="Arial" panose="020B0604020202020204" pitchFamily="34" charset="0"/>
              </a:rPr>
              <a:t>. The density of silver is 10.5 grams per cm</a:t>
            </a:r>
            <a:r>
              <a:rPr lang="en-GB" sz="2000" baseline="30000" dirty="0">
                <a:latin typeface="Arial" panose="020B0604020202020204" pitchFamily="34" charset="0"/>
                <a:cs typeface="Arial" panose="020B0604020202020204" pitchFamily="34" charset="0"/>
              </a:rPr>
              <a:t>3</a:t>
            </a:r>
            <a:r>
              <a:rPr lang="en-GB" sz="2000" dirty="0">
                <a:latin typeface="Arial" panose="020B0604020202020204" pitchFamily="34" charset="0"/>
                <a:cs typeface="Arial" panose="020B0604020202020204" pitchFamily="34" charset="0"/>
              </a:rPr>
              <a:t>. Work out the mass of the silver chain.</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5EA99D1A-4D2D-419E-9B59-ADAE75028E4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1183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29692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an equation of a graph that is perpendicular to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2</m:t>
                        </m:r>
                      </m:den>
                    </m:f>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Carolyn has 20 biscuits in a tin. She has 12 plain biscuits, 5 chocolate biscuits and 3 ginger biscuits. Carolyn takes at random two biscuits from the tin. Work out the probability that the two biscuits were not the same type.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Gwen bought a new car. Each year, the value of her car depreciated by 9%. Calculate the number of years after which the value of her car was 47% of its value when new.</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296928"/>
              </a:xfrm>
              <a:prstGeom prst="rect">
                <a:avLst/>
              </a:prstGeom>
              <a:blipFill>
                <a:blip r:embed="rId2"/>
                <a:stretch>
                  <a:fillRect l="-635" r="-1269" b="-259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5EA99D1A-4D2D-419E-9B59-ADAE75028E4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328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Find the equation of the line with a gradient 2 that passes through the coordinate (3, 4).</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 bag of potatoes weighs 7 kg, correct to the nearest kilogram. What is the least possible weight of the bag of apples?</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In a sale, normal prices are reduced by 20%. Andrew bought a saddle for his horse in the sale. The sale price of the saddle was £220. Calculate the normal price of the saddle.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663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4204</Words>
  <Application>Microsoft Office PowerPoint</Application>
  <PresentationFormat>On-screen Show (4:3)</PresentationFormat>
  <Paragraphs>886</Paragraphs>
  <Slides>88</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88</vt:i4>
      </vt:variant>
    </vt:vector>
  </HeadingPairs>
  <TitlesOfParts>
    <vt:vector size="97" baseType="lpstr">
      <vt:lpstr>Microsoft YaHei</vt:lpstr>
      <vt:lpstr>Arial</vt:lpstr>
      <vt:lpstr>Calibri</vt:lpstr>
      <vt:lpstr>Cambria Math</vt:lpstr>
      <vt:lpstr>Comic Sans MS</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Duston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PixiMaths</dc:creator>
  <cp:lastModifiedBy>Danielle Moosajee</cp:lastModifiedBy>
  <cp:revision>107</cp:revision>
  <dcterms:created xsi:type="dcterms:W3CDTF">2015-07-01T12:05:39Z</dcterms:created>
  <dcterms:modified xsi:type="dcterms:W3CDTF">2019-02-07T21:09:45Z</dcterms:modified>
</cp:coreProperties>
</file>