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ED69-4523-41E8-8982-BC2D56621D1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0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90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07 February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Composite Functions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07 February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Composite Functions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  <a:ea typeface="Microsoft YaHei" pitchFamily="34" charset="-122"/>
              </a:rPr>
              <a:t>Composite,</a:t>
            </a:r>
            <a:r>
              <a:rPr lang="en-GB" sz="1600" baseline="0" dirty="0" smtClean="0">
                <a:solidFill>
                  <a:schemeClr val="tx1"/>
                </a:solidFill>
                <a:latin typeface="Comic Sans MS" pitchFamily="66" charset="0"/>
                <a:ea typeface="Microsoft YaHei" pitchFamily="34" charset="-122"/>
              </a:rPr>
              <a:t> function, equation, function machine, simplify, substitute</a:t>
            </a:r>
            <a:endParaRPr lang="en-GB" sz="1600" dirty="0" smtClean="0">
              <a:solidFill>
                <a:schemeClr val="tx1"/>
              </a:solidFill>
              <a:latin typeface="Comic Sans MS" pitchFamily="66" charset="0"/>
              <a:ea typeface="Microsoft YaHei" pitchFamily="34" charset="-122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represent a composite function using function machines.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understand and use notation for composite functions.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write a composite function in its simplest form.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39761" y="1412776"/>
            <a:ext cx="618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Starter</a:t>
            </a:r>
            <a:endParaRPr lang="en-GB" sz="2800" b="1" u="sng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1500" y="2245645"/>
            <a:ext cx="65622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146" indent="-256146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If f(x) = 3x, calculate f(4).</a:t>
            </a:r>
          </a:p>
          <a:p>
            <a:pPr marL="256146" indent="-256146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256146" indent="-256146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If f(x) = 4x + 2, calculate f(3).</a:t>
            </a:r>
          </a:p>
          <a:p>
            <a:pPr marL="256146" indent="-256146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256146" indent="-256146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If f(x) = x² - 3, calculate f(-2).</a:t>
            </a:r>
          </a:p>
          <a:p>
            <a:pPr marL="256146" indent="-256146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256146" indent="-256146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If f(x) = 3x² + 1, calculate f(3).</a:t>
            </a:r>
          </a:p>
          <a:p>
            <a:pPr marL="256146" indent="-256146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256146" indent="-256146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If f(x) = 2x² + 6x, calculate f(1).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46978" y="2245644"/>
            <a:ext cx="27970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f(4) = 12</a:t>
            </a:r>
          </a:p>
          <a:p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f(3) = 14</a:t>
            </a:r>
          </a:p>
          <a:p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f(-2) = 1</a:t>
            </a:r>
          </a:p>
          <a:p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f(3) = 28</a:t>
            </a:r>
          </a:p>
          <a:p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f(1) = 8</a:t>
            </a:r>
          </a:p>
        </p:txBody>
      </p:sp>
    </p:spTree>
    <p:extLst>
      <p:ext uri="{BB962C8B-B14F-4D97-AF65-F5344CB8AC3E}">
        <p14:creationId xmlns:p14="http://schemas.microsoft.com/office/powerpoint/2010/main" val="288461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653967"/>
            <a:ext cx="8479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 functions f and g are defined by f(x) = 3x + 2 and g(x) = x² + 4. Find:</a:t>
            </a:r>
          </a:p>
          <a:p>
            <a:r>
              <a:rPr lang="en-US" dirty="0">
                <a:latin typeface="Comic Sans MS" panose="030F0702030302020204" pitchFamily="66" charset="0"/>
              </a:rPr>
              <a:t>a)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(x)		b)	</a:t>
            </a:r>
            <a:r>
              <a:rPr lang="en-US" dirty="0" err="1">
                <a:latin typeface="Comic Sans MS" panose="030F0702030302020204" pitchFamily="66" charset="0"/>
              </a:rPr>
              <a:t>gf</a:t>
            </a:r>
            <a:r>
              <a:rPr lang="en-US" dirty="0">
                <a:latin typeface="Comic Sans MS" panose="030F0702030302020204" pitchFamily="66" charset="0"/>
              </a:rPr>
              <a:t>(x)		c)	f²(x)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780928"/>
            <a:ext cx="2366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Comic Sans MS" panose="030F0702030302020204" pitchFamily="66" charset="0"/>
              </a:rPr>
              <a:t>fg</a:t>
            </a:r>
            <a:r>
              <a:rPr lang="en-GB" sz="1600" dirty="0">
                <a:latin typeface="Comic Sans MS" panose="030F0702030302020204" pitchFamily="66" charset="0"/>
              </a:rPr>
              <a:t>(x) = f(x² + 4)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3(x² + 4) + 2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3x² + 12 + 2</a:t>
            </a:r>
          </a:p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 = </a:t>
            </a:r>
            <a:r>
              <a:rPr lang="en-GB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3x² + 14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5112" y="2775726"/>
            <a:ext cx="31604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Comic Sans MS" panose="030F0702030302020204" pitchFamily="66" charset="0"/>
              </a:rPr>
              <a:t>gf</a:t>
            </a:r>
            <a:r>
              <a:rPr lang="en-GB" sz="1600" dirty="0">
                <a:latin typeface="Comic Sans MS" panose="030F0702030302020204" pitchFamily="66" charset="0"/>
              </a:rPr>
              <a:t>(x) = g(3x + 2)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 = (3x + 2)² + 4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 = 9x² + 12x + 4 + 4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 </a:t>
            </a:r>
            <a:r>
              <a:rPr lang="en-GB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= 9x² + 12x + 4 + 4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5534" y="2775726"/>
            <a:ext cx="31604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f²(x) = f(3x + 2)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 = 3(3x + 2) + 2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 = 9x + 6 + 2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 </a:t>
            </a:r>
            <a:r>
              <a:rPr lang="en-GB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= 9x + 8</a:t>
            </a:r>
          </a:p>
        </p:txBody>
      </p:sp>
    </p:spTree>
    <p:extLst>
      <p:ext uri="{BB962C8B-B14F-4D97-AF65-F5344CB8AC3E}">
        <p14:creationId xmlns:p14="http://schemas.microsoft.com/office/powerpoint/2010/main" val="106115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2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3611" y="1600178"/>
            <a:ext cx="6104714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92" b="1" u="sng" dirty="0">
                <a:latin typeface="Comic Sans MS" pitchFamily="66" charset="0"/>
              </a:rPr>
              <a:t>Answers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68889" y="2191856"/>
          <a:ext cx="8605264" cy="3250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1316"/>
                <a:gridCol w="2151316"/>
                <a:gridCol w="2151316"/>
                <a:gridCol w="2151316"/>
              </a:tblGrid>
              <a:tr h="1625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f(x) = x + 4 and g(x) = 3x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Calculate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fg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(2)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fg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(2) = f(3(2)) = f(6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    = 6 + 4 =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f(x) = 4x + 2 and g(x) = x –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Calculate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gf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(-4)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gf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(-4) = g(4(-4) + 2) = g(-14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=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-14 – 1 = 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f(x) = x² and g(x) = 3x + 2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Calculate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gf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(6)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gf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(6) = g(6²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 = g(36)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= 3(36) + 2 = </a:t>
                      </a: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f(x) = 3x² + 4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Calculate f²(2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f²(2) = f(3(2)² + 4) = f(16)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= 3(16)² + 4 = </a:t>
                      </a: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772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f(x) = 5x and g(x) = x –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Calculate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gf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gf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(x) = g(5x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= 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5x - 2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f(x) = 2x + 4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Calculate f²(x)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f²(x) = f(2x + 4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= 2(2x + 4) + 4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= </a:t>
                      </a: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4x + 12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f(x) = x² and g(x) = 5x –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Calculate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fg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(x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fg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(x)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f(5x –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= (5x – 1)²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= 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25x² - 10x + 1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f(x) = 2x² and g(x) = 4x + 3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Calculate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gf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(x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gf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(x)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g(2x²)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= 4(2x²) + 3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= 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8x² + 3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9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3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700808"/>
            <a:ext cx="69387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When a function is followed by another, the result is a composite function.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2505693" y="3079465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Input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7102551" y="3104701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Output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811618" y="2755073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517534" y="2755073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g</a:t>
            </a:r>
          </a:p>
        </p:txBody>
      </p:sp>
      <p:sp>
        <p:nvSpPr>
          <p:cNvPr id="23" name="Right Arrow 22"/>
          <p:cNvSpPr/>
          <p:nvPr/>
        </p:nvSpPr>
        <p:spPr bwMode="auto">
          <a:xfrm>
            <a:off x="4799777" y="3104701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916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Arrow 22"/>
          <p:cNvSpPr/>
          <p:nvPr/>
        </p:nvSpPr>
        <p:spPr bwMode="auto">
          <a:xfrm>
            <a:off x="2509138" y="3079465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Input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7105996" y="3104701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Output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15063" y="2755073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520979" y="2755073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g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4803222" y="3104701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08819" y="1785896"/>
            <a:ext cx="6938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For example, if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g(x) =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2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1600" dirty="0">
                <a:latin typeface="Comic Sans MS" panose="030F0702030302020204" pitchFamily="66" charset="0"/>
                <a:sym typeface="Symbol"/>
              </a:rPr>
              <a:t>and </a:t>
            </a:r>
            <a:r>
              <a:rPr lang="en-US" sz="16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f(x) =</a:t>
            </a:r>
            <a:r>
              <a:rPr lang="en-US" sz="16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16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x</a:t>
            </a:r>
            <a:r>
              <a:rPr lang="en-US" sz="16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+ 3, </a:t>
            </a:r>
            <a:r>
              <a:rPr lang="en-US" sz="1600" dirty="0">
                <a:latin typeface="Comic Sans MS" panose="030F0702030302020204" pitchFamily="66" charset="0"/>
                <a:sym typeface="Symbol"/>
              </a:rPr>
              <a:t>then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0967" y="4016320"/>
            <a:ext cx="981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g(x) =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69703" y="4005299"/>
            <a:ext cx="1117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f(x) =</a:t>
            </a:r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x</a:t>
            </a:r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+ 3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8325" y="3182131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82890" y="3182131"/>
            <a:ext cx="330598" cy="4601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57841" y="3182130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4118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 bwMode="auto">
          <a:xfrm>
            <a:off x="2505693" y="3079465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Input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7102551" y="3104701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Output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11618" y="2755073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17534" y="2755073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g</a:t>
            </a:r>
          </a:p>
        </p:txBody>
      </p:sp>
      <p:sp>
        <p:nvSpPr>
          <p:cNvPr id="28" name="Right Arrow 27"/>
          <p:cNvSpPr/>
          <p:nvPr/>
        </p:nvSpPr>
        <p:spPr bwMode="auto">
          <a:xfrm>
            <a:off x="4799777" y="3104701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5693" y="1748720"/>
            <a:ext cx="6938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If x is the input,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4174" y="4016320"/>
            <a:ext cx="5164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g(x)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0053" y="4016320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f(x)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9876" y="3156894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99777" y="3156802"/>
            <a:ext cx="96820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g(x)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5855" y="3156894"/>
            <a:ext cx="1032139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fg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(x)</a:t>
            </a:r>
          </a:p>
        </p:txBody>
      </p:sp>
      <p:sp>
        <p:nvSpPr>
          <p:cNvPr id="8" name="Rectangle 7"/>
          <p:cNvSpPr/>
          <p:nvPr/>
        </p:nvSpPr>
        <p:spPr>
          <a:xfrm>
            <a:off x="1936345" y="4504778"/>
            <a:ext cx="6938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err="1">
                <a:latin typeface="Comic Sans MS" panose="030F0702030302020204" pitchFamily="66" charset="0"/>
              </a:rPr>
              <a:t>fg</a:t>
            </a:r>
            <a:r>
              <a:rPr lang="en-US" sz="1600" dirty="0">
                <a:latin typeface="Comic Sans MS" panose="030F0702030302020204" pitchFamily="66" charset="0"/>
              </a:rPr>
              <a:t>(x) means do </a:t>
            </a:r>
            <a:r>
              <a:rPr lang="en-US" sz="1600" dirty="0">
                <a:latin typeface="Comic Sans MS" panose="030F0702030302020204" pitchFamily="66" charset="0"/>
                <a:cs typeface="Times New Roman" pitchFamily="18" charset="0"/>
              </a:rPr>
              <a:t>g</a:t>
            </a:r>
            <a:r>
              <a:rPr lang="en-US" sz="1600" dirty="0">
                <a:latin typeface="Comic Sans MS" panose="030F0702030302020204" pitchFamily="66" charset="0"/>
              </a:rPr>
              <a:t> first, followed by </a:t>
            </a:r>
            <a:r>
              <a:rPr lang="en-US" sz="1600" dirty="0">
                <a:latin typeface="Comic Sans MS" panose="030F0702030302020204" pitchFamily="66" charset="0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2898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/>
      <p:bldP spid="1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3456" y="1730346"/>
            <a:ext cx="6938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If the order of the functions changes,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4808467" y="3079465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2505693" y="3079465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Input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7133772" y="3104701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Output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508843" y="2714366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842839" y="2714366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g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4963" y="4006996"/>
            <a:ext cx="981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g(x) =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708" y="4005299"/>
            <a:ext cx="1117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f(x) =</a:t>
            </a:r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x</a:t>
            </a:r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+ 3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0061" y="3156894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5130" y="3156802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29644" y="3182131"/>
            <a:ext cx="645467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633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835" y="1657331"/>
            <a:ext cx="6938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If x is the input,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5175" y="3141423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5855" y="3156894"/>
            <a:ext cx="1032139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gf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(x)</a:t>
            </a:r>
          </a:p>
        </p:txBody>
      </p:sp>
      <p:sp>
        <p:nvSpPr>
          <p:cNvPr id="8" name="Rectangle 7"/>
          <p:cNvSpPr/>
          <p:nvPr/>
        </p:nvSpPr>
        <p:spPr>
          <a:xfrm>
            <a:off x="1936345" y="4504778"/>
            <a:ext cx="6938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err="1">
                <a:latin typeface="Comic Sans MS" panose="030F0702030302020204" pitchFamily="66" charset="0"/>
              </a:rPr>
              <a:t>gf</a:t>
            </a:r>
            <a:r>
              <a:rPr lang="en-US" sz="1600" dirty="0">
                <a:latin typeface="Comic Sans MS" panose="030F0702030302020204" pitchFamily="66" charset="0"/>
              </a:rPr>
              <a:t>(x) means do </a:t>
            </a:r>
            <a:r>
              <a:rPr lang="en-US" sz="1600" dirty="0">
                <a:latin typeface="Comic Sans MS" panose="030F0702030302020204" pitchFamily="66" charset="0"/>
                <a:cs typeface="Times New Roman" pitchFamily="18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 first, followed by </a:t>
            </a:r>
            <a:r>
              <a:rPr lang="en-US" sz="1600" dirty="0">
                <a:latin typeface="Comic Sans MS" panose="030F0702030302020204" pitchFamily="66" charset="0"/>
                <a:cs typeface="Times New Roman" pitchFamily="18" charset="0"/>
              </a:rPr>
              <a:t>g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4808467" y="3079465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2505693" y="3079465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Input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7133772" y="3104701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Output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508843" y="2714366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842839" y="2714366"/>
            <a:ext cx="1290933" cy="129093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Function machine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  <a:ea typeface="Microsoft YaHei" charset="-122"/>
            </a:endParaRP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Microsoft YaHei" charset="-122"/>
              </a:rPr>
              <a:t>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63789" y="4005299"/>
            <a:ext cx="5164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g(x)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27279" y="4005299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f(x)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8467" y="3156802"/>
            <a:ext cx="96820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f(x)</a:t>
            </a:r>
          </a:p>
        </p:txBody>
      </p:sp>
    </p:spTree>
    <p:extLst>
      <p:ext uri="{BB962C8B-B14F-4D97-AF65-F5344CB8AC3E}">
        <p14:creationId xmlns:p14="http://schemas.microsoft.com/office/powerpoint/2010/main" val="363325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8" grpId="0"/>
      <p:bldP spid="23" grpId="0"/>
      <p:bldP spid="2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653967"/>
            <a:ext cx="8047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Given f(x) = x² and g(x) = x + 1, find:</a:t>
            </a:r>
          </a:p>
          <a:p>
            <a:r>
              <a:rPr lang="en-US" dirty="0">
                <a:latin typeface="Comic Sans MS" panose="030F0702030302020204" pitchFamily="66" charset="0"/>
              </a:rPr>
              <a:t>a)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(1)		b)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(3)		c)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(x)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780928"/>
            <a:ext cx="4087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Comic Sans MS" panose="030F0702030302020204" pitchFamily="66" charset="0"/>
              </a:rPr>
              <a:t>fg</a:t>
            </a:r>
            <a:r>
              <a:rPr lang="en-GB" sz="1600" dirty="0">
                <a:latin typeface="Comic Sans MS" panose="030F0702030302020204" pitchFamily="66" charset="0"/>
              </a:rPr>
              <a:t>(1) = f(1 + 1)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f(2)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2²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4</a:t>
            </a:r>
          </a:p>
        </p:txBody>
      </p:sp>
    </p:spTree>
    <p:extLst>
      <p:ext uri="{BB962C8B-B14F-4D97-AF65-F5344CB8AC3E}">
        <p14:creationId xmlns:p14="http://schemas.microsoft.com/office/powerpoint/2010/main" val="50233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65515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Given f(x) = x² and g(x) = x + 1, find:</a:t>
            </a:r>
          </a:p>
          <a:p>
            <a:r>
              <a:rPr lang="en-US" dirty="0">
                <a:latin typeface="Comic Sans MS" panose="030F0702030302020204" pitchFamily="66" charset="0"/>
              </a:rPr>
              <a:t>a)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(1)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= 4</a:t>
            </a:r>
            <a:r>
              <a:rPr lang="en-US" dirty="0">
                <a:latin typeface="Comic Sans MS" panose="030F0702030302020204" pitchFamily="66" charset="0"/>
              </a:rPr>
              <a:t>	b)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(3)		c)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(x)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2774539"/>
            <a:ext cx="4087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Comic Sans MS" panose="030F0702030302020204" pitchFamily="66" charset="0"/>
              </a:rPr>
              <a:t>fg</a:t>
            </a:r>
            <a:r>
              <a:rPr lang="en-GB" sz="1600" dirty="0">
                <a:latin typeface="Comic Sans MS" panose="030F0702030302020204" pitchFamily="66" charset="0"/>
              </a:rPr>
              <a:t>(1) = f(1 + 1)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f(2)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2²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856" y="2774539"/>
            <a:ext cx="4087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Comic Sans MS" panose="030F0702030302020204" pitchFamily="66" charset="0"/>
              </a:rPr>
              <a:t>fg</a:t>
            </a:r>
            <a:r>
              <a:rPr lang="en-GB" sz="1600" dirty="0">
                <a:latin typeface="Comic Sans MS" panose="030F0702030302020204" pitchFamily="66" charset="0"/>
              </a:rPr>
              <a:t>(3) = f(3 + 1)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f(4)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4²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16</a:t>
            </a:r>
          </a:p>
        </p:txBody>
      </p:sp>
    </p:spTree>
    <p:extLst>
      <p:ext uri="{BB962C8B-B14F-4D97-AF65-F5344CB8AC3E}">
        <p14:creationId xmlns:p14="http://schemas.microsoft.com/office/powerpoint/2010/main" val="344478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653967"/>
            <a:ext cx="8047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Given f(x) = x² and g(x) = x + 1, find:</a:t>
            </a:r>
          </a:p>
          <a:p>
            <a:r>
              <a:rPr lang="en-US" dirty="0">
                <a:latin typeface="Comic Sans MS" panose="030F0702030302020204" pitchFamily="66" charset="0"/>
              </a:rPr>
              <a:t>a)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(1)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= 4</a:t>
            </a:r>
            <a:r>
              <a:rPr lang="en-US" dirty="0">
                <a:latin typeface="Comic Sans MS" panose="030F0702030302020204" pitchFamily="66" charset="0"/>
              </a:rPr>
              <a:t>	b)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(3)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= 16</a:t>
            </a:r>
            <a:r>
              <a:rPr lang="en-US" dirty="0">
                <a:latin typeface="Comic Sans MS" panose="030F0702030302020204" pitchFamily="66" charset="0"/>
              </a:rPr>
              <a:t>	c)	</a:t>
            </a:r>
            <a:r>
              <a:rPr lang="en-US" dirty="0" err="1">
                <a:latin typeface="Comic Sans MS" panose="030F0702030302020204" pitchFamily="66" charset="0"/>
              </a:rPr>
              <a:t>fg</a:t>
            </a:r>
            <a:r>
              <a:rPr lang="en-US" dirty="0">
                <a:latin typeface="Comic Sans MS" panose="030F0702030302020204" pitchFamily="66" charset="0"/>
              </a:rPr>
              <a:t>(x)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2775728"/>
            <a:ext cx="4087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Comic Sans MS" panose="030F0702030302020204" pitchFamily="66" charset="0"/>
              </a:rPr>
              <a:t>fg</a:t>
            </a:r>
            <a:r>
              <a:rPr lang="en-GB" sz="1600" dirty="0">
                <a:latin typeface="Comic Sans MS" panose="030F0702030302020204" pitchFamily="66" charset="0"/>
              </a:rPr>
              <a:t>(1) = f(1 + 1)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f(2)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2²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856" y="2775728"/>
            <a:ext cx="4087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Comic Sans MS" panose="030F0702030302020204" pitchFamily="66" charset="0"/>
              </a:rPr>
              <a:t>fg</a:t>
            </a:r>
            <a:r>
              <a:rPr lang="en-GB" sz="1600" dirty="0">
                <a:latin typeface="Comic Sans MS" panose="030F0702030302020204" pitchFamily="66" charset="0"/>
              </a:rPr>
              <a:t>(3) = f(3 + 1)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f(4)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4²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= 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2775728"/>
            <a:ext cx="2199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Comic Sans MS" panose="030F0702030302020204" pitchFamily="66" charset="0"/>
              </a:rPr>
              <a:t>fg</a:t>
            </a:r>
            <a:r>
              <a:rPr lang="en-GB" sz="1600" dirty="0">
                <a:latin typeface="Comic Sans MS" panose="030F0702030302020204" pitchFamily="66" charset="0"/>
              </a:rPr>
              <a:t>(x) = f(x + 1)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        = (x + 1)² </a:t>
            </a:r>
          </a:p>
        </p:txBody>
      </p:sp>
      <p:sp>
        <p:nvSpPr>
          <p:cNvPr id="6" name="Rectangle 5"/>
          <p:cNvSpPr/>
          <p:nvPr/>
        </p:nvSpPr>
        <p:spPr>
          <a:xfrm>
            <a:off x="7164288" y="2300298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 = (x + 1)² 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0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663</Words>
  <Application>Microsoft Office PowerPoint</Application>
  <PresentationFormat>On-screen Show (4:3)</PresentationFormat>
  <Paragraphs>195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Microsoft YaHei</vt:lpstr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16</cp:revision>
  <dcterms:created xsi:type="dcterms:W3CDTF">2015-07-01T12:05:39Z</dcterms:created>
  <dcterms:modified xsi:type="dcterms:W3CDTF">2018-02-07T14:59:18Z</dcterms:modified>
</cp:coreProperties>
</file>