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90" r:id="rId2"/>
    <p:sldId id="284" r:id="rId3"/>
    <p:sldId id="285" r:id="rId4"/>
    <p:sldId id="287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what happens to constants</a:t>
            </a:r>
            <a:r>
              <a:rPr lang="en-GB" baseline="0" dirty="0"/>
              <a:t> (index of x is 0, anything multiplied by 0 = 0)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What did</a:t>
            </a:r>
            <a:r>
              <a:rPr lang="en-GB" sz="2400" baseline="0" dirty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11 February 2019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Differentiate,</a:t>
            </a:r>
            <a:r>
              <a:rPr lang="en-GB" sz="1600" baseline="0" dirty="0">
                <a:latin typeface="Comic Sans MS" pitchFamily="66" charset="0"/>
              </a:rPr>
              <a:t> derivative, term, equation, expression, constant, function, limit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will be able to find the first derivative of a function.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prove derivatives from first principles.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</a:t>
            </a:r>
            <a:r>
              <a:rPr lang="en-GB" sz="1400" baseline="0" dirty="0">
                <a:latin typeface="Comic Sans MS" pitchFamily="66" charset="0"/>
              </a:rPr>
              <a:t> differentiate equations with several terms.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Differentiation Introduction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2093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Comic Sans MS" panose="030F0702030302020204" pitchFamily="66" charset="0"/>
                  </a:rPr>
                  <a:t>Starter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>
                    <a:latin typeface="Comic Sans MS" panose="030F0702030302020204" pitchFamily="66" charset="0"/>
                  </a:rPr>
                  <a:t>Express the following as powers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:</a:t>
                </a:r>
              </a:p>
              <a:p>
                <a:endParaRPr lang="en-GB" sz="24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093971"/>
              </a:xfrm>
              <a:prstGeom prst="rect">
                <a:avLst/>
              </a:prstGeom>
              <a:blipFill>
                <a:blip r:embed="rId2"/>
                <a:stretch>
                  <a:fillRect l="-1350" t="-23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23728" y="3337385"/>
                <a:ext cx="6480720" cy="883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GB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GB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</m:oMath>
                </a14:m>
                <a:endParaRPr lang="en-GB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337385"/>
                <a:ext cx="6480720" cy="8837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717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70722" y="1169462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dirty="0">
                    <a:latin typeface="Comic Sans MS" pitchFamily="66" charset="0"/>
                  </a:rPr>
                  <a:t>As a general rule, if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itchFamily="66" charset="0"/>
                </a:endParaRPr>
              </a:p>
              <a:p>
                <a:endParaRPr lang="en-GB" dirty="0">
                  <a:latin typeface="Comic Sans MS" pitchFamily="66" charset="0"/>
                </a:endParaRPr>
              </a:p>
              <a:p>
                <a:r>
                  <a:rPr lang="en-GB" dirty="0">
                    <a:latin typeface="Comic Sans MS" pitchFamily="66" charset="0"/>
                  </a:rPr>
                  <a:t>Then		</a:t>
                </a:r>
                <a:r>
                  <a:rPr lang="en-GB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22" y="1169462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70722" y="2276872"/>
                <a:ext cx="6649750" cy="1592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Comic Sans MS" panose="030F0702030302020204" pitchFamily="66" charset="0"/>
                  </a:rPr>
                  <a:t>Examples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’(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given that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equals: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a.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b.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c.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22" y="2276872"/>
                <a:ext cx="6649750" cy="1592937"/>
              </a:xfrm>
              <a:prstGeom prst="rect">
                <a:avLst/>
              </a:prstGeom>
              <a:blipFill>
                <a:blip r:embed="rId3"/>
                <a:stretch>
                  <a:fillRect l="-733" t="-1916" b="-1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615458" y="4074160"/>
                <a:ext cx="13923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’(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)=5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458" y="4074160"/>
                <a:ext cx="1392304" cy="369332"/>
              </a:xfrm>
              <a:prstGeom prst="rect">
                <a:avLst/>
              </a:prstGeom>
              <a:blipFill>
                <a:blip r:embed="rId4"/>
                <a:stretch>
                  <a:fillRect l="-1316"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428971" y="4065875"/>
                <a:ext cx="15558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’(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)=12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baseline="300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971" y="4065875"/>
                <a:ext cx="1555811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372200" y="4065875"/>
                <a:ext cx="14116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065875"/>
                <a:ext cx="1411605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00192" y="4443492"/>
                <a:ext cx="1756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’</m:t>
                      </m:r>
                      <m:d>
                        <m:d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443492"/>
                <a:ext cx="1756763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300192" y="4812238"/>
                <a:ext cx="149464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’(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812238"/>
                <a:ext cx="1494640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Callout 16"/>
          <p:cNvSpPr/>
          <p:nvPr/>
        </p:nvSpPr>
        <p:spPr>
          <a:xfrm>
            <a:off x="6913501" y="1620373"/>
            <a:ext cx="2526908" cy="1739389"/>
          </a:xfrm>
          <a:prstGeom prst="wedgeEllipseCallout">
            <a:avLst>
              <a:gd name="adj1" fmla="val -76463"/>
              <a:gd name="adj2" fmla="val -17532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Multiply the coefficient by the index, then reduce the index by 1</a:t>
            </a:r>
          </a:p>
        </p:txBody>
      </p:sp>
    </p:spTree>
    <p:extLst>
      <p:ext uri="{BB962C8B-B14F-4D97-AF65-F5344CB8AC3E}">
        <p14:creationId xmlns:p14="http://schemas.microsoft.com/office/powerpoint/2010/main" val="42609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51720" y="1124744"/>
                <a:ext cx="6840760" cy="3051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Comic Sans MS" panose="030F0702030302020204" pitchFamily="66" charset="0"/>
                  </a:rPr>
                  <a:t>Examples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given that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equals: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a.	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–6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b.	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3051092"/>
              </a:xfrm>
              <a:prstGeom prst="rect">
                <a:avLst/>
              </a:prstGeom>
              <a:blipFill>
                <a:blip r:embed="rId3"/>
                <a:stretch>
                  <a:fillRect l="-802" t="-1000" b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83768" y="2708920"/>
                <a:ext cx="778675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708920"/>
                <a:ext cx="778675" cy="491288"/>
              </a:xfrm>
              <a:prstGeom prst="rect">
                <a:avLst/>
              </a:prstGeom>
              <a:blipFill>
                <a:blip r:embed="rId4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80154" y="2769898"/>
                <a:ext cx="4962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154" y="2769898"/>
                <a:ext cx="4962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438501" y="2769898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501" y="2769898"/>
                <a:ext cx="53893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929341" y="2325144"/>
            <a:ext cx="432048" cy="3919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82554" y="4072141"/>
                <a:ext cx="778675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54" y="4072141"/>
                <a:ext cx="778675" cy="491288"/>
              </a:xfrm>
              <a:prstGeom prst="rect">
                <a:avLst/>
              </a:prstGeom>
              <a:blipFill>
                <a:blip r:embed="rId7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978940" y="4133119"/>
                <a:ext cx="684803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baseline="300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940" y="4133119"/>
                <a:ext cx="684803" cy="3629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98390" y="4133119"/>
                <a:ext cx="886525" cy="3684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390" y="4133119"/>
                <a:ext cx="886525" cy="3684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82553" y="4622489"/>
                <a:ext cx="1684692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53" y="4622489"/>
                <a:ext cx="1684692" cy="491288"/>
              </a:xfrm>
              <a:prstGeom prst="rect">
                <a:avLst/>
              </a:prstGeom>
              <a:blipFill>
                <a:blip r:embed="rId10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Flowchart: Process 10">
                <a:extLst>
                  <a:ext uri="{FF2B5EF4-FFF2-40B4-BE49-F238E27FC236}">
                    <a16:creationId xmlns:a16="http://schemas.microsoft.com/office/drawing/2014/main" id="{3CCE68ED-BDC4-413D-A851-602DA8B45E92}"/>
                  </a:ext>
                </a:extLst>
              </p:cNvPr>
              <p:cNvSpPr/>
              <p:nvPr/>
            </p:nvSpPr>
            <p:spPr>
              <a:xfrm>
                <a:off x="5058405" y="3336119"/>
                <a:ext cx="3312368" cy="1956984"/>
              </a:xfrm>
              <a:prstGeom prst="flowChartProcess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Complete the differentiation worksheet. </a:t>
                </a:r>
              </a:p>
              <a:p>
                <a:pPr algn="ctr"/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Make sure you’ve written everything as a power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before differentiating!</a:t>
                </a:r>
              </a:p>
            </p:txBody>
          </p:sp>
        </mc:Choice>
        <mc:Fallback>
          <p:sp>
            <p:nvSpPr>
              <p:cNvPr id="11" name="Flowchart: Process 10">
                <a:extLst>
                  <a:ext uri="{FF2B5EF4-FFF2-40B4-BE49-F238E27FC236}">
                    <a16:creationId xmlns:a16="http://schemas.microsoft.com/office/drawing/2014/main" id="{3CCE68ED-BDC4-413D-A851-602DA8B45E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405" y="3336119"/>
                <a:ext cx="3312368" cy="1956984"/>
              </a:xfrm>
              <a:prstGeom prst="flowChartProcess">
                <a:avLst/>
              </a:prstGeom>
              <a:blipFill>
                <a:blip r:embed="rId11"/>
                <a:stretch>
                  <a:fillRect l="-1097" r="-219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98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843808" y="1124744"/>
                <a:ext cx="5256584" cy="4255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Comic Sans MS" panose="030F0702030302020204" pitchFamily="66" charset="0"/>
                  </a:rPr>
                  <a:t>Answers</a:t>
                </a:r>
                <a:endParaRPr lang="en-GB" b="1" u="sng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1a.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b.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c.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2a.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b.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c.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3a.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	b.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c.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d.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baseline="30000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4a.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	b.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GB" i="1" dirty="0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  c.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	d.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124744"/>
                <a:ext cx="5256584" cy="4255332"/>
              </a:xfrm>
              <a:prstGeom prst="rect">
                <a:avLst/>
              </a:prstGeom>
              <a:blipFill>
                <a:blip r:embed="rId2"/>
                <a:stretch>
                  <a:fillRect l="-1044" t="-1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93598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150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Comic Sans MS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56</cp:revision>
  <dcterms:created xsi:type="dcterms:W3CDTF">2015-07-01T12:05:39Z</dcterms:created>
  <dcterms:modified xsi:type="dcterms:W3CDTF">2019-02-11T16:16:48Z</dcterms:modified>
</cp:coreProperties>
</file>