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2"/>
  </p:notesMasterIdLst>
  <p:sldIdLst>
    <p:sldId id="258" r:id="rId3"/>
    <p:sldId id="259" r:id="rId4"/>
    <p:sldId id="260" r:id="rId5"/>
    <p:sldId id="261" r:id="rId6"/>
    <p:sldId id="262" r:id="rId7"/>
    <p:sldId id="263" r:id="rId8"/>
    <p:sldId id="264" r:id="rId9"/>
    <p:sldId id="265" r:id="rId10"/>
    <p:sldId id="282" r:id="rId11"/>
    <p:sldId id="266" r:id="rId12"/>
    <p:sldId id="267" r:id="rId13"/>
    <p:sldId id="268" r:id="rId14"/>
    <p:sldId id="269" r:id="rId15"/>
    <p:sldId id="270" r:id="rId16"/>
    <p:sldId id="271" r:id="rId17"/>
    <p:sldId id="279" r:id="rId18"/>
    <p:sldId id="280" r:id="rId19"/>
    <p:sldId id="281"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2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E6F85B-3A73-419E-8473-96D639676AD5}" type="datetimeFigureOut">
              <a:rPr lang="en-GB" smtClean="0"/>
              <a:t>01/07/2017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F22B3F-CFD1-4D08-88A2-9C0473CAC2BE}" type="slidenum">
              <a:rPr lang="en-GB" smtClean="0"/>
              <a:t>‹#›</a:t>
            </a:fld>
            <a:endParaRPr lang="en-GB"/>
          </a:p>
        </p:txBody>
      </p:sp>
    </p:spTree>
    <p:extLst>
      <p:ext uri="{BB962C8B-B14F-4D97-AF65-F5344CB8AC3E}">
        <p14:creationId xmlns:p14="http://schemas.microsoft.com/office/powerpoint/2010/main" val="3380633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1762EE-AF5A-470B-A8F3-487D92765BEE}" type="slidenum">
              <a:rPr lang="en-GB" smtClean="0"/>
              <a:pPr/>
              <a:t>16</a:t>
            </a:fld>
            <a:endParaRPr lang="en-GB"/>
          </a:p>
        </p:txBody>
      </p:sp>
    </p:spTree>
    <p:extLst>
      <p:ext uri="{BB962C8B-B14F-4D97-AF65-F5344CB8AC3E}">
        <p14:creationId xmlns:p14="http://schemas.microsoft.com/office/powerpoint/2010/main" val="4008634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4F22B3F-CFD1-4D08-88A2-9C0473CAC2BE}" type="slidenum">
              <a:rPr lang="en-GB" smtClean="0"/>
              <a:t>17</a:t>
            </a:fld>
            <a:endParaRPr lang="en-GB"/>
          </a:p>
        </p:txBody>
      </p:sp>
    </p:spTree>
    <p:extLst>
      <p:ext uri="{BB962C8B-B14F-4D97-AF65-F5344CB8AC3E}">
        <p14:creationId xmlns:p14="http://schemas.microsoft.com/office/powerpoint/2010/main" val="1385336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4F22B3F-CFD1-4D08-88A2-9C0473CAC2BE}" type="slidenum">
              <a:rPr lang="en-GB" smtClean="0"/>
              <a:t>18</a:t>
            </a:fld>
            <a:endParaRPr lang="en-GB"/>
          </a:p>
        </p:txBody>
      </p:sp>
    </p:spTree>
    <p:extLst>
      <p:ext uri="{BB962C8B-B14F-4D97-AF65-F5344CB8AC3E}">
        <p14:creationId xmlns:p14="http://schemas.microsoft.com/office/powerpoint/2010/main" val="416384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216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extBox 1"/>
          <p:cNvSpPr txBox="1"/>
          <p:nvPr userDrawn="1"/>
        </p:nvSpPr>
        <p:spPr>
          <a:xfrm>
            <a:off x="323528" y="2132856"/>
            <a:ext cx="4248472" cy="1323439"/>
          </a:xfrm>
          <a:prstGeom prst="rect">
            <a:avLst/>
          </a:prstGeom>
          <a:noFill/>
        </p:spPr>
        <p:txBody>
          <a:bodyPr wrap="square" rtlCol="0">
            <a:spAutoFit/>
          </a:bodyPr>
          <a:lstStyle/>
          <a:p>
            <a:r>
              <a:rPr lang="en-GB" sz="2000" u="sng" dirty="0" smtClean="0">
                <a:latin typeface="Comic Sans MS" pitchFamily="66" charset="0"/>
              </a:rPr>
              <a:t>Probing questions to check understanding:</a:t>
            </a:r>
          </a:p>
          <a:p>
            <a:endParaRPr lang="en-GB" sz="2000" u="none" dirty="0" smtClean="0">
              <a:latin typeface="Comic Sans MS" pitchFamily="66" charset="0"/>
            </a:endParaRPr>
          </a:p>
          <a:p>
            <a:endParaRPr lang="en-GB" sz="2000" u="none" dirty="0" smtClean="0">
              <a:latin typeface="Comic Sans MS" pitchFamily="66" charset="0"/>
            </a:endParaRPr>
          </a:p>
        </p:txBody>
      </p:sp>
      <p:pic>
        <p:nvPicPr>
          <p:cNvPr id="3" name="Picture 2" descr="bloom_taxonomy.jpg"/>
          <p:cNvPicPr>
            <a:picLocks noChangeAspect="1"/>
          </p:cNvPicPr>
          <p:nvPr userDrawn="1"/>
        </p:nvPicPr>
        <p:blipFill>
          <a:blip r:embed="rId2" cstate="print"/>
          <a:stretch>
            <a:fillRect/>
          </a:stretch>
        </p:blipFill>
        <p:spPr>
          <a:xfrm>
            <a:off x="4788024" y="2115056"/>
            <a:ext cx="4024820" cy="3495675"/>
          </a:xfrm>
          <a:prstGeom prst="rect">
            <a:avLst/>
          </a:prstGeom>
        </p:spPr>
      </p:pic>
    </p:spTree>
    <p:extLst>
      <p:ext uri="{BB962C8B-B14F-4D97-AF65-F5344CB8AC3E}">
        <p14:creationId xmlns:p14="http://schemas.microsoft.com/office/powerpoint/2010/main" val="6942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4482"/>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1793"/>
            </a:lvl1pPr>
            <a:lvl2pPr marL="341528" indent="0" algn="ctr">
              <a:buNone/>
              <a:defRPr sz="1494"/>
            </a:lvl2pPr>
            <a:lvl3pPr marL="683057" indent="0" algn="ctr">
              <a:buNone/>
              <a:defRPr sz="1345"/>
            </a:lvl3pPr>
            <a:lvl4pPr marL="1024585" indent="0" algn="ctr">
              <a:buNone/>
              <a:defRPr sz="1195"/>
            </a:lvl4pPr>
            <a:lvl5pPr marL="1366114" indent="0" algn="ctr">
              <a:buNone/>
              <a:defRPr sz="1195"/>
            </a:lvl5pPr>
            <a:lvl6pPr marL="1707642" indent="0" algn="ctr">
              <a:buNone/>
              <a:defRPr sz="1195"/>
            </a:lvl6pPr>
            <a:lvl7pPr marL="2049170" indent="0" algn="ctr">
              <a:buNone/>
              <a:defRPr sz="1195"/>
            </a:lvl7pPr>
            <a:lvl8pPr marL="2390699" indent="0" algn="ctr">
              <a:buNone/>
              <a:defRPr sz="1195"/>
            </a:lvl8pPr>
            <a:lvl9pPr marL="2732227" indent="0" algn="ctr">
              <a:buNone/>
              <a:defRPr sz="1195"/>
            </a:lvl9pPr>
          </a:lstStyle>
          <a:p>
            <a:r>
              <a:rPr lang="en-US" smtClean="0"/>
              <a:t>Click to edit Master subtitle style</a:t>
            </a:r>
            <a:endParaRPr lang="en-GB"/>
          </a:p>
        </p:txBody>
      </p:sp>
      <p:sp>
        <p:nvSpPr>
          <p:cNvPr id="4" name="Date Placeholder 3"/>
          <p:cNvSpPr>
            <a:spLocks noGrp="1"/>
          </p:cNvSpPr>
          <p:nvPr>
            <p:ph type="dt" sz="half" idx="10"/>
          </p:nvPr>
        </p:nvSpPr>
        <p:spPr>
          <a:xfrm>
            <a:off x="628650" y="6356356"/>
            <a:ext cx="2057400" cy="365125"/>
          </a:xfrm>
          <a:prstGeom prst="rect">
            <a:avLst/>
          </a:prstGeom>
        </p:spPr>
        <p:txBody>
          <a:bodyPr/>
          <a:lstStyle/>
          <a:p>
            <a:fld id="{9A0A4B29-A39E-404A-B085-B6BBE3D23973}" type="datetimeFigureOut">
              <a:rPr lang="en-GB" smtClean="0"/>
              <a:t>01/07/2017</a:t>
            </a:fld>
            <a:endParaRPr lang="en-GB"/>
          </a:p>
        </p:txBody>
      </p:sp>
      <p:sp>
        <p:nvSpPr>
          <p:cNvPr id="5" name="Footer Placeholder 4"/>
          <p:cNvSpPr>
            <a:spLocks noGrp="1"/>
          </p:cNvSpPr>
          <p:nvPr>
            <p:ph type="ftr" sz="quarter" idx="11"/>
          </p:nvPr>
        </p:nvSpPr>
        <p:spPr>
          <a:xfrm>
            <a:off x="3028950" y="6356356"/>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2" y="6356356"/>
            <a:ext cx="2057400" cy="365125"/>
          </a:xfrm>
          <a:prstGeom prst="rect">
            <a:avLst/>
          </a:prstGeom>
        </p:spPr>
        <p:txBody>
          <a:bodyPr/>
          <a:lstStyle/>
          <a:p>
            <a:fld id="{BB713FA1-A864-4643-B24E-B19F320E8040}" type="slidenum">
              <a:rPr lang="en-GB" smtClean="0"/>
              <a:t>‹#›</a:t>
            </a:fld>
            <a:endParaRPr lang="en-GB"/>
          </a:p>
        </p:txBody>
      </p:sp>
    </p:spTree>
    <p:extLst>
      <p:ext uri="{BB962C8B-B14F-4D97-AF65-F5344CB8AC3E}">
        <p14:creationId xmlns:p14="http://schemas.microsoft.com/office/powerpoint/2010/main" val="26476450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78394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012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Vertical Title and Text">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2051720" y="2150894"/>
            <a:ext cx="691276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Microsoft YaHei" pitchFamily="34" charset="-122"/>
              </a:defRPr>
            </a:lvl1pPr>
            <a:lvl2pPr marL="742950" indent="-285750" eaLnBrk="0" hangingPunct="0">
              <a:defRPr sz="2400">
                <a:solidFill>
                  <a:schemeClr val="tx1"/>
                </a:solidFill>
                <a:latin typeface="Arial" charset="0"/>
                <a:ea typeface="Microsoft YaHei" pitchFamily="34" charset="-122"/>
              </a:defRPr>
            </a:lvl2pPr>
            <a:lvl3pPr marL="1143000" indent="-228600" eaLnBrk="0" hangingPunct="0">
              <a:defRPr sz="2400">
                <a:solidFill>
                  <a:schemeClr val="tx1"/>
                </a:solidFill>
                <a:latin typeface="Arial" charset="0"/>
                <a:ea typeface="Microsoft YaHei" pitchFamily="34" charset="-122"/>
              </a:defRPr>
            </a:lvl3pPr>
            <a:lvl4pPr marL="1600200" indent="-228600" eaLnBrk="0" hangingPunct="0">
              <a:defRPr sz="2400">
                <a:solidFill>
                  <a:schemeClr val="tx1"/>
                </a:solidFill>
                <a:latin typeface="Arial" charset="0"/>
                <a:ea typeface="Microsoft YaHei" pitchFamily="34" charset="-122"/>
              </a:defRPr>
            </a:lvl4pPr>
            <a:lvl5pPr marL="2057400" indent="-228600" eaLnBrk="0" hangingPunct="0">
              <a:defRPr sz="2400">
                <a:solidFill>
                  <a:schemeClr val="tx1"/>
                </a:solidFill>
                <a:latin typeface="Arial" charset="0"/>
                <a:ea typeface="Microsoft YaHei" pitchFamily="34" charset="-122"/>
              </a:defRPr>
            </a:lvl5pPr>
            <a:lvl6pPr marL="2514600" indent="-228600" eaLnBrk="0" fontAlgn="base" hangingPunct="0">
              <a:spcBef>
                <a:spcPct val="0"/>
              </a:spcBef>
              <a:spcAft>
                <a:spcPct val="0"/>
              </a:spcAft>
              <a:defRPr sz="2400">
                <a:solidFill>
                  <a:schemeClr val="tx1"/>
                </a:solidFill>
                <a:latin typeface="Arial" charset="0"/>
                <a:ea typeface="Microsoft YaHei" pitchFamily="34" charset="-122"/>
              </a:defRPr>
            </a:lvl6pPr>
            <a:lvl7pPr marL="2971800" indent="-228600" eaLnBrk="0" fontAlgn="base" hangingPunct="0">
              <a:spcBef>
                <a:spcPct val="0"/>
              </a:spcBef>
              <a:spcAft>
                <a:spcPct val="0"/>
              </a:spcAft>
              <a:defRPr sz="2400">
                <a:solidFill>
                  <a:schemeClr val="tx1"/>
                </a:solidFill>
                <a:latin typeface="Arial" charset="0"/>
                <a:ea typeface="Microsoft YaHei" pitchFamily="34" charset="-122"/>
              </a:defRPr>
            </a:lvl7pPr>
            <a:lvl8pPr marL="3429000" indent="-228600" eaLnBrk="0" fontAlgn="base" hangingPunct="0">
              <a:spcBef>
                <a:spcPct val="0"/>
              </a:spcBef>
              <a:spcAft>
                <a:spcPct val="0"/>
              </a:spcAft>
              <a:defRPr sz="2400">
                <a:solidFill>
                  <a:schemeClr val="tx1"/>
                </a:solidFill>
                <a:latin typeface="Arial" charset="0"/>
                <a:ea typeface="Microsoft YaHei" pitchFamily="34" charset="-122"/>
              </a:defRPr>
            </a:lvl8pPr>
            <a:lvl9pPr marL="3886200" indent="-228600" eaLnBrk="0" fontAlgn="base" hangingPunct="0">
              <a:spcBef>
                <a:spcPct val="0"/>
              </a:spcBef>
              <a:spcAft>
                <a:spcPct val="0"/>
              </a:spcAft>
              <a:defRPr sz="2400">
                <a:solidFill>
                  <a:schemeClr val="tx1"/>
                </a:solidFill>
                <a:latin typeface="Arial" charset="0"/>
                <a:ea typeface="Microsoft YaHei" pitchFamily="34" charset="-122"/>
              </a:defRPr>
            </a:lvl9pPr>
          </a:lstStyle>
          <a:p>
            <a:pPr algn="ctr" eaLnBrk="1" hangingPunct="1"/>
            <a:r>
              <a:rPr lang="en-GB" dirty="0">
                <a:latin typeface="Comic Sans MS" pitchFamily="66" charset="0"/>
              </a:rPr>
              <a:t>How </a:t>
            </a:r>
            <a:r>
              <a:rPr lang="en-GB" b="1" u="sng" dirty="0">
                <a:latin typeface="Comic Sans MS" pitchFamily="66" charset="0"/>
              </a:rPr>
              <a:t>confident</a:t>
            </a:r>
            <a:r>
              <a:rPr lang="en-GB" dirty="0">
                <a:latin typeface="Comic Sans MS" pitchFamily="66" charset="0"/>
              </a:rPr>
              <a:t> do you feel with this topic?</a:t>
            </a:r>
          </a:p>
          <a:p>
            <a:pPr algn="ctr" eaLnBrk="1" hangingPunct="1"/>
            <a:endParaRPr lang="en-GB" dirty="0">
              <a:latin typeface="Comic Sans MS" pitchFamily="66" charset="0"/>
            </a:endParaRPr>
          </a:p>
          <a:p>
            <a:pPr algn="ctr" eaLnBrk="1" hangingPunct="1"/>
            <a:r>
              <a:rPr lang="en-GB" dirty="0">
                <a:latin typeface="Comic Sans MS" pitchFamily="66" charset="0"/>
              </a:rPr>
              <a:t>Write </a:t>
            </a:r>
            <a:r>
              <a:rPr lang="en-GB" dirty="0">
                <a:solidFill>
                  <a:srgbClr val="FF0000"/>
                </a:solidFill>
                <a:latin typeface="Comic Sans MS" pitchFamily="66" charset="0"/>
              </a:rPr>
              <a:t>red</a:t>
            </a:r>
            <a:r>
              <a:rPr lang="en-GB" dirty="0">
                <a:latin typeface="Comic Sans MS" pitchFamily="66" charset="0"/>
              </a:rPr>
              <a:t>, </a:t>
            </a:r>
            <a:r>
              <a:rPr lang="en-GB" dirty="0">
                <a:solidFill>
                  <a:srgbClr val="FFC000"/>
                </a:solidFill>
                <a:latin typeface="Comic Sans MS" pitchFamily="66" charset="0"/>
              </a:rPr>
              <a:t>amber</a:t>
            </a:r>
            <a:r>
              <a:rPr lang="en-GB" dirty="0">
                <a:latin typeface="Comic Sans MS" pitchFamily="66" charset="0"/>
              </a:rPr>
              <a:t> or </a:t>
            </a:r>
            <a:r>
              <a:rPr lang="en-GB" dirty="0">
                <a:solidFill>
                  <a:srgbClr val="00B050"/>
                </a:solidFill>
                <a:latin typeface="Comic Sans MS" pitchFamily="66" charset="0"/>
              </a:rPr>
              <a:t>green</a:t>
            </a:r>
            <a:r>
              <a:rPr lang="en-GB" dirty="0">
                <a:latin typeface="Comic Sans MS" pitchFamily="66" charset="0"/>
              </a:rPr>
              <a:t> in your book!</a:t>
            </a:r>
          </a:p>
          <a:p>
            <a:pPr algn="ctr" eaLnBrk="1" hangingPunct="1"/>
            <a:endParaRPr lang="en-GB" dirty="0">
              <a:latin typeface="Comic Sans MS" pitchFamily="66" charset="0"/>
            </a:endParaRPr>
          </a:p>
          <a:p>
            <a:pPr algn="ctr" eaLnBrk="1" hangingPunct="1"/>
            <a:r>
              <a:rPr lang="en-GB" b="1" dirty="0">
                <a:latin typeface="Comic Sans MS" pitchFamily="66" charset="0"/>
              </a:rPr>
              <a:t>Complete the corresponding activity </a:t>
            </a:r>
            <a:r>
              <a:rPr lang="en-GB" b="1" dirty="0">
                <a:latin typeface="Comic Sans MS" pitchFamily="66" charset="0"/>
                <a:sym typeface="Wingdings" pitchFamily="2" charset="2"/>
              </a:rPr>
              <a:t></a:t>
            </a:r>
          </a:p>
          <a:p>
            <a:pPr algn="ctr" eaLnBrk="1" hangingPunct="1"/>
            <a:endParaRPr lang="en-GB" b="1" dirty="0">
              <a:latin typeface="Comic Sans MS" pitchFamily="66" charset="0"/>
              <a:sym typeface="Wingdings" pitchFamily="2" charset="2"/>
            </a:endParaRPr>
          </a:p>
        </p:txBody>
      </p:sp>
    </p:spTree>
    <p:extLst>
      <p:ext uri="{BB962C8B-B14F-4D97-AF65-F5344CB8AC3E}">
        <p14:creationId xmlns:p14="http://schemas.microsoft.com/office/powerpoint/2010/main" val="163364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grpSp>
        <p:nvGrpSpPr>
          <p:cNvPr id="11" name="Group 10"/>
          <p:cNvGrpSpPr/>
          <p:nvPr userDrawn="1"/>
        </p:nvGrpSpPr>
        <p:grpSpPr>
          <a:xfrm>
            <a:off x="2751927" y="1376432"/>
            <a:ext cx="5430768" cy="4032451"/>
            <a:chOff x="4469824" y="1124744"/>
            <a:chExt cx="6236041" cy="4032451"/>
          </a:xfrm>
        </p:grpSpPr>
        <p:sp>
          <p:nvSpPr>
            <p:cNvPr id="2" name="Isosceles Triangle 1"/>
            <p:cNvSpPr/>
            <p:nvPr userDrawn="1"/>
          </p:nvSpPr>
          <p:spPr bwMode="auto">
            <a:xfrm>
              <a:off x="4469824" y="1124744"/>
              <a:ext cx="6236041" cy="4032448"/>
            </a:xfrm>
            <a:prstGeom prst="triangl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smtClean="0">
                <a:ln>
                  <a:noFill/>
                </a:ln>
                <a:solidFill>
                  <a:schemeClr val="bg1"/>
                </a:solidFill>
                <a:effectLst/>
                <a:latin typeface="Arial" charset="0"/>
                <a:ea typeface="Microsoft YaHei" charset="-122"/>
              </a:endParaRPr>
            </a:p>
          </p:txBody>
        </p:sp>
        <p:cxnSp>
          <p:nvCxnSpPr>
            <p:cNvPr id="3" name="Straight Connector 2"/>
            <p:cNvCxnSpPr/>
            <p:nvPr userDrawn="1"/>
          </p:nvCxnSpPr>
          <p:spPr bwMode="auto">
            <a:xfrm>
              <a:off x="5423219" y="3933056"/>
              <a:ext cx="431991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4" name="Straight Connector 3"/>
            <p:cNvCxnSpPr/>
            <p:nvPr userDrawn="1"/>
          </p:nvCxnSpPr>
          <p:spPr bwMode="auto">
            <a:xfrm>
              <a:off x="6479199" y="2564904"/>
              <a:ext cx="220795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5" name="Straight Connector 4"/>
            <p:cNvCxnSpPr/>
            <p:nvPr userDrawn="1"/>
          </p:nvCxnSpPr>
          <p:spPr bwMode="auto">
            <a:xfrm>
              <a:off x="7535179" y="2564907"/>
              <a:ext cx="0" cy="1368152"/>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6" name="Straight Connector 5"/>
            <p:cNvCxnSpPr/>
            <p:nvPr userDrawn="1"/>
          </p:nvCxnSpPr>
          <p:spPr bwMode="auto">
            <a:xfrm>
              <a:off x="6671196"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7" name="Straight Connector 6"/>
            <p:cNvCxnSpPr/>
            <p:nvPr userDrawn="1"/>
          </p:nvCxnSpPr>
          <p:spPr bwMode="auto">
            <a:xfrm>
              <a:off x="8399163"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sp>
          <p:nvSpPr>
            <p:cNvPr id="8" name="TextBox 7"/>
            <p:cNvSpPr txBox="1"/>
            <p:nvPr userDrawn="1"/>
          </p:nvSpPr>
          <p:spPr>
            <a:xfrm>
              <a:off x="5615217" y="4365104"/>
              <a:ext cx="4127921"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Comic Sans MS" pitchFamily="66" charset="0"/>
                </a:rPr>
                <a:t>3 things you knew already</a:t>
              </a:r>
              <a:endParaRPr lang="en-GB" dirty="0">
                <a:latin typeface="Comic Sans MS" pitchFamily="66" charset="0"/>
              </a:endParaRPr>
            </a:p>
          </p:txBody>
        </p:sp>
        <p:sp>
          <p:nvSpPr>
            <p:cNvPr id="9" name="TextBox 8"/>
            <p:cNvSpPr txBox="1"/>
            <p:nvPr userDrawn="1"/>
          </p:nvSpPr>
          <p:spPr>
            <a:xfrm>
              <a:off x="6479199" y="2996956"/>
              <a:ext cx="211196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Comic Sans MS" pitchFamily="66" charset="0"/>
                </a:rPr>
                <a:t>2 things you learnt today</a:t>
              </a:r>
              <a:endParaRPr lang="en-GB" dirty="0">
                <a:latin typeface="Comic Sans MS" pitchFamily="66" charset="0"/>
              </a:endParaRPr>
            </a:p>
          </p:txBody>
        </p:sp>
        <p:sp>
          <p:nvSpPr>
            <p:cNvPr id="10" name="TextBox 9"/>
            <p:cNvSpPr txBox="1"/>
            <p:nvPr userDrawn="1"/>
          </p:nvSpPr>
          <p:spPr>
            <a:xfrm>
              <a:off x="6394406" y="1412779"/>
              <a:ext cx="229275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Comic Sans MS" pitchFamily="66" charset="0"/>
                </a:rPr>
                <a:t>1 question about today’s topic</a:t>
              </a:r>
              <a:endParaRPr lang="en-GB" dirty="0">
                <a:latin typeface="Comic Sans MS" pitchFamily="66" charset="0"/>
              </a:endParaRPr>
            </a:p>
          </p:txBody>
        </p:sp>
      </p:grpSp>
    </p:spTree>
    <p:extLst>
      <p:ext uri="{BB962C8B-B14F-4D97-AF65-F5344CB8AC3E}">
        <p14:creationId xmlns:p14="http://schemas.microsoft.com/office/powerpoint/2010/main" val="114482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
        <p:nvSpPr>
          <p:cNvPr id="2" name="TextBox 1"/>
          <p:cNvSpPr txBox="1"/>
          <p:nvPr userDrawn="1"/>
        </p:nvSpPr>
        <p:spPr>
          <a:xfrm>
            <a:off x="2042195" y="1052736"/>
            <a:ext cx="6922293" cy="523220"/>
          </a:xfrm>
          <a:prstGeom prst="rect">
            <a:avLst/>
          </a:prstGeom>
          <a:noFill/>
        </p:spPr>
        <p:txBody>
          <a:bodyPr wrap="square" rtlCol="0">
            <a:spAutoFit/>
          </a:bodyPr>
          <a:lstStyle/>
          <a:p>
            <a:pPr algn="ctr"/>
            <a:r>
              <a:rPr lang="en-GB" sz="2800" u="sng" dirty="0" smtClean="0">
                <a:latin typeface="Comic Sans MS" pitchFamily="66" charset="0"/>
              </a:rPr>
              <a:t>Plenary</a:t>
            </a:r>
          </a:p>
        </p:txBody>
      </p:sp>
      <p:sp>
        <p:nvSpPr>
          <p:cNvPr id="3" name="TextBox 2"/>
          <p:cNvSpPr txBox="1"/>
          <p:nvPr userDrawn="1"/>
        </p:nvSpPr>
        <p:spPr>
          <a:xfrm>
            <a:off x="2052882" y="2060847"/>
            <a:ext cx="6911606" cy="2677656"/>
          </a:xfrm>
          <a:prstGeom prst="rect">
            <a:avLst/>
          </a:prstGeom>
          <a:noFill/>
        </p:spPr>
        <p:txBody>
          <a:bodyPr wrap="square" rtlCol="0">
            <a:spAutoFit/>
          </a:bodyPr>
          <a:lstStyle/>
          <a:p>
            <a:pPr algn="ctr"/>
            <a:r>
              <a:rPr lang="en-GB" sz="2400" dirty="0" smtClean="0">
                <a:latin typeface="Comic Sans MS" pitchFamily="66" charset="0"/>
              </a:rPr>
              <a:t>2 stars (</a:t>
            </a:r>
            <a:r>
              <a:rPr lang="en-GB" sz="2400" dirty="0" smtClean="0">
                <a:solidFill>
                  <a:srgbClr val="FFC000"/>
                </a:solidFill>
                <a:latin typeface="Comic Sans MS" pitchFamily="66" charset="0"/>
                <a:sym typeface="Wingdings"/>
              </a:rPr>
              <a:t></a:t>
            </a:r>
            <a:r>
              <a:rPr lang="en-GB" sz="2400" dirty="0" smtClean="0">
                <a:latin typeface="Comic Sans MS" pitchFamily="66" charset="0"/>
                <a:sym typeface="Wingdings"/>
              </a:rPr>
              <a:t>)</a:t>
            </a:r>
            <a:r>
              <a:rPr lang="en-GB" sz="2400" dirty="0" smtClean="0">
                <a:latin typeface="Comic Sans MS" pitchFamily="66" charset="0"/>
              </a:rPr>
              <a:t> and a wish (</a:t>
            </a:r>
            <a:r>
              <a:rPr lang="en-GB" sz="2400" b="1" dirty="0" smtClean="0">
                <a:latin typeface="Comic Sans MS" pitchFamily="66" charset="0"/>
                <a:sym typeface="Wingdings"/>
              </a:rPr>
              <a:t></a:t>
            </a:r>
            <a:r>
              <a:rPr lang="en-GB" sz="2400" dirty="0" smtClean="0">
                <a:latin typeface="Comic Sans MS" pitchFamily="66" charset="0"/>
                <a:sym typeface="Wingdings"/>
              </a:rPr>
              <a:t>)</a:t>
            </a:r>
          </a:p>
          <a:p>
            <a:pPr algn="ctr"/>
            <a:endParaRPr lang="en-GB" sz="2400" dirty="0" smtClean="0">
              <a:latin typeface="Comic Sans MS" pitchFamily="66" charset="0"/>
            </a:endParaRPr>
          </a:p>
          <a:p>
            <a:pPr algn="ctr"/>
            <a:r>
              <a:rPr lang="en-GB" sz="2400" dirty="0" smtClean="0">
                <a:solidFill>
                  <a:srgbClr val="FFC000"/>
                </a:solidFill>
                <a:latin typeface="Comic Sans MS" pitchFamily="66" charset="0"/>
                <a:sym typeface="Wingdings"/>
              </a:rPr>
              <a:t></a:t>
            </a:r>
            <a:r>
              <a:rPr lang="en-GB" sz="2400" dirty="0" smtClean="0">
                <a:latin typeface="Comic Sans MS" pitchFamily="66" charset="0"/>
                <a:sym typeface="Wingdings"/>
              </a:rPr>
              <a:t> I am brilliant at...</a:t>
            </a:r>
          </a:p>
          <a:p>
            <a:pPr algn="ctr"/>
            <a:r>
              <a:rPr lang="en-GB" sz="2400" dirty="0" smtClean="0">
                <a:solidFill>
                  <a:srgbClr val="FFC000"/>
                </a:solidFill>
                <a:latin typeface="Comic Sans MS" pitchFamily="66" charset="0"/>
                <a:sym typeface="Wingdings"/>
              </a:rPr>
              <a:t></a:t>
            </a:r>
            <a:r>
              <a:rPr lang="en-GB" sz="2400" dirty="0" smtClean="0">
                <a:latin typeface="Comic Sans MS" pitchFamily="66" charset="0"/>
                <a:sym typeface="Wingdings"/>
              </a:rPr>
              <a:t> I am good at...</a:t>
            </a:r>
          </a:p>
          <a:p>
            <a:pPr algn="ctr"/>
            <a:endParaRPr lang="en-GB" sz="2400" dirty="0" smtClean="0">
              <a:latin typeface="Comic Sans MS" pitchFamily="66" charset="0"/>
              <a:sym typeface="Wingdings"/>
            </a:endParaRPr>
          </a:p>
          <a:p>
            <a:pPr algn="ctr"/>
            <a:r>
              <a:rPr lang="en-GB" sz="2400" b="1" dirty="0" smtClean="0">
                <a:latin typeface="Comic Sans MS" pitchFamily="66" charset="0"/>
                <a:sym typeface="Wingdings"/>
              </a:rPr>
              <a:t></a:t>
            </a:r>
            <a:r>
              <a:rPr lang="en-GB" sz="2400" dirty="0" smtClean="0">
                <a:latin typeface="Comic Sans MS" pitchFamily="66" charset="0"/>
                <a:sym typeface="Wingdings"/>
              </a:rPr>
              <a:t> </a:t>
            </a:r>
            <a:r>
              <a:rPr lang="en-GB" sz="2400" dirty="0" smtClean="0">
                <a:latin typeface="Comic Sans MS" pitchFamily="66" charset="0"/>
              </a:rPr>
              <a:t>Something I need to work on is...</a:t>
            </a:r>
          </a:p>
          <a:p>
            <a:pPr algn="ctr"/>
            <a:endParaRPr lang="en-GB" sz="2400" dirty="0" smtClean="0">
              <a:latin typeface="Comic Sans MS" pitchFamily="66" charset="0"/>
            </a:endParaRPr>
          </a:p>
        </p:txBody>
      </p:sp>
    </p:spTree>
    <p:extLst>
      <p:ext uri="{BB962C8B-B14F-4D97-AF65-F5344CB8AC3E}">
        <p14:creationId xmlns:p14="http://schemas.microsoft.com/office/powerpoint/2010/main" val="1144820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Picture 2"/>
          <p:cNvPicPr>
            <a:picLocks noChangeAspect="1" noChangeArrowheads="1"/>
          </p:cNvPicPr>
          <p:nvPr userDrawn="1"/>
        </p:nvPicPr>
        <p:blipFill rotWithShape="1">
          <a:blip r:embed="rId6">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179512" y="1095460"/>
            <a:ext cx="8775386" cy="5645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userDrawn="1"/>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Arial" panose="020B0604020202020204" pitchFamily="34" charset="0"/>
                <a:cs typeface="Arial" panose="020B0604020202020204" pitchFamily="34" charset="0"/>
              </a:rPr>
              <a:pPr algn="ctr"/>
              <a:t>Saturday, 01 July 2017</a:t>
            </a:fld>
            <a:endParaRPr lang="en-GB" sz="1600" dirty="0">
              <a:latin typeface="Arial" panose="020B0604020202020204" pitchFamily="34" charset="0"/>
              <a:cs typeface="Arial" panose="020B0604020202020204" pitchFamily="34" charset="0"/>
            </a:endParaRPr>
          </a:p>
        </p:txBody>
      </p:sp>
      <p:sp>
        <p:nvSpPr>
          <p:cNvPr id="19" name="TextBox 18"/>
          <p:cNvSpPr txBox="1"/>
          <p:nvPr userDrawn="1"/>
        </p:nvSpPr>
        <p:spPr>
          <a:xfrm>
            <a:off x="2051721" y="372730"/>
            <a:ext cx="3348372" cy="338554"/>
          </a:xfrm>
          <a:prstGeom prst="rect">
            <a:avLst/>
          </a:prstGeom>
          <a:noFill/>
        </p:spPr>
        <p:txBody>
          <a:bodyPr wrap="square" rtlCol="0">
            <a:spAutoFit/>
          </a:bodyPr>
          <a:lstStyle/>
          <a:p>
            <a:pPr algn="ctr"/>
            <a:r>
              <a:rPr lang="en-GB" sz="1600" dirty="0" smtClean="0">
                <a:latin typeface="Arial" panose="020B0604020202020204" pitchFamily="34" charset="0"/>
                <a:cs typeface="Arial" panose="020B0604020202020204" pitchFamily="34" charset="0"/>
              </a:rPr>
              <a:t>GCSE Exam Technique</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4405657"/>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6" r:id="rId3"/>
    <p:sldLayoutId id="2147483667"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5" name="Picture 2"/>
          <p:cNvPicPr>
            <a:picLocks noChangeAspect="1" noChangeArrowheads="1"/>
          </p:cNvPicPr>
          <p:nvPr userDrawn="1"/>
        </p:nvPicPr>
        <p:blipFill rotWithShape="1">
          <a:blip r:embed="rId6">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2070901" y="5949281"/>
            <a:ext cx="6893587" cy="864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2051720" y="1095460"/>
            <a:ext cx="6903178" cy="4637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179513" y="1095460"/>
            <a:ext cx="1714499" cy="5717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userDrawn="1"/>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Comic Sans MS" pitchFamily="66" charset="0"/>
              </a:rPr>
              <a:pPr algn="ctr"/>
              <a:t>Saturday, 01 July 2017</a:t>
            </a:fld>
            <a:endParaRPr lang="en-GB" sz="1600" dirty="0">
              <a:latin typeface="Comic Sans MS" pitchFamily="66" charset="0"/>
            </a:endParaRPr>
          </a:p>
        </p:txBody>
      </p:sp>
      <p:sp>
        <p:nvSpPr>
          <p:cNvPr id="15" name="TextBox 14"/>
          <p:cNvSpPr txBox="1"/>
          <p:nvPr userDrawn="1"/>
        </p:nvSpPr>
        <p:spPr>
          <a:xfrm>
            <a:off x="2051721" y="372730"/>
            <a:ext cx="3348372" cy="338554"/>
          </a:xfrm>
          <a:prstGeom prst="rect">
            <a:avLst/>
          </a:prstGeom>
          <a:noFill/>
        </p:spPr>
        <p:txBody>
          <a:bodyPr wrap="square" rtlCol="0">
            <a:spAutoFit/>
          </a:bodyPr>
          <a:lstStyle/>
          <a:p>
            <a:pPr algn="ctr"/>
            <a:r>
              <a:rPr lang="en-GB" sz="1600" dirty="0" smtClean="0">
                <a:latin typeface="Comic Sans MS" pitchFamily="66" charset="0"/>
              </a:rPr>
              <a:t>Title</a:t>
            </a:r>
            <a:endParaRPr lang="en-GB" sz="1600" dirty="0">
              <a:latin typeface="Comic Sans MS" pitchFamily="66" charset="0"/>
            </a:endParaRPr>
          </a:p>
        </p:txBody>
      </p:sp>
      <p:sp>
        <p:nvSpPr>
          <p:cNvPr id="17" name="TextBox 16"/>
          <p:cNvSpPr txBox="1"/>
          <p:nvPr userDrawn="1"/>
        </p:nvSpPr>
        <p:spPr>
          <a:xfrm>
            <a:off x="2046411" y="6025715"/>
            <a:ext cx="6918077" cy="584775"/>
          </a:xfrm>
          <a:prstGeom prst="rect">
            <a:avLst/>
          </a:prstGeom>
          <a:noFill/>
        </p:spPr>
        <p:txBody>
          <a:bodyPr wrap="square" rtlCol="0">
            <a:spAutoFit/>
          </a:bodyPr>
          <a:lstStyle/>
          <a:p>
            <a:r>
              <a:rPr lang="en-GB" sz="1600" u="sng" dirty="0" smtClean="0">
                <a:latin typeface="Comic Sans MS" pitchFamily="66" charset="0"/>
              </a:rPr>
              <a:t>Keywords</a:t>
            </a:r>
          </a:p>
          <a:p>
            <a:endParaRPr lang="en-GB" sz="1600" dirty="0">
              <a:latin typeface="Comic Sans MS" pitchFamily="66" charset="0"/>
            </a:endParaRPr>
          </a:p>
        </p:txBody>
      </p:sp>
      <p:sp>
        <p:nvSpPr>
          <p:cNvPr id="16" name="TextBox 15"/>
          <p:cNvSpPr txBox="1"/>
          <p:nvPr userDrawn="1"/>
        </p:nvSpPr>
        <p:spPr>
          <a:xfrm>
            <a:off x="179512" y="1165852"/>
            <a:ext cx="1714500" cy="584775"/>
          </a:xfrm>
          <a:prstGeom prst="rect">
            <a:avLst/>
          </a:prstGeom>
          <a:noFill/>
        </p:spPr>
        <p:txBody>
          <a:bodyPr wrap="square" rtlCol="0">
            <a:spAutoFit/>
          </a:bodyPr>
          <a:lstStyle/>
          <a:p>
            <a:pPr algn="ctr"/>
            <a:r>
              <a:rPr lang="en-GB" sz="1600" u="sng" dirty="0" smtClean="0">
                <a:latin typeface="Comic Sans MS" pitchFamily="66" charset="0"/>
              </a:rPr>
              <a:t>Lesson Objectives</a:t>
            </a:r>
            <a:r>
              <a:rPr lang="en-GB" sz="1600" dirty="0" smtClean="0">
                <a:latin typeface="Comic Sans MS" pitchFamily="66" charset="0"/>
              </a:rPr>
              <a:t>:</a:t>
            </a:r>
            <a:endParaRPr lang="en-GB" sz="1600" dirty="0">
              <a:latin typeface="Comic Sans MS" pitchFamily="66" charset="0"/>
            </a:endParaRPr>
          </a:p>
        </p:txBody>
      </p:sp>
      <p:sp>
        <p:nvSpPr>
          <p:cNvPr id="18" name="TextBox 17"/>
          <p:cNvSpPr txBox="1"/>
          <p:nvPr userDrawn="1"/>
        </p:nvSpPr>
        <p:spPr>
          <a:xfrm>
            <a:off x="179513" y="1844824"/>
            <a:ext cx="1714499" cy="2031325"/>
          </a:xfrm>
          <a:prstGeom prst="rect">
            <a:avLst/>
          </a:prstGeom>
          <a:noFill/>
        </p:spPr>
        <p:txBody>
          <a:bodyPr wrap="square" rtlCol="0">
            <a:spAutoFit/>
          </a:bodyPr>
          <a:lstStyle/>
          <a:p>
            <a:r>
              <a:rPr lang="en-GB" sz="1400" dirty="0" smtClean="0">
                <a:latin typeface="Comic Sans MS" pitchFamily="66" charset="0"/>
              </a:rPr>
              <a:t>Developing students will be able to</a:t>
            </a:r>
          </a:p>
          <a:p>
            <a:endParaRPr lang="en-GB" sz="1400" dirty="0" smtClean="0">
              <a:latin typeface="Comic Sans MS" pitchFamily="66" charset="0"/>
            </a:endParaRPr>
          </a:p>
          <a:p>
            <a:r>
              <a:rPr lang="en-GB" sz="1400" dirty="0" smtClean="0">
                <a:latin typeface="Comic Sans MS" pitchFamily="66" charset="0"/>
              </a:rPr>
              <a:t>Secure students will be able to </a:t>
            </a:r>
          </a:p>
          <a:p>
            <a:endParaRPr lang="en-GB" sz="1400" dirty="0" smtClean="0">
              <a:latin typeface="Comic Sans MS" pitchFamily="66" charset="0"/>
            </a:endParaRPr>
          </a:p>
          <a:p>
            <a:r>
              <a:rPr lang="en-GB" sz="1400" dirty="0" smtClean="0">
                <a:latin typeface="Comic Sans MS" pitchFamily="66" charset="0"/>
              </a:rPr>
              <a:t>Excelling students will be able to  </a:t>
            </a:r>
            <a:endParaRPr lang="en-GB" sz="1400" dirty="0">
              <a:latin typeface="Comic Sans MS" pitchFamily="66" charset="0"/>
            </a:endParaRPr>
          </a:p>
        </p:txBody>
      </p:sp>
    </p:spTree>
    <p:extLst>
      <p:ext uri="{BB962C8B-B14F-4D97-AF65-F5344CB8AC3E}">
        <p14:creationId xmlns:p14="http://schemas.microsoft.com/office/powerpoint/2010/main" val="2492940549"/>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Time Management</a:t>
            </a:r>
          </a:p>
        </p:txBody>
      </p:sp>
      <p:sp>
        <p:nvSpPr>
          <p:cNvPr id="3" name="Rectangle 2"/>
          <p:cNvSpPr/>
          <p:nvPr/>
        </p:nvSpPr>
        <p:spPr>
          <a:xfrm>
            <a:off x="215100" y="1988840"/>
            <a:ext cx="8713799" cy="4154984"/>
          </a:xfrm>
          <a:prstGeom prst="rect">
            <a:avLst/>
          </a:prstGeom>
        </p:spPr>
        <p:txBody>
          <a:bodyPr wrap="square">
            <a:spAutoFit/>
          </a:bodyPr>
          <a:lstStyle/>
          <a:p>
            <a:pPr algn="ctr"/>
            <a:r>
              <a:rPr lang="en-GB" sz="2400" dirty="0">
                <a:latin typeface="Arial" panose="020B0604020202020204" pitchFamily="34" charset="0"/>
                <a:cs typeface="Arial" panose="020B0604020202020204" pitchFamily="34" charset="0"/>
              </a:rPr>
              <a:t>You have </a:t>
            </a:r>
            <a:r>
              <a:rPr lang="en-GB" sz="2400" dirty="0" smtClean="0">
                <a:latin typeface="Arial" panose="020B0604020202020204" pitchFamily="34" charset="0"/>
                <a:cs typeface="Arial" panose="020B0604020202020204" pitchFamily="34" charset="0"/>
              </a:rPr>
              <a:t>90 </a:t>
            </a:r>
            <a:r>
              <a:rPr lang="en-GB" sz="2400" dirty="0">
                <a:latin typeface="Arial" panose="020B0604020202020204" pitchFamily="34" charset="0"/>
                <a:cs typeface="Arial" panose="020B0604020202020204" pitchFamily="34" charset="0"/>
              </a:rPr>
              <a:t>minutes for 8</a:t>
            </a:r>
            <a:r>
              <a:rPr lang="en-GB" sz="2400" dirty="0" smtClean="0">
                <a:latin typeface="Arial" panose="020B0604020202020204" pitchFamily="34" charset="0"/>
                <a:cs typeface="Arial" panose="020B0604020202020204" pitchFamily="34" charset="0"/>
              </a:rPr>
              <a:t>0 </a:t>
            </a:r>
            <a:r>
              <a:rPr lang="en-GB" sz="2400" dirty="0">
                <a:latin typeface="Arial" panose="020B0604020202020204" pitchFamily="34" charset="0"/>
                <a:cs typeface="Arial" panose="020B0604020202020204" pitchFamily="34" charset="0"/>
              </a:rPr>
              <a:t>marks.</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1 mark = 1 minute</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Some time left over at the end to check.</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If you are spending 3 minutes on a 1 mark question, there will be an easier method.</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Likewise, if you spend 1 minute on a 6-marker, you’ve probably missed something.</a:t>
            </a:r>
          </a:p>
        </p:txBody>
      </p:sp>
    </p:spTree>
    <p:extLst>
      <p:ext uri="{BB962C8B-B14F-4D97-AF65-F5344CB8AC3E}">
        <p14:creationId xmlns:p14="http://schemas.microsoft.com/office/powerpoint/2010/main" val="372037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100" y="2060848"/>
            <a:ext cx="8713799" cy="3416320"/>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Is it plural or singular? Use the marks available to interpret how many reasons to give.</a:t>
            </a:r>
          </a:p>
          <a:p>
            <a:pPr algn="ctr"/>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This does not mean write an essay!</a:t>
            </a:r>
            <a:endParaRPr lang="en-GB" sz="2400" dirty="0">
              <a:latin typeface="Arial" panose="020B0604020202020204" pitchFamily="34" charset="0"/>
              <a:cs typeface="Arial" panose="020B0604020202020204" pitchFamily="34" charset="0"/>
            </a:endParaRPr>
          </a:p>
          <a:p>
            <a:pPr algn="ctr"/>
            <a:endParaRPr lang="en-GB" sz="2400" b="1"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The examiner will be looking for keywords in your answer</a:t>
            </a:r>
            <a:r>
              <a:rPr lang="en-GB" sz="2400" dirty="0" smtClean="0">
                <a:latin typeface="Arial" panose="020B0604020202020204" pitchFamily="34" charset="0"/>
                <a:cs typeface="Arial" panose="020B0604020202020204" pitchFamily="34" charset="0"/>
              </a:rPr>
              <a:t>.</a:t>
            </a:r>
          </a:p>
          <a:p>
            <a:pPr algn="ctr"/>
            <a:endParaRPr lang="en-GB" sz="2400" dirty="0">
              <a:latin typeface="Arial" panose="020B0604020202020204" pitchFamily="34" charset="0"/>
              <a:cs typeface="Arial" panose="020B0604020202020204" pitchFamily="34" charset="0"/>
            </a:endParaRPr>
          </a:p>
          <a:p>
            <a:pPr algn="ctr"/>
            <a:r>
              <a:rPr lang="en-GB" sz="2400" dirty="0" smtClean="0">
                <a:latin typeface="Arial" panose="020B0604020202020204" pitchFamily="34" charset="0"/>
                <a:cs typeface="Arial" panose="020B0604020202020204" pitchFamily="34" charset="0"/>
              </a:rPr>
              <a:t>It might help to plan your answer briefly first to make sure you leave enough space for your reasons.</a:t>
            </a:r>
            <a:endParaRPr lang="en-GB" sz="2400" dirty="0">
              <a:latin typeface="Arial" panose="020B0604020202020204" pitchFamily="34" charset="0"/>
              <a:cs typeface="Arial" panose="020B0604020202020204" pitchFamily="34" charset="0"/>
            </a:endParaRP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smtClean="0">
                <a:latin typeface="Arial" panose="020B0604020202020204" pitchFamily="34" charset="0"/>
                <a:cs typeface="Arial" panose="020B0604020202020204" pitchFamily="34" charset="0"/>
              </a:rPr>
              <a:t>“Give reasons for your answer”</a:t>
            </a:r>
            <a:endParaRPr lang="en-GB" sz="2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29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5100" y="2060848"/>
            <a:ext cx="8713799" cy="1938992"/>
          </a:xfrm>
          <a:prstGeom prst="rect">
            <a:avLst/>
          </a:prstGeom>
        </p:spPr>
        <p:txBody>
          <a:bodyPr wrap="square">
            <a:spAutoFit/>
          </a:bodyPr>
          <a:lstStyle/>
          <a:p>
            <a:pPr algn="ctr"/>
            <a:r>
              <a:rPr lang="en-GB" sz="2400" dirty="0">
                <a:latin typeface="Arial" panose="020B0604020202020204" pitchFamily="34" charset="0"/>
                <a:cs typeface="Arial" panose="020B0604020202020204" pitchFamily="34" charset="0"/>
              </a:rPr>
              <a:t>Rulers and protractors will be of no use here.</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You will need to use angle reasoning, area and volume formulae, trigonometry or circle theorems to help you answer these questions</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smtClean="0">
                <a:latin typeface="Arial" panose="020B0604020202020204" pitchFamily="34" charset="0"/>
                <a:cs typeface="Arial" panose="020B0604020202020204" pitchFamily="34" charset="0"/>
              </a:rPr>
              <a:t>“Diagram not drawn accurately”</a:t>
            </a:r>
            <a:endParaRPr lang="en-GB" sz="2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376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100" y="2060848"/>
            <a:ext cx="8713799" cy="1938992"/>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…Unless you’ve got something better to replace it with.</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Crossed out working cannot be marked. You are better off leaving incorrect working there and gaining one or two marks than gaining none.</a:t>
            </a: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smtClean="0">
                <a:latin typeface="Arial" panose="020B0604020202020204" pitchFamily="34" charset="0"/>
                <a:cs typeface="Arial" panose="020B0604020202020204" pitchFamily="34" charset="0"/>
              </a:rPr>
              <a:t>Don’t cross out your working!</a:t>
            </a:r>
            <a:endParaRPr lang="en-GB" sz="2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811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5100" y="2204864"/>
            <a:ext cx="8713799" cy="1938992"/>
          </a:xfrm>
          <a:prstGeom prst="rect">
            <a:avLst/>
          </a:prstGeom>
        </p:spPr>
        <p:txBody>
          <a:bodyPr wrap="square">
            <a:spAutoFit/>
          </a:bodyPr>
          <a:lstStyle/>
          <a:p>
            <a:pPr algn="ctr"/>
            <a:r>
              <a:rPr lang="en-GB" sz="2400" dirty="0">
                <a:latin typeface="Arial" panose="020B0604020202020204" pitchFamily="34" charset="0"/>
                <a:cs typeface="Arial" panose="020B0604020202020204" pitchFamily="34" charset="0"/>
              </a:rPr>
              <a:t>Again, you are better off leaving incorrect working there and gaining one or two marks than gaining none.</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Why not have a go at that really hard question at the back? I bet you know some maths you can use for it.</a:t>
            </a: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smtClean="0">
                <a:latin typeface="Arial" panose="020B0604020202020204" pitchFamily="34" charset="0"/>
                <a:cs typeface="Arial" panose="020B0604020202020204" pitchFamily="34" charset="0"/>
              </a:rPr>
              <a:t>Answer Everything</a:t>
            </a:r>
            <a:endParaRPr lang="en-GB" sz="2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302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100" y="2132856"/>
            <a:ext cx="8713799" cy="3416320"/>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If you finish early…</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Check your working.</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Don’t just sit looking at the wall.</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This doesn’t mean just look at your answers, go over every step of your working to make sure you haven’t made any silly mistakes with times tables or negatives.</a:t>
            </a: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smtClean="0">
                <a:latin typeface="Arial" panose="020B0604020202020204" pitchFamily="34" charset="0"/>
                <a:cs typeface="Arial" panose="020B0604020202020204" pitchFamily="34" charset="0"/>
              </a:rPr>
              <a:t>Check Your Working!</a:t>
            </a:r>
            <a:endParaRPr lang="en-GB" sz="2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371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101" y="2299434"/>
            <a:ext cx="8713799" cy="3416320"/>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AO2 – Select and apply mathematical methods in a range of </a:t>
            </a:r>
            <a:r>
              <a:rPr lang="en-GB" sz="2400" dirty="0" smtClean="0">
                <a:latin typeface="Arial" panose="020B0604020202020204" pitchFamily="34" charset="0"/>
                <a:cs typeface="Arial" panose="020B0604020202020204" pitchFamily="34" charset="0"/>
              </a:rPr>
              <a:t>contexts</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AO3 – Interpret and analyse problems and generate strategies to solve </a:t>
            </a:r>
            <a:r>
              <a:rPr lang="en-GB" sz="2400" dirty="0" smtClean="0">
                <a:latin typeface="Arial" panose="020B0604020202020204" pitchFamily="34" charset="0"/>
                <a:cs typeface="Arial" panose="020B0604020202020204" pitchFamily="34" charset="0"/>
              </a:rPr>
              <a:t>them</a:t>
            </a:r>
          </a:p>
          <a:p>
            <a:pPr algn="ctr"/>
            <a:endParaRPr lang="en-GB" sz="2400" dirty="0">
              <a:latin typeface="Arial" panose="020B0604020202020204" pitchFamily="34" charset="0"/>
              <a:cs typeface="Arial" panose="020B0604020202020204" pitchFamily="34" charset="0"/>
            </a:endParaRPr>
          </a:p>
          <a:p>
            <a:pPr algn="ctr"/>
            <a:r>
              <a:rPr lang="en-GB" sz="2400" dirty="0" smtClean="0">
                <a:latin typeface="Arial" panose="020B0604020202020204" pitchFamily="34" charset="0"/>
                <a:cs typeface="Arial" panose="020B0604020202020204" pitchFamily="34" charset="0"/>
              </a:rPr>
              <a:t>These are those problem solving questions you think you’ve done way to many of. Don’t forget the skills you need to apply to them!</a:t>
            </a:r>
            <a:endParaRPr lang="en-GB" sz="2400" dirty="0">
              <a:latin typeface="Arial" panose="020B0604020202020204" pitchFamily="34" charset="0"/>
              <a:cs typeface="Arial" panose="020B0604020202020204" pitchFamily="34" charset="0"/>
            </a:endParaRP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smtClean="0">
                <a:latin typeface="Arial" panose="020B0604020202020204" pitchFamily="34" charset="0"/>
                <a:cs typeface="Arial" panose="020B0604020202020204" pitchFamily="34" charset="0"/>
              </a:rPr>
              <a:t>AO2 and AO3</a:t>
            </a:r>
            <a:endParaRPr lang="en-GB" sz="2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93358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377605" y="1556792"/>
            <a:ext cx="4056529" cy="936104"/>
          </a:xfrm>
          <a:prstGeom prst="flowChartAlternate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2200" b="1" u="sng" dirty="0" smtClean="0">
                <a:solidFill>
                  <a:schemeClr val="tx1"/>
                </a:solidFill>
                <a:latin typeface="Arial" panose="020B0604020202020204" pitchFamily="34" charset="0"/>
                <a:cs typeface="Arial" panose="020B0604020202020204" pitchFamily="34" charset="0"/>
              </a:rPr>
              <a:t>Old Exam</a:t>
            </a:r>
          </a:p>
          <a:p>
            <a:r>
              <a:rPr lang="en-GB" sz="2200" dirty="0" smtClean="0">
                <a:solidFill>
                  <a:schemeClr val="tx1"/>
                </a:solidFill>
                <a:latin typeface="Arial" panose="020B0604020202020204" pitchFamily="34" charset="0"/>
                <a:cs typeface="Arial" panose="020B0604020202020204" pitchFamily="34" charset="0"/>
              </a:rPr>
              <a:t>Work out 29 x 52</a:t>
            </a:r>
            <a:endParaRPr lang="en-GB" sz="2200" dirty="0">
              <a:solidFill>
                <a:schemeClr val="tx1"/>
              </a:solidFill>
              <a:latin typeface="Arial" panose="020B0604020202020204" pitchFamily="34" charset="0"/>
              <a:cs typeface="Arial" panose="020B0604020202020204" pitchFamily="34" charset="0"/>
            </a:endParaRPr>
          </a:p>
        </p:txBody>
      </p:sp>
      <p:sp>
        <p:nvSpPr>
          <p:cNvPr id="14" name="Flowchart: Alternate Process 13"/>
          <p:cNvSpPr/>
          <p:nvPr/>
        </p:nvSpPr>
        <p:spPr>
          <a:xfrm>
            <a:off x="4716016" y="1556792"/>
            <a:ext cx="4056529" cy="2858950"/>
          </a:xfrm>
          <a:prstGeom prst="flowChartAlternateProces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2200" b="1" u="sng" dirty="0" smtClean="0">
                <a:solidFill>
                  <a:schemeClr val="tx1"/>
                </a:solidFill>
                <a:latin typeface="Arial" panose="020B0604020202020204" pitchFamily="34" charset="0"/>
                <a:cs typeface="Arial" panose="020B0604020202020204" pitchFamily="34" charset="0"/>
              </a:rPr>
              <a:t>New Exam</a:t>
            </a:r>
          </a:p>
          <a:p>
            <a:r>
              <a:rPr lang="en-GB" sz="2200" dirty="0">
                <a:solidFill>
                  <a:schemeClr val="tx1"/>
                </a:solidFill>
                <a:latin typeface="Arial" panose="020B0604020202020204" pitchFamily="34" charset="0"/>
                <a:cs typeface="Arial" panose="020B0604020202020204" pitchFamily="34" charset="0"/>
              </a:rPr>
              <a:t>A local football club have just reached the county cup final. They want to bring 29 coaches to the final. Each coach has 52 seats. How many supporters are going to the final</a:t>
            </a:r>
            <a:r>
              <a:rPr lang="en-GB" sz="2200" dirty="0" smtClean="0">
                <a:solidFill>
                  <a:schemeClr val="tx1"/>
                </a:solidFill>
                <a:latin typeface="Arial" panose="020B0604020202020204" pitchFamily="34" charset="0"/>
                <a:cs typeface="Arial" panose="020B0604020202020204" pitchFamily="34" charset="0"/>
              </a:rPr>
              <a:t>?</a:t>
            </a:r>
            <a:endParaRPr lang="en-GB" sz="2200"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377605" y="2949289"/>
            <a:ext cx="4056529" cy="1446550"/>
          </a:xfrm>
          <a:prstGeom prst="rect">
            <a:avLst/>
          </a:prstGeom>
        </p:spPr>
        <p:txBody>
          <a:bodyPr wrap="square">
            <a:spAutoFit/>
          </a:bodyPr>
          <a:lstStyle/>
          <a:p>
            <a:r>
              <a:rPr lang="en-GB" sz="2200" dirty="0">
                <a:latin typeface="Arial" panose="020B0604020202020204" pitchFamily="34" charset="0"/>
                <a:cs typeface="Arial" panose="020B0604020202020204" pitchFamily="34" charset="0"/>
              </a:rPr>
              <a:t>The mathematical skills haven’t changed, YOU have to decide when is the right time to use them.</a:t>
            </a:r>
          </a:p>
        </p:txBody>
      </p:sp>
      <p:sp>
        <p:nvSpPr>
          <p:cNvPr id="6" name="Rectangle 5"/>
          <p:cNvSpPr/>
          <p:nvPr/>
        </p:nvSpPr>
        <p:spPr>
          <a:xfrm>
            <a:off x="383494" y="4729121"/>
            <a:ext cx="6360786" cy="1446550"/>
          </a:xfrm>
          <a:prstGeom prst="rect">
            <a:avLst/>
          </a:prstGeom>
        </p:spPr>
        <p:txBody>
          <a:bodyPr wrap="square">
            <a:spAutoFit/>
          </a:bodyPr>
          <a:lstStyle/>
          <a:p>
            <a:r>
              <a:rPr lang="en-GB" sz="2200" dirty="0">
                <a:latin typeface="Arial" panose="020B0604020202020204" pitchFamily="34" charset="0"/>
                <a:cs typeface="Arial" panose="020B0604020202020204" pitchFamily="34" charset="0"/>
              </a:rPr>
              <a:t>We all have a Mathematical Toolbox full skills that we have built up over the years. All we have to do is decide what is the correct tool to use for the job.</a:t>
            </a:r>
          </a:p>
        </p:txBody>
      </p:sp>
      <p:pic>
        <p:nvPicPr>
          <p:cNvPr id="18" name="Picture 4" descr="http://writingsongs.com/pictures/toolbox.jpg"/>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9544" r="99349">
                        <a14:foregroundMark x1="51193" y1="23626" x2="51193" y2="23626"/>
                        <a14:foregroundMark x1="81996" y1="57692" x2="81996" y2="57692"/>
                        <a14:foregroundMark x1="67679" y1="82418" x2="67679" y2="82418"/>
                        <a14:foregroundMark x1="55315" y1="42033" x2="55315" y2="42033"/>
                        <a14:foregroundMark x1="92625" y1="58242" x2="92625" y2="58242"/>
                        <a14:foregroundMark x1="92625" y1="54121" x2="92625" y2="54121"/>
                        <a14:foregroundMark x1="95879" y1="63462" x2="95879" y2="63462"/>
                        <a14:foregroundMark x1="84816" y1="59615" x2="84816" y2="59615"/>
                        <a14:foregroundMark x1="68113" y1="57692" x2="68113" y2="57692"/>
                        <a14:foregroundMark x1="70933" y1="56319" x2="70933" y2="56319"/>
                        <a14:foregroundMark x1="71367" y1="63462" x2="71367" y2="63462"/>
                        <a14:foregroundMark x1="70282" y1="59615" x2="70282" y2="59615"/>
                        <a14:foregroundMark x1="78742" y1="61538" x2="78742" y2="61538"/>
                        <a14:foregroundMark x1="78308" y1="75549" x2="78308" y2="75549"/>
                        <a14:foregroundMark x1="79393" y1="71154" x2="79393" y2="71154"/>
                        <a14:foregroundMark x1="84599" y1="79121" x2="84599" y2="79121"/>
                        <a14:foregroundMark x1="55965" y1="87363" x2="55965" y2="87363"/>
                        <a14:foregroundMark x1="58134" y1="90385" x2="58134" y2="90385"/>
                        <a14:foregroundMark x1="63341" y1="86538" x2="63341" y2="86538"/>
                        <a14:foregroundMark x1="73970" y1="81044" x2="73970" y2="81044"/>
                      </a14:backgroundRemoval>
                    </a14:imgEffect>
                  </a14:imgLayer>
                </a14:imgProps>
              </a:ext>
              <a:ext uri="{28A0092B-C50C-407E-A947-70E740481C1C}">
                <a14:useLocalDpi xmlns:a14="http://schemas.microsoft.com/office/drawing/2010/main" val="0"/>
              </a:ext>
            </a:extLst>
          </a:blip>
          <a:srcRect/>
          <a:stretch>
            <a:fillRect/>
          </a:stretch>
        </p:blipFill>
        <p:spPr bwMode="auto">
          <a:xfrm>
            <a:off x="6599548" y="4559600"/>
            <a:ext cx="2185498" cy="1635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1374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419872" y="3429000"/>
            <a:ext cx="2304256" cy="7549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smtClean="0">
                <a:solidFill>
                  <a:schemeClr val="tx1"/>
                </a:solidFill>
                <a:latin typeface="Arial" panose="020B0604020202020204" pitchFamily="34" charset="0"/>
                <a:cs typeface="Arial" panose="020B0604020202020204" pitchFamily="34" charset="0"/>
              </a:rPr>
              <a:t>Strategies/tools you could use</a:t>
            </a:r>
            <a:endParaRPr lang="en-GB" sz="1600" dirty="0">
              <a:solidFill>
                <a:schemeClr val="tx1"/>
              </a:solidFill>
              <a:latin typeface="Arial" panose="020B0604020202020204" pitchFamily="34" charset="0"/>
              <a:cs typeface="Arial" panose="020B0604020202020204" pitchFamily="34" charset="0"/>
            </a:endParaRPr>
          </a:p>
        </p:txBody>
      </p:sp>
      <p:sp>
        <p:nvSpPr>
          <p:cNvPr id="6" name="Rounded Rectangle 5"/>
          <p:cNvSpPr/>
          <p:nvPr/>
        </p:nvSpPr>
        <p:spPr>
          <a:xfrm>
            <a:off x="6086912" y="3515909"/>
            <a:ext cx="1601593" cy="576064"/>
          </a:xfrm>
          <a:prstGeom prst="roundRect">
            <a:avLst/>
          </a:prstGeom>
          <a:solidFill>
            <a:schemeClr val="bg1"/>
          </a:solidFill>
          <a:ln>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smtClean="0">
                <a:solidFill>
                  <a:schemeClr val="tx1"/>
                </a:solidFill>
                <a:latin typeface="Arial" panose="020B0604020202020204" pitchFamily="34" charset="0"/>
                <a:cs typeface="Arial" panose="020B0604020202020204" pitchFamily="34" charset="0"/>
              </a:rPr>
              <a:t>Highlight key information</a:t>
            </a:r>
            <a:endParaRPr lang="en-GB" sz="1600" dirty="0">
              <a:solidFill>
                <a:schemeClr val="tx1"/>
              </a:solidFill>
              <a:latin typeface="Arial" panose="020B0604020202020204" pitchFamily="34" charset="0"/>
              <a:cs typeface="Arial" panose="020B0604020202020204" pitchFamily="34" charset="0"/>
            </a:endParaRPr>
          </a:p>
        </p:txBody>
      </p:sp>
      <p:sp>
        <p:nvSpPr>
          <p:cNvPr id="12" name="Rounded Rectangle 11"/>
          <p:cNvSpPr/>
          <p:nvPr/>
        </p:nvSpPr>
        <p:spPr>
          <a:xfrm>
            <a:off x="3666220" y="2338442"/>
            <a:ext cx="1811560" cy="576064"/>
          </a:xfrm>
          <a:prstGeom prst="roundRect">
            <a:avLst/>
          </a:prstGeom>
          <a:solidFill>
            <a:schemeClr val="bg1"/>
          </a:solidFill>
          <a:ln>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smtClean="0">
                <a:solidFill>
                  <a:schemeClr val="tx1"/>
                </a:solidFill>
                <a:latin typeface="Arial" panose="020B0604020202020204" pitchFamily="34" charset="0"/>
                <a:cs typeface="Arial" panose="020B0604020202020204" pitchFamily="34" charset="0"/>
              </a:rPr>
              <a:t>Estimate first, then check</a:t>
            </a:r>
            <a:endParaRPr lang="en-GB" sz="1600" dirty="0">
              <a:solidFill>
                <a:schemeClr val="tx1"/>
              </a:solidFill>
              <a:latin typeface="Arial" panose="020B0604020202020204" pitchFamily="34" charset="0"/>
              <a:cs typeface="Arial" panose="020B0604020202020204" pitchFamily="34" charset="0"/>
            </a:endParaRPr>
          </a:p>
        </p:txBody>
      </p:sp>
      <p:sp>
        <p:nvSpPr>
          <p:cNvPr id="13" name="Rounded Rectangle 12"/>
          <p:cNvSpPr/>
          <p:nvPr/>
        </p:nvSpPr>
        <p:spPr>
          <a:xfrm>
            <a:off x="1638008" y="3518433"/>
            <a:ext cx="1351384" cy="576064"/>
          </a:xfrm>
          <a:prstGeom prst="roundRect">
            <a:avLst/>
          </a:prstGeom>
          <a:solidFill>
            <a:schemeClr val="bg1"/>
          </a:solidFill>
          <a:ln>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smtClean="0">
                <a:solidFill>
                  <a:schemeClr val="tx1"/>
                </a:solidFill>
                <a:latin typeface="Arial" panose="020B0604020202020204" pitchFamily="34" charset="0"/>
                <a:cs typeface="Arial" panose="020B0604020202020204" pitchFamily="34" charset="0"/>
              </a:rPr>
              <a:t>Work backwards</a:t>
            </a:r>
            <a:endParaRPr lang="en-GB" sz="1600" dirty="0">
              <a:solidFill>
                <a:schemeClr val="tx1"/>
              </a:solidFill>
              <a:latin typeface="Arial" panose="020B0604020202020204" pitchFamily="34" charset="0"/>
              <a:cs typeface="Arial" panose="020B0604020202020204" pitchFamily="34" charset="0"/>
            </a:endParaRPr>
          </a:p>
        </p:txBody>
      </p:sp>
      <p:sp>
        <p:nvSpPr>
          <p:cNvPr id="14" name="Rounded Rectangle 13"/>
          <p:cNvSpPr/>
          <p:nvPr/>
        </p:nvSpPr>
        <p:spPr>
          <a:xfrm>
            <a:off x="3692860" y="4725144"/>
            <a:ext cx="1758280" cy="576064"/>
          </a:xfrm>
          <a:prstGeom prst="roundRect">
            <a:avLst/>
          </a:prstGeom>
          <a:solidFill>
            <a:schemeClr val="bg1"/>
          </a:solidFill>
          <a:ln>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smtClean="0">
                <a:solidFill>
                  <a:schemeClr val="tx1"/>
                </a:solidFill>
                <a:latin typeface="Arial" panose="020B0604020202020204" pitchFamily="34" charset="0"/>
                <a:cs typeface="Arial" panose="020B0604020202020204" pitchFamily="34" charset="0"/>
              </a:rPr>
              <a:t>Write down useful formulae</a:t>
            </a:r>
            <a:endParaRPr lang="en-GB" sz="1600" dirty="0">
              <a:solidFill>
                <a:schemeClr val="tx1"/>
              </a:solidFill>
              <a:latin typeface="Arial" panose="020B0604020202020204" pitchFamily="34" charset="0"/>
              <a:cs typeface="Arial" panose="020B0604020202020204" pitchFamily="34" charset="0"/>
            </a:endParaRPr>
          </a:p>
        </p:txBody>
      </p:sp>
      <p:sp>
        <p:nvSpPr>
          <p:cNvPr id="15" name="Rounded Rectangle 14"/>
          <p:cNvSpPr/>
          <p:nvPr/>
        </p:nvSpPr>
        <p:spPr>
          <a:xfrm>
            <a:off x="6084168" y="5013176"/>
            <a:ext cx="1239226" cy="576064"/>
          </a:xfrm>
          <a:prstGeom prst="roundRect">
            <a:avLst/>
          </a:prstGeom>
          <a:solidFill>
            <a:schemeClr val="bg1"/>
          </a:solidFill>
          <a:ln>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smtClean="0">
                <a:solidFill>
                  <a:schemeClr val="tx1"/>
                </a:solidFill>
                <a:latin typeface="Arial" panose="020B0604020202020204" pitchFamily="34" charset="0"/>
                <a:cs typeface="Arial" panose="020B0604020202020204" pitchFamily="34" charset="0"/>
              </a:rPr>
              <a:t>Make an equation</a:t>
            </a:r>
            <a:endParaRPr lang="en-GB" sz="1600" dirty="0">
              <a:solidFill>
                <a:schemeClr val="tx1"/>
              </a:solidFill>
              <a:latin typeface="Arial" panose="020B0604020202020204" pitchFamily="34" charset="0"/>
              <a:cs typeface="Arial" panose="020B0604020202020204" pitchFamily="34" charset="0"/>
            </a:endParaRPr>
          </a:p>
        </p:txBody>
      </p:sp>
      <p:sp>
        <p:nvSpPr>
          <p:cNvPr id="16" name="Rounded Rectangle 15"/>
          <p:cNvSpPr/>
          <p:nvPr/>
        </p:nvSpPr>
        <p:spPr>
          <a:xfrm>
            <a:off x="6023667" y="2018643"/>
            <a:ext cx="1296793" cy="576064"/>
          </a:xfrm>
          <a:prstGeom prst="roundRect">
            <a:avLst/>
          </a:prstGeom>
          <a:solidFill>
            <a:schemeClr val="bg1"/>
          </a:solidFill>
          <a:ln>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smtClean="0">
                <a:solidFill>
                  <a:schemeClr val="tx1"/>
                </a:solidFill>
                <a:latin typeface="Arial" panose="020B0604020202020204" pitchFamily="34" charset="0"/>
                <a:cs typeface="Arial" panose="020B0604020202020204" pitchFamily="34" charset="0"/>
              </a:rPr>
              <a:t>Draw a bar model</a:t>
            </a:r>
            <a:endParaRPr lang="en-GB" sz="1600" dirty="0">
              <a:solidFill>
                <a:schemeClr val="tx1"/>
              </a:solidFill>
              <a:latin typeface="Arial" panose="020B0604020202020204" pitchFamily="34" charset="0"/>
              <a:cs typeface="Arial" panose="020B0604020202020204" pitchFamily="34" charset="0"/>
            </a:endParaRPr>
          </a:p>
        </p:txBody>
      </p:sp>
      <p:sp>
        <p:nvSpPr>
          <p:cNvPr id="17" name="Rounded Rectangle 16"/>
          <p:cNvSpPr/>
          <p:nvPr/>
        </p:nvSpPr>
        <p:spPr>
          <a:xfrm>
            <a:off x="1572234" y="2013992"/>
            <a:ext cx="1733128" cy="797024"/>
          </a:xfrm>
          <a:prstGeom prst="roundRect">
            <a:avLst/>
          </a:prstGeom>
          <a:solidFill>
            <a:schemeClr val="bg1"/>
          </a:solidFill>
          <a:ln>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smtClean="0">
                <a:solidFill>
                  <a:schemeClr val="tx1"/>
                </a:solidFill>
                <a:latin typeface="Arial" panose="020B0604020202020204" pitchFamily="34" charset="0"/>
                <a:cs typeface="Arial" panose="020B0604020202020204" pitchFamily="34" charset="0"/>
              </a:rPr>
              <a:t>Organise information in a table</a:t>
            </a:r>
            <a:endParaRPr lang="en-GB" sz="1600" dirty="0">
              <a:solidFill>
                <a:schemeClr val="tx1"/>
              </a:solidFill>
              <a:latin typeface="Arial" panose="020B0604020202020204" pitchFamily="34" charset="0"/>
              <a:cs typeface="Arial" panose="020B0604020202020204" pitchFamily="34" charset="0"/>
            </a:endParaRPr>
          </a:p>
        </p:txBody>
      </p:sp>
      <p:sp>
        <p:nvSpPr>
          <p:cNvPr id="18" name="Rounded Rectangle 17"/>
          <p:cNvSpPr/>
          <p:nvPr/>
        </p:nvSpPr>
        <p:spPr>
          <a:xfrm>
            <a:off x="1572234" y="5013176"/>
            <a:ext cx="1601593" cy="576064"/>
          </a:xfrm>
          <a:prstGeom prst="roundRect">
            <a:avLst/>
          </a:prstGeom>
          <a:solidFill>
            <a:schemeClr val="bg1"/>
          </a:solidFill>
          <a:ln>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smtClean="0">
                <a:solidFill>
                  <a:schemeClr val="tx1"/>
                </a:solidFill>
                <a:latin typeface="Arial" panose="020B0604020202020204" pitchFamily="34" charset="0"/>
                <a:cs typeface="Arial" panose="020B0604020202020204" pitchFamily="34" charset="0"/>
              </a:rPr>
              <a:t>If it’s tricky, draw a </a:t>
            </a:r>
            <a:r>
              <a:rPr lang="en-GB" sz="1600" dirty="0" err="1" smtClean="0">
                <a:solidFill>
                  <a:schemeClr val="tx1"/>
                </a:solidFill>
                <a:latin typeface="Arial" panose="020B0604020202020204" pitchFamily="34" charset="0"/>
                <a:cs typeface="Arial" panose="020B0604020202020204" pitchFamily="34" charset="0"/>
              </a:rPr>
              <a:t>piccy</a:t>
            </a:r>
            <a:r>
              <a:rPr lang="en-GB" sz="1600" dirty="0" smtClean="0">
                <a:solidFill>
                  <a:schemeClr val="tx1"/>
                </a:solidFill>
                <a:latin typeface="Arial" panose="020B0604020202020204" pitchFamily="34" charset="0"/>
                <a:cs typeface="Arial" panose="020B0604020202020204" pitchFamily="34" charset="0"/>
              </a:rPr>
              <a:t>!</a:t>
            </a:r>
            <a:endParaRPr lang="en-GB" sz="1600" dirty="0">
              <a:solidFill>
                <a:schemeClr val="tx1"/>
              </a:solidFill>
              <a:latin typeface="Arial" panose="020B0604020202020204" pitchFamily="34" charset="0"/>
              <a:cs typeface="Arial" panose="020B0604020202020204" pitchFamily="34" charset="0"/>
            </a:endParaRPr>
          </a:p>
        </p:txBody>
      </p:sp>
      <p:cxnSp>
        <p:nvCxnSpPr>
          <p:cNvPr id="3" name="Straight Arrow Connector 2"/>
          <p:cNvCxnSpPr>
            <a:stCxn id="5" idx="0"/>
            <a:endCxn id="12" idx="2"/>
          </p:cNvCxnSpPr>
          <p:nvPr/>
        </p:nvCxnSpPr>
        <p:spPr>
          <a:xfrm flipV="1">
            <a:off x="4572000" y="2914506"/>
            <a:ext cx="0" cy="514494"/>
          </a:xfrm>
          <a:prstGeom prst="straightConnector1">
            <a:avLst/>
          </a:prstGeom>
          <a:ln w="381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8" idx="0"/>
          </p:cNvCxnSpPr>
          <p:nvPr/>
        </p:nvCxnSpPr>
        <p:spPr>
          <a:xfrm flipH="1">
            <a:off x="2373031" y="4183930"/>
            <a:ext cx="1190857" cy="829246"/>
          </a:xfrm>
          <a:prstGeom prst="straightConnector1">
            <a:avLst/>
          </a:prstGeom>
          <a:ln w="381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5" idx="0"/>
          </p:cNvCxnSpPr>
          <p:nvPr/>
        </p:nvCxnSpPr>
        <p:spPr>
          <a:xfrm>
            <a:off x="5580112" y="4183930"/>
            <a:ext cx="1123669" cy="829246"/>
          </a:xfrm>
          <a:prstGeom prst="straightConnector1">
            <a:avLst/>
          </a:prstGeom>
          <a:ln w="381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6" idx="2"/>
          </p:cNvCxnSpPr>
          <p:nvPr/>
        </p:nvCxnSpPr>
        <p:spPr>
          <a:xfrm flipV="1">
            <a:off x="5580112" y="2594707"/>
            <a:ext cx="1091952" cy="834293"/>
          </a:xfrm>
          <a:prstGeom prst="straightConnector1">
            <a:avLst/>
          </a:prstGeom>
          <a:ln w="381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 idx="3"/>
            <a:endCxn id="6" idx="1"/>
          </p:cNvCxnSpPr>
          <p:nvPr/>
        </p:nvCxnSpPr>
        <p:spPr>
          <a:xfrm flipV="1">
            <a:off x="5724128" y="3803941"/>
            <a:ext cx="362784" cy="2524"/>
          </a:xfrm>
          <a:prstGeom prst="straightConnector1">
            <a:avLst/>
          </a:prstGeom>
          <a:ln w="381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 idx="2"/>
            <a:endCxn id="14" idx="0"/>
          </p:cNvCxnSpPr>
          <p:nvPr/>
        </p:nvCxnSpPr>
        <p:spPr>
          <a:xfrm>
            <a:off x="4572000" y="4183930"/>
            <a:ext cx="0" cy="541214"/>
          </a:xfrm>
          <a:prstGeom prst="straightConnector1">
            <a:avLst/>
          </a:prstGeom>
          <a:ln w="381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5" idx="1"/>
            <a:endCxn id="13" idx="3"/>
          </p:cNvCxnSpPr>
          <p:nvPr/>
        </p:nvCxnSpPr>
        <p:spPr>
          <a:xfrm flipH="1">
            <a:off x="2989392" y="3806465"/>
            <a:ext cx="430480" cy="0"/>
          </a:xfrm>
          <a:prstGeom prst="straightConnector1">
            <a:avLst/>
          </a:prstGeom>
          <a:ln w="381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7" idx="2"/>
          </p:cNvCxnSpPr>
          <p:nvPr/>
        </p:nvCxnSpPr>
        <p:spPr>
          <a:xfrm flipH="1" flipV="1">
            <a:off x="2438798" y="2811016"/>
            <a:ext cx="1053082" cy="617984"/>
          </a:xfrm>
          <a:prstGeom prst="straightConnector1">
            <a:avLst/>
          </a:prstGeom>
          <a:ln w="38100">
            <a:solidFill>
              <a:srgbClr val="0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492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par>
                                <p:cTn id="32" presetID="10" presetClass="entr" presetSubtype="0"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par>
                                <p:cTn id="48" presetID="10" presetClass="entr" presetSubtype="0" fill="hold" nodeType="with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fade">
                                      <p:cBhvr>
                                        <p:cTn id="50" dur="500"/>
                                        <p:tgtEl>
                                          <p:spTgt spid="3"/>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par>
                                <p:cTn id="56" presetID="10" presetClass="entr" presetSubtype="0" fill="hold"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500"/>
                                        <p:tgtEl>
                                          <p:spTgt spid="15"/>
                                        </p:tgtEl>
                                      </p:cBhvr>
                                    </p:animEffect>
                                  </p:childTnLst>
                                </p:cTn>
                              </p:par>
                              <p:par>
                                <p:cTn id="64" presetID="10" presetClass="entr" presetSubtype="0" fill="hold" nodeType="with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fade">
                                      <p:cBhvr>
                                        <p:cTn id="6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3" grpId="0" animBg="1"/>
      <p:bldP spid="14" grpId="0" animBg="1"/>
      <p:bldP spid="15" grpId="0" animBg="1"/>
      <p:bldP spid="16" grpId="0" animBg="1"/>
      <p:bldP spid="17"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187624" y="1663650"/>
            <a:ext cx="6696744" cy="122413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b="1" u="sng" dirty="0">
                <a:solidFill>
                  <a:schemeClr val="tx1"/>
                </a:solidFill>
                <a:latin typeface="Arial" panose="020B0604020202020204" pitchFamily="34" charset="0"/>
                <a:cs typeface="Arial" panose="020B0604020202020204" pitchFamily="34" charset="0"/>
              </a:rPr>
              <a:t>Step </a:t>
            </a:r>
            <a:r>
              <a:rPr lang="en-GB" sz="2400" b="1" u="sng" dirty="0" smtClean="0">
                <a:solidFill>
                  <a:schemeClr val="tx1"/>
                </a:solidFill>
                <a:latin typeface="Arial" panose="020B0604020202020204" pitchFamily="34" charset="0"/>
                <a:cs typeface="Arial" panose="020B0604020202020204" pitchFamily="34" charset="0"/>
              </a:rPr>
              <a:t>1</a:t>
            </a:r>
          </a:p>
          <a:p>
            <a:pPr algn="ctr"/>
            <a:r>
              <a:rPr lang="en-GB" sz="2400" dirty="0" smtClean="0">
                <a:solidFill>
                  <a:schemeClr val="tx1"/>
                </a:solidFill>
                <a:latin typeface="Arial" panose="020B0604020202020204" pitchFamily="34" charset="0"/>
                <a:cs typeface="Arial" panose="020B0604020202020204" pitchFamily="34" charset="0"/>
              </a:rPr>
              <a:t>Read </a:t>
            </a:r>
            <a:r>
              <a:rPr lang="en-GB" sz="2400" dirty="0">
                <a:solidFill>
                  <a:schemeClr val="tx1"/>
                </a:solidFill>
                <a:latin typeface="Arial" panose="020B0604020202020204" pitchFamily="34" charset="0"/>
                <a:cs typeface="Arial" panose="020B0604020202020204" pitchFamily="34" charset="0"/>
              </a:rPr>
              <a:t>the question </a:t>
            </a:r>
            <a:r>
              <a:rPr lang="en-GB" sz="2400" dirty="0" smtClean="0">
                <a:solidFill>
                  <a:schemeClr val="tx1"/>
                </a:solidFill>
                <a:latin typeface="Arial" panose="020B0604020202020204" pitchFamily="34" charset="0"/>
                <a:cs typeface="Arial" panose="020B0604020202020204" pitchFamily="34" charset="0"/>
              </a:rPr>
              <a:t>highlighting </a:t>
            </a:r>
            <a:r>
              <a:rPr lang="en-GB" sz="2400" dirty="0">
                <a:solidFill>
                  <a:schemeClr val="tx1"/>
                </a:solidFill>
                <a:latin typeface="Arial" panose="020B0604020202020204" pitchFamily="34" charset="0"/>
                <a:cs typeface="Arial" panose="020B0604020202020204" pitchFamily="34" charset="0"/>
              </a:rPr>
              <a:t>key information.</a:t>
            </a:r>
          </a:p>
        </p:txBody>
      </p:sp>
      <p:sp>
        <p:nvSpPr>
          <p:cNvPr id="8" name="Rounded Rectangle 7"/>
          <p:cNvSpPr/>
          <p:nvPr/>
        </p:nvSpPr>
        <p:spPr>
          <a:xfrm>
            <a:off x="1187624" y="3194397"/>
            <a:ext cx="6696744" cy="122413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b="1" u="sng" dirty="0">
                <a:solidFill>
                  <a:schemeClr val="tx1"/>
                </a:solidFill>
                <a:latin typeface="Arial" panose="020B0604020202020204" pitchFamily="34" charset="0"/>
                <a:cs typeface="Arial" panose="020B0604020202020204" pitchFamily="34" charset="0"/>
              </a:rPr>
              <a:t>Step </a:t>
            </a:r>
            <a:r>
              <a:rPr lang="en-GB" sz="2400" b="1" u="sng" dirty="0" smtClean="0">
                <a:solidFill>
                  <a:schemeClr val="tx1"/>
                </a:solidFill>
                <a:latin typeface="Arial" panose="020B0604020202020204" pitchFamily="34" charset="0"/>
                <a:cs typeface="Arial" panose="020B0604020202020204" pitchFamily="34" charset="0"/>
              </a:rPr>
              <a:t>2</a:t>
            </a:r>
          </a:p>
          <a:p>
            <a:pPr algn="ctr"/>
            <a:r>
              <a:rPr lang="en-GB" sz="2400" dirty="0" smtClean="0">
                <a:solidFill>
                  <a:schemeClr val="tx1"/>
                </a:solidFill>
                <a:latin typeface="Arial" panose="020B0604020202020204" pitchFamily="34" charset="0"/>
                <a:cs typeface="Arial" panose="020B0604020202020204" pitchFamily="34" charset="0"/>
              </a:rPr>
              <a:t>Plan </a:t>
            </a:r>
            <a:r>
              <a:rPr lang="en-GB" sz="2400" dirty="0">
                <a:solidFill>
                  <a:schemeClr val="tx1"/>
                </a:solidFill>
                <a:latin typeface="Arial" panose="020B0604020202020204" pitchFamily="34" charset="0"/>
                <a:cs typeface="Arial" panose="020B0604020202020204" pitchFamily="34" charset="0"/>
              </a:rPr>
              <a:t>and structure how you are going to answer it.</a:t>
            </a:r>
          </a:p>
        </p:txBody>
      </p:sp>
      <p:sp>
        <p:nvSpPr>
          <p:cNvPr id="9" name="Rounded Rectangle 8"/>
          <p:cNvSpPr/>
          <p:nvPr/>
        </p:nvSpPr>
        <p:spPr>
          <a:xfrm>
            <a:off x="1187624" y="4725144"/>
            <a:ext cx="6696744" cy="122413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b="1" u="sng" dirty="0">
                <a:solidFill>
                  <a:schemeClr val="tx1"/>
                </a:solidFill>
                <a:latin typeface="Arial" panose="020B0604020202020204" pitchFamily="34" charset="0"/>
                <a:cs typeface="Arial" panose="020B0604020202020204" pitchFamily="34" charset="0"/>
              </a:rPr>
              <a:t>Step </a:t>
            </a:r>
            <a:r>
              <a:rPr lang="en-GB" sz="2400" b="1" u="sng" dirty="0" smtClean="0">
                <a:solidFill>
                  <a:schemeClr val="tx1"/>
                </a:solidFill>
                <a:latin typeface="Arial" panose="020B0604020202020204" pitchFamily="34" charset="0"/>
                <a:cs typeface="Arial" panose="020B0604020202020204" pitchFamily="34" charset="0"/>
              </a:rPr>
              <a:t>3</a:t>
            </a:r>
          </a:p>
          <a:p>
            <a:pPr algn="ctr"/>
            <a:r>
              <a:rPr lang="en-GB" sz="2400" dirty="0" smtClean="0">
                <a:solidFill>
                  <a:schemeClr val="tx1"/>
                </a:solidFill>
                <a:latin typeface="Arial" panose="020B0604020202020204" pitchFamily="34" charset="0"/>
                <a:cs typeface="Arial" panose="020B0604020202020204" pitchFamily="34" charset="0"/>
              </a:rPr>
              <a:t>Answer </a:t>
            </a:r>
            <a:r>
              <a:rPr lang="en-GB" sz="2400" dirty="0">
                <a:solidFill>
                  <a:schemeClr val="tx1"/>
                </a:solidFill>
                <a:latin typeface="Arial" panose="020B0604020202020204" pitchFamily="34" charset="0"/>
                <a:cs typeface="Arial" panose="020B0604020202020204" pitchFamily="34" charset="0"/>
              </a:rPr>
              <a:t>it showing all your mathematical working out.</a:t>
            </a:r>
          </a:p>
        </p:txBody>
      </p:sp>
    </p:spTree>
    <p:extLst>
      <p:ext uri="{BB962C8B-B14F-4D97-AF65-F5344CB8AC3E}">
        <p14:creationId xmlns:p14="http://schemas.microsoft.com/office/powerpoint/2010/main" val="423498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5101" y="2299434"/>
            <a:ext cx="8713799" cy="461665"/>
          </a:xfrm>
          <a:prstGeom prst="rect">
            <a:avLst/>
          </a:prstGeom>
          <a:noFill/>
        </p:spPr>
        <p:txBody>
          <a:bodyPr wrap="square" rtlCol="0">
            <a:spAutoFit/>
          </a:bodyPr>
          <a:lstStyle/>
          <a:p>
            <a:pPr algn="ctr"/>
            <a:r>
              <a:rPr lang="en-US" sz="2400" spc="37" dirty="0">
                <a:ln w="13500">
                  <a:solidFill>
                    <a:schemeClr val="accent1">
                      <a:shade val="2500"/>
                      <a:alpha val="6500"/>
                    </a:schemeClr>
                  </a:solidFill>
                  <a:prstDash val="solid"/>
                </a:ln>
                <a:effectLst>
                  <a:innerShdw blurRad="50900" dist="38500" dir="13500000">
                    <a:srgbClr val="000000">
                      <a:alpha val="60000"/>
                    </a:srgbClr>
                  </a:innerShdw>
                </a:effectLst>
                <a:latin typeface="Arial" panose="020B0604020202020204" pitchFamily="34" charset="0"/>
                <a:cs typeface="Arial" panose="020B0604020202020204" pitchFamily="34" charset="0"/>
              </a:rPr>
              <a:t>Do your best – it is all you can do </a:t>
            </a:r>
            <a:r>
              <a:rPr lang="en-US" sz="2400" spc="37" dirty="0">
                <a:ln w="13500">
                  <a:solidFill>
                    <a:schemeClr val="accent1">
                      <a:shade val="2500"/>
                      <a:alpha val="6500"/>
                    </a:schemeClr>
                  </a:solidFill>
                  <a:prstDash val="solid"/>
                </a:ln>
                <a:effectLst>
                  <a:innerShdw blurRad="50900" dist="38500" dir="13500000">
                    <a:srgbClr val="000000">
                      <a:alpha val="60000"/>
                    </a:srgbClr>
                  </a:innerShdw>
                </a:effectLst>
                <a:latin typeface="Arial" panose="020B0604020202020204" pitchFamily="34" charset="0"/>
                <a:cs typeface="Arial" panose="020B0604020202020204" pitchFamily="34" charset="0"/>
                <a:sym typeface="Wingdings" pitchFamily="2" charset="2"/>
              </a:rPr>
              <a:t></a:t>
            </a:r>
            <a:endParaRPr lang="en-US" sz="2400" spc="37" dirty="0">
              <a:ln w="13500">
                <a:solidFill>
                  <a:schemeClr val="accent1">
                    <a:shade val="2500"/>
                    <a:alpha val="6500"/>
                  </a:schemeClr>
                </a:solidFill>
                <a:prstDash val="solid"/>
              </a:ln>
              <a:effectLst>
                <a:innerShdw blurRad="50900" dist="38500" dir="13500000">
                  <a:srgbClr val="000000">
                    <a:alpha val="60000"/>
                  </a:srgbClr>
                </a:innerShdw>
              </a:effectLst>
              <a:latin typeface="Arial" panose="020B0604020202020204" pitchFamily="34" charset="0"/>
              <a:cs typeface="Arial" panose="020B0604020202020204" pitchFamily="34" charset="0"/>
            </a:endParaRP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smtClean="0">
                <a:latin typeface="Arial" panose="020B0604020202020204" pitchFamily="34" charset="0"/>
                <a:cs typeface="Arial" panose="020B0604020202020204" pitchFamily="34" charset="0"/>
              </a:rPr>
              <a:t>Don’t Panic</a:t>
            </a:r>
            <a:endParaRPr lang="en-GB" sz="2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324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5101" y="2245645"/>
            <a:ext cx="8713799" cy="3785652"/>
          </a:xfrm>
          <a:prstGeom prst="rect">
            <a:avLst/>
          </a:prstGeom>
        </p:spPr>
        <p:txBody>
          <a:bodyPr wrap="square">
            <a:spAutoFit/>
          </a:bodyPr>
          <a:lstStyle/>
          <a:p>
            <a:pPr algn="ctr"/>
            <a:r>
              <a:rPr lang="en-GB" sz="2400" dirty="0">
                <a:latin typeface="Arial" panose="020B0604020202020204" pitchFamily="34" charset="0"/>
                <a:cs typeface="Arial" panose="020B0604020202020204" pitchFamily="34" charset="0"/>
              </a:rPr>
              <a:t>Wordy questions can be daunting.</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Underline key information to help you pick out the things you need.</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Cross out any red herrings – for example, information in a table that you’re not going to need.</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Tick each piece of information off as you use it so you don’t miss anything out.</a:t>
            </a: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smtClean="0">
                <a:latin typeface="Arial" panose="020B0604020202020204" pitchFamily="34" charset="0"/>
                <a:cs typeface="Arial" panose="020B0604020202020204" pitchFamily="34" charset="0"/>
              </a:rPr>
              <a:t>Underline key words and information</a:t>
            </a:r>
            <a:endParaRPr lang="en-GB" sz="2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154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5101" y="2245646"/>
            <a:ext cx="8713799" cy="1938992"/>
          </a:xfrm>
          <a:prstGeom prst="rect">
            <a:avLst/>
          </a:prstGeom>
        </p:spPr>
        <p:txBody>
          <a:bodyPr wrap="square">
            <a:spAutoFit/>
          </a:bodyPr>
          <a:lstStyle/>
          <a:p>
            <a:pPr algn="ctr"/>
            <a:r>
              <a:rPr lang="en-GB" sz="2400" dirty="0">
                <a:latin typeface="Arial" panose="020B0604020202020204" pitchFamily="34" charset="0"/>
                <a:cs typeface="Arial" panose="020B0604020202020204" pitchFamily="34" charset="0"/>
              </a:rPr>
              <a:t>The easier you make it for the examiner to read your answers, the more marks you could obtain.</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Lay out each step of your working clearly and include units where necessary.</a:t>
            </a: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smtClean="0">
                <a:latin typeface="Arial" panose="020B0604020202020204" pitchFamily="34" charset="0"/>
                <a:cs typeface="Arial" panose="020B0604020202020204" pitchFamily="34" charset="0"/>
              </a:rPr>
              <a:t>Write Neatly</a:t>
            </a:r>
            <a:endParaRPr lang="en-GB" sz="2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118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101" y="2299434"/>
            <a:ext cx="8713799" cy="3046988"/>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Estimate </a:t>
            </a:r>
            <a:r>
              <a:rPr lang="en-US" sz="2400" b="1" dirty="0">
                <a:latin typeface="Arial" panose="020B0604020202020204" pitchFamily="34" charset="0"/>
                <a:cs typeface="Arial" panose="020B0604020202020204" pitchFamily="34" charset="0"/>
                <a:sym typeface="Wingdings" pitchFamily="2" charset="2"/>
              </a:rPr>
              <a:t> </a:t>
            </a:r>
            <a:r>
              <a:rPr lang="en-US" sz="2400" dirty="0">
                <a:latin typeface="Arial" panose="020B0604020202020204" pitchFamily="34" charset="0"/>
                <a:cs typeface="Arial" panose="020B0604020202020204" pitchFamily="34" charset="0"/>
              </a:rPr>
              <a:t>This means work out roughly by rounding the numbers to one significant figure.</a:t>
            </a:r>
          </a:p>
          <a:p>
            <a:r>
              <a:rPr lang="en-US" sz="2400" dirty="0">
                <a:latin typeface="Arial" panose="020B0604020202020204" pitchFamily="34" charset="0"/>
                <a:cs typeface="Arial" panose="020B0604020202020204" pitchFamily="34" charset="0"/>
              </a:rPr>
              <a:t>  </a:t>
            </a:r>
          </a:p>
          <a:p>
            <a:r>
              <a:rPr lang="en-US" sz="2400" b="1" dirty="0">
                <a:latin typeface="Arial" panose="020B0604020202020204" pitchFamily="34" charset="0"/>
                <a:cs typeface="Arial" panose="020B0604020202020204" pitchFamily="34" charset="0"/>
              </a:rPr>
              <a:t>Explain </a:t>
            </a:r>
            <a:r>
              <a:rPr lang="en-US" sz="2400" b="1" dirty="0">
                <a:latin typeface="Arial" panose="020B0604020202020204" pitchFamily="34" charset="0"/>
                <a:cs typeface="Arial" panose="020B0604020202020204" pitchFamily="34" charset="0"/>
                <a:sym typeface="Wingdings" pitchFamily="2" charset="2"/>
              </a:rPr>
              <a:t> </a:t>
            </a:r>
            <a:r>
              <a:rPr lang="en-US" sz="2400" dirty="0">
                <a:latin typeface="Arial" panose="020B0604020202020204" pitchFamily="34" charset="0"/>
                <a:cs typeface="Arial" panose="020B0604020202020204" pitchFamily="34" charset="0"/>
              </a:rPr>
              <a:t>Tell the examiner how you got your answer or how you know your answer is correct.</a:t>
            </a:r>
          </a:p>
          <a:p>
            <a:r>
              <a:rPr lang="en-US" sz="2400" dirty="0">
                <a:latin typeface="Arial" panose="020B0604020202020204" pitchFamily="34" charset="0"/>
                <a:cs typeface="Arial" panose="020B0604020202020204" pitchFamily="34" charset="0"/>
              </a:rPr>
              <a:t> </a:t>
            </a:r>
          </a:p>
          <a:p>
            <a:r>
              <a:rPr lang="en-US" sz="2400" b="1" dirty="0">
                <a:latin typeface="Arial" panose="020B0604020202020204" pitchFamily="34" charset="0"/>
                <a:cs typeface="Arial" panose="020B0604020202020204" pitchFamily="34" charset="0"/>
              </a:rPr>
              <a:t>Construct </a:t>
            </a:r>
            <a:r>
              <a:rPr lang="en-US" sz="2400" b="1" dirty="0">
                <a:latin typeface="Arial" panose="020B0604020202020204" pitchFamily="34" charset="0"/>
                <a:cs typeface="Arial" panose="020B0604020202020204" pitchFamily="34" charset="0"/>
                <a:sym typeface="Wingdings" pitchFamily="2" charset="2"/>
              </a:rPr>
              <a:t> </a:t>
            </a:r>
            <a:r>
              <a:rPr lang="en-US" sz="2400" dirty="0">
                <a:latin typeface="Arial" panose="020B0604020202020204" pitchFamily="34" charset="0"/>
                <a:cs typeface="Arial" panose="020B0604020202020204" pitchFamily="34" charset="0"/>
              </a:rPr>
              <a:t>This is another way of saying ‘draw accurately’ using mathematical equipment.</a:t>
            </a:r>
            <a:endParaRPr lang="en-GB" sz="2400" dirty="0">
              <a:latin typeface="Arial" panose="020B0604020202020204" pitchFamily="34" charset="0"/>
              <a:cs typeface="Arial" panose="020B0604020202020204" pitchFamily="34" charset="0"/>
            </a:endParaRP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smtClean="0">
                <a:latin typeface="Arial" panose="020B0604020202020204" pitchFamily="34" charset="0"/>
                <a:cs typeface="Arial" panose="020B0604020202020204" pitchFamily="34" charset="0"/>
              </a:rPr>
              <a:t>Keywords</a:t>
            </a:r>
            <a:endParaRPr lang="en-GB" sz="2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78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101" y="2299434"/>
            <a:ext cx="8713799" cy="1938992"/>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Calculate </a:t>
            </a:r>
            <a:r>
              <a:rPr lang="en-US" sz="2400" b="1" dirty="0">
                <a:latin typeface="Arial" panose="020B0604020202020204" pitchFamily="34" charset="0"/>
                <a:cs typeface="Arial" panose="020B0604020202020204" pitchFamily="34" charset="0"/>
                <a:sym typeface="Wingdings" pitchFamily="2" charset="2"/>
              </a:rPr>
              <a:t> </a:t>
            </a:r>
            <a:r>
              <a:rPr lang="en-US" sz="2400" dirty="0">
                <a:latin typeface="Arial" panose="020B0604020202020204" pitchFamily="34" charset="0"/>
                <a:cs typeface="Arial" panose="020B0604020202020204" pitchFamily="34" charset="0"/>
              </a:rPr>
              <a:t>This does not mean use a calculator, it means ‘work out’ (and show your working!).</a:t>
            </a:r>
          </a:p>
          <a:p>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Complete </a:t>
            </a:r>
            <a:r>
              <a:rPr lang="en-US" sz="2400" b="1" dirty="0">
                <a:latin typeface="Arial" panose="020B0604020202020204" pitchFamily="34" charset="0"/>
                <a:cs typeface="Arial" panose="020B0604020202020204" pitchFamily="34" charset="0"/>
                <a:sym typeface="Wingdings" pitchFamily="2" charset="2"/>
              </a:rPr>
              <a:t> </a:t>
            </a:r>
            <a:r>
              <a:rPr lang="en-US" sz="2400" dirty="0">
                <a:latin typeface="Arial" panose="020B0604020202020204" pitchFamily="34" charset="0"/>
                <a:cs typeface="Arial" panose="020B0604020202020204" pitchFamily="34" charset="0"/>
              </a:rPr>
              <a:t>This usually means to fill in a data table or to fill in gaps.</a:t>
            </a: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smtClean="0">
                <a:latin typeface="Arial" panose="020B0604020202020204" pitchFamily="34" charset="0"/>
                <a:cs typeface="Arial" panose="020B0604020202020204" pitchFamily="34" charset="0"/>
              </a:rPr>
              <a:t>Keywords</a:t>
            </a:r>
            <a:endParaRPr lang="en-GB" sz="2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853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1314" y="3805523"/>
            <a:ext cx="8713799" cy="1938992"/>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Solve </a:t>
            </a:r>
            <a:r>
              <a:rPr lang="en-US" sz="2400" b="1" dirty="0">
                <a:latin typeface="Arial" panose="020B0604020202020204" pitchFamily="34" charset="0"/>
                <a:cs typeface="Arial" panose="020B0604020202020204" pitchFamily="34" charset="0"/>
                <a:sym typeface="Wingdings" pitchFamily="2" charset="2"/>
              </a:rPr>
              <a:t> </a:t>
            </a:r>
            <a:r>
              <a:rPr lang="en-US" sz="2400" dirty="0">
                <a:latin typeface="Arial" panose="020B0604020202020204" pitchFamily="34" charset="0"/>
                <a:cs typeface="Arial" panose="020B0604020202020204" pitchFamily="34" charset="0"/>
                <a:sym typeface="Wingdings" pitchFamily="2" charset="2"/>
              </a:rPr>
              <a:t>t</a:t>
            </a:r>
            <a:r>
              <a:rPr lang="en-US" sz="2400" dirty="0">
                <a:latin typeface="Arial" panose="020B0604020202020204" pitchFamily="34" charset="0"/>
                <a:cs typeface="Arial" panose="020B0604020202020204" pitchFamily="34" charset="0"/>
              </a:rPr>
              <a:t>his means to work out the value of something; usually a variable in an algebraic equation.</a:t>
            </a:r>
          </a:p>
          <a:p>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Simplify </a:t>
            </a:r>
            <a:r>
              <a:rPr lang="en-US" sz="2400" b="1" dirty="0">
                <a:latin typeface="Arial" panose="020B0604020202020204" pitchFamily="34" charset="0"/>
                <a:cs typeface="Arial" panose="020B0604020202020204" pitchFamily="34" charset="0"/>
                <a:sym typeface="Wingdings" pitchFamily="2" charset="2"/>
              </a:rPr>
              <a:t> </a:t>
            </a:r>
            <a:r>
              <a:rPr lang="en-US" sz="2400" dirty="0">
                <a:latin typeface="Arial" panose="020B0604020202020204" pitchFamily="34" charset="0"/>
                <a:cs typeface="Arial" panose="020B0604020202020204" pitchFamily="34" charset="0"/>
              </a:rPr>
              <a:t>This is the process of making something simpler, </a:t>
            </a:r>
            <a:r>
              <a:rPr lang="en-US" sz="2400" dirty="0" err="1">
                <a:latin typeface="Arial" panose="020B0604020202020204" pitchFamily="34" charset="0"/>
                <a:cs typeface="Arial" panose="020B0604020202020204" pitchFamily="34" charset="0"/>
              </a:rPr>
              <a:t>eg</a:t>
            </a:r>
            <a:r>
              <a:rPr lang="en-US" sz="2400" dirty="0">
                <a:latin typeface="Arial" panose="020B0604020202020204" pitchFamily="34" charset="0"/>
                <a:cs typeface="Arial" panose="020B0604020202020204" pitchFamily="34" charset="0"/>
              </a:rPr>
              <a:t>. algebra or a fraction.</a:t>
            </a:r>
          </a:p>
        </p:txBody>
      </p:sp>
      <p:sp>
        <p:nvSpPr>
          <p:cNvPr id="4" name="TextBox 4"/>
          <p:cNvSpPr txBox="1">
            <a:spLocks noChangeArrowheads="1"/>
          </p:cNvSpPr>
          <p:nvPr/>
        </p:nvSpPr>
        <p:spPr bwMode="auto">
          <a:xfrm>
            <a:off x="1658915" y="2114264"/>
            <a:ext cx="57861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sz="2400" b="1" dirty="0">
                <a:solidFill>
                  <a:srgbClr val="00B050"/>
                </a:solidFill>
                <a:latin typeface="Arial" panose="020B0604020202020204" pitchFamily="34" charset="0"/>
                <a:cs typeface="Arial" panose="020B0604020202020204" pitchFamily="34" charset="0"/>
              </a:rPr>
              <a:t>Expand </a:t>
            </a:r>
            <a:endParaRPr lang="en-GB" sz="2400" b="1" dirty="0">
              <a:solidFill>
                <a:srgbClr val="00B0F0"/>
              </a:solidFill>
              <a:latin typeface="Arial" panose="020B0604020202020204" pitchFamily="34" charset="0"/>
              <a:cs typeface="Arial" panose="020B0604020202020204" pitchFamily="34" charset="0"/>
            </a:endParaRPr>
          </a:p>
        </p:txBody>
      </p:sp>
      <p:sp>
        <p:nvSpPr>
          <p:cNvPr id="5" name="TextBox 17"/>
          <p:cNvSpPr txBox="1">
            <a:spLocks noChangeArrowheads="1"/>
          </p:cNvSpPr>
          <p:nvPr/>
        </p:nvSpPr>
        <p:spPr bwMode="auto">
          <a:xfrm>
            <a:off x="1522983" y="2602355"/>
            <a:ext cx="5968861" cy="460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sz="2400" b="1" dirty="0">
                <a:latin typeface="Arial" panose="020B0604020202020204" pitchFamily="34" charset="0"/>
                <a:cs typeface="Arial" panose="020B0604020202020204" pitchFamily="34" charset="0"/>
              </a:rPr>
              <a:t>4(d - 3)      =    4d – 12</a:t>
            </a:r>
          </a:p>
        </p:txBody>
      </p:sp>
      <p:cxnSp>
        <p:nvCxnSpPr>
          <p:cNvPr id="6" name="Straight Arrow Connector 5"/>
          <p:cNvCxnSpPr/>
          <p:nvPr/>
        </p:nvCxnSpPr>
        <p:spPr>
          <a:xfrm>
            <a:off x="3640330" y="2551150"/>
            <a:ext cx="1766296" cy="1765"/>
          </a:xfrm>
          <a:prstGeom prst="straightConnector1">
            <a:avLst/>
          </a:prstGeom>
          <a:ln w="412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3611605" y="3171856"/>
            <a:ext cx="1766296" cy="1766"/>
          </a:xfrm>
          <a:prstGeom prst="straightConnector1">
            <a:avLst/>
          </a:prstGeom>
          <a:ln w="412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781933" y="3210744"/>
            <a:ext cx="1553630" cy="461665"/>
          </a:xfrm>
          <a:prstGeom prst="rect">
            <a:avLst/>
          </a:prstGeom>
        </p:spPr>
        <p:txBody>
          <a:bodyPr wrap="none">
            <a:spAutoFit/>
          </a:bodyPr>
          <a:lstStyle/>
          <a:p>
            <a:pPr algn="ctr"/>
            <a:r>
              <a:rPr lang="en-GB" sz="2400" b="1" dirty="0">
                <a:solidFill>
                  <a:srgbClr val="00B0F0"/>
                </a:solidFill>
                <a:latin typeface="Arial" panose="020B0604020202020204" pitchFamily="34" charset="0"/>
                <a:cs typeface="Arial" panose="020B0604020202020204" pitchFamily="34" charset="0"/>
              </a:rPr>
              <a:t>Factorise</a:t>
            </a:r>
            <a:endParaRPr lang="en-GB" sz="2400" b="1" baseline="30000" dirty="0">
              <a:solidFill>
                <a:srgbClr val="00B0F0"/>
              </a:solidFill>
              <a:latin typeface="Arial" panose="020B0604020202020204" pitchFamily="34" charset="0"/>
              <a:cs typeface="Arial" panose="020B0604020202020204" pitchFamily="34" charset="0"/>
            </a:endParaRPr>
          </a:p>
        </p:txBody>
      </p:sp>
      <p:sp>
        <p:nvSpPr>
          <p:cNvPr id="9" name="TextBox 8"/>
          <p:cNvSpPr txBox="1"/>
          <p:nvPr/>
        </p:nvSpPr>
        <p:spPr>
          <a:xfrm>
            <a:off x="322678" y="1124744"/>
            <a:ext cx="8498644" cy="523220"/>
          </a:xfrm>
          <a:prstGeom prst="rect">
            <a:avLst/>
          </a:prstGeom>
          <a:noFill/>
        </p:spPr>
        <p:txBody>
          <a:bodyPr wrap="square" rtlCol="0">
            <a:spAutoFit/>
          </a:bodyPr>
          <a:lstStyle/>
          <a:p>
            <a:pPr algn="ctr"/>
            <a:r>
              <a:rPr lang="en-GB" sz="2800" b="1" u="sng" dirty="0" smtClean="0">
                <a:latin typeface="Arial" panose="020B0604020202020204" pitchFamily="34" charset="0"/>
                <a:cs typeface="Arial" panose="020B0604020202020204" pitchFamily="34" charset="0"/>
              </a:rPr>
              <a:t>Keywords</a:t>
            </a:r>
            <a:endParaRPr lang="en-GB" sz="2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4900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right)">
                                      <p:cBhvr>
                                        <p:cTn id="20" dur="500"/>
                                        <p:tgtEl>
                                          <p:spTgt spid="7"/>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5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1995" y="2060848"/>
            <a:ext cx="8660010" cy="4154984"/>
          </a:xfrm>
          <a:prstGeom prst="rect">
            <a:avLst/>
          </a:prstGeom>
        </p:spPr>
        <p:txBody>
          <a:bodyPr wrap="square">
            <a:spAutoFit/>
          </a:bodyPr>
          <a:lstStyle/>
          <a:p>
            <a:pPr algn="ctr"/>
            <a:r>
              <a:rPr lang="en-GB" sz="2400" dirty="0">
                <a:latin typeface="Arial" panose="020B0604020202020204" pitchFamily="34" charset="0"/>
                <a:cs typeface="Arial" panose="020B0604020202020204" pitchFamily="34" charset="0"/>
              </a:rPr>
              <a:t>Make sure you read whether you need to round to decimal places or significant figures.</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For example: 0.0453682</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0.05      2 decimal places</a:t>
            </a:r>
          </a:p>
          <a:p>
            <a:pPr algn="ctr"/>
            <a:r>
              <a:rPr lang="en-GB" sz="2400" dirty="0">
                <a:latin typeface="Arial" panose="020B0604020202020204" pitchFamily="34" charset="0"/>
                <a:cs typeface="Arial" panose="020B0604020202020204" pitchFamily="34" charset="0"/>
              </a:rPr>
              <a:t>0.045     2 significant figures</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For example: 85762</a:t>
            </a:r>
          </a:p>
          <a:p>
            <a:pPr algn="ctr"/>
            <a:r>
              <a:rPr lang="en-GB" sz="2400" dirty="0">
                <a:latin typeface="Arial" panose="020B0604020202020204" pitchFamily="34" charset="0"/>
                <a:cs typeface="Arial" panose="020B0604020202020204" pitchFamily="34" charset="0"/>
              </a:rPr>
              <a:t>85800        3 significant figures</a:t>
            </a:r>
          </a:p>
          <a:p>
            <a:pPr algn="ctr"/>
            <a:endParaRPr lang="en-GB" sz="2400" dirty="0">
              <a:latin typeface="Arial" panose="020B0604020202020204" pitchFamily="34" charset="0"/>
              <a:cs typeface="Arial" panose="020B0604020202020204" pitchFamily="34" charset="0"/>
            </a:endParaRP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smtClean="0">
                <a:latin typeface="Arial" panose="020B0604020202020204" pitchFamily="34" charset="0"/>
                <a:cs typeface="Arial" panose="020B0604020202020204" pitchFamily="34" charset="0"/>
              </a:rPr>
              <a:t>Rounding</a:t>
            </a:r>
          </a:p>
        </p:txBody>
      </p:sp>
    </p:spTree>
    <p:extLst>
      <p:ext uri="{BB962C8B-B14F-4D97-AF65-F5344CB8AC3E}">
        <p14:creationId xmlns:p14="http://schemas.microsoft.com/office/powerpoint/2010/main" val="169721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100" y="2060848"/>
            <a:ext cx="8713799" cy="3785652"/>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Check</a:t>
            </a:r>
            <a:r>
              <a:rPr lang="en-GB" sz="2400" dirty="0">
                <a:latin typeface="Arial" panose="020B0604020202020204" pitchFamily="34" charset="0"/>
                <a:cs typeface="Arial" panose="020B0604020202020204" pitchFamily="34" charset="0"/>
              </a:rPr>
              <a:t>: are the units the same throughout the question?</a:t>
            </a:r>
          </a:p>
          <a:p>
            <a:pPr algn="ctr"/>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Check</a:t>
            </a:r>
            <a:r>
              <a:rPr lang="en-GB" sz="2400" dirty="0">
                <a:latin typeface="Arial" panose="020B0604020202020204" pitchFamily="34" charset="0"/>
                <a:cs typeface="Arial" panose="020B0604020202020204" pitchFamily="34" charset="0"/>
              </a:rPr>
              <a:t>: are there units given on the answer line?</a:t>
            </a:r>
          </a:p>
          <a:p>
            <a:pPr algn="ctr"/>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Remember</a:t>
            </a:r>
            <a:r>
              <a:rPr lang="en-GB" sz="2400" dirty="0">
                <a:latin typeface="Arial" panose="020B0604020202020204" pitchFamily="34" charset="0"/>
                <a:cs typeface="Arial" panose="020B0604020202020204" pitchFamily="34" charset="0"/>
              </a:rPr>
              <a:t>:</a:t>
            </a:r>
          </a:p>
          <a:p>
            <a:pPr algn="ctr"/>
            <a:r>
              <a:rPr lang="en-GB" sz="2400" dirty="0">
                <a:latin typeface="Arial" panose="020B0604020202020204" pitchFamily="34" charset="0"/>
                <a:cs typeface="Arial" panose="020B0604020202020204" pitchFamily="34" charset="0"/>
              </a:rPr>
              <a:t>5 miles = 8 km</a:t>
            </a:r>
          </a:p>
          <a:p>
            <a:pPr algn="ctr"/>
            <a:r>
              <a:rPr lang="en-GB" sz="2400" dirty="0">
                <a:latin typeface="Arial" panose="020B0604020202020204" pitchFamily="34" charset="0"/>
                <a:cs typeface="Arial" panose="020B0604020202020204" pitchFamily="34" charset="0"/>
              </a:rPr>
              <a:t>12 inches = 1 foot = 30 cm</a:t>
            </a:r>
          </a:p>
          <a:p>
            <a:pPr algn="ctr"/>
            <a:r>
              <a:rPr lang="en-GB" sz="2400" dirty="0">
                <a:latin typeface="Arial" panose="020B0604020202020204" pitchFamily="34" charset="0"/>
                <a:cs typeface="Arial" panose="020B0604020202020204" pitchFamily="34" charset="0"/>
              </a:rPr>
              <a:t>60 minutes = 1 hour</a:t>
            </a:r>
          </a:p>
          <a:p>
            <a:pPr algn="ctr"/>
            <a:r>
              <a:rPr lang="en-GB" sz="2400" dirty="0">
                <a:latin typeface="Arial" panose="020B0604020202020204" pitchFamily="34" charset="0"/>
                <a:cs typeface="Arial" panose="020B0604020202020204" pitchFamily="34" charset="0"/>
              </a:rPr>
              <a:t>30 minutes = 0.5 hours, </a:t>
            </a:r>
            <a:r>
              <a:rPr lang="en-GB" sz="2400" b="1" u="sng" dirty="0">
                <a:latin typeface="Arial" panose="020B0604020202020204" pitchFamily="34" charset="0"/>
                <a:cs typeface="Arial" panose="020B0604020202020204" pitchFamily="34" charset="0"/>
              </a:rPr>
              <a:t>NOT 0.3</a:t>
            </a:r>
          </a:p>
          <a:p>
            <a:pPr algn="ctr"/>
            <a:endParaRPr lang="en-GB" sz="2400" dirty="0">
              <a:latin typeface="Arial" panose="020B0604020202020204" pitchFamily="34" charset="0"/>
              <a:cs typeface="Arial" panose="020B0604020202020204" pitchFamily="34" charset="0"/>
            </a:endParaRP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smtClean="0">
                <a:latin typeface="Arial" panose="020B0604020202020204" pitchFamily="34" charset="0"/>
                <a:cs typeface="Arial" panose="020B0604020202020204" pitchFamily="34" charset="0"/>
              </a:rPr>
              <a:t>Units and Conversions</a:t>
            </a:r>
            <a:endParaRPr lang="en-GB" sz="2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3210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smtClean="0">
                <a:latin typeface="Arial" panose="020B0604020202020204" pitchFamily="34" charset="0"/>
                <a:cs typeface="Arial" panose="020B0604020202020204" pitchFamily="34" charset="0"/>
              </a:rPr>
              <a:t>Units and Conversions</a:t>
            </a:r>
            <a:endParaRPr lang="en-GB" sz="2800" b="1" u="sng" dirty="0">
              <a:latin typeface="Arial" panose="020B0604020202020204" pitchFamily="34" charset="0"/>
              <a:cs typeface="Arial" panose="020B0604020202020204" pitchFamily="34" charset="0"/>
            </a:endParaRPr>
          </a:p>
        </p:txBody>
      </p:sp>
      <p:sp>
        <p:nvSpPr>
          <p:cNvPr id="2" name="Rectangle 1"/>
          <p:cNvSpPr/>
          <p:nvPr/>
        </p:nvSpPr>
        <p:spPr>
          <a:xfrm>
            <a:off x="1259632" y="2492896"/>
            <a:ext cx="1728192" cy="17281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 name="Cube 4"/>
          <p:cNvSpPr/>
          <p:nvPr/>
        </p:nvSpPr>
        <p:spPr>
          <a:xfrm>
            <a:off x="5364088" y="2204864"/>
            <a:ext cx="2304256" cy="2304256"/>
          </a:xfrm>
          <a:prstGeom prst="cub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TextBox 5"/>
          <p:cNvSpPr txBox="1"/>
          <p:nvPr/>
        </p:nvSpPr>
        <p:spPr>
          <a:xfrm>
            <a:off x="2987824" y="2987660"/>
            <a:ext cx="537327" cy="369332"/>
          </a:xfrm>
          <a:prstGeom prst="rect">
            <a:avLst/>
          </a:prstGeom>
          <a:noFill/>
        </p:spPr>
        <p:txBody>
          <a:bodyPr wrap="none" rtlCol="0">
            <a:spAutoFit/>
          </a:bodyPr>
          <a:lstStyle/>
          <a:p>
            <a:r>
              <a:rPr lang="en-GB" dirty="0" smtClean="0">
                <a:latin typeface="Comic Sans MS" panose="030F0702030302020204" pitchFamily="66" charset="0"/>
              </a:rPr>
              <a:t>1 m</a:t>
            </a:r>
            <a:endParaRPr lang="en-GB" dirty="0">
              <a:latin typeface="Comic Sans MS" panose="030F0702030302020204" pitchFamily="66" charset="0"/>
            </a:endParaRPr>
          </a:p>
        </p:txBody>
      </p:sp>
      <p:sp>
        <p:nvSpPr>
          <p:cNvPr id="7" name="TextBox 6"/>
          <p:cNvSpPr txBox="1"/>
          <p:nvPr/>
        </p:nvSpPr>
        <p:spPr>
          <a:xfrm>
            <a:off x="1855064" y="4221088"/>
            <a:ext cx="537327" cy="369332"/>
          </a:xfrm>
          <a:prstGeom prst="rect">
            <a:avLst/>
          </a:prstGeom>
          <a:noFill/>
        </p:spPr>
        <p:txBody>
          <a:bodyPr wrap="none" rtlCol="0">
            <a:spAutoFit/>
          </a:bodyPr>
          <a:lstStyle/>
          <a:p>
            <a:r>
              <a:rPr lang="en-GB" dirty="0" smtClean="0">
                <a:latin typeface="Comic Sans MS" panose="030F0702030302020204" pitchFamily="66" charset="0"/>
              </a:rPr>
              <a:t>1 m</a:t>
            </a:r>
            <a:endParaRPr lang="en-GB" dirty="0">
              <a:latin typeface="Comic Sans MS" panose="030F0702030302020204" pitchFamily="66" charset="0"/>
            </a:endParaRPr>
          </a:p>
        </p:txBody>
      </p:sp>
      <p:sp>
        <p:nvSpPr>
          <p:cNvPr id="8" name="TextBox 7"/>
          <p:cNvSpPr txBox="1"/>
          <p:nvPr/>
        </p:nvSpPr>
        <p:spPr>
          <a:xfrm>
            <a:off x="2987824" y="3356992"/>
            <a:ext cx="938077" cy="369332"/>
          </a:xfrm>
          <a:prstGeom prst="rect">
            <a:avLst/>
          </a:prstGeom>
          <a:noFill/>
        </p:spPr>
        <p:txBody>
          <a:bodyPr wrap="none" rtlCol="0">
            <a:spAutoFit/>
          </a:bodyPr>
          <a:lstStyle/>
          <a:p>
            <a:r>
              <a:rPr lang="en-GB" dirty="0" smtClean="0">
                <a:latin typeface="Comic Sans MS" panose="030F0702030302020204" pitchFamily="66" charset="0"/>
              </a:rPr>
              <a:t>100 cm</a:t>
            </a:r>
            <a:endParaRPr lang="en-GB" dirty="0">
              <a:latin typeface="Comic Sans MS" panose="030F0702030302020204" pitchFamily="66" charset="0"/>
            </a:endParaRPr>
          </a:p>
        </p:txBody>
      </p:sp>
      <p:sp>
        <p:nvSpPr>
          <p:cNvPr id="9" name="TextBox 8"/>
          <p:cNvSpPr txBox="1"/>
          <p:nvPr/>
        </p:nvSpPr>
        <p:spPr>
          <a:xfrm>
            <a:off x="1654689" y="4590420"/>
            <a:ext cx="938078" cy="369332"/>
          </a:xfrm>
          <a:prstGeom prst="rect">
            <a:avLst/>
          </a:prstGeom>
          <a:noFill/>
        </p:spPr>
        <p:txBody>
          <a:bodyPr wrap="none" rtlCol="0">
            <a:spAutoFit/>
          </a:bodyPr>
          <a:lstStyle/>
          <a:p>
            <a:pPr algn="ctr"/>
            <a:r>
              <a:rPr lang="en-GB" dirty="0" smtClean="0">
                <a:latin typeface="Comic Sans MS" panose="030F0702030302020204" pitchFamily="66" charset="0"/>
              </a:rPr>
              <a:t>100 cm</a:t>
            </a:r>
            <a:endParaRPr lang="en-GB" dirty="0">
              <a:latin typeface="Comic Sans MS" panose="030F0702030302020204" pitchFamily="66" charset="0"/>
            </a:endParaRPr>
          </a:p>
        </p:txBody>
      </p:sp>
      <p:sp>
        <p:nvSpPr>
          <p:cNvPr id="10" name="TextBox 9"/>
          <p:cNvSpPr txBox="1"/>
          <p:nvPr/>
        </p:nvSpPr>
        <p:spPr>
          <a:xfrm>
            <a:off x="1024708" y="5435352"/>
            <a:ext cx="2198039" cy="369332"/>
          </a:xfrm>
          <a:prstGeom prst="rect">
            <a:avLst/>
          </a:prstGeom>
          <a:noFill/>
        </p:spPr>
        <p:txBody>
          <a:bodyPr wrap="none" rtlCol="0">
            <a:spAutoFit/>
          </a:bodyPr>
          <a:lstStyle/>
          <a:p>
            <a:pPr algn="ctr"/>
            <a:r>
              <a:rPr lang="en-GB" dirty="0" smtClean="0">
                <a:latin typeface="Comic Sans MS" panose="030F0702030302020204" pitchFamily="66" charset="0"/>
              </a:rPr>
              <a:t>1 m² = 10 000 cm²</a:t>
            </a:r>
            <a:endParaRPr lang="en-GB" dirty="0">
              <a:latin typeface="Comic Sans MS" panose="030F0702030302020204" pitchFamily="66" charset="0"/>
            </a:endParaRPr>
          </a:p>
        </p:txBody>
      </p:sp>
      <p:sp>
        <p:nvSpPr>
          <p:cNvPr id="11" name="TextBox 10"/>
          <p:cNvSpPr txBox="1"/>
          <p:nvPr/>
        </p:nvSpPr>
        <p:spPr>
          <a:xfrm>
            <a:off x="7679252" y="2802994"/>
            <a:ext cx="655949" cy="369332"/>
          </a:xfrm>
          <a:prstGeom prst="rect">
            <a:avLst/>
          </a:prstGeom>
          <a:noFill/>
        </p:spPr>
        <p:txBody>
          <a:bodyPr wrap="none" rtlCol="0">
            <a:spAutoFit/>
          </a:bodyPr>
          <a:lstStyle/>
          <a:p>
            <a:r>
              <a:rPr lang="en-GB" dirty="0" smtClean="0">
                <a:latin typeface="Comic Sans MS" panose="030F0702030302020204" pitchFamily="66" charset="0"/>
              </a:rPr>
              <a:t>1 cm</a:t>
            </a:r>
            <a:endParaRPr lang="en-GB" dirty="0">
              <a:latin typeface="Comic Sans MS" panose="030F0702030302020204" pitchFamily="66" charset="0"/>
            </a:endParaRPr>
          </a:p>
        </p:txBody>
      </p:sp>
      <p:sp>
        <p:nvSpPr>
          <p:cNvPr id="12" name="TextBox 11"/>
          <p:cNvSpPr txBox="1"/>
          <p:nvPr/>
        </p:nvSpPr>
        <p:spPr>
          <a:xfrm>
            <a:off x="7679252" y="3172326"/>
            <a:ext cx="857927" cy="369332"/>
          </a:xfrm>
          <a:prstGeom prst="rect">
            <a:avLst/>
          </a:prstGeom>
          <a:noFill/>
        </p:spPr>
        <p:txBody>
          <a:bodyPr wrap="none" rtlCol="0">
            <a:spAutoFit/>
          </a:bodyPr>
          <a:lstStyle/>
          <a:p>
            <a:r>
              <a:rPr lang="en-GB" dirty="0" smtClean="0">
                <a:latin typeface="Comic Sans MS" panose="030F0702030302020204" pitchFamily="66" charset="0"/>
              </a:rPr>
              <a:t>10 mm</a:t>
            </a:r>
            <a:endParaRPr lang="en-GB" dirty="0">
              <a:latin typeface="Comic Sans MS" panose="030F0702030302020204" pitchFamily="66" charset="0"/>
            </a:endParaRPr>
          </a:p>
        </p:txBody>
      </p:sp>
      <p:sp>
        <p:nvSpPr>
          <p:cNvPr id="13" name="TextBox 12"/>
          <p:cNvSpPr txBox="1"/>
          <p:nvPr/>
        </p:nvSpPr>
        <p:spPr>
          <a:xfrm>
            <a:off x="5629964" y="4512022"/>
            <a:ext cx="938077" cy="369332"/>
          </a:xfrm>
          <a:prstGeom prst="rect">
            <a:avLst/>
          </a:prstGeom>
          <a:noFill/>
        </p:spPr>
        <p:txBody>
          <a:bodyPr wrap="square" rtlCol="0">
            <a:spAutoFit/>
          </a:bodyPr>
          <a:lstStyle/>
          <a:p>
            <a:pPr algn="ctr"/>
            <a:r>
              <a:rPr lang="en-GB" dirty="0" smtClean="0">
                <a:latin typeface="Comic Sans MS" panose="030F0702030302020204" pitchFamily="66" charset="0"/>
              </a:rPr>
              <a:t>1 cm</a:t>
            </a:r>
            <a:endParaRPr lang="en-GB" dirty="0">
              <a:latin typeface="Comic Sans MS" panose="030F0702030302020204" pitchFamily="66" charset="0"/>
            </a:endParaRPr>
          </a:p>
        </p:txBody>
      </p:sp>
      <p:sp>
        <p:nvSpPr>
          <p:cNvPr id="14" name="TextBox 13"/>
          <p:cNvSpPr txBox="1"/>
          <p:nvPr/>
        </p:nvSpPr>
        <p:spPr>
          <a:xfrm>
            <a:off x="5658289" y="4881354"/>
            <a:ext cx="857927" cy="369332"/>
          </a:xfrm>
          <a:prstGeom prst="rect">
            <a:avLst/>
          </a:prstGeom>
          <a:noFill/>
        </p:spPr>
        <p:txBody>
          <a:bodyPr wrap="none" rtlCol="0">
            <a:spAutoFit/>
          </a:bodyPr>
          <a:lstStyle/>
          <a:p>
            <a:r>
              <a:rPr lang="en-GB" dirty="0" smtClean="0">
                <a:latin typeface="Comic Sans MS" panose="030F0702030302020204" pitchFamily="66" charset="0"/>
              </a:rPr>
              <a:t>10 </a:t>
            </a:r>
            <a:r>
              <a:rPr lang="en-GB" dirty="0">
                <a:latin typeface="Comic Sans MS" panose="030F0702030302020204" pitchFamily="66" charset="0"/>
              </a:rPr>
              <a:t>m</a:t>
            </a:r>
            <a:r>
              <a:rPr lang="en-GB" dirty="0" smtClean="0">
                <a:latin typeface="Comic Sans MS" panose="030F0702030302020204" pitchFamily="66" charset="0"/>
              </a:rPr>
              <a:t>m</a:t>
            </a:r>
            <a:endParaRPr lang="en-GB" dirty="0">
              <a:latin typeface="Comic Sans MS" panose="030F0702030302020204" pitchFamily="66" charset="0"/>
            </a:endParaRPr>
          </a:p>
        </p:txBody>
      </p:sp>
      <p:sp>
        <p:nvSpPr>
          <p:cNvPr id="15" name="TextBox 14"/>
          <p:cNvSpPr txBox="1"/>
          <p:nvPr/>
        </p:nvSpPr>
        <p:spPr>
          <a:xfrm>
            <a:off x="7543021" y="4017931"/>
            <a:ext cx="655949" cy="369332"/>
          </a:xfrm>
          <a:prstGeom prst="rect">
            <a:avLst/>
          </a:prstGeom>
          <a:noFill/>
        </p:spPr>
        <p:txBody>
          <a:bodyPr wrap="none" rtlCol="0">
            <a:spAutoFit/>
          </a:bodyPr>
          <a:lstStyle/>
          <a:p>
            <a:r>
              <a:rPr lang="en-GB" dirty="0" smtClean="0">
                <a:latin typeface="Comic Sans MS" panose="030F0702030302020204" pitchFamily="66" charset="0"/>
              </a:rPr>
              <a:t>1 cm</a:t>
            </a:r>
            <a:endParaRPr lang="en-GB" dirty="0">
              <a:latin typeface="Comic Sans MS" panose="030F0702030302020204" pitchFamily="66" charset="0"/>
            </a:endParaRPr>
          </a:p>
        </p:txBody>
      </p:sp>
      <p:sp>
        <p:nvSpPr>
          <p:cNvPr id="16" name="TextBox 15"/>
          <p:cNvSpPr txBox="1"/>
          <p:nvPr/>
        </p:nvSpPr>
        <p:spPr>
          <a:xfrm>
            <a:off x="7278502" y="4333131"/>
            <a:ext cx="857927" cy="369332"/>
          </a:xfrm>
          <a:prstGeom prst="rect">
            <a:avLst/>
          </a:prstGeom>
          <a:noFill/>
        </p:spPr>
        <p:txBody>
          <a:bodyPr wrap="none" rtlCol="0">
            <a:spAutoFit/>
          </a:bodyPr>
          <a:lstStyle/>
          <a:p>
            <a:r>
              <a:rPr lang="en-GB" dirty="0" smtClean="0">
                <a:latin typeface="Comic Sans MS" panose="030F0702030302020204" pitchFamily="66" charset="0"/>
              </a:rPr>
              <a:t>10 </a:t>
            </a:r>
            <a:r>
              <a:rPr lang="en-GB" dirty="0">
                <a:latin typeface="Comic Sans MS" panose="030F0702030302020204" pitchFamily="66" charset="0"/>
              </a:rPr>
              <a:t>m</a:t>
            </a:r>
            <a:r>
              <a:rPr lang="en-GB" dirty="0" smtClean="0">
                <a:latin typeface="Comic Sans MS" panose="030F0702030302020204" pitchFamily="66" charset="0"/>
              </a:rPr>
              <a:t>m</a:t>
            </a:r>
            <a:endParaRPr lang="en-GB" dirty="0">
              <a:latin typeface="Comic Sans MS" panose="030F0702030302020204" pitchFamily="66" charset="0"/>
            </a:endParaRPr>
          </a:p>
        </p:txBody>
      </p:sp>
      <p:sp>
        <p:nvSpPr>
          <p:cNvPr id="17" name="TextBox 16"/>
          <p:cNvSpPr txBox="1"/>
          <p:nvPr/>
        </p:nvSpPr>
        <p:spPr>
          <a:xfrm>
            <a:off x="5589418" y="5435352"/>
            <a:ext cx="2167581" cy="369332"/>
          </a:xfrm>
          <a:prstGeom prst="rect">
            <a:avLst/>
          </a:prstGeom>
          <a:noFill/>
        </p:spPr>
        <p:txBody>
          <a:bodyPr wrap="none" rtlCol="0">
            <a:spAutoFit/>
          </a:bodyPr>
          <a:lstStyle/>
          <a:p>
            <a:pPr algn="ctr"/>
            <a:r>
              <a:rPr lang="en-GB" dirty="0" smtClean="0">
                <a:latin typeface="Comic Sans MS" panose="030F0702030302020204" pitchFamily="66" charset="0"/>
              </a:rPr>
              <a:t>1 cm³ = </a:t>
            </a:r>
            <a:r>
              <a:rPr lang="en-GB" smtClean="0">
                <a:latin typeface="Comic Sans MS" panose="030F0702030302020204" pitchFamily="66" charset="0"/>
              </a:rPr>
              <a:t>1000 mm³</a:t>
            </a:r>
            <a:endParaRPr lang="en-GB" dirty="0">
              <a:latin typeface="Comic Sans MS" panose="030F0702030302020204" pitchFamily="66" charset="0"/>
            </a:endParaRPr>
          </a:p>
        </p:txBody>
      </p:sp>
    </p:spTree>
    <p:extLst>
      <p:ext uri="{BB962C8B-B14F-4D97-AF65-F5344CB8AC3E}">
        <p14:creationId xmlns:p14="http://schemas.microsoft.com/office/powerpoint/2010/main" val="100600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p:bldP spid="7" grpId="0"/>
      <p:bldP spid="8" grpId="0"/>
      <p:bldP spid="9" grpId="0"/>
      <p:bldP spid="10" grpId="0"/>
      <p:bldP spid="11" grpId="0"/>
      <p:bldP spid="12" grpId="0"/>
      <p:bldP spid="13" grpId="0"/>
      <p:bldP spid="14" grpId="0"/>
      <p:bldP spid="15" grpId="0"/>
      <p:bldP spid="16" grpId="0"/>
      <p:bldP spid="1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873</Words>
  <Application>Microsoft Office PowerPoint</Application>
  <PresentationFormat>On-screen Show (4:3)</PresentationFormat>
  <Paragraphs>132</Paragraphs>
  <Slides>19</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Microsoft YaHei</vt:lpstr>
      <vt:lpstr>Arial</vt:lpstr>
      <vt:lpstr>Calibri</vt:lpstr>
      <vt:lpstr>Comic Sans MS</vt:lpstr>
      <vt:lpstr>Times New Roman</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Duston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GLOVER D</dc:creator>
  <cp:lastModifiedBy>Danielle Moosajee</cp:lastModifiedBy>
  <cp:revision>19</cp:revision>
  <dcterms:created xsi:type="dcterms:W3CDTF">2015-07-01T12:05:39Z</dcterms:created>
  <dcterms:modified xsi:type="dcterms:W3CDTF">2017-07-01T15:57:12Z</dcterms:modified>
</cp:coreProperties>
</file>