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8"/>
  </p:notesMasterIdLst>
  <p:sldIdLst>
    <p:sldId id="278" r:id="rId2"/>
    <p:sldId id="280" r:id="rId3"/>
    <p:sldId id="281" r:id="rId4"/>
    <p:sldId id="282" r:id="rId5"/>
    <p:sldId id="286" r:id="rId6"/>
    <p:sldId id="287" r:id="rId7"/>
    <p:sldId id="285" r:id="rId8"/>
    <p:sldId id="256" r:id="rId9"/>
    <p:sldId id="279" r:id="rId10"/>
    <p:sldId id="283" r:id="rId11"/>
    <p:sldId id="284" r:id="rId12"/>
    <p:sldId id="289" r:id="rId13"/>
    <p:sldId id="290" r:id="rId14"/>
    <p:sldId id="291" r:id="rId15"/>
    <p:sldId id="292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2B0"/>
    <a:srgbClr val="ECDAF1"/>
    <a:srgbClr val="9A8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70" d="100"/>
          <a:sy n="70" d="100"/>
        </p:scale>
        <p:origin x="85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4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3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9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Wednesday, 09 May 2018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61310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Mathematical Proof</a:t>
            </a:r>
          </a:p>
        </p:txBody>
      </p:sp>
    </p:spTree>
    <p:extLst>
      <p:ext uri="{BB962C8B-B14F-4D97-AF65-F5344CB8AC3E}">
        <p14:creationId xmlns:p14="http://schemas.microsoft.com/office/powerpoint/2010/main" val="293726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CB684F9C-D8C6-45A2-ABA0-688AF47FB4F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1124744"/>
                <a:ext cx="8568952" cy="4139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u="sng" dirty="0">
                    <a:latin typeface="Comic Sans MS" panose="030F0702030302020204" pitchFamily="66" charset="0"/>
                  </a:rPr>
                  <a:t>Starter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.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Hence, find four real solutions to the equation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−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568952" cy="4139659"/>
              </a:xfrm>
              <a:prstGeom prst="rect">
                <a:avLst/>
              </a:prstGeom>
              <a:blipFill rotWithShape="0">
                <a:blip r:embed="rId2"/>
                <a:stretch>
                  <a:fillRect t="-1178" r="-4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0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0D62E3-D245-4150-B7C3-460C522A4A9A}"/>
              </a:ext>
            </a:extLst>
          </p:cNvPr>
          <p:cNvSpPr/>
          <p:nvPr/>
        </p:nvSpPr>
        <p:spPr>
          <a:xfrm>
            <a:off x="251520" y="112474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20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  <a:p>
            <a:pPr lvl="0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 that the sum of any odd number and </a:t>
            </a:r>
            <a:r>
              <a:rPr lang="en-GB" sz="20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GB" sz="200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is odd.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 that half the sum of four consecutive numbers is odd.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 that the sum of any three consecutive numbers is a multiple of 3.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 that the product of any odd number and </a:t>
            </a:r>
            <a:r>
              <a:rPr lang="en-GB" sz="20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GB" sz="200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GB" sz="20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200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even.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 that the product of any two odd numbers is odd.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 that the product of any </a:t>
            </a:r>
            <a:r>
              <a:rPr lang="en-GB" sz="20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GB" sz="200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numbers </a:t>
            </a:r>
            <a:r>
              <a:rPr lang="en-GB" sz="20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200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even.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 that for any two numbers, the product of their difference and their sum is equal to the difference of their squares.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 that, if the difference of two numbers is 4, then the difference of their squares is a multiple of 8.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 that the sum of any 3 </a:t>
            </a:r>
            <a:r>
              <a:rPr lang="en-GB" sz="20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consecutive </a:t>
            </a:r>
            <a:r>
              <a:rPr lang="en-GB" sz="200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numbers is a multiple of 6.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 that the sum of two consecutive odd numbers is a multiple of 4.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011566B-0F1E-47D6-92B7-080E7C760501}"/>
              </a:ext>
            </a:extLst>
          </p:cNvPr>
          <p:cNvGrpSpPr/>
          <p:nvPr/>
        </p:nvGrpSpPr>
        <p:grpSpPr>
          <a:xfrm>
            <a:off x="575556" y="1196752"/>
            <a:ext cx="7992888" cy="5484213"/>
            <a:chOff x="-1836712" y="-14800629"/>
            <a:chExt cx="21225329" cy="15841758"/>
          </a:xfrm>
        </p:grpSpPr>
        <p:pic>
          <p:nvPicPr>
            <p:cNvPr id="2" name="CB684F9C-D8C6-45A2-ABA0-688AF47FB4FC" descr="cid:CB684F9C-D8C6-45A2-ABA0-688AF47FB4FC">
              <a:extLst>
                <a:ext uri="{FF2B5EF4-FFF2-40B4-BE49-F238E27FC236}">
                  <a16:creationId xmlns:a16="http://schemas.microsoft.com/office/drawing/2014/main" xmlns="" id="{ACAEDF4C-FDA7-47F9-A359-1D5B863BF319}"/>
                </a:ext>
              </a:extLst>
            </p:cNvPr>
            <p:cNvPicPr/>
            <p:nvPr/>
          </p:nvPicPr>
          <p:blipFill rotWithShape="1"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57" r="48617" b="36784"/>
            <a:stretch>
              <a:fillRect/>
            </a:stretch>
          </p:blipFill>
          <p:spPr bwMode="auto">
            <a:xfrm>
              <a:off x="-1836712" y="-13421259"/>
              <a:ext cx="10390434" cy="14401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CB684F9C-D8C6-45A2-ABA0-688AF47FB4FC" descr="cid:CB684F9C-D8C6-45A2-ABA0-688AF47FB4FC">
              <a:extLst>
                <a:ext uri="{FF2B5EF4-FFF2-40B4-BE49-F238E27FC236}">
                  <a16:creationId xmlns:a16="http://schemas.microsoft.com/office/drawing/2014/main" xmlns="" id="{51F0F94A-5CF0-456D-B78D-5DBA715CDF53}"/>
                </a:ext>
              </a:extLst>
            </p:cNvPr>
            <p:cNvPicPr/>
            <p:nvPr/>
          </p:nvPicPr>
          <p:blipFill rotWithShape="1"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68" r="48617" b="6735"/>
            <a:stretch>
              <a:fillRect/>
            </a:stretch>
          </p:blipFill>
          <p:spPr bwMode="auto">
            <a:xfrm>
              <a:off x="8998182" y="-14800629"/>
              <a:ext cx="10390435" cy="9228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CB684F9C-D8C6-45A2-ABA0-688AF47FB4FC" descr="cid:CB684F9C-D8C6-45A2-ABA0-688AF47FB4FC">
              <a:extLst>
                <a:ext uri="{FF2B5EF4-FFF2-40B4-BE49-F238E27FC236}">
                  <a16:creationId xmlns:a16="http://schemas.microsoft.com/office/drawing/2014/main" xmlns="" id="{F56FCB84-55CD-452A-8E29-F5BFD5DE7448}"/>
                </a:ext>
              </a:extLst>
            </p:cNvPr>
            <p:cNvPicPr/>
            <p:nvPr/>
          </p:nvPicPr>
          <p:blipFill rotWithShape="1"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97" b="77931"/>
            <a:stretch>
              <a:fillRect/>
            </a:stretch>
          </p:blipFill>
          <p:spPr bwMode="auto">
            <a:xfrm>
              <a:off x="8975061" y="-5572000"/>
              <a:ext cx="10413556" cy="66131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6CFAE6-BE9F-4E46-80CC-EF7D2F9C3736}"/>
              </a:ext>
            </a:extLst>
          </p:cNvPr>
          <p:cNvSpPr/>
          <p:nvPr/>
        </p:nvSpPr>
        <p:spPr>
          <a:xfrm>
            <a:off x="1933055" y="1196752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GB" sz="2000" b="1" u="sng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7788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211960" y="4941168"/>
            <a:ext cx="5760640" cy="1061471"/>
          </a:xfrm>
          <a:prstGeom prst="cloudCallout">
            <a:avLst>
              <a:gd name="adj1" fmla="val -37096"/>
              <a:gd name="adj2" fmla="val -133183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This technique is sometimes known as ‘case analysis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1196752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Proof by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Exhaustion</a:t>
            </a:r>
            <a:endParaRPr lang="en-GB" sz="2000" b="1" u="sng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This means breaking down the </a:t>
            </a:r>
            <a:r>
              <a:rPr lang="en-GB" sz="2000" dirty="0" smtClean="0">
                <a:latin typeface="Comic Sans MS" panose="030F0702030302020204" pitchFamily="66" charset="0"/>
              </a:rPr>
              <a:t>conjecture into </a:t>
            </a:r>
            <a:r>
              <a:rPr lang="en-GB" sz="2000" dirty="0">
                <a:latin typeface="Comic Sans MS" panose="030F0702030302020204" pitchFamily="66" charset="0"/>
              </a:rPr>
              <a:t>all </a:t>
            </a:r>
            <a:r>
              <a:rPr lang="en-GB" sz="2000" b="1" dirty="0">
                <a:latin typeface="Comic Sans MS" panose="030F0702030302020204" pitchFamily="66" charset="0"/>
              </a:rPr>
              <a:t>possible smaller </a:t>
            </a:r>
            <a:r>
              <a:rPr lang="en-GB" sz="2000" b="1" dirty="0" smtClean="0">
                <a:latin typeface="Comic Sans MS" panose="030F0702030302020204" pitchFamily="66" charset="0"/>
              </a:rPr>
              <a:t>cases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Then </a:t>
            </a:r>
            <a:r>
              <a:rPr lang="en-GB" sz="2000" dirty="0">
                <a:latin typeface="Comic Sans MS" panose="030F0702030302020204" pitchFamily="66" charset="0"/>
              </a:rPr>
              <a:t>we </a:t>
            </a:r>
            <a:r>
              <a:rPr lang="en-GB" sz="2000" b="1" dirty="0">
                <a:latin typeface="Comic Sans MS" panose="030F0702030302020204" pitchFamily="66" charset="0"/>
              </a:rPr>
              <a:t>prove each individual case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Conjecture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2780928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Possible cases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365104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Prove each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5949280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Statement</a:t>
            </a:r>
          </a:p>
        </p:txBody>
      </p:sp>
      <p:sp>
        <p:nvSpPr>
          <p:cNvPr id="8" name="Down Arrow 7"/>
          <p:cNvSpPr/>
          <p:nvPr/>
        </p:nvSpPr>
        <p:spPr>
          <a:xfrm>
            <a:off x="1043608" y="1772817"/>
            <a:ext cx="648072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1043608" y="3356992"/>
            <a:ext cx="648072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1043608" y="4941168"/>
            <a:ext cx="648072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7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627784" y="1196752"/>
                <a:ext cx="612068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u="sng" dirty="0" smtClean="0">
                    <a:latin typeface="Comic Sans MS" panose="030F0702030302020204" pitchFamily="66" charset="0"/>
                  </a:rPr>
                  <a:t>Proof by Exhaustion</a:t>
                </a:r>
                <a:endParaRPr lang="en-GB" sz="2000" b="1" u="sng" dirty="0">
                  <a:latin typeface="Comic Sans MS" panose="030F0702030302020204" pitchFamily="66" charset="0"/>
                </a:endParaRP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Prove 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is even </a:t>
                </a:r>
                <a:r>
                  <a:rPr lang="en-GB" sz="2000" dirty="0">
                    <a:latin typeface="Comic Sans MS" panose="030F0702030302020204" pitchFamily="66" charset="0"/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.</a:t>
                </a:r>
                <a:endParaRPr lang="en-GB" sz="2000" dirty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2000" dirty="0">
                    <a:latin typeface="Comic Sans MS" panose="030F0702030302020204" pitchFamily="66" charset="0"/>
                  </a:rPr>
                  <a:t>is either 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even </a:t>
                </a:r>
                <a:r>
                  <a:rPr lang="en-GB" sz="2000" dirty="0">
                    <a:latin typeface="Comic Sans MS" panose="030F0702030302020204" pitchFamily="66" charset="0"/>
                  </a:rPr>
                  <a:t>or odd.</a:t>
                </a: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2000" dirty="0">
                    <a:latin typeface="Comic Sans MS" panose="030F0702030302020204" pitchFamily="66" charset="0"/>
                  </a:rPr>
                  <a:t>is 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even: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	= even x even + even</a:t>
                </a: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			= even + even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	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		= even</a:t>
                </a:r>
                <a:endParaRPr lang="en-GB" sz="2000" dirty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If 𝑛 is odd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	= 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odd x odd </a:t>
                </a:r>
                <a:r>
                  <a:rPr lang="en-GB" sz="2000" dirty="0">
                    <a:latin typeface="Comic Sans MS" panose="030F0702030302020204" pitchFamily="66" charset="0"/>
                  </a:rPr>
                  <a:t>+ 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odd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	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		= odd </a:t>
                </a:r>
                <a:r>
                  <a:rPr lang="en-GB" sz="2000" dirty="0">
                    <a:latin typeface="Comic Sans MS" panose="030F0702030302020204" pitchFamily="66" charset="0"/>
                  </a:rPr>
                  <a:t>+ 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odd</a:t>
                </a:r>
              </a:p>
              <a:p>
                <a:r>
                  <a:rPr lang="en-GB" sz="2000" dirty="0">
                    <a:latin typeface="Comic Sans MS" panose="030F0702030302020204" pitchFamily="66" charset="0"/>
                  </a:rPr>
                  <a:t>	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		= even</a:t>
                </a:r>
                <a:endParaRPr lang="en-GB" sz="2000" dirty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is </a:t>
                </a:r>
                <a:r>
                  <a:rPr lang="en-GB" sz="2000" dirty="0" smtClean="0">
                    <a:latin typeface="Comic Sans MS" panose="030F0702030302020204" pitchFamily="66" charset="0"/>
                  </a:rPr>
                  <a:t>even </a:t>
                </a:r>
                <a:r>
                  <a:rPr lang="en-GB" sz="2000" dirty="0">
                    <a:latin typeface="Comic Sans MS" panose="030F0702030302020204" pitchFamily="66" charset="0"/>
                  </a:rPr>
                  <a:t>for all integers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.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196752"/>
                <a:ext cx="6120680" cy="4708981"/>
              </a:xfrm>
              <a:prstGeom prst="rect">
                <a:avLst/>
              </a:prstGeom>
              <a:blipFill rotWithShape="0">
                <a:blip r:embed="rId2"/>
                <a:stretch>
                  <a:fillRect l="-996" t="-647" b="-1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3528" y="1196752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Conjecture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2780928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Possible cases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365104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Prove each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5949280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Statement</a:t>
            </a:r>
          </a:p>
        </p:txBody>
      </p:sp>
      <p:sp>
        <p:nvSpPr>
          <p:cNvPr id="8" name="Down Arrow 7"/>
          <p:cNvSpPr/>
          <p:nvPr/>
        </p:nvSpPr>
        <p:spPr>
          <a:xfrm>
            <a:off x="1043608" y="1772817"/>
            <a:ext cx="648072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1043608" y="3356992"/>
            <a:ext cx="648072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1043608" y="4941168"/>
            <a:ext cx="648072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1196752"/>
            <a:ext cx="6120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latin typeface="Comic Sans MS" panose="030F0702030302020204" pitchFamily="66" charset="0"/>
              </a:rPr>
              <a:t>Disp</a:t>
            </a:r>
            <a:r>
              <a:rPr lang="en-GB" sz="2000" b="1" u="sng" dirty="0" smtClean="0">
                <a:latin typeface="Comic Sans MS" panose="030F0702030302020204" pitchFamily="66" charset="0"/>
              </a:rPr>
              <a:t>roof </a:t>
            </a:r>
            <a:r>
              <a:rPr lang="en-GB" sz="2000" b="1" u="sng" dirty="0">
                <a:latin typeface="Comic Sans MS" panose="030F0702030302020204" pitchFamily="66" charset="0"/>
              </a:rPr>
              <a:t>by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Counter Example</a:t>
            </a:r>
            <a:endParaRPr lang="en-GB" sz="2000" b="1" u="sng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To prove a mathematical statement, we need to prove every possible example.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However, we can prove a statement is not true with just one </a:t>
            </a:r>
            <a:r>
              <a:rPr lang="en-GB" sz="2000" b="1" dirty="0" smtClean="0">
                <a:latin typeface="Comic Sans MS" panose="030F0702030302020204" pitchFamily="66" charset="0"/>
              </a:rPr>
              <a:t>counter example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2160240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Conjecture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2780928"/>
            <a:ext cx="2160240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Counter example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365104"/>
            <a:ext cx="2160240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Statement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043607" y="1772817"/>
            <a:ext cx="670419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1043607" y="3356992"/>
            <a:ext cx="670419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0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627784" y="1196752"/>
                <a:ext cx="612068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u="sng" dirty="0" smtClean="0">
                    <a:latin typeface="Comic Sans MS" panose="030F0702030302020204" pitchFamily="66" charset="0"/>
                  </a:rPr>
                  <a:t>Disp</a:t>
                </a:r>
                <a:r>
                  <a:rPr lang="en-GB" sz="2000" b="1" u="sng" dirty="0" smtClean="0">
                    <a:latin typeface="Comic Sans MS" panose="030F0702030302020204" pitchFamily="66" charset="0"/>
                  </a:rPr>
                  <a:t>roof </a:t>
                </a:r>
                <a:r>
                  <a:rPr lang="en-GB" sz="2000" b="1" u="sng" dirty="0">
                    <a:latin typeface="Comic Sans MS" panose="030F0702030302020204" pitchFamily="66" charset="0"/>
                  </a:rPr>
                  <a:t>by </a:t>
                </a:r>
                <a:r>
                  <a:rPr lang="en-GB" sz="2000" b="1" u="sng" dirty="0" smtClean="0">
                    <a:latin typeface="Comic Sans MS" panose="030F0702030302020204" pitchFamily="66" charset="0"/>
                  </a:rPr>
                  <a:t>Counter Example</a:t>
                </a:r>
                <a:endParaRPr lang="en-GB" sz="2000" b="1" u="sng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Provide a counter example to show that the following statement is not true: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000" i="1" dirty="0" smtClean="0">
                  <a:latin typeface="Comic Sans MS" panose="030F0702030302020204" pitchFamily="66" charset="0"/>
                </a:endParaRPr>
              </a:p>
              <a:p>
                <a:endParaRPr lang="en-GB" sz="2000" i="1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LHS: 	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=1+0=1</m:t>
                    </m:r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RHS: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so the statement is not true.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196752"/>
                <a:ext cx="6120680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996" t="-805" b="-1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3528" y="1196752"/>
            <a:ext cx="2160240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Conjecture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2780928"/>
            <a:ext cx="2160240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Counter example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365104"/>
            <a:ext cx="2160240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Statement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043607" y="1772817"/>
            <a:ext cx="670419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1043607" y="3356992"/>
            <a:ext cx="670419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9675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Task</a:t>
            </a:r>
            <a:endParaRPr lang="en-GB" sz="2000" b="1" u="sng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Answer the questions using proof by deduction or exhaustion, or disproof by counter example.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44208" y="3212976"/>
            <a:ext cx="2304256" cy="2276014"/>
            <a:chOff x="6372200" y="2521138"/>
            <a:chExt cx="2160240" cy="3744416"/>
          </a:xfrm>
        </p:grpSpPr>
        <p:sp>
          <p:nvSpPr>
            <p:cNvPr id="3" name="Rectangle 2"/>
            <p:cNvSpPr/>
            <p:nvPr/>
          </p:nvSpPr>
          <p:spPr>
            <a:xfrm>
              <a:off x="6372200" y="2521138"/>
              <a:ext cx="2160240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Conjecture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372200" y="4105314"/>
              <a:ext cx="2160240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Counter example</a:t>
              </a:r>
              <a:endParaRPr lang="en-GB" sz="16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72200" y="5689490"/>
              <a:ext cx="2160240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Statement</a:t>
              </a:r>
              <a:endParaRPr lang="en-GB" sz="16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7092279" y="3097203"/>
              <a:ext cx="670419" cy="1008112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7092279" y="4681378"/>
              <a:ext cx="670419" cy="1008112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31966" y="3212029"/>
            <a:ext cx="2227447" cy="3238943"/>
            <a:chOff x="3275856" y="2520191"/>
            <a:chExt cx="2088232" cy="5328592"/>
          </a:xfrm>
        </p:grpSpPr>
        <p:sp>
          <p:nvSpPr>
            <p:cNvPr id="8" name="Rectangle 7"/>
            <p:cNvSpPr/>
            <p:nvPr/>
          </p:nvSpPr>
          <p:spPr>
            <a:xfrm>
              <a:off x="3275856" y="2520191"/>
              <a:ext cx="2088232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Conjecture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5856" y="4104367"/>
              <a:ext cx="2088232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Possible cases</a:t>
              </a:r>
              <a:endParaRPr lang="en-GB" sz="16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5856" y="5688543"/>
              <a:ext cx="2088232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Prove each</a:t>
              </a:r>
              <a:endParaRPr lang="en-GB" sz="16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5856" y="7272719"/>
              <a:ext cx="2088232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Statement</a:t>
              </a: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995936" y="3096256"/>
              <a:ext cx="648072" cy="1008112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3995936" y="4680431"/>
              <a:ext cx="648072" cy="1008112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3995936" y="6264607"/>
              <a:ext cx="648072" cy="1008112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0337" y="3212029"/>
            <a:ext cx="2227447" cy="3238943"/>
            <a:chOff x="179512" y="2520191"/>
            <a:chExt cx="2088232" cy="5328592"/>
          </a:xfrm>
        </p:grpSpPr>
        <p:sp>
          <p:nvSpPr>
            <p:cNvPr id="15" name="Rectangle 14"/>
            <p:cNvSpPr/>
            <p:nvPr/>
          </p:nvSpPr>
          <p:spPr>
            <a:xfrm>
              <a:off x="179512" y="2520191"/>
              <a:ext cx="2088232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Conjecture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9512" y="4104367"/>
              <a:ext cx="2088232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Theorems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9512" y="5688543"/>
              <a:ext cx="2088232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Logical steps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9512" y="7272719"/>
              <a:ext cx="2088232" cy="576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Statement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899592" y="3096256"/>
              <a:ext cx="648072" cy="1008112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899592" y="4680431"/>
              <a:ext cx="648072" cy="1008112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899592" y="6264607"/>
              <a:ext cx="648072" cy="1008112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00337" y="2780928"/>
            <a:ext cx="222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Deduction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1966" y="2780928"/>
            <a:ext cx="222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Comic Sans MS" panose="030F0702030302020204" pitchFamily="66" charset="0"/>
              </a:rPr>
              <a:t>Exhaustion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2612" y="2784303"/>
            <a:ext cx="222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latin typeface="Comic Sans MS" panose="030F0702030302020204" pitchFamily="66" charset="0"/>
              </a:rPr>
              <a:t>Counter Example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2474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Comic Sans MS" pitchFamily="66" charset="0"/>
              </a:rPr>
              <a:t>Starter</a:t>
            </a:r>
          </a:p>
          <a:p>
            <a:endParaRPr lang="en-GB" sz="2000" dirty="0">
              <a:latin typeface="Comic Sans MS" pitchFamily="66" charset="0"/>
            </a:endParaRPr>
          </a:p>
          <a:p>
            <a:pPr algn="ctr"/>
            <a:r>
              <a:rPr lang="en-GB" sz="2000" dirty="0">
                <a:latin typeface="Comic Sans MS" pitchFamily="66" charset="0"/>
              </a:rPr>
              <a:t>Match the statements to the algebraic expressions.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01950"/>
              </p:ext>
            </p:extLst>
          </p:nvPr>
        </p:nvGraphicFramePr>
        <p:xfrm>
          <a:off x="1043608" y="2140406"/>
          <a:ext cx="7056784" cy="4384944"/>
        </p:xfrm>
        <a:graphic>
          <a:graphicData uri="http://schemas.openxmlformats.org/drawingml/2006/table">
            <a:tbl>
              <a:tblPr firstRow="1" firstCol="1" bandRow="1"/>
              <a:tblGrid>
                <a:gridCol w="5128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 + 4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Odd number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 of an odd and </a:t>
                      </a: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en-GB" sz="180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 + 1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 of two </a:t>
                      </a: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consecutive </a:t>
                      </a:r>
                      <a:r>
                        <a:rPr lang="en-GB" sz="180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 + 2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 of two consecutive odd numbers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4n² + 4n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of an odd and </a:t>
                      </a: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en-GB" sz="180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of two </a:t>
                      </a: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consecutive </a:t>
                      </a:r>
                      <a:r>
                        <a:rPr lang="en-GB" sz="180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4n² + 4n + 1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of two consecutive odd numbers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4n² + 2n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Difference of two consecutive numbers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4n²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 of two consecutive numbers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 + 1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Square of an odd number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4n² + 8n + 3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Square of </a:t>
                      </a: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en-GB" sz="180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 + 1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7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12474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Comic Sans MS" pitchFamily="66" charset="0"/>
              </a:rPr>
              <a:t>Answers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79799"/>
              </p:ext>
            </p:extLst>
          </p:nvPr>
        </p:nvGraphicFramePr>
        <p:xfrm>
          <a:off x="1043608" y="2140406"/>
          <a:ext cx="7056784" cy="4384944"/>
        </p:xfrm>
        <a:graphic>
          <a:graphicData uri="http://schemas.openxmlformats.org/drawingml/2006/table">
            <a:tbl>
              <a:tblPr firstRow="1" firstCol="1" bandRow="1"/>
              <a:tblGrid>
                <a:gridCol w="5128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Odd number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 + 1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 of an odd and </a:t>
                      </a: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en-GB" sz="180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 + 1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 of two </a:t>
                      </a: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consecutive </a:t>
                      </a:r>
                      <a:r>
                        <a:rPr lang="en-GB" sz="180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 + 2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 of two consecutive odd numbers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 + 4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of an odd and </a:t>
                      </a: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en-GB" sz="180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4n² + 2n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of two </a:t>
                      </a: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consecutive </a:t>
                      </a:r>
                      <a:r>
                        <a:rPr lang="en-GB" sz="180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4n² + 4n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of two consecutive odd numbers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4n² + 8n + 3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Difference of two consecutive numbers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 of two consecutive numbers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 + 1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Square of an odd number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4n² + 4n + 1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Square of </a:t>
                      </a: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en-GB" sz="180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4n²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62" marR="36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1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699BF0E-089E-42F6-A078-9533816F6567}"/>
              </a:ext>
            </a:extLst>
          </p:cNvPr>
          <p:cNvSpPr/>
          <p:nvPr/>
        </p:nvSpPr>
        <p:spPr>
          <a:xfrm>
            <a:off x="251520" y="170080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Comic Sans MS" pitchFamily="66" charset="0"/>
              </a:rPr>
              <a:t>GCSE Recap</a:t>
            </a:r>
          </a:p>
          <a:p>
            <a:pPr algn="ctr"/>
            <a:endParaRPr lang="en-US" sz="2000" dirty="0">
              <a:latin typeface="Comic Sans MS" pitchFamily="66" charset="0"/>
            </a:endParaRPr>
          </a:p>
          <a:p>
            <a:pPr algn="ctr"/>
            <a:r>
              <a:rPr lang="en-US" sz="2000" dirty="0">
                <a:latin typeface="Comic Sans MS" pitchFamily="66" charset="0"/>
              </a:rPr>
              <a:t>Prove that the difference between the squares of any </a:t>
            </a:r>
          </a:p>
          <a:p>
            <a:pPr algn="ctr"/>
            <a:r>
              <a:rPr lang="en-US" sz="2000" dirty="0">
                <a:latin typeface="Comic Sans MS" pitchFamily="66" charset="0"/>
              </a:rPr>
              <a:t>two </a:t>
            </a:r>
            <a:r>
              <a:rPr lang="en-US" sz="2000">
                <a:latin typeface="Comic Sans MS" pitchFamily="66" charset="0"/>
              </a:rPr>
              <a:t>consecutive </a:t>
            </a:r>
            <a:r>
              <a:rPr lang="en-US" sz="2000" smtClean="0">
                <a:latin typeface="Comic Sans MS" pitchFamily="66" charset="0"/>
              </a:rPr>
              <a:t>even </a:t>
            </a:r>
            <a:r>
              <a:rPr lang="en-US" sz="2000" dirty="0">
                <a:latin typeface="Comic Sans MS" pitchFamily="66" charset="0"/>
              </a:rPr>
              <a:t>numbers is always a multiple of 4.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6B263A8-7E52-4425-9E16-8A47F3F31E43}"/>
              </a:ext>
            </a:extLst>
          </p:cNvPr>
          <p:cNvSpPr/>
          <p:nvPr/>
        </p:nvSpPr>
        <p:spPr>
          <a:xfrm>
            <a:off x="1259632" y="2637704"/>
            <a:ext cx="367240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76A52CC6-7A18-4A83-94A7-8568A6525444}"/>
              </a:ext>
            </a:extLst>
          </p:cNvPr>
          <p:cNvSpPr/>
          <p:nvPr/>
        </p:nvSpPr>
        <p:spPr>
          <a:xfrm>
            <a:off x="3095836" y="2277664"/>
            <a:ext cx="140415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2A9B9E06-6D9D-4880-B6F8-635F472ACD11}"/>
              </a:ext>
            </a:extLst>
          </p:cNvPr>
          <p:cNvSpPr/>
          <p:nvPr/>
        </p:nvSpPr>
        <p:spPr>
          <a:xfrm>
            <a:off x="6012160" y="2277664"/>
            <a:ext cx="100811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17AA3346-A427-461C-B24C-B0DE4042EA53}"/>
              </a:ext>
            </a:extLst>
          </p:cNvPr>
          <p:cNvSpPr/>
          <p:nvPr/>
        </p:nvSpPr>
        <p:spPr>
          <a:xfrm>
            <a:off x="6228184" y="2637704"/>
            <a:ext cx="1728192" cy="360040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574A3FB8-62D2-46B2-B439-8BC5BFD462CC}"/>
                  </a:ext>
                </a:extLst>
              </p:cNvPr>
              <p:cNvSpPr/>
              <p:nvPr/>
            </p:nvSpPr>
            <p:spPr>
              <a:xfrm>
                <a:off x="1331640" y="3429792"/>
                <a:ext cx="2448272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74A3FB8-62D2-46B2-B439-8BC5BFD46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429792"/>
                <a:ext cx="2448272" cy="461665"/>
              </a:xfrm>
              <a:prstGeom prst="rect">
                <a:avLst/>
              </a:prstGeom>
              <a:blipFill>
                <a:blip r:embed="rId2"/>
                <a:stretch>
                  <a:fillRect l="-199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91871FF-17A1-4058-A16B-86E081ABF236}"/>
              </a:ext>
            </a:extLst>
          </p:cNvPr>
          <p:cNvSpPr/>
          <p:nvPr/>
        </p:nvSpPr>
        <p:spPr>
          <a:xfrm>
            <a:off x="2699792" y="3429791"/>
            <a:ext cx="216024" cy="461665"/>
          </a:xfrm>
          <a:prstGeom prst="rect">
            <a:avLst/>
          </a:prstGeom>
          <a:solidFill>
            <a:srgbClr val="ECD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A54F1A6-14AA-4F4E-9762-C0AD5D2AB9E7}"/>
              </a:ext>
            </a:extLst>
          </p:cNvPr>
          <p:cNvSpPr/>
          <p:nvPr/>
        </p:nvSpPr>
        <p:spPr>
          <a:xfrm>
            <a:off x="2947027" y="3429791"/>
            <a:ext cx="112805" cy="461665"/>
          </a:xfrm>
          <a:prstGeom prst="rect">
            <a:avLst/>
          </a:prstGeom>
          <a:solidFill>
            <a:srgbClr val="ECD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1868FD7-F425-4D4B-BD71-926413798E4F}"/>
              </a:ext>
            </a:extLst>
          </p:cNvPr>
          <p:cNvSpPr/>
          <p:nvPr/>
        </p:nvSpPr>
        <p:spPr>
          <a:xfrm>
            <a:off x="1403648" y="3429791"/>
            <a:ext cx="144016" cy="461665"/>
          </a:xfrm>
          <a:prstGeom prst="rect">
            <a:avLst/>
          </a:prstGeom>
          <a:solidFill>
            <a:srgbClr val="ECD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ADE45F2-1164-41C5-8508-C086A0989D39}"/>
              </a:ext>
            </a:extLst>
          </p:cNvPr>
          <p:cNvSpPr/>
          <p:nvPr/>
        </p:nvSpPr>
        <p:spPr>
          <a:xfrm>
            <a:off x="2432529" y="3429791"/>
            <a:ext cx="236052" cy="461665"/>
          </a:xfrm>
          <a:prstGeom prst="rect">
            <a:avLst/>
          </a:prstGeom>
          <a:solidFill>
            <a:srgbClr val="ECD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AEEA246-3094-4597-A5A4-6AB3BAADBEA3}"/>
              </a:ext>
            </a:extLst>
          </p:cNvPr>
          <p:cNvSpPr/>
          <p:nvPr/>
        </p:nvSpPr>
        <p:spPr>
          <a:xfrm>
            <a:off x="3399844" y="3441038"/>
            <a:ext cx="236052" cy="461665"/>
          </a:xfrm>
          <a:prstGeom prst="rect">
            <a:avLst/>
          </a:prstGeom>
          <a:solidFill>
            <a:srgbClr val="ECD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7266AB27-A1B1-4DB1-BDFC-28E5A6F888DC}"/>
                  </a:ext>
                </a:extLst>
              </p:cNvPr>
              <p:cNvSpPr/>
              <p:nvPr/>
            </p:nvSpPr>
            <p:spPr>
              <a:xfrm>
                <a:off x="3656664" y="3400175"/>
                <a:ext cx="3147583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+4−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66AB27-A1B1-4DB1-BDFC-28E5A6F888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664" y="3400175"/>
                <a:ext cx="314758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A1C5D8AF-FB9F-4742-A410-F0C819911F9A}"/>
                  </a:ext>
                </a:extLst>
              </p:cNvPr>
              <p:cNvSpPr/>
              <p:nvPr/>
            </p:nvSpPr>
            <p:spPr>
              <a:xfrm>
                <a:off x="3656664" y="3882114"/>
                <a:ext cx="3147583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1C5D8AF-FB9F-4742-A410-F0C819911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664" y="3882114"/>
                <a:ext cx="314758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D3F452C1-45FA-4E12-A62A-67F71AB628C9}"/>
                  </a:ext>
                </a:extLst>
              </p:cNvPr>
              <p:cNvSpPr/>
              <p:nvPr/>
            </p:nvSpPr>
            <p:spPr>
              <a:xfrm>
                <a:off x="3656664" y="4364053"/>
                <a:ext cx="3147583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4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3F452C1-45FA-4E12-A62A-67F71AB62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664" y="4364053"/>
                <a:ext cx="3147583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EDE02AD3-A13D-43A1-89CF-5CF10E6D0C86}"/>
                  </a:ext>
                </a:extLst>
              </p:cNvPr>
              <p:cNvSpPr/>
              <p:nvPr/>
            </p:nvSpPr>
            <p:spPr>
              <a:xfrm>
                <a:off x="179512" y="5261138"/>
                <a:ext cx="864096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itchFamily="66" charset="0"/>
                  </a:rPr>
                  <a:t>Since 4 is a factor,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Comic Sans MS" pitchFamily="66" charset="0"/>
                  </a:rPr>
                  <a:t> is a multiple of 4.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DE02AD3-A13D-43A1-89CF-5CF10E6D0C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261138"/>
                <a:ext cx="8640960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xmlns="" id="{E590BAF3-1BCE-429E-BBA4-07A4E9202B70}"/>
              </a:ext>
            </a:extLst>
          </p:cNvPr>
          <p:cNvSpPr/>
          <p:nvPr/>
        </p:nvSpPr>
        <p:spPr>
          <a:xfrm>
            <a:off x="7020272" y="3069752"/>
            <a:ext cx="2016224" cy="1152128"/>
          </a:xfrm>
          <a:prstGeom prst="wedgeEllipseCallout">
            <a:avLst>
              <a:gd name="adj1" fmla="val -58764"/>
              <a:gd name="adj2" fmla="val -49094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This is what we’re looking for on RHS</a:t>
            </a:r>
          </a:p>
        </p:txBody>
      </p:sp>
    </p:spTree>
    <p:extLst>
      <p:ext uri="{BB962C8B-B14F-4D97-AF65-F5344CB8AC3E}">
        <p14:creationId xmlns:p14="http://schemas.microsoft.com/office/powerpoint/2010/main" val="421930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6226A3-F0A0-4848-9F65-71B0C7CC9A77}"/>
              </a:ext>
            </a:extLst>
          </p:cNvPr>
          <p:cNvSpPr txBox="1"/>
          <p:nvPr/>
        </p:nvSpPr>
        <p:spPr>
          <a:xfrm>
            <a:off x="251520" y="1196752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Implication Signs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We can use the following to express the relationships between statements: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	⇒	implies</a:t>
            </a:r>
          </a:p>
          <a:p>
            <a:endParaRPr lang="en-GB" sz="2400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	⇏	does not imply</a:t>
            </a:r>
          </a:p>
          <a:p>
            <a:endParaRPr lang="en-GB" sz="2400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	⇐	is implied by</a:t>
            </a:r>
          </a:p>
          <a:p>
            <a:endParaRPr lang="en-GB" sz="2400" dirty="0">
              <a:latin typeface="Comic Sans MS" panose="030F0702030302020204" pitchFamily="66" charset="0"/>
              <a:ea typeface="Cambria Math" panose="02040503050406030204" pitchFamily="18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	⇔	implies and is implied by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1519" y="1163459"/>
                <a:ext cx="8568953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b="1" u="sng" dirty="0" smtClean="0">
                    <a:latin typeface="Comic Sans MS" panose="030F0702030302020204" pitchFamily="66" charset="0"/>
                  </a:rPr>
                  <a:t>Something to think about…</a:t>
                </a:r>
                <a:endParaRPr lang="en-GB" sz="2400" b="1" u="sng" dirty="0">
                  <a:latin typeface="Comic Sans MS" panose="030F0702030302020204" pitchFamily="66" charset="0"/>
                </a:endParaRP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Link the statements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latin typeface="Comic Sans MS" panose="030F0702030302020204" pitchFamily="66" charset="0"/>
                  </a:rPr>
                  <a:t>using implication signs</a:t>
                </a:r>
                <a:r>
                  <a:rPr lang="en-GB" sz="2400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400" dirty="0" smtClean="0">
                  <a:latin typeface="Comic Sans MS" panose="030F0702030302020204" pitchFamily="66" charset="0"/>
                </a:endParaRP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 smtClean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			Either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 smtClean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163459"/>
                <a:ext cx="8568953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1067" t="-1288" b="-2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71800" y="2924944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⇒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7335" y="436510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⇔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3644639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  <a:ea typeface="Cambria Math" panose="02040503050406030204" pitchFamily="18" charset="0"/>
              </a:rPr>
              <a:t>⇏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loud Callout 11"/>
              <p:cNvSpPr/>
              <p:nvPr/>
            </p:nvSpPr>
            <p:spPr>
              <a:xfrm>
                <a:off x="6372200" y="2713014"/>
                <a:ext cx="1719188" cy="1008633"/>
              </a:xfrm>
              <a:prstGeom prst="cloudCallout">
                <a:avLst>
                  <a:gd name="adj1" fmla="val -117683"/>
                  <a:gd name="adj2" fmla="val 67912"/>
                </a:avLst>
              </a:prstGeom>
              <a:solidFill>
                <a:srgbClr val="9842B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could be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0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!</a:t>
                </a:r>
                <a:endParaRPr lang="en-GB" sz="20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2" name="Cloud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713014"/>
                <a:ext cx="1719188" cy="1008633"/>
              </a:xfrm>
              <a:prstGeom prst="cloudCallout">
                <a:avLst>
                  <a:gd name="adj1" fmla="val -117683"/>
                  <a:gd name="adj2" fmla="val 67912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3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6226A3-F0A0-4848-9F65-71B0C7CC9A77}"/>
              </a:ext>
            </a:extLst>
          </p:cNvPr>
          <p:cNvSpPr txBox="1"/>
          <p:nvPr/>
        </p:nvSpPr>
        <p:spPr>
          <a:xfrm>
            <a:off x="251520" y="1196752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This year, we are going to prove a mathematical statement is </a:t>
            </a:r>
            <a:r>
              <a:rPr lang="en-GB" sz="2000" u="sng" dirty="0">
                <a:latin typeface="Comic Sans MS" panose="030F0702030302020204" pitchFamily="66" charset="0"/>
              </a:rPr>
              <a:t>true</a:t>
            </a:r>
            <a:r>
              <a:rPr lang="en-GB" sz="2000" dirty="0">
                <a:latin typeface="Comic Sans MS" panose="030F0702030302020204" pitchFamily="66" charset="0"/>
              </a:rPr>
              <a:t> by: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Deduction;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Exhaustion.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Or prove a mathematical statement is </a:t>
            </a:r>
            <a:r>
              <a:rPr lang="en-GB" sz="2000" u="sng" dirty="0">
                <a:latin typeface="Comic Sans MS" panose="030F0702030302020204" pitchFamily="66" charset="0"/>
              </a:rPr>
              <a:t>not true</a:t>
            </a:r>
            <a:r>
              <a:rPr lang="en-GB" sz="2000" dirty="0">
                <a:latin typeface="Comic Sans MS" panose="030F0702030302020204" pitchFamily="66" charset="0"/>
              </a:rPr>
              <a:t> by: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Counter example.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xmlns="" id="{6F5ABDF6-C34A-4356-A045-6D1A21BAECF8}"/>
              </a:ext>
            </a:extLst>
          </p:cNvPr>
          <p:cNvSpPr/>
          <p:nvPr/>
        </p:nvSpPr>
        <p:spPr>
          <a:xfrm>
            <a:off x="4427984" y="5157192"/>
            <a:ext cx="4104456" cy="1061471"/>
          </a:xfrm>
          <a:prstGeom prst="cloudCallout">
            <a:avLst>
              <a:gd name="adj1" fmla="val -42283"/>
              <a:gd name="adj2" fmla="val -10953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Let’s look at each of these in turn</a:t>
            </a:r>
          </a:p>
        </p:txBody>
      </p:sp>
    </p:spTree>
    <p:extLst>
      <p:ext uri="{BB962C8B-B14F-4D97-AF65-F5344CB8AC3E}">
        <p14:creationId xmlns:p14="http://schemas.microsoft.com/office/powerpoint/2010/main" val="2436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211960" y="5463873"/>
            <a:ext cx="5760640" cy="1061471"/>
          </a:xfrm>
          <a:prstGeom prst="cloudCallout">
            <a:avLst>
              <a:gd name="adj1" fmla="val -37096"/>
              <a:gd name="adj2" fmla="val -133183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What is the difference between a conjecture and a theorem?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27784" y="1196752"/>
            <a:ext cx="61206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Proof by Deduction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A proof is a logical and structured argument to show that a </a:t>
            </a:r>
            <a:r>
              <a:rPr lang="en-GB" sz="2000" b="1" dirty="0">
                <a:latin typeface="Comic Sans MS" panose="030F0702030302020204" pitchFamily="66" charset="0"/>
              </a:rPr>
              <a:t>conjecture </a:t>
            </a:r>
            <a:r>
              <a:rPr lang="en-GB" sz="2000" dirty="0">
                <a:latin typeface="Comic Sans MS" panose="030F0702030302020204" pitchFamily="66" charset="0"/>
              </a:rPr>
              <a:t>is </a:t>
            </a:r>
            <a:r>
              <a:rPr lang="en-GB" sz="2000" u="sng" dirty="0">
                <a:latin typeface="Comic Sans MS" panose="030F0702030302020204" pitchFamily="66" charset="0"/>
              </a:rPr>
              <a:t>always</a:t>
            </a:r>
            <a:r>
              <a:rPr lang="en-GB" sz="2000" dirty="0">
                <a:latin typeface="Comic Sans MS" panose="030F0702030302020204" pitchFamily="66" charset="0"/>
              </a:rPr>
              <a:t> true.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A mathematical proof starts with previously established </a:t>
            </a:r>
            <a:r>
              <a:rPr lang="en-GB" sz="2000" b="1" dirty="0">
                <a:latin typeface="Comic Sans MS" panose="030F0702030302020204" pitchFamily="66" charset="0"/>
              </a:rPr>
              <a:t>theorems</a:t>
            </a:r>
            <a:r>
              <a:rPr lang="en-GB" sz="2000" dirty="0">
                <a:latin typeface="Comic Sans MS" panose="030F0702030302020204" pitchFamily="66" charset="0"/>
              </a:rPr>
              <a:t> and then works through a series of </a:t>
            </a:r>
            <a:r>
              <a:rPr lang="en-GB" sz="2000" b="1" dirty="0">
                <a:latin typeface="Comic Sans MS" panose="030F0702030302020204" pitchFamily="66" charset="0"/>
              </a:rPr>
              <a:t>logical steps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The final step in a proof is a </a:t>
            </a:r>
            <a:r>
              <a:rPr lang="en-GB" sz="2000" b="1" dirty="0">
                <a:latin typeface="Comic Sans MS" panose="030F0702030302020204" pitchFamily="66" charset="0"/>
              </a:rPr>
              <a:t>statement</a:t>
            </a:r>
            <a:r>
              <a:rPr lang="en-GB" sz="2000" dirty="0">
                <a:latin typeface="Comic Sans MS" panose="030F0702030302020204" pitchFamily="66" charset="0"/>
              </a:rPr>
              <a:t> of what’s been proven.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Conjecture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2780928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Theorems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4365104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Logical steps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949280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Statement</a:t>
            </a:r>
          </a:p>
        </p:txBody>
      </p:sp>
      <p:sp>
        <p:nvSpPr>
          <p:cNvPr id="8" name="Down Arrow 7"/>
          <p:cNvSpPr/>
          <p:nvPr/>
        </p:nvSpPr>
        <p:spPr>
          <a:xfrm>
            <a:off x="1043608" y="1772817"/>
            <a:ext cx="648072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1043608" y="3356992"/>
            <a:ext cx="648072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1043608" y="4941168"/>
            <a:ext cx="648072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196752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Conjecture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2780928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Theorems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4365104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Logical steps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5949280"/>
            <a:ext cx="208823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Statement</a:t>
            </a:r>
          </a:p>
        </p:txBody>
      </p:sp>
      <p:sp>
        <p:nvSpPr>
          <p:cNvPr id="9" name="Down Arrow 8"/>
          <p:cNvSpPr/>
          <p:nvPr/>
        </p:nvSpPr>
        <p:spPr>
          <a:xfrm>
            <a:off x="1043608" y="1772817"/>
            <a:ext cx="648072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1043608" y="3356992"/>
            <a:ext cx="648072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1043608" y="4941168"/>
            <a:ext cx="648072" cy="100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F8B4A4A0-C6DA-4341-B50A-462A15D9393D}"/>
                  </a:ext>
                </a:extLst>
              </p:cNvPr>
              <p:cNvSpPr/>
              <p:nvPr/>
            </p:nvSpPr>
            <p:spPr>
              <a:xfrm>
                <a:off x="2627784" y="1196752"/>
                <a:ext cx="6192688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u="sng" dirty="0" smtClean="0">
                    <a:latin typeface="Comic Sans MS" panose="030F0702030302020204" pitchFamily="66" charset="0"/>
                  </a:rPr>
                  <a:t>Proof by Deduction</a:t>
                </a:r>
              </a:p>
              <a:p>
                <a:endParaRPr lang="en-GB" sz="2000" dirty="0" smtClean="0">
                  <a:latin typeface="Comic Sans MS" panose="030F0702030302020204" pitchFamily="66" charset="0"/>
                </a:endParaRPr>
              </a:p>
              <a:p>
                <a:r>
                  <a:rPr lang="en-GB" sz="2000" dirty="0" smtClean="0">
                    <a:latin typeface="Comic Sans MS" panose="030F0702030302020204" pitchFamily="66" charset="0"/>
                  </a:rPr>
                  <a:t>Prove that the square of any integer is one more than the product of the two integers either side of it.</a:t>
                </a:r>
              </a:p>
              <a:p>
                <a:endParaRPr lang="en-GB" sz="2000" dirty="0"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GB" sz="2000" dirty="0" smtClean="0">
                    <a:latin typeface="Comic Sans MS" panose="030F0702030302020204" pitchFamily="66" charset="0"/>
                  </a:rPr>
                  <a:t> </a:t>
                </a:r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B4A4A0-C6DA-4341-B50A-462A15D93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196752"/>
                <a:ext cx="6192688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984" t="-1355" b="-2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427984" y="3043411"/>
                <a:ext cx="21621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043411"/>
                <a:ext cx="216213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438898" y="3462010"/>
                <a:ext cx="12457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898" y="3462010"/>
                <a:ext cx="1245726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627784" y="4017838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∴ </a:t>
            </a:r>
            <a:r>
              <a:rPr lang="en-GB" sz="2000" dirty="0" smtClean="0">
                <a:latin typeface="Comic Sans MS" panose="030F0702030302020204" pitchFamily="66" charset="0"/>
              </a:rPr>
              <a:t>the </a:t>
            </a:r>
            <a:r>
              <a:rPr lang="en-GB" sz="2000" dirty="0">
                <a:latin typeface="Comic Sans MS" panose="030F0702030302020204" pitchFamily="66" charset="0"/>
              </a:rPr>
              <a:t>square of any integer is one more than the product of the two integers either side of it</a:t>
            </a:r>
          </a:p>
        </p:txBody>
      </p:sp>
    </p:spTree>
    <p:extLst>
      <p:ext uri="{BB962C8B-B14F-4D97-AF65-F5344CB8AC3E}">
        <p14:creationId xmlns:p14="http://schemas.microsoft.com/office/powerpoint/2010/main" val="29181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3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796</Words>
  <Application>Microsoft Office PowerPoint</Application>
  <PresentationFormat>On-screen Show (4:3)</PresentationFormat>
  <Paragraphs>211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Comic Sans MS</vt:lpstr>
      <vt:lpstr>Times New Roman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82</cp:revision>
  <dcterms:created xsi:type="dcterms:W3CDTF">2015-07-01T12:05:39Z</dcterms:created>
  <dcterms:modified xsi:type="dcterms:W3CDTF">2018-05-09T13:27:34Z</dcterms:modified>
</cp:coreProperties>
</file>