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906000" cy="6858000" type="A4"/>
  <p:notesSz cx="6800850"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4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3EE25B-1E79-4CF9-B94B-551DC333D88D}" v="6" dt="2020-06-07T14:46:27.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444" autoAdjust="0"/>
  </p:normalViewPr>
  <p:slideViewPr>
    <p:cSldViewPr snapToGrid="0">
      <p:cViewPr varScale="1">
        <p:scale>
          <a:sx n="88" d="100"/>
          <a:sy n="88"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userId="e2554c37-e717-43a0-ba79-1183ca921ccd" providerId="ADAL" clId="{8A3EE25B-1E79-4CF9-B94B-551DC333D88D}"/>
    <pc:docChg chg="modSld">
      <pc:chgData name="Danielle" userId="e2554c37-e717-43a0-ba79-1183ca921ccd" providerId="ADAL" clId="{8A3EE25B-1E79-4CF9-B94B-551DC333D88D}" dt="2020-06-07T14:46:27.981" v="5" actId="20577"/>
      <pc:docMkLst>
        <pc:docMk/>
      </pc:docMkLst>
      <pc:sldChg chg="modSp">
        <pc:chgData name="Danielle" userId="e2554c37-e717-43a0-ba79-1183ca921ccd" providerId="ADAL" clId="{8A3EE25B-1E79-4CF9-B94B-551DC333D88D}" dt="2020-06-07T14:46:27.981" v="5" actId="20577"/>
        <pc:sldMkLst>
          <pc:docMk/>
          <pc:sldMk cId="2678808548" sldId="256"/>
        </pc:sldMkLst>
        <pc:spChg chg="mod">
          <ac:chgData name="Danielle" userId="e2554c37-e717-43a0-ba79-1183ca921ccd" providerId="ADAL" clId="{8A3EE25B-1E79-4CF9-B94B-551DC333D88D}" dt="2020-06-07T14:46:27.981" v="5" actId="20577"/>
          <ac:spMkLst>
            <pc:docMk/>
            <pc:sldMk cId="2678808548" sldId="256"/>
            <ac:spMk id="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2863" y="0"/>
            <a:ext cx="2946400" cy="495300"/>
          </a:xfrm>
          <a:prstGeom prst="rect">
            <a:avLst/>
          </a:prstGeom>
        </p:spPr>
        <p:txBody>
          <a:bodyPr vert="horz" lIns="91440" tIns="45720" rIns="91440" bIns="45720" rtlCol="0"/>
          <a:lstStyle>
            <a:lvl1pPr algn="r">
              <a:defRPr sz="1200"/>
            </a:lvl1pPr>
          </a:lstStyle>
          <a:p>
            <a:fld id="{42F77D66-29B8-4579-8A80-B0B217B53372}" type="datetimeFigureOut">
              <a:rPr lang="en-GB" smtClean="0"/>
              <a:t>07/06/2020</a:t>
            </a:fld>
            <a:endParaRPr lang="en-GB"/>
          </a:p>
        </p:txBody>
      </p:sp>
      <p:sp>
        <p:nvSpPr>
          <p:cNvPr id="4" name="Slide Image Placeholder 3"/>
          <p:cNvSpPr>
            <a:spLocks noGrp="1" noRot="1" noChangeAspect="1"/>
          </p:cNvSpPr>
          <p:nvPr>
            <p:ph type="sldImg" idx="2"/>
          </p:nvPr>
        </p:nvSpPr>
        <p:spPr>
          <a:xfrm>
            <a:off x="993775" y="1233488"/>
            <a:ext cx="4813300"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51388"/>
            <a:ext cx="5441950" cy="38877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2863" y="9377363"/>
            <a:ext cx="2946400" cy="495300"/>
          </a:xfrm>
          <a:prstGeom prst="rect">
            <a:avLst/>
          </a:prstGeom>
        </p:spPr>
        <p:txBody>
          <a:bodyPr vert="horz" lIns="91440" tIns="45720" rIns="91440" bIns="45720" rtlCol="0" anchor="b"/>
          <a:lstStyle>
            <a:lvl1pPr algn="r">
              <a:defRPr sz="1200"/>
            </a:lvl1pPr>
          </a:lstStyle>
          <a:p>
            <a:fld id="{A063D668-72E4-48AF-92A4-684461956252}" type="slidenum">
              <a:rPr lang="en-GB" smtClean="0"/>
              <a:t>‹#›</a:t>
            </a:fld>
            <a:endParaRPr lang="en-GB"/>
          </a:p>
        </p:txBody>
      </p:sp>
    </p:spTree>
    <p:extLst>
      <p:ext uri="{BB962C8B-B14F-4D97-AF65-F5344CB8AC3E}">
        <p14:creationId xmlns:p14="http://schemas.microsoft.com/office/powerpoint/2010/main" val="3224961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CC4DDC-F88D-4704-9A57-71403D4FA51B}" type="slidenum">
              <a:rPr lang="en-GB" smtClean="0"/>
              <a:t>4</a:t>
            </a:fld>
            <a:endParaRPr lang="en-GB"/>
          </a:p>
        </p:txBody>
      </p:sp>
    </p:spTree>
    <p:extLst>
      <p:ext uri="{BB962C8B-B14F-4D97-AF65-F5344CB8AC3E}">
        <p14:creationId xmlns:p14="http://schemas.microsoft.com/office/powerpoint/2010/main" val="10444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963000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1038" y="1825625"/>
            <a:ext cx="8543925"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3147107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406199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81038" y="1825625"/>
            <a:ext cx="8543925"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150282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211594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42467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8" name="Footer Placeholder 7"/>
          <p:cNvSpPr>
            <a:spLocks noGrp="1"/>
          </p:cNvSpPr>
          <p:nvPr>
            <p:ph type="ftr" sz="quarter" idx="11"/>
          </p:nvPr>
        </p:nvSpPr>
        <p:spPr>
          <a:xfrm>
            <a:off x="3281363" y="6356352"/>
            <a:ext cx="3343275"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396730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4" name="Footer Placeholder 3"/>
          <p:cNvSpPr>
            <a:spLocks noGrp="1"/>
          </p:cNvSpPr>
          <p:nvPr>
            <p:ph type="ftr" sz="quarter" idx="11"/>
          </p:nvPr>
        </p:nvSpPr>
        <p:spPr>
          <a:xfrm>
            <a:off x="3281363" y="6356352"/>
            <a:ext cx="3343275"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352322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3" name="Footer Placeholder 2"/>
          <p:cNvSpPr>
            <a:spLocks noGrp="1"/>
          </p:cNvSpPr>
          <p:nvPr>
            <p:ph type="ftr" sz="quarter" idx="11"/>
          </p:nvPr>
        </p:nvSpPr>
        <p:spPr>
          <a:xfrm>
            <a:off x="3281363" y="6356352"/>
            <a:ext cx="3343275"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292838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237181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697C9A82-4BB0-47FF-9FF5-8711343865B7}" type="datetimeFigureOut">
              <a:rPr lang="en-GB" smtClean="0"/>
              <a:t>07/06/2020</a:t>
            </a:fld>
            <a:endParaRPr lang="en-GB"/>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D65E5ED3-91D2-4DDA-B448-3189E100C418}" type="slidenum">
              <a:rPr lang="en-GB" smtClean="0"/>
              <a:t>‹#›</a:t>
            </a:fld>
            <a:endParaRPr lang="en-GB"/>
          </a:p>
        </p:txBody>
      </p:sp>
    </p:spTree>
    <p:extLst>
      <p:ext uri="{BB962C8B-B14F-4D97-AF65-F5344CB8AC3E}">
        <p14:creationId xmlns:p14="http://schemas.microsoft.com/office/powerpoint/2010/main" val="1619702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l="20150" t="13519" r="8266" b="7574"/>
          <a:stretch/>
        </p:blipFill>
        <p:spPr>
          <a:xfrm>
            <a:off x="1097662" y="0"/>
            <a:ext cx="7828771" cy="6858000"/>
          </a:xfrm>
          <a:prstGeom prst="rect">
            <a:avLst/>
          </a:prstGeom>
        </p:spPr>
      </p:pic>
    </p:spTree>
    <p:extLst>
      <p:ext uri="{BB962C8B-B14F-4D97-AF65-F5344CB8AC3E}">
        <p14:creationId xmlns:p14="http://schemas.microsoft.com/office/powerpoint/2010/main" val="1570703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wmf"/><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NULL"/><Relationship Id="rId7" Type="http://schemas.openxmlformats.org/officeDocument/2006/relationships/image" Target="../media/image13.png"/><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0.png"/></Relationships>
</file>

<file path=ppt/slides/_rels/slide4.xml.rels><?xml version="1.0" encoding="UTF-8" standalone="yes"?>
<Relationships xmlns="http://schemas.openxmlformats.org/package/2006/relationships"><Relationship Id="rId8" Type="http://schemas.openxmlformats.org/officeDocument/2006/relationships/image" Target="../media/image210.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2.png"/><Relationship Id="rId21" Type="http://schemas.openxmlformats.org/officeDocument/2006/relationships/image" Target="../media/image19.pn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50.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40.png"/><Relationship Id="rId15" Type="http://schemas.openxmlformats.org/officeDocument/2006/relationships/image" Target="../media/image130.png"/><Relationship Id="rId23" Type="http://schemas.openxmlformats.org/officeDocument/2006/relationships/image" Target="../media/image21.png"/><Relationship Id="rId28" Type="http://schemas.openxmlformats.org/officeDocument/2006/relationships/image" Target="../media/image26.png"/><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0.png"/><Relationship Id="rId9" Type="http://schemas.openxmlformats.org/officeDocument/2006/relationships/image" Target="../media/image31.png"/></Relationships>
</file>

<file path=ppt/slides/_rels/slide6.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130.png"/><Relationship Id="rId3" Type="http://schemas.openxmlformats.org/officeDocument/2006/relationships/image" Target="../media/image3.png"/><Relationship Id="rId7" Type="http://schemas.openxmlformats.org/officeDocument/2006/relationships/image" Target="../media/image33.wmf"/><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32.wmf"/><Relationship Id="rId11" Type="http://schemas.openxmlformats.org/officeDocument/2006/relationships/image" Target="../media/image37.png"/><Relationship Id="rId5" Type="http://schemas.openxmlformats.org/officeDocument/2006/relationships/image" Target="../media/image5.png"/><Relationship Id="rId10" Type="http://schemas.openxmlformats.org/officeDocument/2006/relationships/image" Target="../media/image36.wmf"/><Relationship Id="rId4" Type="http://schemas.openxmlformats.org/officeDocument/2006/relationships/image" Target="../media/image40.png"/><Relationship Id="rId9" Type="http://schemas.openxmlformats.org/officeDocument/2006/relationships/image" Target="../media/image35.wmf"/><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Isosceles Triangle 12"/>
          <p:cNvSpPr/>
          <p:nvPr/>
        </p:nvSpPr>
        <p:spPr>
          <a:xfrm>
            <a:off x="8752113" y="1364776"/>
            <a:ext cx="841913" cy="838446"/>
          </a:xfrm>
          <a:prstGeom prst="triangle">
            <a:avLst>
              <a:gd name="adj" fmla="val 0"/>
            </a:avLst>
          </a:prstGeom>
          <a:solidFill>
            <a:srgbClr val="A64038"/>
          </a:solidFill>
          <a:ln>
            <a:solidFill>
              <a:srgbClr val="A640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0"/>
            <a:ext cx="2388973" cy="369332"/>
          </a:xfrm>
          <a:prstGeom prst="rect">
            <a:avLst/>
          </a:prstGeom>
          <a:noFill/>
          <a:ln w="28575">
            <a:solidFill>
              <a:schemeClr val="tx1"/>
            </a:solidFill>
          </a:ln>
        </p:spPr>
        <p:txBody>
          <a:bodyPr wrap="square" rtlCol="0">
            <a:spAutoFit/>
          </a:bodyPr>
          <a:lstStyle/>
          <a:p>
            <a:r>
              <a:rPr lang="en-GB" dirty="0">
                <a:latin typeface="Arial" panose="020B0604020202020204" pitchFamily="34" charset="0"/>
                <a:cs typeface="Arial" panose="020B0604020202020204" pitchFamily="34" charset="0"/>
              </a:rPr>
              <a:t>Algebra Revision Mat</a:t>
            </a:r>
          </a:p>
        </p:txBody>
      </p:sp>
      <mc:AlternateContent xmlns:mc="http://schemas.openxmlformats.org/markup-compatibility/2006" xmlns:a14="http://schemas.microsoft.com/office/drawing/2010/main">
        <mc:Choice Requires="a14">
          <p:sp>
            <p:nvSpPr>
              <p:cNvPr id="2" name="Rectangle 1"/>
              <p:cNvSpPr/>
              <p:nvPr/>
            </p:nvSpPr>
            <p:spPr>
              <a:xfrm>
                <a:off x="0" y="499031"/>
                <a:ext cx="2388972" cy="174773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Expanding Brackets</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(2x + 3)(x + 8)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+19</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+24</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(3x – 2)(4x - 1)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12</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−11</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+2</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(x + 3)(x + 1)(x – 2)                    </a:t>
                </a:r>
                <a14:m>
                  <m:oMath xmlns:m="http://schemas.openxmlformats.org/officeDocument/2006/math">
                    <m:sSup>
                      <m:sSupPr>
                        <m:ctrlPr>
                          <a:rPr lang="en-GB" sz="100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3</m:t>
                        </m:r>
                      </m:sup>
                    </m:sSup>
                    <m:r>
                      <a:rPr lang="en-GB" sz="1000" b="0" i="1" smtClean="0">
                        <a:solidFill>
                          <a:srgbClr val="FF0000"/>
                        </a:solidFill>
                        <a:latin typeface="Cambria Math" panose="02040503050406030204" pitchFamily="18" charset="0"/>
                        <a:cs typeface="Arial" panose="020B0604020202020204" pitchFamily="34" charset="0"/>
                      </a:rPr>
                      <m:t>+2</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−5</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−6</m:t>
                    </m:r>
                  </m:oMath>
                </a14:m>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0" y="499031"/>
                <a:ext cx="2388972" cy="1747738"/>
              </a:xfrm>
              <a:prstGeom prst="rect">
                <a:avLst/>
              </a:prstGeom>
              <a:blipFill rotWithShape="0">
                <a:blip r:embed="rId2"/>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0" y="2375337"/>
                <a:ext cx="2388972" cy="195100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Factorising and Solving</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x² – 8x + 15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=3 &amp; 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4x² - 49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7</m:t>
                        </m:r>
                      </m:num>
                      <m:den>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den>
                    </m:f>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6x² + 7x – 3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3</m:t>
                        </m:r>
                      </m:den>
                    </m:f>
                    <m:r>
                      <a:rPr lang="en-GB" sz="1000" b="0" i="1" smtClean="0">
                        <a:solidFill>
                          <a:srgbClr val="FF0000"/>
                        </a:solidFill>
                        <a:latin typeface="Cambria Math" panose="02040503050406030204" pitchFamily="18" charset="0"/>
                        <a:cs typeface="Arial" panose="020B0604020202020204" pitchFamily="34" charset="0"/>
                      </a:rPr>
                      <m:t> &amp; −</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3</m:t>
                        </m:r>
                      </m:num>
                      <m:den>
                        <m:r>
                          <a:rPr lang="en-GB" sz="1000" b="0" i="1" smtClean="0">
                            <a:solidFill>
                              <a:srgbClr val="FF0000"/>
                            </a:solidFill>
                            <a:latin typeface="Cambria Math" panose="02040503050406030204" pitchFamily="18" charset="0"/>
                            <a:cs typeface="Arial" panose="020B0604020202020204" pitchFamily="34" charset="0"/>
                          </a:rPr>
                          <m:t>2</m:t>
                        </m:r>
                      </m:den>
                    </m:f>
                  </m:oMath>
                </a14:m>
                <a:r>
                  <a:rPr lang="en-GB" sz="1000" dirty="0">
                    <a:solidFill>
                      <a:schemeClr val="tx1"/>
                    </a:solidFill>
                    <a:latin typeface="Arial" panose="020B0604020202020204" pitchFamily="34" charset="0"/>
                    <a:cs typeface="Arial" panose="020B0604020202020204" pitchFamily="34" charset="0"/>
                  </a:rPr>
                  <a:t> </a:t>
                </a:r>
              </a:p>
            </p:txBody>
          </p:sp>
        </mc:Choice>
        <mc:Fallback xmlns="">
          <p:sp>
            <p:nvSpPr>
              <p:cNvPr id="15" name="Rectangle 14"/>
              <p:cNvSpPr>
                <a:spLocks noRot="1" noChangeAspect="1" noMove="1" noResize="1" noEditPoints="1" noAdjustHandles="1" noChangeArrowheads="1" noChangeShapeType="1" noTextEdit="1"/>
              </p:cNvSpPr>
              <p:nvPr/>
            </p:nvSpPr>
            <p:spPr>
              <a:xfrm>
                <a:off x="0" y="2375337"/>
                <a:ext cx="2388972" cy="1951004"/>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2489202" y="1492212"/>
                <a:ext cx="2388972" cy="174773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Completing the Square</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x² + 8x + 2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=−4±</m:t>
                    </m:r>
                    <m:rad>
                      <m:radPr>
                        <m:degHide m:val="on"/>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radPr>
                      <m:deg/>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14</m:t>
                        </m:r>
                      </m:e>
                    </m:rad>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2x² + 8x - 3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=−2±</m:t>
                    </m:r>
                    <m:rad>
                      <m:radPr>
                        <m:degHide m:val="on"/>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radPr>
                      <m:deg/>
                      <m:e>
                        <m:f>
                          <m:f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11</m:t>
                            </m:r>
                          </m:num>
                          <m:den>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den>
                        </m:f>
                      </m:e>
                    </m:rad>
                  </m:oMath>
                </a14:m>
                <a:endParaRPr lang="en-GB" sz="1000" dirty="0">
                  <a:solidFill>
                    <a:schemeClr val="tx1"/>
                  </a:solidFill>
                  <a:latin typeface="Arial" panose="020B0604020202020204" pitchFamily="34" charset="0"/>
                  <a:cs typeface="Arial" panose="020B0604020202020204" pitchFamily="34"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2489202" y="1492212"/>
                <a:ext cx="2388972" cy="1747738"/>
              </a:xfrm>
              <a:prstGeom prst="rect">
                <a:avLst/>
              </a:prstGeom>
              <a:blipFill>
                <a:blip r:embed="rId4"/>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2477751" y="-1"/>
                <a:ext cx="2388972" cy="136477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Quadratic Formula</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x² + 7x - 3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=0.41 &amp;−7.41</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2x² + 3x - 1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=0.28 &amp; −1.78 </m:t>
                    </m:r>
                  </m:oMath>
                </a14:m>
                <a:endParaRPr lang="en-GB" sz="1000" b="0" dirty="0">
                  <a:solidFill>
                    <a:srgbClr val="FF0000"/>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x = 4 - x²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=1.56 &amp; −2.56</m:t>
                    </m:r>
                  </m:oMath>
                </a14:m>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17" name="Rectangle 16"/>
              <p:cNvSpPr>
                <a:spLocks noRot="1" noChangeAspect="1" noMove="1" noResize="1" noEditPoints="1" noAdjustHandles="1" noChangeArrowheads="1" noChangeShapeType="1" noTextEdit="1"/>
              </p:cNvSpPr>
              <p:nvPr/>
            </p:nvSpPr>
            <p:spPr>
              <a:xfrm>
                <a:off x="2477751" y="-1"/>
                <a:ext cx="2388972" cy="1364777"/>
              </a:xfrm>
              <a:prstGeom prst="rect">
                <a:avLst/>
              </a:prstGeom>
              <a:blipFill rotWithShape="0">
                <a:blip r:embed="rId5"/>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2477751" y="3370997"/>
                <a:ext cx="2388972" cy="12499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Iterations</a:t>
                </a:r>
              </a:p>
              <a:p>
                <a14:m>
                  <m:oMath xmlns:m="http://schemas.openxmlformats.org/officeDocument/2006/math">
                    <m:sSub>
                      <m:sSubPr>
                        <m:ctrlPr>
                          <a:rPr lang="en-GB" sz="1000" i="1" smtClean="0">
                            <a:solidFill>
                              <a:schemeClr val="tx1"/>
                            </a:solidFill>
                            <a:latin typeface="Cambria Math" panose="02040503050406030204" pitchFamily="18" charset="0"/>
                            <a:cs typeface="Arial" panose="020B0604020202020204" pitchFamily="34" charset="0"/>
                          </a:rPr>
                        </m:ctrlPr>
                      </m:sSubPr>
                      <m:e>
                        <m:r>
                          <a:rPr lang="en-GB" sz="1000" b="0" i="1" smtClean="0">
                            <a:solidFill>
                              <a:schemeClr val="tx1"/>
                            </a:solidFill>
                            <a:latin typeface="Cambria Math" panose="02040503050406030204" pitchFamily="18" charset="0"/>
                            <a:cs typeface="Arial" panose="020B0604020202020204" pitchFamily="34" charset="0"/>
                          </a:rPr>
                          <m:t>𝑥</m:t>
                        </m:r>
                      </m:e>
                      <m:sub>
                        <m:r>
                          <a:rPr lang="en-GB" sz="1000" b="0" i="1" smtClean="0">
                            <a:solidFill>
                              <a:schemeClr val="tx1"/>
                            </a:solidFill>
                            <a:latin typeface="Cambria Math" panose="02040503050406030204" pitchFamily="18" charset="0"/>
                            <a:cs typeface="Arial" panose="020B0604020202020204" pitchFamily="34" charset="0"/>
                          </a:rPr>
                          <m:t>𝑛</m:t>
                        </m:r>
                        <m:r>
                          <a:rPr lang="en-GB" sz="1000" b="0" i="1" smtClean="0">
                            <a:solidFill>
                              <a:schemeClr val="tx1"/>
                            </a:solidFill>
                            <a:latin typeface="Cambria Math" panose="02040503050406030204" pitchFamily="18" charset="0"/>
                            <a:cs typeface="Arial" panose="020B0604020202020204" pitchFamily="34" charset="0"/>
                          </a:rPr>
                          <m:t>+1</m:t>
                        </m:r>
                      </m:sub>
                    </m:sSub>
                    <m:r>
                      <a:rPr lang="en-GB" sz="1000" b="0" i="1" smtClean="0">
                        <a:solidFill>
                          <a:schemeClr val="tx1"/>
                        </a:solidFill>
                        <a:latin typeface="Cambria Math" panose="02040503050406030204" pitchFamily="18" charset="0"/>
                        <a:cs typeface="Arial" panose="020B0604020202020204" pitchFamily="34" charset="0"/>
                      </a:rPr>
                      <m:t>= </m:t>
                    </m:r>
                    <m:f>
                      <m:fPr>
                        <m:ctrlPr>
                          <a:rPr lang="en-GB" sz="1000" b="0" i="1" smtClean="0">
                            <a:solidFill>
                              <a:schemeClr val="tx1"/>
                            </a:solidFill>
                            <a:latin typeface="Cambria Math" panose="02040503050406030204" pitchFamily="18" charset="0"/>
                            <a:cs typeface="Arial" panose="020B0604020202020204" pitchFamily="34" charset="0"/>
                          </a:rPr>
                        </m:ctrlPr>
                      </m:fPr>
                      <m:num>
                        <m:sSup>
                          <m:sSupPr>
                            <m:ctrlPr>
                              <a:rPr lang="en-GB" sz="1000" b="0" i="1" smtClean="0">
                                <a:solidFill>
                                  <a:schemeClr val="tx1"/>
                                </a:solidFill>
                                <a:latin typeface="Cambria Math" panose="02040503050406030204" pitchFamily="18" charset="0"/>
                                <a:cs typeface="Arial" panose="020B0604020202020204" pitchFamily="34" charset="0"/>
                              </a:rPr>
                            </m:ctrlPr>
                          </m:sSupPr>
                          <m:e>
                            <m:d>
                              <m:dPr>
                                <m:ctrlPr>
                                  <a:rPr lang="en-GB" sz="1000" b="0" i="1" smtClean="0">
                                    <a:solidFill>
                                      <a:schemeClr val="tx1"/>
                                    </a:solidFill>
                                    <a:latin typeface="Cambria Math" panose="02040503050406030204" pitchFamily="18" charset="0"/>
                                    <a:cs typeface="Arial" panose="020B0604020202020204" pitchFamily="34" charset="0"/>
                                  </a:rPr>
                                </m:ctrlPr>
                              </m:dPr>
                              <m:e>
                                <m:sSub>
                                  <m:sSubPr>
                                    <m:ctrlPr>
                                      <a:rPr lang="en-GB" sz="1000" b="0" i="1" smtClean="0">
                                        <a:solidFill>
                                          <a:schemeClr val="tx1"/>
                                        </a:solidFill>
                                        <a:latin typeface="Cambria Math" panose="02040503050406030204" pitchFamily="18" charset="0"/>
                                        <a:cs typeface="Arial" panose="020B0604020202020204" pitchFamily="34" charset="0"/>
                                      </a:rPr>
                                    </m:ctrlPr>
                                  </m:sSubPr>
                                  <m:e>
                                    <m:r>
                                      <a:rPr lang="en-GB" sz="1000" b="0" i="1" smtClean="0">
                                        <a:solidFill>
                                          <a:schemeClr val="tx1"/>
                                        </a:solidFill>
                                        <a:latin typeface="Cambria Math" panose="02040503050406030204" pitchFamily="18" charset="0"/>
                                        <a:cs typeface="Arial" panose="020B0604020202020204" pitchFamily="34" charset="0"/>
                                      </a:rPr>
                                      <m:t>𝑥</m:t>
                                    </m:r>
                                  </m:e>
                                  <m:sub>
                                    <m:r>
                                      <a:rPr lang="en-GB" sz="1000" b="0" i="1" smtClean="0">
                                        <a:solidFill>
                                          <a:schemeClr val="tx1"/>
                                        </a:solidFill>
                                        <a:latin typeface="Cambria Math" panose="02040503050406030204" pitchFamily="18" charset="0"/>
                                        <a:cs typeface="Arial" panose="020B0604020202020204" pitchFamily="34" charset="0"/>
                                      </a:rPr>
                                      <m:t>𝑛</m:t>
                                    </m:r>
                                  </m:sub>
                                </m:sSub>
                              </m:e>
                            </m:d>
                          </m:e>
                          <m:sup>
                            <m:r>
                              <a:rPr lang="en-GB" sz="1000" b="0" i="1" smtClean="0">
                                <a:solidFill>
                                  <a:schemeClr val="tx1"/>
                                </a:solidFill>
                                <a:latin typeface="Cambria Math" panose="02040503050406030204" pitchFamily="18" charset="0"/>
                                <a:cs typeface="Arial" panose="020B0604020202020204" pitchFamily="34" charset="0"/>
                              </a:rPr>
                              <m:t>3</m:t>
                            </m:r>
                          </m:sup>
                        </m:sSup>
                        <m:r>
                          <a:rPr lang="en-GB" sz="1000" b="0" i="1" smtClean="0">
                            <a:solidFill>
                              <a:schemeClr val="tx1"/>
                            </a:solidFill>
                            <a:latin typeface="Cambria Math" panose="02040503050406030204" pitchFamily="18" charset="0"/>
                            <a:cs typeface="Arial" panose="020B0604020202020204" pitchFamily="34" charset="0"/>
                          </a:rPr>
                          <m:t>−3</m:t>
                        </m:r>
                      </m:num>
                      <m:den>
                        <m:r>
                          <a:rPr lang="en-GB" sz="1000" b="0" i="1" smtClean="0">
                            <a:solidFill>
                              <a:schemeClr val="tx1"/>
                            </a:solidFill>
                            <a:latin typeface="Cambria Math" panose="02040503050406030204" pitchFamily="18" charset="0"/>
                            <a:cs typeface="Arial" panose="020B0604020202020204" pitchFamily="34" charset="0"/>
                          </a:rPr>
                          <m:t>8</m:t>
                        </m:r>
                      </m:den>
                    </m:f>
                  </m:oMath>
                </a14:m>
                <a:r>
                  <a:rPr lang="en-GB" sz="1000" dirty="0">
                    <a:solidFill>
                      <a:schemeClr val="tx1"/>
                    </a:solidFill>
                    <a:latin typeface="Arial" panose="020B0604020202020204" pitchFamily="34" charset="0"/>
                    <a:cs typeface="Arial" panose="020B0604020202020204" pitchFamily="34" charset="0"/>
                  </a:rPr>
                  <a:t> and </a:t>
                </a:r>
                <a14:m>
                  <m:oMath xmlns:m="http://schemas.openxmlformats.org/officeDocument/2006/math">
                    <m:sSub>
                      <m:sSubPr>
                        <m:ctrlPr>
                          <a:rPr lang="en-GB" sz="1000" i="1" smtClean="0">
                            <a:solidFill>
                              <a:schemeClr val="tx1"/>
                            </a:solidFill>
                            <a:latin typeface="Cambria Math" panose="02040503050406030204" pitchFamily="18" charset="0"/>
                            <a:cs typeface="Arial" panose="020B0604020202020204" pitchFamily="34" charset="0"/>
                          </a:rPr>
                        </m:ctrlPr>
                      </m:sSubPr>
                      <m:e>
                        <m:r>
                          <a:rPr lang="en-GB" sz="1000" b="0" i="1" smtClean="0">
                            <a:solidFill>
                              <a:schemeClr val="tx1"/>
                            </a:solidFill>
                            <a:latin typeface="Cambria Math" panose="02040503050406030204" pitchFamily="18" charset="0"/>
                            <a:cs typeface="Arial" panose="020B0604020202020204" pitchFamily="34" charset="0"/>
                          </a:rPr>
                          <m:t>𝑥</m:t>
                        </m:r>
                      </m:e>
                      <m:sub>
                        <m:r>
                          <a:rPr lang="en-GB" sz="1000" b="0" i="1" smtClean="0">
                            <a:solidFill>
                              <a:schemeClr val="tx1"/>
                            </a:solidFill>
                            <a:latin typeface="Cambria Math" panose="02040503050406030204" pitchFamily="18" charset="0"/>
                            <a:cs typeface="Arial" panose="020B0604020202020204" pitchFamily="34" charset="0"/>
                          </a:rPr>
                          <m:t>1</m:t>
                        </m:r>
                      </m:sub>
                    </m:sSub>
                    <m:r>
                      <a:rPr lang="en-GB" sz="1000" b="0" i="1" smtClean="0">
                        <a:solidFill>
                          <a:schemeClr val="tx1"/>
                        </a:solidFill>
                        <a:latin typeface="Cambria Math" panose="02040503050406030204" pitchFamily="18" charset="0"/>
                        <a:cs typeface="Arial" panose="020B0604020202020204" pitchFamily="34" charset="0"/>
                      </a:rPr>
                      <m:t>=−1</m:t>
                    </m:r>
                  </m:oMath>
                </a14:m>
                <a:endParaRPr lang="en-GB" sz="1000" dirty="0">
                  <a:solidFill>
                    <a:schemeClr val="tx1"/>
                  </a:solidFill>
                  <a:latin typeface="Arial" panose="020B0604020202020204" pitchFamily="34" charset="0"/>
                  <a:cs typeface="Arial" panose="020B0604020202020204" pitchFamily="34" charset="0"/>
                </a:endParaRPr>
              </a:p>
              <a:p>
                <a:endParaRPr lang="en-GB" sz="1000" i="1" dirty="0">
                  <a:solidFill>
                    <a:schemeClr val="tx1"/>
                  </a:solidFill>
                  <a:latin typeface="Cambria Math" panose="02040503050406030204" pitchFamily="18" charset="0"/>
                  <a:cs typeface="Arial" panose="020B0604020202020204" pitchFamily="34" charset="0"/>
                </a:endParaRPr>
              </a:p>
              <a:p>
                <a14:m>
                  <m:oMath xmlns:m="http://schemas.openxmlformats.org/officeDocument/2006/math">
                    <m:sSub>
                      <m:sSubPr>
                        <m:ctrlPr>
                          <a:rPr lang="en-GB" sz="1000" i="1">
                            <a:solidFill>
                              <a:schemeClr val="tx1"/>
                            </a:solidFill>
                            <a:latin typeface="Cambria Math" panose="02040503050406030204" pitchFamily="18" charset="0"/>
                            <a:cs typeface="Arial" panose="020B0604020202020204" pitchFamily="34" charset="0"/>
                          </a:rPr>
                        </m:ctrlPr>
                      </m:sSubPr>
                      <m:e>
                        <m:r>
                          <a:rPr lang="en-GB" sz="1000" i="1">
                            <a:solidFill>
                              <a:schemeClr val="tx1"/>
                            </a:solidFill>
                            <a:latin typeface="Cambria Math" panose="02040503050406030204" pitchFamily="18" charset="0"/>
                            <a:cs typeface="Arial" panose="020B0604020202020204" pitchFamily="34" charset="0"/>
                          </a:rPr>
                          <m:t>𝑥</m:t>
                        </m:r>
                      </m:e>
                      <m:sub>
                        <m:r>
                          <a:rPr lang="en-GB" sz="1000" b="0" i="1" smtClean="0">
                            <a:solidFill>
                              <a:schemeClr val="tx1"/>
                            </a:solidFill>
                            <a:latin typeface="Cambria Math" panose="02040503050406030204" pitchFamily="18" charset="0"/>
                            <a:cs typeface="Arial" panose="020B0604020202020204" pitchFamily="34" charset="0"/>
                          </a:rPr>
                          <m:t>2</m:t>
                        </m:r>
                      </m:sub>
                    </m:sSub>
                  </m:oMath>
                </a14:m>
                <a:r>
                  <a:rPr lang="en-GB" sz="1000" dirty="0">
                    <a:solidFill>
                      <a:schemeClr val="tx1"/>
                    </a:solidFill>
                    <a:latin typeface="Arial" panose="020B0604020202020204" pitchFamily="34" charset="0"/>
                    <a:cs typeface="Arial" panose="020B0604020202020204" pitchFamily="34" charset="0"/>
                  </a:rPr>
                  <a:t> =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−0.5</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14:m>
                  <m:oMath xmlns:m="http://schemas.openxmlformats.org/officeDocument/2006/math">
                    <m:sSub>
                      <m:sSubPr>
                        <m:ctrlPr>
                          <a:rPr lang="en-GB" sz="1000" i="1">
                            <a:solidFill>
                              <a:schemeClr val="tx1"/>
                            </a:solidFill>
                            <a:latin typeface="Cambria Math" panose="02040503050406030204" pitchFamily="18" charset="0"/>
                            <a:cs typeface="Arial" panose="020B0604020202020204" pitchFamily="34" charset="0"/>
                          </a:rPr>
                        </m:ctrlPr>
                      </m:sSubPr>
                      <m:e>
                        <m:r>
                          <a:rPr lang="en-GB" sz="1000" i="1">
                            <a:solidFill>
                              <a:schemeClr val="tx1"/>
                            </a:solidFill>
                            <a:latin typeface="Cambria Math" panose="02040503050406030204" pitchFamily="18" charset="0"/>
                            <a:cs typeface="Arial" panose="020B0604020202020204" pitchFamily="34" charset="0"/>
                          </a:rPr>
                          <m:t>𝑥</m:t>
                        </m:r>
                      </m:e>
                      <m:sub>
                        <m:r>
                          <a:rPr lang="en-GB" sz="1000" b="0" i="1" smtClean="0">
                            <a:solidFill>
                              <a:schemeClr val="tx1"/>
                            </a:solidFill>
                            <a:latin typeface="Cambria Math" panose="02040503050406030204" pitchFamily="18" charset="0"/>
                            <a:cs typeface="Arial" panose="020B0604020202020204" pitchFamily="34" charset="0"/>
                          </a:rPr>
                          <m:t>3</m:t>
                        </m:r>
                      </m:sub>
                    </m:sSub>
                  </m:oMath>
                </a14:m>
                <a:r>
                  <a:rPr lang="en-GB" sz="1000" dirty="0">
                    <a:solidFill>
                      <a:schemeClr val="tx1"/>
                    </a:solidFill>
                    <a:latin typeface="Arial" panose="020B0604020202020204" pitchFamily="34" charset="0"/>
                    <a:cs typeface="Arial" panose="020B0604020202020204" pitchFamily="34" charset="0"/>
                  </a:rPr>
                  <a:t> =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−0.390625</m:t>
                    </m:r>
                  </m:oMath>
                </a14:m>
                <a:endParaRPr lang="en-GB" sz="1000" dirty="0">
                  <a:solidFill>
                    <a:schemeClr val="tx1"/>
                  </a:solidFill>
                  <a:latin typeface="Arial" panose="020B0604020202020204" pitchFamily="34" charset="0"/>
                  <a:cs typeface="Arial" panose="020B0604020202020204" pitchFamily="34" charset="0"/>
                </a:endParaRPr>
              </a:p>
              <a:p>
                <a:endParaRPr lang="en-GB" sz="1000" i="1" dirty="0">
                  <a:solidFill>
                    <a:schemeClr val="tx1"/>
                  </a:solidFill>
                  <a:latin typeface="Cambria Math" panose="02040503050406030204" pitchFamily="18" charset="0"/>
                  <a:cs typeface="Arial" panose="020B0604020202020204" pitchFamily="34" charset="0"/>
                </a:endParaRPr>
              </a:p>
            </p:txBody>
          </p:sp>
        </mc:Choice>
        <mc:Fallback xmlns="">
          <p:sp>
            <p:nvSpPr>
              <p:cNvPr id="18" name="Rectangle 17"/>
              <p:cNvSpPr>
                <a:spLocks noRot="1" noChangeAspect="1" noMove="1" noResize="1" noEditPoints="1" noAdjustHandles="1" noChangeArrowheads="1" noChangeShapeType="1" noTextEdit="1"/>
              </p:cNvSpPr>
              <p:nvPr/>
            </p:nvSpPr>
            <p:spPr>
              <a:xfrm>
                <a:off x="2477751" y="3370997"/>
                <a:ext cx="2388972" cy="1249976"/>
              </a:xfrm>
              <a:prstGeom prst="rect">
                <a:avLst/>
              </a:prstGeom>
              <a:blipFill rotWithShape="0">
                <a:blip r:embed="rId6"/>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7444703" y="3695700"/>
                <a:ext cx="2388972" cy="31623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Rearranging Formulae</a:t>
                </a:r>
              </a:p>
              <a:p>
                <a:r>
                  <a:rPr lang="en-GB" sz="1000" dirty="0">
                    <a:solidFill>
                      <a:schemeClr val="tx1"/>
                    </a:solidFill>
                  </a:rPr>
                  <a:t>Make a the subject of the formula:</a:t>
                </a:r>
              </a:p>
              <a:p>
                <a:pPr marL="228600" indent="-228600">
                  <a:buAutoNum type="arabicParenR"/>
                </a:pPr>
                <a:r>
                  <a:rPr lang="en-GB" sz="1000" dirty="0">
                    <a:solidFill>
                      <a:schemeClr val="tx1"/>
                    </a:solidFill>
                  </a:rPr>
                  <a:t>F = ma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𝑎</m:t>
                    </m:r>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𝐹</m:t>
                        </m:r>
                      </m:num>
                      <m:den>
                        <m:r>
                          <a:rPr lang="en-GB" sz="1000" b="0" i="1" smtClean="0">
                            <a:solidFill>
                              <a:srgbClr val="FF0000"/>
                            </a:solidFill>
                            <a:latin typeface="Cambria Math" panose="02040503050406030204" pitchFamily="18" charset="0"/>
                            <a:cs typeface="Arial" panose="020B0604020202020204" pitchFamily="34" charset="0"/>
                          </a:rPr>
                          <m:t>𝑚</m:t>
                        </m:r>
                      </m:den>
                    </m:f>
                  </m:oMath>
                </a14:m>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r>
                  <a:rPr lang="en-GB" sz="1000" dirty="0">
                    <a:solidFill>
                      <a:schemeClr val="tx1"/>
                    </a:solidFill>
                  </a:rPr>
                  <a:t>v = u + at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𝑎</m:t>
                    </m:r>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𝑣</m:t>
                        </m:r>
                        <m:r>
                          <a:rPr lang="en-GB" sz="1000" b="0" i="1" smtClean="0">
                            <a:solidFill>
                              <a:srgbClr val="FF0000"/>
                            </a:solidFill>
                            <a:latin typeface="Cambria Math" panose="02040503050406030204" pitchFamily="18" charset="0"/>
                            <a:cs typeface="Arial" panose="020B0604020202020204" pitchFamily="34" charset="0"/>
                          </a:rPr>
                          <m:t>−</m:t>
                        </m:r>
                        <m:r>
                          <a:rPr lang="en-GB" sz="1000" b="0" i="1" smtClean="0">
                            <a:solidFill>
                              <a:srgbClr val="FF0000"/>
                            </a:solidFill>
                            <a:latin typeface="Cambria Math" panose="02040503050406030204" pitchFamily="18" charset="0"/>
                            <a:cs typeface="Arial" panose="020B0604020202020204" pitchFamily="34" charset="0"/>
                          </a:rPr>
                          <m:t>𝑢</m:t>
                        </m:r>
                      </m:num>
                      <m:den>
                        <m:r>
                          <a:rPr lang="en-GB" sz="1000" b="0" i="1" smtClean="0">
                            <a:solidFill>
                              <a:srgbClr val="FF0000"/>
                            </a:solidFill>
                            <a:latin typeface="Cambria Math" panose="02040503050406030204" pitchFamily="18" charset="0"/>
                            <a:cs typeface="Arial" panose="020B0604020202020204" pitchFamily="34" charset="0"/>
                          </a:rPr>
                          <m:t>𝑡</m:t>
                        </m:r>
                      </m:den>
                    </m:f>
                  </m:oMath>
                </a14:m>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r>
                  <a:rPr lang="en-GB" sz="1000" dirty="0">
                    <a:solidFill>
                      <a:schemeClr val="tx1"/>
                    </a:solidFill>
                  </a:rPr>
                  <a:t>ab + c = </a:t>
                </a:r>
                <a:r>
                  <a:rPr lang="en-GB" sz="1000" dirty="0" err="1">
                    <a:solidFill>
                      <a:schemeClr val="tx1"/>
                    </a:solidFill>
                  </a:rPr>
                  <a:t>bc</a:t>
                </a:r>
                <a:r>
                  <a:rPr lang="en-GB" sz="1000" dirty="0">
                    <a:solidFill>
                      <a:schemeClr val="tx1"/>
                    </a:solidFill>
                  </a:rPr>
                  <a:t> – a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𝑎</m:t>
                    </m:r>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𝑏𝑐</m:t>
                        </m:r>
                        <m:r>
                          <a:rPr lang="en-GB" sz="1000" b="0" i="1" smtClean="0">
                            <a:solidFill>
                              <a:srgbClr val="FF0000"/>
                            </a:solidFill>
                            <a:latin typeface="Cambria Math" panose="02040503050406030204" pitchFamily="18" charset="0"/>
                            <a:cs typeface="Arial" panose="020B0604020202020204" pitchFamily="34" charset="0"/>
                          </a:rPr>
                          <m:t>−</m:t>
                        </m:r>
                        <m:r>
                          <a:rPr lang="en-GB" sz="1000" b="0" i="1" smtClean="0">
                            <a:solidFill>
                              <a:srgbClr val="FF0000"/>
                            </a:solidFill>
                            <a:latin typeface="Cambria Math" panose="02040503050406030204" pitchFamily="18" charset="0"/>
                            <a:cs typeface="Arial" panose="020B0604020202020204" pitchFamily="34" charset="0"/>
                          </a:rPr>
                          <m:t>𝑐</m:t>
                        </m:r>
                      </m:num>
                      <m:den>
                        <m:r>
                          <a:rPr lang="en-GB" sz="1000" b="0" i="1" smtClean="0">
                            <a:solidFill>
                              <a:srgbClr val="FF0000"/>
                            </a:solidFill>
                            <a:latin typeface="Cambria Math" panose="02040503050406030204" pitchFamily="18" charset="0"/>
                            <a:cs typeface="Arial" panose="020B0604020202020204" pitchFamily="34" charset="0"/>
                          </a:rPr>
                          <m:t>𝑏</m:t>
                        </m:r>
                        <m:r>
                          <a:rPr lang="en-GB" sz="1000" b="0" i="1" smtClean="0">
                            <a:solidFill>
                              <a:srgbClr val="FF0000"/>
                            </a:solidFill>
                            <a:latin typeface="Cambria Math" panose="02040503050406030204" pitchFamily="18" charset="0"/>
                            <a:cs typeface="Arial" panose="020B0604020202020204" pitchFamily="34" charset="0"/>
                          </a:rPr>
                          <m:t>+1</m:t>
                        </m:r>
                      </m:den>
                    </m:f>
                  </m:oMath>
                </a14:m>
                <a:endParaRPr lang="en-GB" sz="1000" dirty="0">
                  <a:solidFill>
                    <a:schemeClr val="tx1"/>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7444703" y="3695700"/>
                <a:ext cx="2388972" cy="3162300"/>
              </a:xfrm>
              <a:prstGeom prst="rect">
                <a:avLst/>
              </a:prstGeom>
              <a:blipFill rotWithShape="0">
                <a:blip r:embed="rId7"/>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7444703" y="0"/>
                <a:ext cx="2388972" cy="35687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cs typeface="Arial" panose="020B0604020202020204" pitchFamily="34" charset="0"/>
                  </a:rPr>
                  <a:t>Solving Inequalities</a:t>
                </a: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Show the region satisfying x &gt; 2,   y &gt; - 1 and x + y &lt; 5</a:t>
                </a: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2x + 4 &lt; x – 3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&lt;−7</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x² - 7x + 12 ≥ 0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≤3 &amp; </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≥4</m:t>
                    </m:r>
                  </m:oMath>
                </a14:m>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0" name="Rectangle 19"/>
              <p:cNvSpPr>
                <a:spLocks noRot="1" noChangeAspect="1" noMove="1" noResize="1" noEditPoints="1" noAdjustHandles="1" noChangeArrowheads="1" noChangeShapeType="1" noTextEdit="1"/>
              </p:cNvSpPr>
              <p:nvPr/>
            </p:nvSpPr>
            <p:spPr>
              <a:xfrm>
                <a:off x="7444703" y="0"/>
                <a:ext cx="2388972" cy="3568700"/>
              </a:xfrm>
              <a:prstGeom prst="rect">
                <a:avLst/>
              </a:prstGeom>
              <a:blipFill rotWithShape="0">
                <a:blip r:embed="rId8"/>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4955501" y="-2"/>
                <a:ext cx="2388972" cy="22467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Simultaneous Equations</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Two sandwiches and a juice cost £3.40. Four sandwiches and three juices cost £7.20. What is the cost of a sandwich.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𝑠</m:t>
                    </m:r>
                    <m:r>
                      <a:rPr lang="en-GB" sz="1000" b="0" i="1" smtClean="0">
                        <a:solidFill>
                          <a:srgbClr val="FF0000"/>
                        </a:solidFill>
                        <a:latin typeface="Cambria Math" panose="02040503050406030204" pitchFamily="18" charset="0"/>
                        <a:cs typeface="Arial" panose="020B0604020202020204" pitchFamily="34" charset="0"/>
                      </a:rPr>
                      <m:t>=£1.50 &amp; </m:t>
                    </m:r>
                    <m:r>
                      <a:rPr lang="en-GB" sz="1000" b="0" i="1" smtClean="0">
                        <a:solidFill>
                          <a:srgbClr val="FF0000"/>
                        </a:solidFill>
                        <a:latin typeface="Cambria Math" panose="02040503050406030204" pitchFamily="18" charset="0"/>
                        <a:cs typeface="Arial" panose="020B0604020202020204" pitchFamily="34" charset="0"/>
                      </a:rPr>
                      <m:t>𝑐</m:t>
                    </m:r>
                    <m:r>
                      <a:rPr lang="en-GB" sz="1000" b="0" i="1" smtClean="0">
                        <a:solidFill>
                          <a:srgbClr val="FF0000"/>
                        </a:solidFill>
                        <a:latin typeface="Cambria Math" panose="02040503050406030204" pitchFamily="18" charset="0"/>
                        <a:cs typeface="Arial" panose="020B0604020202020204" pitchFamily="34" charset="0"/>
                      </a:rPr>
                      <m:t>=40</m:t>
                    </m:r>
                    <m:r>
                      <a:rPr lang="en-GB" sz="1000" b="0" i="1" smtClean="0">
                        <a:solidFill>
                          <a:srgbClr val="FF0000"/>
                        </a:solidFill>
                        <a:latin typeface="Cambria Math" panose="02040503050406030204" pitchFamily="18" charset="0"/>
                        <a:cs typeface="Arial" panose="020B0604020202020204" pitchFamily="34" charset="0"/>
                      </a:rPr>
                      <m:t>𝑝</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s-ES" sz="1000" dirty="0" err="1">
                    <a:solidFill>
                      <a:schemeClr val="tx1"/>
                    </a:solidFill>
                    <a:latin typeface="Arial" panose="020B0604020202020204" pitchFamily="34" charset="0"/>
                    <a:cs typeface="Arial" panose="020B0604020202020204" pitchFamily="34" charset="0"/>
                  </a:rPr>
                  <a:t>Solve</a:t>
                </a:r>
                <a:r>
                  <a:rPr lang="es-ES" sz="1000" dirty="0">
                    <a:solidFill>
                      <a:schemeClr val="tx1"/>
                    </a:solidFill>
                    <a:latin typeface="Arial" panose="020B0604020202020204" pitchFamily="34" charset="0"/>
                    <a:cs typeface="Arial" panose="020B0604020202020204" pitchFamily="34" charset="0"/>
                  </a:rPr>
                  <a:t>:	y = x + 4</a:t>
                </a:r>
              </a:p>
              <a:p>
                <a:r>
                  <a:rPr lang="es-ES" sz="1000" dirty="0">
                    <a:solidFill>
                      <a:schemeClr val="tx1"/>
                    </a:solidFill>
                    <a:latin typeface="Arial" panose="020B0604020202020204" pitchFamily="34" charset="0"/>
                    <a:cs typeface="Arial" panose="020B0604020202020204" pitchFamily="34" charset="0"/>
                  </a:rPr>
                  <a:t>	y = x² + 4x</a:t>
                </a:r>
              </a:p>
              <a:p>
                <a:pPr/>
                <a14:m>
                  <m:oMathPara xmlns:m="http://schemas.openxmlformats.org/officeDocument/2006/math">
                    <m:oMathParaPr>
                      <m:jc m:val="centerGroup"/>
                    </m:oMathParaPr>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=−4, </m:t>
                      </m:r>
                      <m:r>
                        <a:rPr lang="en-GB" sz="1000" b="0" i="1" smtClean="0">
                          <a:solidFill>
                            <a:srgbClr val="FF0000"/>
                          </a:solidFill>
                          <a:latin typeface="Cambria Math" panose="02040503050406030204" pitchFamily="18" charset="0"/>
                          <a:cs typeface="Arial" panose="020B0604020202020204" pitchFamily="34" charset="0"/>
                        </a:rPr>
                        <m:t>𝑦</m:t>
                      </m:r>
                      <m:r>
                        <a:rPr lang="en-GB" sz="1000" b="0" i="1" smtClean="0">
                          <a:solidFill>
                            <a:srgbClr val="FF0000"/>
                          </a:solidFill>
                          <a:latin typeface="Cambria Math" panose="02040503050406030204" pitchFamily="18" charset="0"/>
                          <a:cs typeface="Arial" panose="020B0604020202020204" pitchFamily="34" charset="0"/>
                        </a:rPr>
                        <m:t>=0 &amp;</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=1, </m:t>
                      </m:r>
                      <m:r>
                        <a:rPr lang="en-GB" sz="1000" b="0" i="1" smtClean="0">
                          <a:solidFill>
                            <a:srgbClr val="FF0000"/>
                          </a:solidFill>
                          <a:latin typeface="Cambria Math" panose="02040503050406030204" pitchFamily="18" charset="0"/>
                          <a:cs typeface="Arial" panose="020B0604020202020204" pitchFamily="34" charset="0"/>
                        </a:rPr>
                        <m:t>𝑦</m:t>
                      </m:r>
                      <m:r>
                        <a:rPr lang="en-GB" sz="1000" b="0" i="1" smtClean="0">
                          <a:solidFill>
                            <a:srgbClr val="FF0000"/>
                          </a:solidFill>
                          <a:latin typeface="Cambria Math" panose="02040503050406030204" pitchFamily="18" charset="0"/>
                          <a:cs typeface="Arial" panose="020B0604020202020204" pitchFamily="34" charset="0"/>
                        </a:rPr>
                        <m:t>=5</m:t>
                      </m:r>
                    </m:oMath>
                  </m:oMathPara>
                </a14:m>
                <a:endParaRPr lang="es-ES" sz="1000" dirty="0">
                  <a:solidFill>
                    <a:schemeClr val="tx1"/>
                  </a:solidFill>
                  <a:latin typeface="Arial" panose="020B0604020202020204" pitchFamily="34" charset="0"/>
                  <a:cs typeface="Arial" panose="020B0604020202020204" pitchFamily="34" charset="0"/>
                </a:endParaRPr>
              </a:p>
              <a:p>
                <a:endParaRPr lang="es-ES"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s-ES" sz="1000" dirty="0" err="1">
                    <a:solidFill>
                      <a:schemeClr val="tx1"/>
                    </a:solidFill>
                    <a:latin typeface="Arial" panose="020B0604020202020204" pitchFamily="34" charset="0"/>
                    <a:cs typeface="Arial" panose="020B0604020202020204" pitchFamily="34" charset="0"/>
                  </a:rPr>
                  <a:t>Solve</a:t>
                </a:r>
                <a:r>
                  <a:rPr lang="es-ES" sz="1000" dirty="0">
                    <a:solidFill>
                      <a:schemeClr val="tx1"/>
                    </a:solidFill>
                    <a:latin typeface="Arial" panose="020B0604020202020204" pitchFamily="34" charset="0"/>
                    <a:cs typeface="Arial" panose="020B0604020202020204" pitchFamily="34" charset="0"/>
                  </a:rPr>
                  <a:t>:	x² + y² = 34</a:t>
                </a:r>
              </a:p>
              <a:p>
                <a:r>
                  <a:rPr lang="es-ES" sz="1000" dirty="0">
                    <a:solidFill>
                      <a:schemeClr val="tx1"/>
                    </a:solidFill>
                    <a:latin typeface="Arial" panose="020B0604020202020204" pitchFamily="34" charset="0"/>
                    <a:cs typeface="Arial" panose="020B0604020202020204" pitchFamily="34" charset="0"/>
                  </a:rPr>
                  <a:t>	y = x + 8 </a:t>
                </a:r>
              </a:p>
              <a:p>
                <a:pPr/>
                <a14:m>
                  <m:oMathPara xmlns:m="http://schemas.openxmlformats.org/officeDocument/2006/math">
                    <m:oMathParaPr>
                      <m:jc m:val="centerGroup"/>
                    </m:oMathParaPr>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=−3, </m:t>
                      </m:r>
                      <m:r>
                        <a:rPr lang="en-GB" sz="1000" b="0" i="1" smtClean="0">
                          <a:solidFill>
                            <a:srgbClr val="FF0000"/>
                          </a:solidFill>
                          <a:latin typeface="Cambria Math" panose="02040503050406030204" pitchFamily="18" charset="0"/>
                          <a:cs typeface="Arial" panose="020B0604020202020204" pitchFamily="34" charset="0"/>
                        </a:rPr>
                        <m:t>𝑦</m:t>
                      </m:r>
                      <m:r>
                        <a:rPr lang="en-GB" sz="1000" b="0" i="1" smtClean="0">
                          <a:solidFill>
                            <a:srgbClr val="FF0000"/>
                          </a:solidFill>
                          <a:latin typeface="Cambria Math" panose="02040503050406030204" pitchFamily="18" charset="0"/>
                          <a:cs typeface="Arial" panose="020B0604020202020204" pitchFamily="34" charset="0"/>
                        </a:rPr>
                        <m:t>=5 &amp; </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=−5, </m:t>
                      </m:r>
                      <m:r>
                        <a:rPr lang="en-GB" sz="1000" b="0" i="1" smtClean="0">
                          <a:solidFill>
                            <a:srgbClr val="FF0000"/>
                          </a:solidFill>
                          <a:latin typeface="Cambria Math" panose="02040503050406030204" pitchFamily="18" charset="0"/>
                          <a:cs typeface="Arial" panose="020B0604020202020204" pitchFamily="34" charset="0"/>
                        </a:rPr>
                        <m:t>𝑦</m:t>
                      </m:r>
                      <m:r>
                        <a:rPr lang="en-GB" sz="1000" b="0" i="1" smtClean="0">
                          <a:solidFill>
                            <a:srgbClr val="FF0000"/>
                          </a:solidFill>
                          <a:latin typeface="Cambria Math" panose="02040503050406030204" pitchFamily="18" charset="0"/>
                          <a:cs typeface="Arial" panose="020B0604020202020204" pitchFamily="34" charset="0"/>
                        </a:rPr>
                        <m:t>=3</m:t>
                      </m:r>
                    </m:oMath>
                  </m:oMathPara>
                </a14:m>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1" name="Rectangle 20"/>
              <p:cNvSpPr>
                <a:spLocks noRot="1" noChangeAspect="1" noMove="1" noResize="1" noEditPoints="1" noAdjustHandles="1" noChangeArrowheads="1" noChangeShapeType="1" noTextEdit="1"/>
              </p:cNvSpPr>
              <p:nvPr/>
            </p:nvSpPr>
            <p:spPr>
              <a:xfrm>
                <a:off x="4955501" y="-2"/>
                <a:ext cx="2388972" cy="2246769"/>
              </a:xfrm>
              <a:prstGeom prst="rect">
                <a:avLst/>
              </a:prstGeom>
              <a:blipFill rotWithShape="0">
                <a:blip r:embed="rId9"/>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4955501" y="2374204"/>
                <a:ext cx="2388972" cy="22467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Quadratic Sequences</a:t>
                </a:r>
              </a:p>
              <a:p>
                <a:r>
                  <a:rPr lang="en-GB" sz="1000" dirty="0">
                    <a:solidFill>
                      <a:schemeClr val="tx1"/>
                    </a:solidFill>
                    <a:latin typeface="Arial" panose="020B0604020202020204" pitchFamily="34" charset="0"/>
                    <a:cs typeface="Arial" panose="020B0604020202020204" pitchFamily="34" charset="0"/>
                  </a:rPr>
                  <a:t>Find the nth term:</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-2,   2,   10,   22,   38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𝑛</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−2</m:t>
                    </m:r>
                    <m:r>
                      <a:rPr lang="en-GB" sz="1000" b="0" i="1" smtClean="0">
                        <a:solidFill>
                          <a:srgbClr val="FF0000"/>
                        </a:solidFill>
                        <a:latin typeface="Cambria Math" panose="02040503050406030204" pitchFamily="18" charset="0"/>
                        <a:cs typeface="Arial" panose="020B0604020202020204" pitchFamily="34" charset="0"/>
                      </a:rPr>
                      <m:t>𝑛</m:t>
                    </m:r>
                    <m:r>
                      <a:rPr lang="en-GB" sz="1000" b="0" i="1" smtClean="0">
                        <a:solidFill>
                          <a:srgbClr val="FF0000"/>
                        </a:solidFill>
                        <a:latin typeface="Cambria Math" panose="02040503050406030204" pitchFamily="18" charset="0"/>
                        <a:cs typeface="Arial" panose="020B0604020202020204" pitchFamily="34" charset="0"/>
                      </a:rPr>
                      <m:t>−2</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3,   15,   33,   57,   87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3</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𝑛</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+3</m:t>
                    </m:r>
                    <m:r>
                      <a:rPr lang="en-GB" sz="1000" b="0" i="1" smtClean="0">
                        <a:solidFill>
                          <a:srgbClr val="FF0000"/>
                        </a:solidFill>
                        <a:latin typeface="Cambria Math" panose="02040503050406030204" pitchFamily="18" charset="0"/>
                        <a:cs typeface="Arial" panose="020B0604020202020204" pitchFamily="34" charset="0"/>
                      </a:rPr>
                      <m:t>𝑛</m:t>
                    </m:r>
                    <m:r>
                      <a:rPr lang="en-GB" sz="1000" b="0" i="1" smtClean="0">
                        <a:solidFill>
                          <a:srgbClr val="FF0000"/>
                        </a:solidFill>
                        <a:latin typeface="Cambria Math" panose="02040503050406030204" pitchFamily="18" charset="0"/>
                        <a:cs typeface="Arial" panose="020B0604020202020204" pitchFamily="34" charset="0"/>
                      </a:rPr>
                      <m:t>−3</m:t>
                    </m:r>
                  </m:oMath>
                </a14:m>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2" name="Rectangle 21"/>
              <p:cNvSpPr>
                <a:spLocks noRot="1" noChangeAspect="1" noMove="1" noResize="1" noEditPoints="1" noAdjustHandles="1" noChangeArrowheads="1" noChangeShapeType="1" noTextEdit="1"/>
              </p:cNvSpPr>
              <p:nvPr/>
            </p:nvSpPr>
            <p:spPr>
              <a:xfrm>
                <a:off x="4955501" y="2374204"/>
                <a:ext cx="2388972" cy="2246769"/>
              </a:xfrm>
              <a:prstGeom prst="rect">
                <a:avLst/>
              </a:prstGeom>
              <a:blipFill rotWithShape="0">
                <a:blip r:embed="rId10"/>
                <a:stretch>
                  <a:fillRect/>
                </a:stretch>
              </a:blipFill>
              <a:ln w="28575">
                <a:solidFill>
                  <a:schemeClr val="tx1"/>
                </a:solidFill>
              </a:ln>
            </p:spPr>
            <p:txBody>
              <a:bodyPr/>
              <a:lstStyle/>
              <a:p>
                <a:r>
                  <a:rPr lang="en-GB">
                    <a:noFill/>
                  </a:rPr>
                  <a:t> </a:t>
                </a:r>
              </a:p>
            </p:txBody>
          </p:sp>
        </mc:Fallback>
      </mc:AlternateContent>
      <p:sp>
        <p:nvSpPr>
          <p:cNvPr id="23" name="Rectangle 22"/>
          <p:cNvSpPr/>
          <p:nvPr/>
        </p:nvSpPr>
        <p:spPr>
          <a:xfrm>
            <a:off x="2477749" y="4748409"/>
            <a:ext cx="4866723" cy="210959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Types of Graphs</a:t>
            </a:r>
          </a:p>
          <a:p>
            <a:r>
              <a:rPr lang="en-GB" sz="1000" dirty="0">
                <a:solidFill>
                  <a:schemeClr val="tx1"/>
                </a:solidFill>
                <a:latin typeface="Arial" panose="020B0604020202020204" pitchFamily="34" charset="0"/>
                <a:cs typeface="Arial" panose="020B0604020202020204" pitchFamily="34" charset="0"/>
              </a:rPr>
              <a:t>Match the equation to its graph:</a:t>
            </a: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 </a:t>
            </a:r>
            <a:endParaRPr lang="en-GB" sz="1000" dirty="0">
              <a:solidFill>
                <a:schemeClr val="tx1"/>
              </a:solidFill>
            </a:endParaRPr>
          </a:p>
        </p:txBody>
      </p:sp>
      <mc:AlternateContent xmlns:mc="http://schemas.openxmlformats.org/markup-compatibility/2006" xmlns:a14="http://schemas.microsoft.com/office/drawing/2010/main">
        <mc:Choice Requires="a14">
          <p:sp>
            <p:nvSpPr>
              <p:cNvPr id="24" name="Rectangle 23"/>
              <p:cNvSpPr/>
              <p:nvPr/>
            </p:nvSpPr>
            <p:spPr>
              <a:xfrm>
                <a:off x="0" y="4452466"/>
                <a:ext cx="2388972" cy="240553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Algebraic Fractions</a:t>
                </a:r>
              </a:p>
              <a:p>
                <a:pPr marL="228600" indent="-228600">
                  <a:buAutoNum type="arabicParenR"/>
                </a:pPr>
                <a:r>
                  <a:rPr lang="en-GB" sz="1000" dirty="0">
                    <a:solidFill>
                      <a:schemeClr val="tx1"/>
                    </a:solidFill>
                  </a:rPr>
                  <a:t>Simplify </a:t>
                </a:r>
                <a14:m>
                  <m:oMath xmlns:m="http://schemas.openxmlformats.org/officeDocument/2006/math">
                    <m:f>
                      <m:fPr>
                        <m:ctrlPr>
                          <a:rPr lang="en-GB" sz="1000" i="1" smtClean="0">
                            <a:solidFill>
                              <a:schemeClr val="tx1"/>
                            </a:solidFill>
                            <a:latin typeface="Cambria Math" panose="02040503050406030204" pitchFamily="18" charset="0"/>
                          </a:rPr>
                        </m:ctrlPr>
                      </m:fPr>
                      <m:num>
                        <m:r>
                          <a:rPr lang="en-GB" sz="1000" b="0" i="1" smtClean="0">
                            <a:solidFill>
                              <a:schemeClr val="tx1"/>
                            </a:solidFill>
                            <a:latin typeface="Cambria Math" panose="02040503050406030204" pitchFamily="18" charset="0"/>
                          </a:rPr>
                          <m:t>6</m:t>
                        </m:r>
                        <m:sSup>
                          <m:sSupPr>
                            <m:ctrlPr>
                              <a:rPr lang="en-GB" sz="1000" b="0" i="1" smtClean="0">
                                <a:solidFill>
                                  <a:schemeClr val="tx1"/>
                                </a:solidFill>
                                <a:latin typeface="Cambria Math" panose="02040503050406030204" pitchFamily="18" charset="0"/>
                              </a:rPr>
                            </m:ctrlPr>
                          </m:sSupPr>
                          <m:e>
                            <m:r>
                              <a:rPr lang="en-GB" sz="1000" b="0" i="1" smtClean="0">
                                <a:solidFill>
                                  <a:schemeClr val="tx1"/>
                                </a:solidFill>
                                <a:latin typeface="Cambria Math" panose="02040503050406030204" pitchFamily="18" charset="0"/>
                              </a:rPr>
                              <m:t>𝑥</m:t>
                            </m:r>
                          </m:e>
                          <m:sup>
                            <m:r>
                              <a:rPr lang="en-GB" sz="1000" b="0" i="1" smtClean="0">
                                <a:solidFill>
                                  <a:schemeClr val="tx1"/>
                                </a:solidFill>
                                <a:latin typeface="Cambria Math" panose="02040503050406030204" pitchFamily="18" charset="0"/>
                              </a:rPr>
                              <m:t>2</m:t>
                            </m:r>
                          </m:sup>
                        </m:sSup>
                        <m:r>
                          <a:rPr lang="en-GB" sz="1000" b="0" i="1" smtClean="0">
                            <a:solidFill>
                              <a:schemeClr val="tx1"/>
                            </a:solidFill>
                            <a:latin typeface="Cambria Math" panose="02040503050406030204" pitchFamily="18" charset="0"/>
                          </a:rPr>
                          <m:t>+</m:t>
                        </m:r>
                        <m:r>
                          <a:rPr lang="en-GB" sz="1000" b="0" i="1" smtClean="0">
                            <a:solidFill>
                              <a:schemeClr val="tx1"/>
                            </a:solidFill>
                            <a:latin typeface="Cambria Math" panose="02040503050406030204" pitchFamily="18" charset="0"/>
                          </a:rPr>
                          <m:t>𝑥</m:t>
                        </m:r>
                        <m:r>
                          <a:rPr lang="en-GB" sz="1000" b="0" i="1" smtClean="0">
                            <a:solidFill>
                              <a:schemeClr val="tx1"/>
                            </a:solidFill>
                            <a:latin typeface="Cambria Math" panose="02040503050406030204" pitchFamily="18" charset="0"/>
                          </a:rPr>
                          <m:t> −1</m:t>
                        </m:r>
                      </m:num>
                      <m:den>
                        <m:r>
                          <a:rPr lang="en-GB" sz="1000" b="0" i="1" smtClean="0">
                            <a:solidFill>
                              <a:schemeClr val="tx1"/>
                            </a:solidFill>
                            <a:latin typeface="Cambria Math" panose="02040503050406030204" pitchFamily="18" charset="0"/>
                          </a:rPr>
                          <m:t>4</m:t>
                        </m:r>
                        <m:sSup>
                          <m:sSupPr>
                            <m:ctrlPr>
                              <a:rPr lang="en-GB" sz="1000" b="0" i="1" smtClean="0">
                                <a:solidFill>
                                  <a:schemeClr val="tx1"/>
                                </a:solidFill>
                                <a:latin typeface="Cambria Math" panose="02040503050406030204" pitchFamily="18" charset="0"/>
                              </a:rPr>
                            </m:ctrlPr>
                          </m:sSupPr>
                          <m:e>
                            <m:r>
                              <a:rPr lang="en-GB" sz="1000" b="0" i="1" smtClean="0">
                                <a:solidFill>
                                  <a:schemeClr val="tx1"/>
                                </a:solidFill>
                                <a:latin typeface="Cambria Math" panose="02040503050406030204" pitchFamily="18" charset="0"/>
                              </a:rPr>
                              <m:t>𝑥</m:t>
                            </m:r>
                          </m:e>
                          <m:sup>
                            <m:r>
                              <a:rPr lang="en-GB" sz="1000" b="0" i="1" smtClean="0">
                                <a:solidFill>
                                  <a:schemeClr val="tx1"/>
                                </a:solidFill>
                                <a:latin typeface="Cambria Math" panose="02040503050406030204" pitchFamily="18" charset="0"/>
                              </a:rPr>
                              <m:t>2</m:t>
                            </m:r>
                          </m:sup>
                        </m:sSup>
                        <m:r>
                          <a:rPr lang="en-GB" sz="1000" b="0" i="1" smtClean="0">
                            <a:solidFill>
                              <a:schemeClr val="tx1"/>
                            </a:solidFill>
                            <a:latin typeface="Cambria Math" panose="02040503050406030204" pitchFamily="18" charset="0"/>
                          </a:rPr>
                          <m:t> −1</m:t>
                        </m:r>
                      </m:den>
                    </m:f>
                  </m:oMath>
                </a14:m>
                <a:r>
                  <a:rPr lang="en-GB" sz="1000" dirty="0">
                    <a:solidFill>
                      <a:schemeClr val="tx1"/>
                    </a:solidFill>
                  </a:rPr>
                  <a:t>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3</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2</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−1</m:t>
                        </m:r>
                      </m:den>
                    </m:f>
                  </m:oMath>
                </a14:m>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r>
                  <a:rPr lang="en-GB" sz="1000" dirty="0">
                    <a:solidFill>
                      <a:schemeClr val="tx1"/>
                    </a:solidFill>
                  </a:rPr>
                  <a:t>Simplify </a:t>
                </a:r>
                <a14:m>
                  <m:oMath xmlns:m="http://schemas.openxmlformats.org/officeDocument/2006/math">
                    <m:f>
                      <m:fPr>
                        <m:ctrlPr>
                          <a:rPr lang="en-GB" sz="1000" i="1" smtClean="0">
                            <a:solidFill>
                              <a:schemeClr val="tx1"/>
                            </a:solidFill>
                            <a:latin typeface="Cambria Math" panose="02040503050406030204" pitchFamily="18" charset="0"/>
                          </a:rPr>
                        </m:ctrlPr>
                      </m:fPr>
                      <m:num>
                        <m:r>
                          <a:rPr lang="en-GB" sz="1000" b="0" i="1" smtClean="0">
                            <a:solidFill>
                              <a:schemeClr val="tx1"/>
                            </a:solidFill>
                            <a:latin typeface="Cambria Math" panose="02040503050406030204" pitchFamily="18" charset="0"/>
                          </a:rPr>
                          <m:t>𝑥</m:t>
                        </m:r>
                        <m:r>
                          <a:rPr lang="en-GB" sz="1000" b="0" i="1" smtClean="0">
                            <a:solidFill>
                              <a:schemeClr val="tx1"/>
                            </a:solidFill>
                            <a:latin typeface="Cambria Math" panose="02040503050406030204" pitchFamily="18" charset="0"/>
                          </a:rPr>
                          <m:t> + 3</m:t>
                        </m:r>
                      </m:num>
                      <m:den>
                        <m:r>
                          <a:rPr lang="en-GB" sz="1000" b="0" i="1" smtClean="0">
                            <a:solidFill>
                              <a:schemeClr val="tx1"/>
                            </a:solidFill>
                            <a:latin typeface="Cambria Math" panose="02040503050406030204" pitchFamily="18" charset="0"/>
                          </a:rPr>
                          <m:t>4</m:t>
                        </m:r>
                        <m:r>
                          <a:rPr lang="en-GB" sz="1000" b="0" i="1" smtClean="0">
                            <a:solidFill>
                              <a:schemeClr val="tx1"/>
                            </a:solidFill>
                            <a:latin typeface="Cambria Math" panose="02040503050406030204" pitchFamily="18" charset="0"/>
                          </a:rPr>
                          <m:t>𝑥</m:t>
                        </m:r>
                      </m:den>
                    </m:f>
                    <m:r>
                      <a:rPr lang="en-GB" sz="1000" b="0" i="0" smtClean="0">
                        <a:solidFill>
                          <a:schemeClr val="tx1"/>
                        </a:solidFill>
                        <a:latin typeface="Cambria Math" panose="02040503050406030204" pitchFamily="18" charset="0"/>
                      </a:rPr>
                      <m:t>+ </m:t>
                    </m:r>
                    <m:f>
                      <m:fPr>
                        <m:ctrlPr>
                          <a:rPr lang="en-GB" sz="1000" b="0" i="1" smtClean="0">
                            <a:solidFill>
                              <a:schemeClr val="tx1"/>
                            </a:solidFill>
                            <a:latin typeface="Cambria Math" panose="02040503050406030204" pitchFamily="18" charset="0"/>
                          </a:rPr>
                        </m:ctrlPr>
                      </m:fPr>
                      <m:num>
                        <m:r>
                          <a:rPr lang="en-GB" sz="1000" b="0" i="1" smtClean="0">
                            <a:solidFill>
                              <a:schemeClr val="tx1"/>
                            </a:solidFill>
                            <a:latin typeface="Cambria Math" panose="02040503050406030204" pitchFamily="18" charset="0"/>
                          </a:rPr>
                          <m:t>𝑥</m:t>
                        </m:r>
                        <m:r>
                          <a:rPr lang="en-GB" sz="1000" b="0" i="1" smtClean="0">
                            <a:solidFill>
                              <a:schemeClr val="tx1"/>
                            </a:solidFill>
                            <a:latin typeface="Cambria Math" panose="02040503050406030204" pitchFamily="18" charset="0"/>
                          </a:rPr>
                          <m:t> − 2</m:t>
                        </m:r>
                      </m:num>
                      <m:den>
                        <m:r>
                          <a:rPr lang="en-GB" sz="1000" b="0" i="1" smtClean="0">
                            <a:solidFill>
                              <a:schemeClr val="tx1"/>
                            </a:solidFill>
                            <a:latin typeface="Cambria Math" panose="02040503050406030204" pitchFamily="18" charset="0"/>
                          </a:rPr>
                          <m:t>𝑥</m:t>
                        </m:r>
                        <m:r>
                          <a:rPr lang="en-GB" sz="1000" b="0" i="1" smtClean="0">
                            <a:solidFill>
                              <a:schemeClr val="tx1"/>
                            </a:solidFill>
                            <a:latin typeface="Cambria Math" panose="02040503050406030204" pitchFamily="18" charset="0"/>
                          </a:rPr>
                          <m:t> + 1</m:t>
                        </m:r>
                      </m:den>
                    </m:f>
                  </m:oMath>
                </a14:m>
                <a:r>
                  <a:rPr lang="en-GB" sz="1000" dirty="0">
                    <a:solidFill>
                      <a:schemeClr val="tx1"/>
                    </a:solidFill>
                  </a:rPr>
                  <a:t>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5</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2</m:t>
                            </m:r>
                          </m:sup>
                        </m:sSup>
                        <m:r>
                          <a:rPr lang="en-GB" sz="1000" b="0" i="1" smtClean="0">
                            <a:solidFill>
                              <a:srgbClr val="FF0000"/>
                            </a:solidFill>
                            <a:latin typeface="Cambria Math" panose="02040503050406030204" pitchFamily="18" charset="0"/>
                            <a:cs typeface="Arial" panose="020B0604020202020204" pitchFamily="34" charset="0"/>
                          </a:rPr>
                          <m:t>−4</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+3</m:t>
                        </m:r>
                      </m:num>
                      <m:den>
                        <m:r>
                          <a:rPr lang="en-GB" sz="1000" b="0" i="1" smtClean="0">
                            <a:solidFill>
                              <a:srgbClr val="FF0000"/>
                            </a:solidFill>
                            <a:latin typeface="Cambria Math" panose="02040503050406030204" pitchFamily="18" charset="0"/>
                            <a:cs typeface="Arial" panose="020B0604020202020204" pitchFamily="34" charset="0"/>
                          </a:rPr>
                          <m:t>4</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m:t>
                        </m:r>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+1)</m:t>
                        </m:r>
                      </m:den>
                    </m:f>
                  </m:oMath>
                </a14:m>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endParaRPr lang="en-GB" sz="1000" dirty="0">
                  <a:solidFill>
                    <a:schemeClr val="tx1"/>
                  </a:solidFill>
                </a:endParaRPr>
              </a:p>
              <a:p>
                <a:pPr marL="228600" indent="-228600">
                  <a:buAutoNum type="arabicParenR"/>
                </a:pPr>
                <a:r>
                  <a:rPr lang="en-GB" sz="1000" dirty="0">
                    <a:solidFill>
                      <a:schemeClr val="tx1"/>
                    </a:solidFill>
                  </a:rPr>
                  <a:t>Solve </a:t>
                </a:r>
                <a14:m>
                  <m:oMath xmlns:m="http://schemas.openxmlformats.org/officeDocument/2006/math">
                    <m:f>
                      <m:fPr>
                        <m:ctrlPr>
                          <a:rPr lang="en-GB" sz="1000" i="1">
                            <a:solidFill>
                              <a:schemeClr val="tx1"/>
                            </a:solidFill>
                            <a:latin typeface="Cambria Math" panose="02040503050406030204" pitchFamily="18" charset="0"/>
                          </a:rPr>
                        </m:ctrlPr>
                      </m:fPr>
                      <m:num>
                        <m:r>
                          <a:rPr lang="en-GB" sz="1000" i="1">
                            <a:solidFill>
                              <a:schemeClr val="tx1"/>
                            </a:solidFill>
                            <a:latin typeface="Cambria Math" panose="02040503050406030204" pitchFamily="18" charset="0"/>
                          </a:rPr>
                          <m:t>𝑥</m:t>
                        </m:r>
                        <m:r>
                          <a:rPr lang="en-GB" sz="1000" i="1">
                            <a:solidFill>
                              <a:schemeClr val="tx1"/>
                            </a:solidFill>
                            <a:latin typeface="Cambria Math" panose="02040503050406030204" pitchFamily="18" charset="0"/>
                          </a:rPr>
                          <m:t> − 2</m:t>
                        </m:r>
                      </m:num>
                      <m:den>
                        <m:r>
                          <a:rPr lang="en-GB" sz="1000" b="0" i="1" smtClean="0">
                            <a:solidFill>
                              <a:schemeClr val="tx1"/>
                            </a:solidFill>
                            <a:latin typeface="Cambria Math" panose="02040503050406030204" pitchFamily="18" charset="0"/>
                          </a:rPr>
                          <m:t>5</m:t>
                        </m:r>
                      </m:den>
                    </m:f>
                    <m:r>
                      <a:rPr lang="en-GB" sz="1000" b="0" i="1" smtClean="0">
                        <a:solidFill>
                          <a:schemeClr val="tx1"/>
                        </a:solidFill>
                        <a:latin typeface="Cambria Math" panose="02040503050406030204" pitchFamily="18" charset="0"/>
                      </a:rPr>
                      <m:t>+ </m:t>
                    </m:r>
                    <m:f>
                      <m:fPr>
                        <m:ctrlPr>
                          <a:rPr lang="en-GB" sz="1000" b="0" i="1" smtClean="0">
                            <a:solidFill>
                              <a:schemeClr val="tx1"/>
                            </a:solidFill>
                            <a:latin typeface="Cambria Math" panose="02040503050406030204" pitchFamily="18" charset="0"/>
                          </a:rPr>
                        </m:ctrlPr>
                      </m:fPr>
                      <m:num>
                        <m:r>
                          <a:rPr lang="en-GB" sz="1000" b="0" i="1" smtClean="0">
                            <a:solidFill>
                              <a:schemeClr val="tx1"/>
                            </a:solidFill>
                            <a:latin typeface="Cambria Math" panose="02040503050406030204" pitchFamily="18" charset="0"/>
                          </a:rPr>
                          <m:t>2</m:t>
                        </m:r>
                        <m:r>
                          <a:rPr lang="en-GB" sz="1000" b="0" i="1" smtClean="0">
                            <a:solidFill>
                              <a:schemeClr val="tx1"/>
                            </a:solidFill>
                            <a:latin typeface="Cambria Math" panose="02040503050406030204" pitchFamily="18" charset="0"/>
                          </a:rPr>
                          <m:t>𝑥</m:t>
                        </m:r>
                        <m:r>
                          <a:rPr lang="en-GB" sz="1000" b="0" i="1" smtClean="0">
                            <a:solidFill>
                              <a:schemeClr val="tx1"/>
                            </a:solidFill>
                            <a:latin typeface="Cambria Math" panose="02040503050406030204" pitchFamily="18" charset="0"/>
                          </a:rPr>
                          <m:t>  − 3</m:t>
                        </m:r>
                      </m:num>
                      <m:den>
                        <m:r>
                          <a:rPr lang="en-GB" sz="1000" b="0" i="1" smtClean="0">
                            <a:solidFill>
                              <a:schemeClr val="tx1"/>
                            </a:solidFill>
                            <a:latin typeface="Cambria Math" panose="02040503050406030204" pitchFamily="18" charset="0"/>
                          </a:rPr>
                          <m:t>𝑥</m:t>
                        </m:r>
                      </m:den>
                    </m:f>
                    <m:r>
                      <a:rPr lang="en-GB" sz="1000" b="0" i="1" smtClean="0">
                        <a:solidFill>
                          <a:schemeClr val="tx1"/>
                        </a:solidFill>
                        <a:latin typeface="Cambria Math" panose="02040503050406030204" pitchFamily="18" charset="0"/>
                      </a:rPr>
                      <m:t>= </m:t>
                    </m:r>
                    <m:f>
                      <m:fPr>
                        <m:ctrlPr>
                          <a:rPr lang="en-GB" sz="1000" b="0" i="1" smtClean="0">
                            <a:solidFill>
                              <a:schemeClr val="tx1"/>
                            </a:solidFill>
                            <a:latin typeface="Cambria Math" panose="02040503050406030204" pitchFamily="18" charset="0"/>
                          </a:rPr>
                        </m:ctrlPr>
                      </m:fPr>
                      <m:num>
                        <m:r>
                          <a:rPr lang="en-GB" sz="1000" b="0" i="1" smtClean="0">
                            <a:solidFill>
                              <a:schemeClr val="tx1"/>
                            </a:solidFill>
                            <a:latin typeface="Cambria Math" panose="02040503050406030204" pitchFamily="18" charset="0"/>
                          </a:rPr>
                          <m:t>8</m:t>
                        </m:r>
                      </m:num>
                      <m:den>
                        <m:r>
                          <a:rPr lang="en-GB" sz="1000" b="0" i="1" smtClean="0">
                            <a:solidFill>
                              <a:schemeClr val="tx1"/>
                            </a:solidFill>
                            <a:latin typeface="Cambria Math" panose="02040503050406030204" pitchFamily="18" charset="0"/>
                          </a:rPr>
                          <m:t>5</m:t>
                        </m:r>
                      </m:den>
                    </m:f>
                  </m:oMath>
                </a14:m>
                <a:r>
                  <a:rPr lang="en-GB" sz="1000" dirty="0">
                    <a:solidFill>
                      <a:schemeClr val="tx1"/>
                    </a:solidFill>
                  </a:rPr>
                  <a:t>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𝑥</m:t>
                    </m:r>
                    <m:r>
                      <a:rPr lang="en-GB" sz="1000" b="0" i="1" smtClean="0">
                        <a:solidFill>
                          <a:srgbClr val="FF0000"/>
                        </a:solidFill>
                        <a:latin typeface="Cambria Math" panose="02040503050406030204" pitchFamily="18" charset="0"/>
                        <a:cs typeface="Arial" panose="020B0604020202020204" pitchFamily="34" charset="0"/>
                      </a:rPr>
                      <m:t>=±</m:t>
                    </m:r>
                    <m:rad>
                      <m:radPr>
                        <m:degHide m:val="on"/>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radPr>
                      <m:deg/>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15</m:t>
                        </m:r>
                      </m:e>
                    </m:rad>
                  </m:oMath>
                </a14:m>
                <a:endParaRPr lang="en-GB" sz="1000" dirty="0">
                  <a:solidFill>
                    <a:schemeClr val="tx1"/>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0" y="4452466"/>
                <a:ext cx="2388972" cy="2405534"/>
              </a:xfrm>
              <a:prstGeom prst="rect">
                <a:avLst/>
              </a:prstGeom>
              <a:blipFill rotWithShape="0">
                <a:blip r:embed="rId11"/>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771227537"/>
                  </p:ext>
                </p:extLst>
              </p:nvPr>
            </p:nvGraphicFramePr>
            <p:xfrm>
              <a:off x="2558256" y="5108555"/>
              <a:ext cx="1840830" cy="1673244"/>
            </p:xfrm>
            <a:graphic>
              <a:graphicData uri="http://schemas.openxmlformats.org/drawingml/2006/table">
                <a:tbl>
                  <a:tblPr firstRow="1" firstCol="1" bandRow="1">
                    <a:tableStyleId>{5C22544A-7EE6-4342-B048-85BDC9FD1C3A}</a:tableStyleId>
                  </a:tblPr>
                  <a:tblGrid>
                    <a:gridCol w="920415">
                      <a:extLst>
                        <a:ext uri="{9D8B030D-6E8A-4147-A177-3AD203B41FA5}">
                          <a16:colId xmlns:a16="http://schemas.microsoft.com/office/drawing/2014/main" val="3698947608"/>
                        </a:ext>
                      </a:extLst>
                    </a:gridCol>
                    <a:gridCol w="920415">
                      <a:extLst>
                        <a:ext uri="{9D8B030D-6E8A-4147-A177-3AD203B41FA5}">
                          <a16:colId xmlns:a16="http://schemas.microsoft.com/office/drawing/2014/main" val="4172418695"/>
                        </a:ext>
                      </a:extLst>
                    </a:gridCol>
                  </a:tblGrid>
                  <a:tr h="259041">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Graph (letter)</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a:solidFill>
                                <a:schemeClr val="tx1"/>
                              </a:solidFill>
                              <a:effectLst/>
                              <a:latin typeface="Arial" panose="020B0604020202020204" pitchFamily="34" charset="0"/>
                              <a:cs typeface="Arial" panose="020B0604020202020204" pitchFamily="34" charset="0"/>
                            </a:rPr>
                            <a:t>Equation</a:t>
                          </a:r>
                          <a:endParaRPr lang="en-GB"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9036631"/>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B </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a:solidFill>
                                <a:schemeClr val="tx1"/>
                              </a:solidFill>
                              <a:effectLst/>
                              <a:latin typeface="Arial" panose="020B0604020202020204" pitchFamily="34" charset="0"/>
                              <a:cs typeface="Arial" panose="020B0604020202020204" pitchFamily="34" charset="0"/>
                            </a:rPr>
                            <a:t>y = 2x – 5</a:t>
                          </a:r>
                          <a:endParaRPr lang="en-GB"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9601910"/>
                      </a:ext>
                    </a:extLst>
                  </a:tr>
                  <a:tr h="378039">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E</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a:t>
                          </a:r>
                          <a14:m>
                            <m:oMath xmlns:m="http://schemas.openxmlformats.org/officeDocument/2006/math">
                              <m:f>
                                <m:fPr>
                                  <m:ctrlPr>
                                    <a:rPr lang="en-GB" sz="1000" b="0" i="1">
                                      <a:solidFill>
                                        <a:schemeClr val="tx1"/>
                                      </a:solidFill>
                                      <a:effectLst/>
                                      <a:latin typeface="Cambria Math" panose="02040503050406030204" pitchFamily="18" charset="0"/>
                                    </a:rPr>
                                  </m:ctrlPr>
                                </m:fPr>
                                <m:num>
                                  <m:r>
                                    <a:rPr lang="en-GB" sz="1000" b="0" i="1">
                                      <a:solidFill>
                                        <a:schemeClr val="tx1"/>
                                      </a:solidFill>
                                      <a:effectLst/>
                                      <a:latin typeface="Cambria Math" panose="02040503050406030204" pitchFamily="18" charset="0"/>
                                    </a:rPr>
                                    <m:t>5</m:t>
                                  </m:r>
                                </m:num>
                                <m:den>
                                  <m:r>
                                    <a:rPr lang="en-GB" sz="1000" b="0" i="1">
                                      <a:solidFill>
                                        <a:schemeClr val="tx1"/>
                                      </a:solidFill>
                                      <a:effectLst/>
                                      <a:latin typeface="Cambria Math" panose="02040503050406030204" pitchFamily="18" charset="0"/>
                                    </a:rPr>
                                    <m:t>𝑥</m:t>
                                  </m:r>
                                </m:den>
                              </m:f>
                            </m:oMath>
                          </a14:m>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065305"/>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C</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2x</a:t>
                          </a:r>
                          <a:r>
                            <a:rPr lang="en-GB" sz="1000" b="0" baseline="30000" dirty="0">
                              <a:solidFill>
                                <a:schemeClr val="tx1"/>
                              </a:solidFill>
                              <a:effectLst/>
                              <a:latin typeface="Arial" panose="020B0604020202020204" pitchFamily="34" charset="0"/>
                              <a:cs typeface="Arial" panose="020B0604020202020204" pitchFamily="34" charset="0"/>
                            </a:rPr>
                            <a:t>3</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4423630"/>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A</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x</a:t>
                          </a:r>
                          <a:r>
                            <a:rPr lang="en-GB" sz="1000" b="0" baseline="30000" dirty="0">
                              <a:solidFill>
                                <a:schemeClr val="tx1"/>
                              </a:solidFill>
                              <a:effectLst/>
                              <a:latin typeface="Arial" panose="020B0604020202020204" pitchFamily="34" charset="0"/>
                              <a:cs typeface="Arial" panose="020B0604020202020204" pitchFamily="34" charset="0"/>
                            </a:rPr>
                            <a:t>2</a:t>
                          </a:r>
                          <a:r>
                            <a:rPr lang="en-GB" sz="1000" b="0" dirty="0">
                              <a:solidFill>
                                <a:schemeClr val="tx1"/>
                              </a:solidFill>
                              <a:effectLst/>
                              <a:latin typeface="Arial" panose="020B0604020202020204" pitchFamily="34" charset="0"/>
                              <a:cs typeface="Arial" panose="020B0604020202020204" pitchFamily="34" charset="0"/>
                            </a:rPr>
                            <a:t> – 6</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6926228"/>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D</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7 - x</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23442"/>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771227537"/>
                  </p:ext>
                </p:extLst>
              </p:nvPr>
            </p:nvGraphicFramePr>
            <p:xfrm>
              <a:off x="2558256" y="5108555"/>
              <a:ext cx="1840830" cy="1673244"/>
            </p:xfrm>
            <a:graphic>
              <a:graphicData uri="http://schemas.openxmlformats.org/drawingml/2006/table">
                <a:tbl>
                  <a:tblPr firstRow="1" firstCol="1" bandRow="1">
                    <a:tableStyleId>{5C22544A-7EE6-4342-B048-85BDC9FD1C3A}</a:tableStyleId>
                  </a:tblPr>
                  <a:tblGrid>
                    <a:gridCol w="920415">
                      <a:extLst>
                        <a:ext uri="{9D8B030D-6E8A-4147-A177-3AD203B41FA5}">
                          <a16:colId xmlns:a16="http://schemas.microsoft.com/office/drawing/2014/main" xmlns="" xmlns:a14="http://schemas.microsoft.com/office/drawing/2010/main" val="3698947608"/>
                        </a:ext>
                      </a:extLst>
                    </a:gridCol>
                    <a:gridCol w="920415">
                      <a:extLst>
                        <a:ext uri="{9D8B030D-6E8A-4147-A177-3AD203B41FA5}">
                          <a16:colId xmlns:a16="http://schemas.microsoft.com/office/drawing/2014/main" xmlns="" xmlns:a14="http://schemas.microsoft.com/office/drawing/2010/main" val="4172418695"/>
                        </a:ext>
                      </a:extLst>
                    </a:gridCol>
                  </a:tblGrid>
                  <a:tr h="259041">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Graph (letter)</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a:solidFill>
                                <a:schemeClr val="tx1"/>
                              </a:solidFill>
                              <a:effectLst/>
                              <a:latin typeface="Arial" panose="020B0604020202020204" pitchFamily="34" charset="0"/>
                              <a:cs typeface="Arial" panose="020B0604020202020204" pitchFamily="34" charset="0"/>
                            </a:rPr>
                            <a:t>Equation</a:t>
                          </a:r>
                          <a:endParaRPr lang="en-GB"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xmlns:a14="http://schemas.microsoft.com/office/drawing/2010/main" val="2099036631"/>
                      </a:ext>
                    </a:extLst>
                  </a:tr>
                  <a:tr h="259041">
                    <a:tc>
                      <a:txBody>
                        <a:bodyPr/>
                        <a:lstStyle/>
                        <a:p>
                          <a:pPr algn="ctr">
                            <a:spcAft>
                              <a:spcPts val="0"/>
                            </a:spcAft>
                          </a:pPr>
                          <a:r>
                            <a:rPr lang="en-GB" sz="1000" b="0" dirty="0" smtClean="0">
                              <a:solidFill>
                                <a:srgbClr val="FF0000"/>
                              </a:solidFill>
                              <a:effectLst/>
                              <a:latin typeface="Arial" panose="020B0604020202020204" pitchFamily="34" charset="0"/>
                              <a:cs typeface="Arial" panose="020B0604020202020204" pitchFamily="34" charset="0"/>
                            </a:rPr>
                            <a:t>B</a:t>
                          </a:r>
                          <a:r>
                            <a:rPr lang="en-GB" sz="1000" b="0" dirty="0">
                              <a:solidFill>
                                <a:srgbClr val="FF0000"/>
                              </a:solidFill>
                              <a:effectLst/>
                              <a:latin typeface="Arial" panose="020B0604020202020204" pitchFamily="34" charset="0"/>
                              <a:cs typeface="Arial" panose="020B0604020202020204" pitchFamily="34" charset="0"/>
                            </a:rPr>
                            <a:t> </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a:solidFill>
                                <a:schemeClr val="tx1"/>
                              </a:solidFill>
                              <a:effectLst/>
                              <a:latin typeface="Arial" panose="020B0604020202020204" pitchFamily="34" charset="0"/>
                              <a:cs typeface="Arial" panose="020B0604020202020204" pitchFamily="34" charset="0"/>
                            </a:rPr>
                            <a:t>y = 2x – 5</a:t>
                          </a:r>
                          <a:endParaRPr lang="en-GB" sz="1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xmlns:a14="http://schemas.microsoft.com/office/drawing/2010/main" val="619601910"/>
                      </a:ext>
                    </a:extLst>
                  </a:tr>
                  <a:tr h="378039">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a:t>
                          </a:r>
                          <a:r>
                            <a:rPr lang="en-GB" sz="1000" b="0" dirty="0" smtClean="0">
                              <a:solidFill>
                                <a:srgbClr val="FF0000"/>
                              </a:solidFill>
                              <a:effectLst/>
                              <a:latin typeface="Arial" panose="020B0604020202020204" pitchFamily="34" charset="0"/>
                              <a:cs typeface="Arial" panose="020B0604020202020204" pitchFamily="34" charset="0"/>
                            </a:rPr>
                            <a:t>E</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12"/>
                          <a:stretch>
                            <a:fillRect l="-101325" t="-140323" r="-1325" b="-211290"/>
                          </a:stretch>
                        </a:blipFill>
                      </a:tcPr>
                    </a:tc>
                    <a:extLst>
                      <a:ext uri="{0D108BD9-81ED-4DB2-BD59-A6C34878D82A}">
                        <a16:rowId xmlns:a16="http://schemas.microsoft.com/office/drawing/2014/main" xmlns="" xmlns:a14="http://schemas.microsoft.com/office/drawing/2010/main" val="258065305"/>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a:t>
                          </a:r>
                          <a:r>
                            <a:rPr lang="en-GB" sz="1000" b="0" dirty="0" smtClean="0">
                              <a:solidFill>
                                <a:srgbClr val="FF0000"/>
                              </a:solidFill>
                              <a:effectLst/>
                              <a:latin typeface="Arial" panose="020B0604020202020204" pitchFamily="34" charset="0"/>
                              <a:cs typeface="Arial" panose="020B0604020202020204" pitchFamily="34" charset="0"/>
                            </a:rPr>
                            <a:t>C</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2x</a:t>
                          </a:r>
                          <a:r>
                            <a:rPr lang="en-GB" sz="1000" b="0" baseline="30000" dirty="0">
                              <a:solidFill>
                                <a:schemeClr val="tx1"/>
                              </a:solidFill>
                              <a:effectLst/>
                              <a:latin typeface="Arial" panose="020B0604020202020204" pitchFamily="34" charset="0"/>
                              <a:cs typeface="Arial" panose="020B0604020202020204" pitchFamily="34" charset="0"/>
                            </a:rPr>
                            <a:t>3</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xmlns:a14="http://schemas.microsoft.com/office/drawing/2010/main" val="3584423630"/>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a:t>
                          </a:r>
                          <a:r>
                            <a:rPr lang="en-GB" sz="1000" b="0" dirty="0" smtClean="0">
                              <a:solidFill>
                                <a:srgbClr val="FF0000"/>
                              </a:solidFill>
                              <a:effectLst/>
                              <a:latin typeface="Arial" panose="020B0604020202020204" pitchFamily="34" charset="0"/>
                              <a:cs typeface="Arial" panose="020B0604020202020204" pitchFamily="34" charset="0"/>
                            </a:rPr>
                            <a:t>A</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x</a:t>
                          </a:r>
                          <a:r>
                            <a:rPr lang="en-GB" sz="1000" b="0" baseline="30000" dirty="0">
                              <a:solidFill>
                                <a:schemeClr val="tx1"/>
                              </a:solidFill>
                              <a:effectLst/>
                              <a:latin typeface="Arial" panose="020B0604020202020204" pitchFamily="34" charset="0"/>
                              <a:cs typeface="Arial" panose="020B0604020202020204" pitchFamily="34" charset="0"/>
                            </a:rPr>
                            <a:t>2</a:t>
                          </a:r>
                          <a:r>
                            <a:rPr lang="en-GB" sz="1000" b="0" dirty="0">
                              <a:solidFill>
                                <a:schemeClr val="tx1"/>
                              </a:solidFill>
                              <a:effectLst/>
                              <a:latin typeface="Arial" panose="020B0604020202020204" pitchFamily="34" charset="0"/>
                              <a:cs typeface="Arial" panose="020B0604020202020204" pitchFamily="34" charset="0"/>
                            </a:rPr>
                            <a:t> – 6</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xmlns:a14="http://schemas.microsoft.com/office/drawing/2010/main" val="2976926228"/>
                      </a:ext>
                    </a:extLst>
                  </a:tr>
                  <a:tr h="259041">
                    <a:tc>
                      <a:txBody>
                        <a:bodyPr/>
                        <a:lstStyle/>
                        <a:p>
                          <a:pPr algn="ctr">
                            <a:spcAft>
                              <a:spcPts val="0"/>
                            </a:spcAft>
                          </a:pPr>
                          <a:r>
                            <a:rPr lang="en-GB" sz="1000" b="0" dirty="0">
                              <a:solidFill>
                                <a:srgbClr val="FF0000"/>
                              </a:solidFill>
                              <a:effectLst/>
                              <a:latin typeface="Arial" panose="020B0604020202020204" pitchFamily="34" charset="0"/>
                              <a:cs typeface="Arial" panose="020B0604020202020204" pitchFamily="34" charset="0"/>
                            </a:rPr>
                            <a:t> </a:t>
                          </a:r>
                          <a:r>
                            <a:rPr lang="en-GB" sz="1000" b="0" dirty="0" smtClean="0">
                              <a:solidFill>
                                <a:srgbClr val="FF0000"/>
                              </a:solidFill>
                              <a:effectLst/>
                              <a:latin typeface="Arial" panose="020B0604020202020204" pitchFamily="34" charset="0"/>
                              <a:cs typeface="Arial" panose="020B0604020202020204" pitchFamily="34" charset="0"/>
                            </a:rPr>
                            <a:t>D</a:t>
                          </a:r>
                          <a:endParaRPr lang="en-GB" sz="10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000" b="0" dirty="0">
                              <a:solidFill>
                                <a:schemeClr val="tx1"/>
                              </a:solidFill>
                              <a:effectLst/>
                              <a:latin typeface="Arial" panose="020B0604020202020204" pitchFamily="34" charset="0"/>
                              <a:cs typeface="Arial" panose="020B0604020202020204" pitchFamily="34" charset="0"/>
                            </a:rPr>
                            <a:t>y = 7 - x</a:t>
                          </a:r>
                          <a:endParaRPr lang="en-GB"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xmlns:a14="http://schemas.microsoft.com/office/drawing/2010/main" val="2118523442"/>
                      </a:ext>
                    </a:extLst>
                  </a:tr>
                </a:tbl>
              </a:graphicData>
            </a:graphic>
          </p:graphicFrame>
        </mc:Fallback>
      </mc:AlternateContent>
      <p:pic>
        <p:nvPicPr>
          <p:cNvPr id="2049" name="Picture 2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487863" y="4826621"/>
            <a:ext cx="2713037" cy="200136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7" name="Table 26"/>
          <p:cNvGraphicFramePr>
            <a:graphicFrameLocks noGrp="1"/>
          </p:cNvGraphicFramePr>
          <p:nvPr>
            <p:extLst>
              <p:ext uri="{D42A27DB-BD31-4B8C-83A1-F6EECF244321}">
                <p14:modId xmlns:p14="http://schemas.microsoft.com/office/powerpoint/2010/main" val="381277292"/>
              </p:ext>
            </p:extLst>
          </p:nvPr>
        </p:nvGraphicFramePr>
        <p:xfrm>
          <a:off x="7686026" y="723044"/>
          <a:ext cx="1908000" cy="1908000"/>
        </p:xfrm>
        <a:graphic>
          <a:graphicData uri="http://schemas.openxmlformats.org/drawingml/2006/table">
            <a:tbl>
              <a:tblPr firstRow="1" bandRow="1">
                <a:tableStyleId>{5C22544A-7EE6-4342-B048-85BDC9FD1C3A}</a:tableStyleId>
              </a:tblPr>
              <a:tblGrid>
                <a:gridCol w="212000">
                  <a:extLst>
                    <a:ext uri="{9D8B030D-6E8A-4147-A177-3AD203B41FA5}">
                      <a16:colId xmlns:a16="http://schemas.microsoft.com/office/drawing/2014/main" val="3412665174"/>
                    </a:ext>
                  </a:extLst>
                </a:gridCol>
                <a:gridCol w="212000">
                  <a:extLst>
                    <a:ext uri="{9D8B030D-6E8A-4147-A177-3AD203B41FA5}">
                      <a16:colId xmlns:a16="http://schemas.microsoft.com/office/drawing/2014/main" val="1211389433"/>
                    </a:ext>
                  </a:extLst>
                </a:gridCol>
                <a:gridCol w="212000">
                  <a:extLst>
                    <a:ext uri="{9D8B030D-6E8A-4147-A177-3AD203B41FA5}">
                      <a16:colId xmlns:a16="http://schemas.microsoft.com/office/drawing/2014/main" val="3370159763"/>
                    </a:ext>
                  </a:extLst>
                </a:gridCol>
                <a:gridCol w="212000">
                  <a:extLst>
                    <a:ext uri="{9D8B030D-6E8A-4147-A177-3AD203B41FA5}">
                      <a16:colId xmlns:a16="http://schemas.microsoft.com/office/drawing/2014/main" val="3369949943"/>
                    </a:ext>
                  </a:extLst>
                </a:gridCol>
                <a:gridCol w="212000">
                  <a:extLst>
                    <a:ext uri="{9D8B030D-6E8A-4147-A177-3AD203B41FA5}">
                      <a16:colId xmlns:a16="http://schemas.microsoft.com/office/drawing/2014/main" val="667439179"/>
                    </a:ext>
                  </a:extLst>
                </a:gridCol>
                <a:gridCol w="212000">
                  <a:extLst>
                    <a:ext uri="{9D8B030D-6E8A-4147-A177-3AD203B41FA5}">
                      <a16:colId xmlns:a16="http://schemas.microsoft.com/office/drawing/2014/main" val="3126049295"/>
                    </a:ext>
                  </a:extLst>
                </a:gridCol>
                <a:gridCol w="212000">
                  <a:extLst>
                    <a:ext uri="{9D8B030D-6E8A-4147-A177-3AD203B41FA5}">
                      <a16:colId xmlns:a16="http://schemas.microsoft.com/office/drawing/2014/main" val="935674232"/>
                    </a:ext>
                  </a:extLst>
                </a:gridCol>
                <a:gridCol w="212000">
                  <a:extLst>
                    <a:ext uri="{9D8B030D-6E8A-4147-A177-3AD203B41FA5}">
                      <a16:colId xmlns:a16="http://schemas.microsoft.com/office/drawing/2014/main" val="1366804769"/>
                    </a:ext>
                  </a:extLst>
                </a:gridCol>
                <a:gridCol w="212000">
                  <a:extLst>
                    <a:ext uri="{9D8B030D-6E8A-4147-A177-3AD203B41FA5}">
                      <a16:colId xmlns:a16="http://schemas.microsoft.com/office/drawing/2014/main" val="2687569022"/>
                    </a:ext>
                  </a:extLst>
                </a:gridCol>
              </a:tblGrid>
              <a:tr h="212000">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6</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700" b="0" dirty="0">
                          <a:solidFill>
                            <a:schemeClr val="tx1"/>
                          </a:solidFill>
                          <a:latin typeface="Arial" panose="020B0604020202020204" pitchFamily="34" charset="0"/>
                          <a:cs typeface="Arial" panose="020B0604020202020204" pitchFamily="34" charset="0"/>
                        </a:rPr>
                        <a:t>y</a:t>
                      </a: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1571516"/>
                  </a:ext>
                </a:extLst>
              </a:tr>
              <a:tr h="212000">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5</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6486050"/>
                  </a:ext>
                </a:extLst>
              </a:tr>
              <a:tr h="212000">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4</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037227"/>
                  </a:ext>
                </a:extLst>
              </a:tr>
              <a:tr h="212000">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3</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3198317"/>
                  </a:ext>
                </a:extLst>
              </a:tr>
              <a:tr h="212000">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2</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634250"/>
                  </a:ext>
                </a:extLst>
              </a:tr>
              <a:tr h="212000">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1</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700" b="0" dirty="0">
                          <a:solidFill>
                            <a:schemeClr val="tx1"/>
                          </a:solidFill>
                          <a:latin typeface="Arial" panose="020B0604020202020204" pitchFamily="34" charset="0"/>
                          <a:cs typeface="Arial" panose="020B0604020202020204" pitchFamily="34" charset="0"/>
                        </a:rPr>
                        <a:t>x</a:t>
                      </a:r>
                    </a:p>
                  </a:txBody>
                  <a:tcPr marL="36000" marR="36000" marT="36000" marB="3600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0032656"/>
                  </a:ext>
                </a:extLst>
              </a:tr>
              <a:tr h="212000">
                <a:tc>
                  <a:txBody>
                    <a:bodyPr/>
                    <a:lstStyle/>
                    <a:p>
                      <a:pPr algn="r"/>
                      <a:r>
                        <a:rPr lang="en-GB" sz="300" b="0" dirty="0">
                          <a:solidFill>
                            <a:schemeClr val="tx1"/>
                          </a:solidFill>
                          <a:latin typeface="Arial" panose="020B0604020202020204" pitchFamily="34" charset="0"/>
                          <a:cs typeface="Arial" panose="020B0604020202020204" pitchFamily="34" charset="0"/>
                        </a:rPr>
                        <a:t>-2</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-1</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0</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1</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2</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3</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4</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5</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6</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8483662"/>
                  </a:ext>
                </a:extLst>
              </a:tr>
              <a:tr h="212000">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-1</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7986941"/>
                  </a:ext>
                </a:extLst>
              </a:tr>
              <a:tr h="212000">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00" b="0" dirty="0">
                          <a:solidFill>
                            <a:schemeClr val="tx1"/>
                          </a:solidFill>
                          <a:latin typeface="Arial" panose="020B0604020202020204" pitchFamily="34" charset="0"/>
                          <a:cs typeface="Arial" panose="020B0604020202020204" pitchFamily="34" charset="0"/>
                        </a:rPr>
                        <a:t>-2</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300" b="0" dirty="0">
                        <a:solidFill>
                          <a:schemeClr val="tx1"/>
                        </a:solidFill>
                        <a:latin typeface="Arial" panose="020B0604020202020204" pitchFamily="34" charset="0"/>
                        <a:cs typeface="Arial" panose="020B0604020202020204" pitchFamily="34" charset="0"/>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4617717"/>
                  </a:ext>
                </a:extLst>
              </a:tr>
            </a:tbl>
          </a:graphicData>
        </a:graphic>
      </p:graphicFrame>
      <p:cxnSp>
        <p:nvCxnSpPr>
          <p:cNvPr id="6" name="Straight Connector 5"/>
          <p:cNvCxnSpPr/>
          <p:nvPr/>
        </p:nvCxnSpPr>
        <p:spPr>
          <a:xfrm>
            <a:off x="7686026" y="2203222"/>
            <a:ext cx="1908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743404" y="723044"/>
            <a:ext cx="8709" cy="1908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098971" y="723044"/>
            <a:ext cx="1495055" cy="148017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80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0"/>
            <a:ext cx="3222172" cy="3957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Data Handing Revision Mat</a:t>
            </a:r>
            <a:endParaRPr lang="en-GB"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7" name="Rectangle 16"/>
              <p:cNvSpPr/>
              <p:nvPr/>
            </p:nvSpPr>
            <p:spPr>
              <a:xfrm>
                <a:off x="6679439" y="-2"/>
                <a:ext cx="3222172" cy="685800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Cumulative Frequency Graphs</a:t>
                </a:r>
              </a:p>
              <a:p>
                <a:r>
                  <a:rPr lang="en-GB" sz="1000" dirty="0">
                    <a:solidFill>
                      <a:schemeClr val="tx1"/>
                    </a:solidFill>
                    <a:latin typeface="Arial" panose="020B0604020202020204" pitchFamily="34" charset="0"/>
                    <a:cs typeface="Arial" panose="020B0604020202020204" pitchFamily="34" charset="0"/>
                  </a:rPr>
                  <a:t>The table shows the running times of some films.</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Draw a cumulative frequency graph on the grid to represent the data.</a:t>
                </a: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Estimate the number of these films with a running time of less than 2 ½ hours.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86</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The shortest film was 84 minutes long. The longest film was 179 minutes long. Use this information to draw a box plot below.</a:t>
                </a:r>
              </a:p>
            </p:txBody>
          </p:sp>
        </mc:Choice>
        <mc:Fallback xmlns="">
          <p:sp>
            <p:nvSpPr>
              <p:cNvPr id="17" name="Rectangle 16"/>
              <p:cNvSpPr>
                <a:spLocks noRot="1" noChangeAspect="1" noMove="1" noResize="1" noEditPoints="1" noAdjustHandles="1" noChangeArrowheads="1" noChangeShapeType="1" noTextEdit="1"/>
              </p:cNvSpPr>
              <p:nvPr/>
            </p:nvSpPr>
            <p:spPr>
              <a:xfrm>
                <a:off x="6679439" y="-2"/>
                <a:ext cx="3222172" cy="6858001"/>
              </a:xfrm>
              <a:prstGeom prst="rect">
                <a:avLst/>
              </a:prstGeom>
              <a:blipFill rotWithShape="0">
                <a:blip r:embed="rId2"/>
                <a:stretch>
                  <a:fillRect/>
                </a:stretch>
              </a:blipFill>
              <a:ln w="28575">
                <a:solidFill>
                  <a:schemeClr val="tx1"/>
                </a:solidFill>
              </a:ln>
            </p:spPr>
            <p:txBody>
              <a:bodyPr/>
              <a:lstStyle/>
              <a:p>
                <a:r>
                  <a:rPr lang="en-GB">
                    <a:noFill/>
                  </a:rPr>
                  <a:t> </a:t>
                </a:r>
              </a:p>
            </p:txBody>
          </p:sp>
        </mc:Fallback>
      </mc:AlternateContent>
      <p:sp>
        <p:nvSpPr>
          <p:cNvPr id="23" name="Rectangle 22"/>
          <p:cNvSpPr/>
          <p:nvPr/>
        </p:nvSpPr>
        <p:spPr>
          <a:xfrm>
            <a:off x="0" y="524435"/>
            <a:ext cx="3217277" cy="454510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Histograms</a:t>
            </a:r>
          </a:p>
          <a:p>
            <a:r>
              <a:rPr lang="en-GB" sz="1000" dirty="0">
                <a:solidFill>
                  <a:schemeClr val="tx1"/>
                </a:solidFill>
                <a:latin typeface="Arial" panose="020B0604020202020204" pitchFamily="34" charset="0"/>
                <a:cs typeface="Arial" panose="020B0604020202020204" pitchFamily="34" charset="0"/>
              </a:rPr>
              <a:t>The table and histogram show some information about the cholesterol level in the blood of 100 hospital patients.</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Use the table to complete the histogram.</a:t>
            </a: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Use the histogram to complete the table.</a:t>
            </a:r>
          </a:p>
          <a:p>
            <a:endParaRPr lang="en-GB" sz="1000"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4" name="Rectangle 23"/>
              <p:cNvSpPr/>
              <p:nvPr/>
            </p:nvSpPr>
            <p:spPr>
              <a:xfrm>
                <a:off x="3341914" y="3127345"/>
                <a:ext cx="3222172" cy="373065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Averages from Tables</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Bob asked each of 40 friends how many minutes they took to get to work.</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The table shows some information about his results.</a:t>
                </a: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Write down the modal class.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20&lt;</m:t>
                    </m:r>
                    <m:r>
                      <a:rPr lang="en-GB" sz="1000" b="0" i="1" smtClean="0">
                        <a:solidFill>
                          <a:srgbClr val="FF0000"/>
                        </a:solidFill>
                        <a:latin typeface="Cambria Math" panose="02040503050406030204" pitchFamily="18" charset="0"/>
                        <a:cs typeface="Arial" panose="020B0604020202020204" pitchFamily="34" charset="0"/>
                      </a:rPr>
                      <m:t>𝑤</m:t>
                    </m:r>
                    <m:r>
                      <a:rPr lang="en-GB" sz="1000" b="0" i="1" smtClean="0">
                        <a:solidFill>
                          <a:srgbClr val="FF0000"/>
                        </a:solidFill>
                        <a:latin typeface="Cambria Math" panose="02040503050406030204" pitchFamily="18" charset="0"/>
                        <a:cs typeface="Arial" panose="020B0604020202020204" pitchFamily="34" charset="0"/>
                      </a:rPr>
                      <m:t>≤30</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State the class in which the median lies.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20&lt;</m:t>
                    </m:r>
                    <m:r>
                      <a:rPr lang="en-GB" sz="1000" b="0" i="1" smtClean="0">
                        <a:solidFill>
                          <a:srgbClr val="FF0000"/>
                        </a:solidFill>
                        <a:latin typeface="Cambria Math" panose="02040503050406030204" pitchFamily="18" charset="0"/>
                        <a:cs typeface="Arial" panose="020B0604020202020204" pitchFamily="34" charset="0"/>
                      </a:rPr>
                      <m:t>𝑤</m:t>
                    </m:r>
                    <m:r>
                      <a:rPr lang="en-GB" sz="1000" b="0" i="1" smtClean="0">
                        <a:solidFill>
                          <a:srgbClr val="FF0000"/>
                        </a:solidFill>
                        <a:latin typeface="Cambria Math" panose="02040503050406030204" pitchFamily="18" charset="0"/>
                        <a:cs typeface="Arial" panose="020B0604020202020204" pitchFamily="34" charset="0"/>
                      </a:rPr>
                      <m:t>≤30</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Work out an estimate for the mean time taken. </a:t>
                </a:r>
                <a14:m>
                  <m:oMath xmlns:m="http://schemas.openxmlformats.org/officeDocument/2006/math">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1130</m:t>
                        </m:r>
                      </m:num>
                      <m:den>
                        <m:r>
                          <a:rPr lang="en-GB" sz="1000" b="0" i="1" smtClean="0">
                            <a:solidFill>
                              <a:srgbClr val="FF0000"/>
                            </a:solidFill>
                            <a:latin typeface="Cambria Math" panose="02040503050406030204" pitchFamily="18" charset="0"/>
                            <a:cs typeface="Arial" panose="020B0604020202020204" pitchFamily="34" charset="0"/>
                          </a:rPr>
                          <m:t>40</m:t>
                        </m:r>
                      </m:den>
                    </m:f>
                    <m:r>
                      <a:rPr lang="en-GB" sz="1000" b="0" i="1" smtClean="0">
                        <a:solidFill>
                          <a:srgbClr val="FF0000"/>
                        </a:solidFill>
                        <a:latin typeface="Cambria Math" panose="02040503050406030204" pitchFamily="18" charset="0"/>
                        <a:cs typeface="Arial" panose="020B0604020202020204" pitchFamily="34" charset="0"/>
                      </a:rPr>
                      <m:t>=28.25</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4" name="Rectangle 23"/>
              <p:cNvSpPr>
                <a:spLocks noRot="1" noChangeAspect="1" noMove="1" noResize="1" noEditPoints="1" noAdjustHandles="1" noChangeArrowheads="1" noChangeShapeType="1" noTextEdit="1"/>
              </p:cNvSpPr>
              <p:nvPr/>
            </p:nvSpPr>
            <p:spPr>
              <a:xfrm>
                <a:off x="3341914" y="3127345"/>
                <a:ext cx="3222172" cy="3730655"/>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0" y="5178524"/>
                <a:ext cx="3217278" cy="16794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Capture/Recapture Method</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A park ranger wants to estimate the number of fish in a lake. She catches 400 fish. She marks them with ink and puts them back in the lake. The next day she catches 60 fish. There are 3 marked with ink.</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The ranger says, “There are about 8000 fish in the lake.” Show that she is correct.</a:t>
                </a:r>
              </a:p>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400</m:t>
                          </m:r>
                        </m:num>
                        <m:den>
                          <m:r>
                            <a:rPr lang="en-GB" sz="1000" b="0" i="1" smtClean="0">
                              <a:solidFill>
                                <a:srgbClr val="FF0000"/>
                              </a:solidFill>
                              <a:latin typeface="Cambria Math" panose="02040503050406030204" pitchFamily="18" charset="0"/>
                              <a:cs typeface="Arial" panose="020B0604020202020204" pitchFamily="34" charset="0"/>
                            </a:rPr>
                            <m:t>8000</m:t>
                          </m:r>
                        </m:den>
                      </m:f>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3</m:t>
                          </m:r>
                        </m:num>
                        <m:den>
                          <m:r>
                            <a:rPr lang="en-GB" sz="1000" b="0" i="1" smtClean="0">
                              <a:solidFill>
                                <a:srgbClr val="FF0000"/>
                              </a:solidFill>
                              <a:latin typeface="Cambria Math" panose="02040503050406030204" pitchFamily="18" charset="0"/>
                              <a:cs typeface="Arial" panose="020B0604020202020204" pitchFamily="34" charset="0"/>
                            </a:rPr>
                            <m:t>60</m:t>
                          </m:r>
                        </m:den>
                      </m:f>
                    </m:oMath>
                  </m:oMathPara>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5" name="Rectangle 24"/>
              <p:cNvSpPr>
                <a:spLocks noRot="1" noChangeAspect="1" noMove="1" noResize="1" noEditPoints="1" noAdjustHandles="1" noChangeArrowheads="1" noChangeShapeType="1" noTextEdit="1"/>
              </p:cNvSpPr>
              <p:nvPr/>
            </p:nvSpPr>
            <p:spPr>
              <a:xfrm>
                <a:off x="0" y="5178524"/>
                <a:ext cx="3217278" cy="1679476"/>
              </a:xfrm>
              <a:prstGeom prst="rect">
                <a:avLst/>
              </a:prstGeom>
              <a:blipFill rotWithShape="0">
                <a:blip r:embed="rId4"/>
                <a:stretch>
                  <a:fillRect/>
                </a:stretch>
              </a:blipFill>
              <a:ln w="28575">
                <a:solidFill>
                  <a:schemeClr val="tx1"/>
                </a:solidFill>
              </a:ln>
            </p:spPr>
            <p:txBody>
              <a:bodyPr/>
              <a:lstStyle/>
              <a:p>
                <a:r>
                  <a:rPr lang="en-GB">
                    <a:noFill/>
                  </a:rPr>
                  <a:t> </a:t>
                </a:r>
              </a:p>
            </p:txBody>
          </p:sp>
        </mc:Fallback>
      </mc:AlternateContent>
      <p:graphicFrame>
        <p:nvGraphicFramePr>
          <p:cNvPr id="26" name="Table 25"/>
          <p:cNvGraphicFramePr>
            <a:graphicFrameLocks noGrp="1"/>
          </p:cNvGraphicFramePr>
          <p:nvPr/>
        </p:nvGraphicFramePr>
        <p:xfrm>
          <a:off x="3463546" y="3955448"/>
          <a:ext cx="3003704" cy="1223076"/>
        </p:xfrm>
        <a:graphic>
          <a:graphicData uri="http://schemas.openxmlformats.org/drawingml/2006/table">
            <a:tbl>
              <a:tblPr firstRow="1" firstCol="1" bandRow="1"/>
              <a:tblGrid>
                <a:gridCol w="861007">
                  <a:extLst>
                    <a:ext uri="{9D8B030D-6E8A-4147-A177-3AD203B41FA5}">
                      <a16:colId xmlns:a16="http://schemas.microsoft.com/office/drawing/2014/main" val="20000"/>
                    </a:ext>
                  </a:extLst>
                </a:gridCol>
                <a:gridCol w="805218">
                  <a:extLst>
                    <a:ext uri="{9D8B030D-6E8A-4147-A177-3AD203B41FA5}">
                      <a16:colId xmlns:a16="http://schemas.microsoft.com/office/drawing/2014/main" val="20001"/>
                    </a:ext>
                  </a:extLst>
                </a:gridCol>
                <a:gridCol w="682388">
                  <a:extLst>
                    <a:ext uri="{9D8B030D-6E8A-4147-A177-3AD203B41FA5}">
                      <a16:colId xmlns:a16="http://schemas.microsoft.com/office/drawing/2014/main" val="20002"/>
                    </a:ext>
                  </a:extLst>
                </a:gridCol>
                <a:gridCol w="655091">
                  <a:extLst>
                    <a:ext uri="{9D8B030D-6E8A-4147-A177-3AD203B41FA5}">
                      <a16:colId xmlns:a16="http://schemas.microsoft.com/office/drawing/2014/main" val="20003"/>
                    </a:ext>
                  </a:extLst>
                </a:gridCol>
              </a:tblGrid>
              <a:tr h="0">
                <a:tc>
                  <a:txBody>
                    <a:bodyPr/>
                    <a:lstStyle/>
                    <a:p>
                      <a:pPr>
                        <a:lnSpc>
                          <a:spcPct val="107000"/>
                        </a:lnSpc>
                        <a:spcAft>
                          <a:spcPts val="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Time taken (m minutes)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Frequency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0 &lt; w ≤ 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10 &lt; w ≤ 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20 &lt; w ≤ 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11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30 &lt; w ≤ 40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40 &lt; w ≤ 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7" name="Table 6"/>
          <p:cNvGraphicFramePr>
            <a:graphicFrameLocks noGrp="1"/>
          </p:cNvGraphicFramePr>
          <p:nvPr/>
        </p:nvGraphicFramePr>
        <p:xfrm>
          <a:off x="6804076" y="395785"/>
          <a:ext cx="2972898" cy="1066800"/>
        </p:xfrm>
        <a:graphic>
          <a:graphicData uri="http://schemas.openxmlformats.org/drawingml/2006/table">
            <a:tbl>
              <a:tblPr firstRow="1" firstCol="1" bandRow="1"/>
              <a:tblGrid>
                <a:gridCol w="1239634">
                  <a:extLst>
                    <a:ext uri="{9D8B030D-6E8A-4147-A177-3AD203B41FA5}">
                      <a16:colId xmlns:a16="http://schemas.microsoft.com/office/drawing/2014/main" val="20000"/>
                    </a:ext>
                  </a:extLst>
                </a:gridCol>
                <a:gridCol w="1132764">
                  <a:extLst>
                    <a:ext uri="{9D8B030D-6E8A-4147-A177-3AD203B41FA5}">
                      <a16:colId xmlns:a16="http://schemas.microsoft.com/office/drawing/2014/main" val="20001"/>
                    </a:ext>
                  </a:extLst>
                </a:gridCol>
                <a:gridCol w="600500">
                  <a:extLst>
                    <a:ext uri="{9D8B030D-6E8A-4147-A177-3AD203B41FA5}">
                      <a16:colId xmlns:a16="http://schemas.microsoft.com/office/drawing/2014/main" val="20002"/>
                    </a:ext>
                  </a:extLst>
                </a:gridCol>
              </a:tblGrid>
              <a:tr h="0">
                <a:tc>
                  <a:txBody>
                    <a:bodyPr/>
                    <a:lstStyle/>
                    <a:p>
                      <a:pPr>
                        <a:spcAft>
                          <a:spcPts val="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Time, </a:t>
                      </a:r>
                      <a:r>
                        <a:rPr lang="en-GB" sz="1000" b="1" i="1" dirty="0">
                          <a:effectLst/>
                          <a:latin typeface="Arial" panose="020B0604020202020204" pitchFamily="34" charset="0"/>
                          <a:ea typeface="Calibri" panose="020F0502020204030204" pitchFamily="34" charset="0"/>
                          <a:cs typeface="Times New Roman" panose="02020603050405020304" pitchFamily="18" charset="0"/>
                        </a:rPr>
                        <a:t>t</a:t>
                      </a:r>
                      <a:r>
                        <a:rPr lang="en-GB" sz="1000" b="1" dirty="0">
                          <a:effectLst/>
                          <a:latin typeface="Arial" panose="020B0604020202020204" pitchFamily="34" charset="0"/>
                          <a:ea typeface="Calibri" panose="020F0502020204030204" pitchFamily="34" charset="0"/>
                          <a:cs typeface="Times New Roman" panose="02020603050405020304" pitchFamily="18" charset="0"/>
                        </a:rPr>
                        <a:t> (minutes)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b="1">
                          <a:effectLst/>
                          <a:latin typeface="Arial" panose="020B0604020202020204" pitchFamily="34" charset="0"/>
                          <a:ea typeface="Calibri" panose="020F0502020204030204" pitchFamily="34" charset="0"/>
                          <a:cs typeface="Times New Roman" panose="02020603050405020304" pitchFamily="18" charset="0"/>
                        </a:rPr>
                        <a:t>Number of films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0</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80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9</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100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120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44</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120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140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74</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140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160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92</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spcAft>
                          <a:spcPts val="0"/>
                        </a:spcAft>
                      </a:pPr>
                      <a:r>
                        <a:rPr lang="en-GB" sz="1000">
                          <a:effectLst/>
                          <a:latin typeface="Arial" panose="020B0604020202020204" pitchFamily="34" charset="0"/>
                          <a:ea typeface="Calibri" panose="020F0502020204030204" pitchFamily="34" charset="0"/>
                          <a:cs typeface="Times New Roman" panose="02020603050405020304" pitchFamily="18" charset="0"/>
                        </a:rPr>
                        <a:t>160  ≤  </a:t>
                      </a:r>
                      <a:r>
                        <a:rPr lang="en-GB" sz="1000" i="1">
                          <a:effectLst/>
                          <a:latin typeface="Arial" panose="020B0604020202020204" pitchFamily="34" charset="0"/>
                          <a:ea typeface="Calibri" panose="020F0502020204030204" pitchFamily="34" charset="0"/>
                          <a:cs typeface="Times New Roman" panose="02020603050405020304" pitchFamily="18" charset="0"/>
                        </a:rPr>
                        <a:t>t</a:t>
                      </a:r>
                      <a:r>
                        <a:rPr lang="en-GB" sz="1000">
                          <a:effectLst/>
                          <a:latin typeface="Arial" panose="020B0604020202020204" pitchFamily="34" charset="0"/>
                          <a:ea typeface="Calibri" panose="020F0502020204030204" pitchFamily="34" charset="0"/>
                          <a:cs typeface="Times New Roman" panose="02020603050405020304" pitchFamily="18" charset="0"/>
                        </a:rPr>
                        <a:t>  &lt;  180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100</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30" name="Rectangle 29"/>
              <p:cNvSpPr/>
              <p:nvPr/>
            </p:nvSpPr>
            <p:spPr>
              <a:xfrm>
                <a:off x="3346809" y="-2"/>
                <a:ext cx="3217277" cy="3016210"/>
              </a:xfrm>
              <a:prstGeom prst="rect">
                <a:avLst/>
              </a:prstGeom>
              <a:ln w="28575">
                <a:solidFill>
                  <a:schemeClr val="tx1"/>
                </a:solidFill>
              </a:ln>
            </p:spPr>
            <p:txBody>
              <a:bodyPr wrap="square">
                <a:spAutoFit/>
              </a:bodyPr>
              <a:lstStyle/>
              <a:p>
                <a:pPr>
                  <a:spcAft>
                    <a:spcPts val="0"/>
                  </a:spcAft>
                </a:pPr>
                <a:r>
                  <a:rPr lang="en-GB" sz="1000" b="1" dirty="0">
                    <a:latin typeface="Arial" panose="020B0604020202020204" pitchFamily="34" charset="0"/>
                    <a:ea typeface="Calibri" panose="020F0502020204030204" pitchFamily="34" charset="0"/>
                    <a:cs typeface="Arial" panose="020B0604020202020204" pitchFamily="34" charset="0"/>
                  </a:rPr>
                  <a:t>Scatter Graphs</a:t>
                </a: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The scatter graph shows some information about 8 cars. </a:t>
                </a: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What type of correlation does the scatter graph show?</a:t>
                </a:r>
              </a:p>
              <a:p>
                <a:pPr>
                  <a:spcAft>
                    <a:spcPts val="0"/>
                  </a:spcAft>
                </a:pPr>
                <a14:m>
                  <m:oMathPara xmlns:m="http://schemas.openxmlformats.org/officeDocument/2006/math">
                    <m:oMathParaPr>
                      <m:jc m:val="centerGroup"/>
                    </m:oMathParaPr>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𝑁𝑒𝑔𝑎𝑡𝑖𝑣𝑒</m:t>
                      </m:r>
                    </m:oMath>
                  </m:oMathPara>
                </a14:m>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A car has an engine size of 2.5 litres. Estimate the distance travelled on one litre.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11</m:t>
                    </m:r>
                  </m:oMath>
                </a14:m>
                <a:endParaRPr lang="en-GB" sz="1000" dirty="0">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30" name="Rectangle 29"/>
              <p:cNvSpPr>
                <a:spLocks noRot="1" noChangeAspect="1" noMove="1" noResize="1" noEditPoints="1" noAdjustHandles="1" noChangeArrowheads="1" noChangeShapeType="1" noTextEdit="1"/>
              </p:cNvSpPr>
              <p:nvPr/>
            </p:nvSpPr>
            <p:spPr>
              <a:xfrm>
                <a:off x="3346809" y="-2"/>
                <a:ext cx="3217277" cy="3016210"/>
              </a:xfrm>
              <a:prstGeom prst="rect">
                <a:avLst/>
              </a:prstGeom>
              <a:blipFill rotWithShape="0">
                <a:blip r:embed="rId5"/>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9" name="Table 8"/>
              <p:cNvGraphicFramePr>
                <a:graphicFrameLocks noGrp="1"/>
              </p:cNvGraphicFramePr>
              <p:nvPr/>
            </p:nvGraphicFramePr>
            <p:xfrm>
              <a:off x="626031" y="1074940"/>
              <a:ext cx="2400300" cy="1116077"/>
            </p:xfrm>
            <a:graphic>
              <a:graphicData uri="http://schemas.openxmlformats.org/drawingml/2006/table">
                <a:tbl>
                  <a:tblPr/>
                  <a:tblGrid>
                    <a:gridCol w="13906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0">
                    <a:tc>
                      <a:txBody>
                        <a:bodyPr/>
                        <a:lstStyle/>
                        <a:p>
                          <a:pPr>
                            <a:lnSpc>
                              <a:spcPct val="107000"/>
                            </a:lnSpc>
                            <a:spcAft>
                              <a:spcPts val="0"/>
                            </a:spcAft>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Cholesterol level, c</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0 &lt; c ≤ 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2 &lt; c ≤ 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13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3 &lt; c ≤ 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17</m:t>
                              </m:r>
                            </m:oMath>
                          </a14:m>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4 &lt; c ≤ 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19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5 &lt; c ≤ 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28</m:t>
                              </m:r>
                            </m:oMath>
                          </a14:m>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7 &lt; c ≤ 10</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15</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1819217539"/>
                  </p:ext>
                </p:extLst>
              </p:nvPr>
            </p:nvGraphicFramePr>
            <p:xfrm>
              <a:off x="626031" y="1074940"/>
              <a:ext cx="2400300" cy="1157352"/>
            </p:xfrm>
            <a:graphic>
              <a:graphicData uri="http://schemas.openxmlformats.org/drawingml/2006/table">
                <a:tbl>
                  <a:tblPr/>
                  <a:tblGrid>
                    <a:gridCol w="1390650"/>
                    <a:gridCol w="1009650"/>
                  </a:tblGrid>
                  <a:tr h="163068">
                    <a:tc>
                      <a:txBody>
                        <a:bodyPr/>
                        <a:lstStyle/>
                        <a:p>
                          <a:pPr>
                            <a:lnSpc>
                              <a:spcPct val="107000"/>
                            </a:lnSpc>
                            <a:spcAft>
                              <a:spcPts val="0"/>
                            </a:spcAft>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Cholesterol level, c</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068">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0 &lt; c ≤ 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068">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2 &lt; c ≤ 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13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006">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3 &lt; c ≤ 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6"/>
                          <a:stretch>
                            <a:fillRect l="-138554" t="-314286" r="-1205" b="-325000"/>
                          </a:stretch>
                        </a:blipFill>
                      </a:tcPr>
                    </a:tc>
                  </a:tr>
                  <a:tr h="163068">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4 &lt; c ≤ 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19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006">
                    <a:tc>
                      <a:txBody>
                        <a:bodyPr/>
                        <a:lstStyle/>
                        <a:p>
                          <a:pPr>
                            <a:lnSpc>
                              <a:spcPct val="107000"/>
                            </a:lnSpc>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5 &lt; c ≤ 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6"/>
                          <a:stretch>
                            <a:fillRect l="-138554" t="-510714" r="-1205" b="-128571"/>
                          </a:stretch>
                        </a:blipFill>
                      </a:tcPr>
                    </a:tc>
                  </a:tr>
                  <a:tr h="163068">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7 &lt; c ≤ 10</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15</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grpSp>
        <p:nvGrpSpPr>
          <p:cNvPr id="53" name="Group 52"/>
          <p:cNvGrpSpPr/>
          <p:nvPr/>
        </p:nvGrpSpPr>
        <p:grpSpPr>
          <a:xfrm>
            <a:off x="3787943" y="411031"/>
            <a:ext cx="1957588" cy="1871373"/>
            <a:chOff x="3787943" y="411031"/>
            <a:chExt cx="1957588" cy="1871373"/>
          </a:xfrm>
        </p:grpSpPr>
        <p:pic>
          <p:nvPicPr>
            <p:cNvPr id="29" name="Picture 28"/>
            <p:cNvPicPr>
              <a:picLocks noChangeAspect="1"/>
            </p:cNvPicPr>
            <p:nvPr/>
          </p:nvPicPr>
          <p:blipFill rotWithShape="1">
            <a:blip r:embed="rId7"/>
            <a:srcRect l="25592" t="21787" r="36200" b="13248"/>
            <a:stretch/>
          </p:blipFill>
          <p:spPr>
            <a:xfrm>
              <a:off x="3787943" y="411031"/>
              <a:ext cx="1957588" cy="1871373"/>
            </a:xfrm>
            <a:prstGeom prst="rect">
              <a:avLst/>
            </a:prstGeom>
          </p:spPr>
        </p:pic>
        <p:cxnSp>
          <p:nvCxnSpPr>
            <p:cNvPr id="3" name="Straight Connector 2"/>
            <p:cNvCxnSpPr/>
            <p:nvPr/>
          </p:nvCxnSpPr>
          <p:spPr>
            <a:xfrm>
              <a:off x="4423954" y="592183"/>
              <a:ext cx="1045029" cy="144562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7616110" y="5474369"/>
            <a:ext cx="1933614" cy="973674"/>
            <a:chOff x="7616110" y="5474369"/>
            <a:chExt cx="1933614" cy="973674"/>
          </a:xfrm>
        </p:grpSpPr>
        <p:pic>
          <p:nvPicPr>
            <p:cNvPr id="28" name="Picture 2" descr="https://app.doublestruck.eu/content/AG_MA/HTML/Q/QPR12H18_files/img01.jpg"/>
            <p:cNvPicPr>
              <a:picLocks noChangeAspect="1" noChangeArrowheads="1"/>
            </p:cNvPicPr>
            <p:nvPr/>
          </p:nvPicPr>
          <p:blipFill rotWithShape="1">
            <a:blip r:embed="rId8">
              <a:extLst>
                <a:ext uri="{28A0092B-C50C-407E-A947-70E740481C1C}">
                  <a14:useLocalDpi xmlns:a14="http://schemas.microsoft.com/office/drawing/2010/main" val="0"/>
                </a:ext>
              </a:extLst>
            </a:blip>
            <a:srcRect l="25089" t="59160"/>
            <a:stretch/>
          </p:blipFill>
          <p:spPr bwMode="auto">
            <a:xfrm>
              <a:off x="7616110" y="5474369"/>
              <a:ext cx="1933614" cy="973674"/>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8395063" y="5782491"/>
              <a:ext cx="0" cy="2270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9239794" y="5765073"/>
              <a:ext cx="4354" cy="2531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8630193" y="5704117"/>
              <a:ext cx="1" cy="3663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8741578" y="5704116"/>
              <a:ext cx="1" cy="3663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8894366" y="5704115"/>
              <a:ext cx="1" cy="3663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630193" y="5704115"/>
              <a:ext cx="25147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8623846" y="6061807"/>
              <a:ext cx="25782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8407758" y="5887314"/>
              <a:ext cx="235130" cy="87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8894366" y="5878607"/>
              <a:ext cx="345428" cy="870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77133" y="2766921"/>
            <a:ext cx="2944303" cy="2284373"/>
            <a:chOff x="77133" y="2766921"/>
            <a:chExt cx="2944303" cy="2284373"/>
          </a:xfrm>
        </p:grpSpPr>
        <p:pic>
          <p:nvPicPr>
            <p:cNvPr id="1027"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133" y="2766921"/>
              <a:ext cx="2944303" cy="228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Rectangle 48"/>
            <p:cNvSpPr/>
            <p:nvPr/>
          </p:nvSpPr>
          <p:spPr>
            <a:xfrm>
              <a:off x="1062446" y="3675017"/>
              <a:ext cx="217714" cy="107161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1484558" y="3161209"/>
              <a:ext cx="222321" cy="161108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2090057" y="4351105"/>
              <a:ext cx="844859" cy="4042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3" name="Group 62"/>
          <p:cNvGrpSpPr/>
          <p:nvPr/>
        </p:nvGrpSpPr>
        <p:grpSpPr>
          <a:xfrm>
            <a:off x="6999917" y="1958256"/>
            <a:ext cx="2581216" cy="2384140"/>
            <a:chOff x="6999917" y="1958256"/>
            <a:chExt cx="2581216" cy="2384140"/>
          </a:xfrm>
        </p:grpSpPr>
        <p:pic>
          <p:nvPicPr>
            <p:cNvPr id="1026" name="Picture 2" descr="https://app.doublestruck.eu/content/AG_MA/HTML/Q/QPR12H18_files/img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99917" y="1958256"/>
              <a:ext cx="2581216" cy="2384140"/>
            </a:xfrm>
            <a:prstGeom prst="rect">
              <a:avLst/>
            </a:prstGeom>
            <a:noFill/>
            <a:extLst>
              <a:ext uri="{909E8E84-426E-40DD-AFC4-6F175D3DCCD1}">
                <a14:hiddenFill xmlns:a14="http://schemas.microsoft.com/office/drawing/2010/main">
                  <a:solidFill>
                    <a:srgbClr val="FFFFFF"/>
                  </a:solidFill>
                </a14:hiddenFill>
              </a:ext>
            </a:extLst>
          </p:spPr>
        </p:pic>
        <p:cxnSp>
          <p:nvCxnSpPr>
            <p:cNvPr id="57" name="Straight Connector 56"/>
            <p:cNvCxnSpPr/>
            <p:nvPr/>
          </p:nvCxnSpPr>
          <p:spPr>
            <a:xfrm flipH="1">
              <a:off x="8569243" y="3265714"/>
              <a:ext cx="187854" cy="64339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8752759" y="2720128"/>
              <a:ext cx="217070" cy="5455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8942214" y="2398690"/>
              <a:ext cx="211131" cy="3907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9145867" y="2267742"/>
              <a:ext cx="122831" cy="15070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75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2388973" cy="369332"/>
          </a:xfrm>
          <a:prstGeom prst="rect">
            <a:avLst/>
          </a:prstGeom>
          <a:noFill/>
          <a:ln w="28575">
            <a:solidFill>
              <a:schemeClr val="tx1"/>
            </a:solidFill>
          </a:ln>
        </p:spPr>
        <p:txBody>
          <a:bodyPr wrap="square" rtlCol="0">
            <a:spAutoFit/>
          </a:bodyPr>
          <a:lstStyle/>
          <a:p>
            <a:r>
              <a:rPr lang="en-GB" dirty="0">
                <a:latin typeface="Arial" panose="020B0604020202020204" pitchFamily="34" charset="0"/>
                <a:cs typeface="Arial" panose="020B0604020202020204" pitchFamily="34" charset="0"/>
              </a:rPr>
              <a:t>Number Revision Mat</a:t>
            </a:r>
          </a:p>
        </p:txBody>
      </p:sp>
      <mc:AlternateContent xmlns:mc="http://schemas.openxmlformats.org/markup-compatibility/2006" xmlns:a14="http://schemas.microsoft.com/office/drawing/2010/main">
        <mc:Choice Requires="a14">
          <p:sp>
            <p:nvSpPr>
              <p:cNvPr id="2" name="Rectangle 1"/>
              <p:cNvSpPr/>
              <p:nvPr/>
            </p:nvSpPr>
            <p:spPr>
              <a:xfrm>
                <a:off x="0" y="477672"/>
                <a:ext cx="2388972" cy="298885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Indices</a:t>
                </a:r>
              </a:p>
              <a:p>
                <a:r>
                  <a:rPr lang="en-GB" sz="1000" dirty="0">
                    <a:solidFill>
                      <a:schemeClr val="tx1"/>
                    </a:solidFill>
                    <a:latin typeface="Arial" panose="020B0604020202020204" pitchFamily="34" charset="0"/>
                    <a:cs typeface="Arial" panose="020B0604020202020204" pitchFamily="34" charset="0"/>
                  </a:rPr>
                  <a:t>Simplify the following:</a:t>
                </a:r>
              </a:p>
              <a:p>
                <a:pPr marL="228600" indent="-228600">
                  <a:buFont typeface="+mj-lt"/>
                  <a:buAutoNum type="arabicParenR"/>
                </a:pPr>
                <a:r>
                  <a:rPr lang="en-GB" sz="1000" dirty="0">
                    <a:solidFill>
                      <a:schemeClr val="tx1"/>
                    </a:solidFill>
                  </a:rPr>
                  <a:t>a</a:t>
                </a:r>
                <a:r>
                  <a:rPr lang="en-GB" sz="1000" baseline="30000" dirty="0">
                    <a:solidFill>
                      <a:schemeClr val="tx1"/>
                    </a:solidFill>
                  </a:rPr>
                  <a:t>6</a:t>
                </a:r>
                <a:r>
                  <a:rPr lang="en-GB" sz="1000" dirty="0">
                    <a:solidFill>
                      <a:schemeClr val="tx1"/>
                    </a:solidFill>
                  </a:rPr>
                  <a:t> x a</a:t>
                </a:r>
                <a:r>
                  <a:rPr lang="en-GB" sz="1000" baseline="30000" dirty="0">
                    <a:solidFill>
                      <a:schemeClr val="tx1"/>
                    </a:solidFill>
                  </a:rPr>
                  <a:t>3</a:t>
                </a:r>
                <a:r>
                  <a:rPr lang="en-GB" sz="1000" dirty="0">
                    <a:solidFill>
                      <a:schemeClr val="tx1"/>
                    </a:solidFill>
                  </a:rPr>
                  <a:t> </a:t>
                </a:r>
                <a14:m>
                  <m:oMath xmlns:m="http://schemas.openxmlformats.org/officeDocument/2006/math">
                    <m:sSup>
                      <m:sSupPr>
                        <m:ctrlPr>
                          <a:rPr lang="en-GB" sz="1000" i="1" smtClean="0">
                            <a:solidFill>
                              <a:srgbClr val="FF0000"/>
                            </a:solidFill>
                            <a:latin typeface="Cambria Math" panose="02040503050406030204" pitchFamily="18" charset="0"/>
                          </a:rPr>
                        </m:ctrlPr>
                      </m:sSupPr>
                      <m:e>
                        <m:r>
                          <a:rPr lang="en-GB" sz="1000" b="0" i="1" smtClean="0">
                            <a:solidFill>
                              <a:srgbClr val="FF0000"/>
                            </a:solidFill>
                            <a:latin typeface="Cambria Math" panose="02040503050406030204" pitchFamily="18" charset="0"/>
                          </a:rPr>
                          <m:t>=</m:t>
                        </m:r>
                        <m:r>
                          <a:rPr lang="en-GB" sz="1000" b="0" i="1" smtClean="0">
                            <a:solidFill>
                              <a:srgbClr val="FF0000"/>
                            </a:solidFill>
                            <a:latin typeface="Cambria Math" panose="02040503050406030204" pitchFamily="18" charset="0"/>
                          </a:rPr>
                          <m:t>𝑎</m:t>
                        </m:r>
                      </m:e>
                      <m:sup>
                        <m:r>
                          <a:rPr lang="en-GB" sz="1000" b="0" i="1" smtClean="0">
                            <a:solidFill>
                              <a:srgbClr val="FF0000"/>
                            </a:solidFill>
                            <a:latin typeface="Cambria Math" panose="02040503050406030204" pitchFamily="18" charset="0"/>
                          </a:rPr>
                          <m:t>9</m:t>
                        </m:r>
                      </m:sup>
                    </m:sSup>
                  </m:oMath>
                </a14:m>
                <a:endParaRPr lang="en-GB" sz="1000" dirty="0">
                  <a:solidFill>
                    <a:schemeClr val="tx1"/>
                  </a:solidFill>
                </a:endParaRPr>
              </a:p>
              <a:p>
                <a:pPr marL="228600" indent="-228600">
                  <a:buFont typeface="+mj-lt"/>
                  <a:buAutoNum type="arabicParenR"/>
                </a:pPr>
                <a:r>
                  <a:rPr lang="en-GB" sz="1000" dirty="0">
                    <a:solidFill>
                      <a:schemeClr val="tx1"/>
                    </a:solidFill>
                  </a:rPr>
                  <a:t>b</a:t>
                </a:r>
                <a:r>
                  <a:rPr lang="en-GB" sz="1000" baseline="30000" dirty="0">
                    <a:solidFill>
                      <a:schemeClr val="tx1"/>
                    </a:solidFill>
                  </a:rPr>
                  <a:t>5</a:t>
                </a:r>
                <a:r>
                  <a:rPr lang="en-GB" sz="1000" dirty="0">
                    <a:solidFill>
                      <a:schemeClr val="tx1"/>
                    </a:solidFill>
                  </a:rPr>
                  <a:t> ÷ b</a:t>
                </a:r>
                <a:r>
                  <a:rPr lang="en-GB" sz="1000" baseline="30000" dirty="0">
                    <a:solidFill>
                      <a:schemeClr val="tx1"/>
                    </a:solidFill>
                  </a:rPr>
                  <a:t>3</a:t>
                </a:r>
                <a:r>
                  <a:rPr lang="en-GB" sz="1000" dirty="0">
                    <a:solidFill>
                      <a:schemeClr val="tx1"/>
                    </a:solidFill>
                  </a:rPr>
                  <a:t> </a:t>
                </a:r>
                <a14:m>
                  <m:oMath xmlns:m="http://schemas.openxmlformats.org/officeDocument/2006/math">
                    <m:r>
                      <a:rPr lang="en-GB" sz="1000" b="0" i="1" smtClean="0">
                        <a:solidFill>
                          <a:srgbClr val="FF0000"/>
                        </a:solidFill>
                        <a:latin typeface="Cambria Math" panose="02040503050406030204" pitchFamily="18" charset="0"/>
                      </a:rPr>
                      <m:t>=</m:t>
                    </m:r>
                    <m:sSup>
                      <m:sSupPr>
                        <m:ctrlPr>
                          <a:rPr lang="en-GB" sz="1000" b="0" i="1" smtClean="0">
                            <a:solidFill>
                              <a:srgbClr val="FF0000"/>
                            </a:solidFill>
                            <a:latin typeface="Cambria Math" panose="02040503050406030204" pitchFamily="18" charset="0"/>
                          </a:rPr>
                        </m:ctrlPr>
                      </m:sSupPr>
                      <m:e>
                        <m:r>
                          <a:rPr lang="en-GB" sz="1000" b="0" i="1" smtClean="0">
                            <a:solidFill>
                              <a:srgbClr val="FF0000"/>
                            </a:solidFill>
                            <a:latin typeface="Cambria Math" panose="02040503050406030204" pitchFamily="18" charset="0"/>
                          </a:rPr>
                          <m:t>𝑏</m:t>
                        </m:r>
                      </m:e>
                      <m:sup>
                        <m:r>
                          <a:rPr lang="en-GB" sz="1000" b="0" i="1" smtClean="0">
                            <a:solidFill>
                              <a:srgbClr val="FF0000"/>
                            </a:solidFill>
                            <a:latin typeface="Cambria Math" panose="02040503050406030204" pitchFamily="18" charset="0"/>
                          </a:rPr>
                          <m:t>2</m:t>
                        </m:r>
                      </m:sup>
                    </m:sSup>
                  </m:oMath>
                </a14:m>
                <a:endParaRPr lang="en-GB" sz="1000" dirty="0">
                  <a:solidFill>
                    <a:schemeClr val="tx1"/>
                  </a:solidFill>
                </a:endParaRPr>
              </a:p>
              <a:p>
                <a:pPr marL="228600" indent="-228600">
                  <a:buFont typeface="+mj-lt"/>
                  <a:buAutoNum type="arabicParenR"/>
                </a:pPr>
                <a:r>
                  <a:rPr lang="en-GB" sz="1000" dirty="0">
                    <a:solidFill>
                      <a:schemeClr val="tx1"/>
                    </a:solidFill>
                  </a:rPr>
                  <a:t>d</a:t>
                </a:r>
                <a:r>
                  <a:rPr lang="en-GB" sz="1000" baseline="30000" dirty="0">
                    <a:solidFill>
                      <a:schemeClr val="tx1"/>
                    </a:solidFill>
                  </a:rPr>
                  <a:t>0</a:t>
                </a:r>
                <a:r>
                  <a:rPr lang="en-GB" sz="1000" i="1" dirty="0">
                    <a:solidFill>
                      <a:srgbClr val="FF0000"/>
                    </a:solidFill>
                    <a:latin typeface="Cambria Math" panose="02040503050406030204" pitchFamily="18" charset="0"/>
                  </a:rPr>
                  <a:t> </a:t>
                </a:r>
                <a14:m>
                  <m:oMath xmlns:m="http://schemas.openxmlformats.org/officeDocument/2006/math">
                    <m:r>
                      <a:rPr lang="en-GB" sz="1000" i="1">
                        <a:solidFill>
                          <a:srgbClr val="FF0000"/>
                        </a:solidFill>
                        <a:latin typeface="Cambria Math" panose="02040503050406030204" pitchFamily="18" charset="0"/>
                      </a:rPr>
                      <m:t>=1</m:t>
                    </m:r>
                  </m:oMath>
                </a14:m>
                <a:endParaRPr lang="en-GB" sz="1000" i="1" dirty="0">
                  <a:solidFill>
                    <a:srgbClr val="FF0000"/>
                  </a:solidFill>
                  <a:latin typeface="Cambria Math" panose="02040503050406030204" pitchFamily="18" charset="0"/>
                </a:endParaRPr>
              </a:p>
              <a:p>
                <a:pPr marL="228600" indent="-228600">
                  <a:buFont typeface="+mj-lt"/>
                  <a:buAutoNum type="arabicParenR"/>
                </a:pPr>
                <a:r>
                  <a:rPr lang="en-GB" sz="1000" dirty="0">
                    <a:solidFill>
                      <a:schemeClr val="tx1"/>
                    </a:solidFill>
                  </a:rPr>
                  <a:t>(c</a:t>
                </a:r>
                <a:r>
                  <a:rPr lang="en-GB" sz="1000" baseline="30000" dirty="0">
                    <a:solidFill>
                      <a:schemeClr val="tx1"/>
                    </a:solidFill>
                  </a:rPr>
                  <a:t>2</a:t>
                </a:r>
                <a:r>
                  <a:rPr lang="en-GB" sz="1000" dirty="0">
                    <a:solidFill>
                      <a:schemeClr val="tx1"/>
                    </a:solidFill>
                  </a:rPr>
                  <a:t>)</a:t>
                </a:r>
                <a:r>
                  <a:rPr lang="en-GB" sz="1000" baseline="30000" dirty="0">
                    <a:solidFill>
                      <a:schemeClr val="tx1"/>
                    </a:solidFill>
                  </a:rPr>
                  <a:t>4</a:t>
                </a:r>
                <a:r>
                  <a:rPr lang="en-GB" sz="1000" dirty="0">
                    <a:solidFill>
                      <a:schemeClr val="tx1"/>
                    </a:solidFill>
                  </a:rPr>
                  <a:t> </a:t>
                </a:r>
                <a14:m>
                  <m:oMath xmlns:m="http://schemas.openxmlformats.org/officeDocument/2006/math">
                    <m:r>
                      <a:rPr lang="en-GB" sz="1000" b="0" i="1" smtClean="0">
                        <a:solidFill>
                          <a:srgbClr val="FF0000"/>
                        </a:solidFill>
                        <a:latin typeface="Cambria Math" panose="02040503050406030204" pitchFamily="18" charset="0"/>
                      </a:rPr>
                      <m:t>=</m:t>
                    </m:r>
                    <m:sSup>
                      <m:sSupPr>
                        <m:ctrlPr>
                          <a:rPr lang="en-GB" sz="1000" b="0" i="1" smtClean="0">
                            <a:solidFill>
                              <a:srgbClr val="FF0000"/>
                            </a:solidFill>
                            <a:latin typeface="Cambria Math" panose="02040503050406030204" pitchFamily="18" charset="0"/>
                          </a:rPr>
                        </m:ctrlPr>
                      </m:sSupPr>
                      <m:e>
                        <m:r>
                          <a:rPr lang="en-GB" sz="1000" b="0" i="1" smtClean="0">
                            <a:solidFill>
                              <a:srgbClr val="FF0000"/>
                            </a:solidFill>
                            <a:latin typeface="Cambria Math" panose="02040503050406030204" pitchFamily="18" charset="0"/>
                          </a:rPr>
                          <m:t>𝑐</m:t>
                        </m:r>
                      </m:e>
                      <m:sup>
                        <m:r>
                          <a:rPr lang="en-GB" sz="1000" b="0" i="1" smtClean="0">
                            <a:solidFill>
                              <a:srgbClr val="FF0000"/>
                            </a:solidFill>
                            <a:latin typeface="Cambria Math" panose="02040503050406030204" pitchFamily="18" charset="0"/>
                          </a:rPr>
                          <m:t>8</m:t>
                        </m:r>
                      </m:sup>
                    </m:sSup>
                  </m:oMath>
                </a14:m>
                <a:endParaRPr lang="en-GB" sz="1000" dirty="0">
                  <a:solidFill>
                    <a:schemeClr val="tx1"/>
                  </a:solidFill>
                </a:endParaRPr>
              </a:p>
              <a:p>
                <a:pPr marL="228600" indent="-228600">
                  <a:buFont typeface="+mj-lt"/>
                  <a:buAutoNum type="arabicParenR"/>
                </a:pPr>
                <a:endParaRPr lang="en-GB" sz="1000" dirty="0">
                  <a:solidFill>
                    <a:schemeClr val="tx1"/>
                  </a:solidFill>
                </a:endParaRPr>
              </a:p>
              <a:p>
                <a:pPr marL="228600" indent="-228600">
                  <a:buFont typeface="+mj-lt"/>
                  <a:buAutoNum type="arabicParenR"/>
                </a:pPr>
                <a:r>
                  <a:rPr lang="en-GB" sz="1000" dirty="0">
                    <a:solidFill>
                      <a:schemeClr val="tx1"/>
                    </a:solidFill>
                  </a:rPr>
                  <a:t>3a</a:t>
                </a:r>
                <a:r>
                  <a:rPr lang="en-GB" sz="1000" baseline="30000" dirty="0">
                    <a:solidFill>
                      <a:schemeClr val="tx1"/>
                    </a:solidFill>
                  </a:rPr>
                  <a:t>4</a:t>
                </a:r>
                <a:r>
                  <a:rPr lang="en-GB" sz="1000" dirty="0">
                    <a:solidFill>
                      <a:schemeClr val="tx1"/>
                    </a:solidFill>
                  </a:rPr>
                  <a:t> x 3a</a:t>
                </a:r>
                <a:r>
                  <a:rPr lang="en-GB" sz="1000" baseline="30000" dirty="0">
                    <a:solidFill>
                      <a:schemeClr val="tx1"/>
                    </a:solidFill>
                  </a:rPr>
                  <a:t>-2</a:t>
                </a:r>
                <a:r>
                  <a:rPr lang="en-GB" sz="1000" dirty="0">
                    <a:solidFill>
                      <a:schemeClr val="tx1"/>
                    </a:solidFill>
                  </a:rPr>
                  <a:t> </a:t>
                </a:r>
                <a14:m>
                  <m:oMath xmlns:m="http://schemas.openxmlformats.org/officeDocument/2006/math">
                    <m:r>
                      <a:rPr lang="en-GB" sz="1000" b="0" i="1" smtClean="0">
                        <a:solidFill>
                          <a:srgbClr val="FF0000"/>
                        </a:solidFill>
                        <a:latin typeface="Cambria Math" panose="02040503050406030204" pitchFamily="18" charset="0"/>
                      </a:rPr>
                      <m:t>=9</m:t>
                    </m:r>
                    <m:sSup>
                      <m:sSupPr>
                        <m:ctrlPr>
                          <a:rPr lang="en-GB" sz="1000" b="0" i="1" smtClean="0">
                            <a:solidFill>
                              <a:srgbClr val="FF0000"/>
                            </a:solidFill>
                            <a:latin typeface="Cambria Math" panose="02040503050406030204" pitchFamily="18" charset="0"/>
                          </a:rPr>
                        </m:ctrlPr>
                      </m:sSupPr>
                      <m:e>
                        <m:r>
                          <a:rPr lang="en-GB" sz="1000" b="0" i="1" smtClean="0">
                            <a:solidFill>
                              <a:srgbClr val="FF0000"/>
                            </a:solidFill>
                            <a:latin typeface="Cambria Math" panose="02040503050406030204" pitchFamily="18" charset="0"/>
                          </a:rPr>
                          <m:t>𝑎</m:t>
                        </m:r>
                      </m:e>
                      <m:sup>
                        <m:r>
                          <a:rPr lang="en-GB" sz="1000" b="0" i="1" smtClean="0">
                            <a:solidFill>
                              <a:srgbClr val="FF0000"/>
                            </a:solidFill>
                            <a:latin typeface="Cambria Math" panose="02040503050406030204" pitchFamily="18" charset="0"/>
                          </a:rPr>
                          <m:t>2</m:t>
                        </m:r>
                      </m:sup>
                    </m:sSup>
                  </m:oMath>
                </a14:m>
                <a:endParaRPr lang="en-GB" sz="1000" dirty="0">
                  <a:solidFill>
                    <a:schemeClr val="tx1"/>
                  </a:solidFill>
                </a:endParaRPr>
              </a:p>
              <a:p>
                <a:pPr marL="228600" indent="-228600">
                  <a:buFont typeface="+mj-lt"/>
                  <a:buAutoNum type="arabicParenR"/>
                </a:pPr>
                <a:endParaRPr lang="en-GB" sz="1000" dirty="0">
                  <a:solidFill>
                    <a:schemeClr val="tx1"/>
                  </a:solidFill>
                </a:endParaRPr>
              </a:p>
              <a:p>
                <a:pPr marL="228600" indent="-228600">
                  <a:buFont typeface="+mj-lt"/>
                  <a:buAutoNum type="arabicParenR"/>
                </a:pPr>
                <a14:m>
                  <m:oMath xmlns:m="http://schemas.openxmlformats.org/officeDocument/2006/math">
                    <m:f>
                      <m:fPr>
                        <m:ctrlPr>
                          <a:rPr lang="en-GB" sz="1000" i="1">
                            <a:solidFill>
                              <a:schemeClr val="tx1"/>
                            </a:solidFill>
                            <a:latin typeface="Cambria Math" panose="02040503050406030204" pitchFamily="18" charset="0"/>
                          </a:rPr>
                        </m:ctrlPr>
                      </m:fPr>
                      <m:num>
                        <m:r>
                          <a:rPr lang="en-GB" sz="1000" i="0">
                            <a:solidFill>
                              <a:schemeClr val="tx1"/>
                            </a:solidFill>
                            <a:latin typeface="Cambria Math" panose="02040503050406030204" pitchFamily="18" charset="0"/>
                          </a:rPr>
                          <m:t>6</m:t>
                        </m:r>
                        <m:sSup>
                          <m:sSupPr>
                            <m:ctrlPr>
                              <a:rPr lang="en-GB" sz="1000" i="1">
                                <a:solidFill>
                                  <a:schemeClr val="tx1"/>
                                </a:solidFill>
                                <a:latin typeface="Cambria Math" panose="02040503050406030204" pitchFamily="18" charset="0"/>
                              </a:rPr>
                            </m:ctrlPr>
                          </m:sSupPr>
                          <m:e>
                            <m:r>
                              <m:rPr>
                                <m:sty m:val="p"/>
                              </m:rPr>
                              <a:rPr lang="en-GB" sz="1000" i="0">
                                <a:solidFill>
                                  <a:schemeClr val="tx1"/>
                                </a:solidFill>
                                <a:latin typeface="Cambria Math" panose="02040503050406030204" pitchFamily="18" charset="0"/>
                              </a:rPr>
                              <m:t>a</m:t>
                            </m:r>
                          </m:e>
                          <m:sup>
                            <m:r>
                              <a:rPr lang="en-GB" sz="1000" i="0">
                                <a:solidFill>
                                  <a:schemeClr val="tx1"/>
                                </a:solidFill>
                                <a:latin typeface="Cambria Math" panose="02040503050406030204" pitchFamily="18" charset="0"/>
                              </a:rPr>
                              <m:t>4</m:t>
                            </m:r>
                          </m:sup>
                        </m:sSup>
                        <m:sSup>
                          <m:sSupPr>
                            <m:ctrlPr>
                              <a:rPr lang="en-GB" sz="1000" i="1">
                                <a:solidFill>
                                  <a:schemeClr val="tx1"/>
                                </a:solidFill>
                                <a:latin typeface="Cambria Math" panose="02040503050406030204" pitchFamily="18" charset="0"/>
                              </a:rPr>
                            </m:ctrlPr>
                          </m:sSupPr>
                          <m:e>
                            <m:r>
                              <m:rPr>
                                <m:sty m:val="p"/>
                              </m:rPr>
                              <a:rPr lang="en-GB" sz="1000" i="0">
                                <a:solidFill>
                                  <a:schemeClr val="tx1"/>
                                </a:solidFill>
                                <a:latin typeface="Cambria Math" panose="02040503050406030204" pitchFamily="18" charset="0"/>
                              </a:rPr>
                              <m:t>b</m:t>
                            </m:r>
                          </m:e>
                          <m:sup>
                            <m:r>
                              <a:rPr lang="en-GB" sz="1000" i="0">
                                <a:solidFill>
                                  <a:schemeClr val="tx1"/>
                                </a:solidFill>
                                <a:latin typeface="Cambria Math" panose="02040503050406030204" pitchFamily="18" charset="0"/>
                              </a:rPr>
                              <m:t>3</m:t>
                            </m:r>
                          </m:sup>
                        </m:sSup>
                      </m:num>
                      <m:den>
                        <m:r>
                          <a:rPr lang="en-GB" sz="1000" i="0">
                            <a:solidFill>
                              <a:schemeClr val="tx1"/>
                            </a:solidFill>
                            <a:latin typeface="Cambria Math" panose="02040503050406030204" pitchFamily="18" charset="0"/>
                          </a:rPr>
                          <m:t>2</m:t>
                        </m:r>
                        <m:r>
                          <m:rPr>
                            <m:sty m:val="p"/>
                          </m:rPr>
                          <a:rPr lang="en-GB" sz="1000" i="0">
                            <a:solidFill>
                              <a:schemeClr val="tx1"/>
                            </a:solidFill>
                            <a:latin typeface="Cambria Math" panose="02040503050406030204" pitchFamily="18" charset="0"/>
                          </a:rPr>
                          <m:t>ab</m:t>
                        </m:r>
                      </m:den>
                    </m:f>
                  </m:oMath>
                </a14:m>
                <a:r>
                  <a:rPr lang="en-GB" sz="1000" dirty="0">
                    <a:solidFill>
                      <a:schemeClr val="tx1"/>
                    </a:solidFill>
                  </a:rPr>
                  <a:t> </a:t>
                </a:r>
                <a14:m>
                  <m:oMath xmlns:m="http://schemas.openxmlformats.org/officeDocument/2006/math">
                    <m:r>
                      <a:rPr lang="en-GB" sz="1000" b="0" i="1" dirty="0" smtClean="0">
                        <a:solidFill>
                          <a:srgbClr val="FF0000"/>
                        </a:solidFill>
                        <a:latin typeface="Cambria Math" panose="02040503050406030204" pitchFamily="18" charset="0"/>
                      </a:rPr>
                      <m:t>=3</m:t>
                    </m:r>
                    <m:sSup>
                      <m:sSupPr>
                        <m:ctrlPr>
                          <a:rPr lang="en-GB" sz="1000" b="0" i="1" dirty="0" smtClean="0">
                            <a:solidFill>
                              <a:srgbClr val="FF0000"/>
                            </a:solidFill>
                            <a:latin typeface="Cambria Math" panose="02040503050406030204" pitchFamily="18" charset="0"/>
                          </a:rPr>
                        </m:ctrlPr>
                      </m:sSupPr>
                      <m:e>
                        <m:r>
                          <a:rPr lang="en-GB" sz="1000" b="0" i="1" dirty="0" smtClean="0">
                            <a:solidFill>
                              <a:srgbClr val="FF0000"/>
                            </a:solidFill>
                            <a:latin typeface="Cambria Math" panose="02040503050406030204" pitchFamily="18" charset="0"/>
                          </a:rPr>
                          <m:t>𝑎</m:t>
                        </m:r>
                      </m:e>
                      <m:sup>
                        <m:r>
                          <a:rPr lang="en-GB" sz="1000" b="0" i="1" dirty="0" smtClean="0">
                            <a:solidFill>
                              <a:srgbClr val="FF0000"/>
                            </a:solidFill>
                            <a:latin typeface="Cambria Math" panose="02040503050406030204" pitchFamily="18" charset="0"/>
                          </a:rPr>
                          <m:t>3</m:t>
                        </m:r>
                      </m:sup>
                    </m:sSup>
                    <m:sSup>
                      <m:sSupPr>
                        <m:ctrlPr>
                          <a:rPr lang="en-GB" sz="1000" b="0" i="1" dirty="0" smtClean="0">
                            <a:solidFill>
                              <a:srgbClr val="FF0000"/>
                            </a:solidFill>
                            <a:latin typeface="Cambria Math" panose="02040503050406030204" pitchFamily="18" charset="0"/>
                          </a:rPr>
                        </m:ctrlPr>
                      </m:sSupPr>
                      <m:e>
                        <m:r>
                          <a:rPr lang="en-GB" sz="1000" b="0" i="1" dirty="0" smtClean="0">
                            <a:solidFill>
                              <a:srgbClr val="FF0000"/>
                            </a:solidFill>
                            <a:latin typeface="Cambria Math" panose="02040503050406030204" pitchFamily="18" charset="0"/>
                          </a:rPr>
                          <m:t>𝑏</m:t>
                        </m:r>
                      </m:e>
                      <m:sup>
                        <m:r>
                          <a:rPr lang="en-GB" sz="1000" b="0" i="1" dirty="0" smtClean="0">
                            <a:solidFill>
                              <a:srgbClr val="FF0000"/>
                            </a:solidFill>
                            <a:latin typeface="Cambria Math" panose="02040503050406030204" pitchFamily="18" charset="0"/>
                          </a:rPr>
                          <m:t>2</m:t>
                        </m:r>
                      </m:sup>
                    </m:sSup>
                  </m:oMath>
                </a14:m>
                <a:endParaRPr lang="en-GB" sz="1000" dirty="0">
                  <a:solidFill>
                    <a:schemeClr val="tx1"/>
                  </a:solidFill>
                </a:endParaRPr>
              </a:p>
              <a:p>
                <a:pPr marL="228600" indent="-228600">
                  <a:buFont typeface="+mj-lt"/>
                  <a:buAutoNum type="arabicParenR"/>
                </a:pPr>
                <a:endParaRPr lang="en-GB" sz="1000" dirty="0">
                  <a:solidFill>
                    <a:schemeClr val="tx1"/>
                  </a:solidFill>
                </a:endParaRPr>
              </a:p>
              <a:p>
                <a:pPr marL="228600" indent="-228600">
                  <a:buFont typeface="+mj-lt"/>
                  <a:buAutoNum type="arabicParenR"/>
                </a:pPr>
                <a:r>
                  <a:rPr lang="en-GB" sz="1000" dirty="0">
                    <a:solidFill>
                      <a:schemeClr val="tx1"/>
                    </a:solidFill>
                  </a:rPr>
                  <a:t>f</a:t>
                </a:r>
                <a:r>
                  <a:rPr lang="en-GB" sz="1000" baseline="30000" dirty="0">
                    <a:solidFill>
                      <a:schemeClr val="tx1"/>
                    </a:solidFill>
                  </a:rPr>
                  <a:t>-4</a:t>
                </a:r>
                <a:r>
                  <a:rPr lang="en-GB" sz="1000" dirty="0">
                    <a:solidFill>
                      <a:schemeClr val="tx1"/>
                    </a:solidFill>
                  </a:rPr>
                  <a:t> </a:t>
                </a:r>
                <a14:m>
                  <m:oMath xmlns:m="http://schemas.openxmlformats.org/officeDocument/2006/math">
                    <m:r>
                      <a:rPr lang="en-GB" sz="1000" b="0" i="1" smtClean="0">
                        <a:solidFill>
                          <a:srgbClr val="FF0000"/>
                        </a:solidFill>
                        <a:latin typeface="Cambria Math" panose="02040503050406030204" pitchFamily="18" charset="0"/>
                      </a:rPr>
                      <m:t>=</m:t>
                    </m:r>
                    <m:f>
                      <m:fPr>
                        <m:ctrlPr>
                          <a:rPr lang="en-GB" sz="1000" b="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1</m:t>
                        </m:r>
                      </m:num>
                      <m:den>
                        <m:sSup>
                          <m:sSupPr>
                            <m:ctrlPr>
                              <a:rPr lang="en-GB" sz="1000" b="0" i="1" smtClean="0">
                                <a:solidFill>
                                  <a:srgbClr val="FF0000"/>
                                </a:solidFill>
                                <a:latin typeface="Cambria Math" panose="02040503050406030204" pitchFamily="18" charset="0"/>
                              </a:rPr>
                            </m:ctrlPr>
                          </m:sSupPr>
                          <m:e>
                            <m:r>
                              <a:rPr lang="en-GB" sz="1000" b="0" i="1" smtClean="0">
                                <a:solidFill>
                                  <a:srgbClr val="FF0000"/>
                                </a:solidFill>
                                <a:latin typeface="Cambria Math" panose="02040503050406030204" pitchFamily="18" charset="0"/>
                              </a:rPr>
                              <m:t>𝑓</m:t>
                            </m:r>
                          </m:e>
                          <m:sup>
                            <m:r>
                              <a:rPr lang="en-GB" sz="1000" b="0" i="1" smtClean="0">
                                <a:solidFill>
                                  <a:srgbClr val="FF0000"/>
                                </a:solidFill>
                                <a:latin typeface="Cambria Math" panose="02040503050406030204" pitchFamily="18" charset="0"/>
                              </a:rPr>
                              <m:t>4</m:t>
                            </m:r>
                          </m:sup>
                        </m:sSup>
                      </m:den>
                    </m:f>
                  </m:oMath>
                </a14:m>
                <a:endParaRPr lang="en-GB" sz="1000" dirty="0">
                  <a:solidFill>
                    <a:schemeClr val="tx1"/>
                  </a:solidFill>
                </a:endParaRPr>
              </a:p>
              <a:p>
                <a:r>
                  <a:rPr lang="en-GB" sz="1000" dirty="0">
                    <a:solidFill>
                      <a:schemeClr val="tx1"/>
                    </a:solidFill>
                  </a:rPr>
                  <a:t> </a:t>
                </a:r>
              </a:p>
              <a:p>
                <a:r>
                  <a:rPr lang="en-GB" sz="1000" dirty="0">
                    <a:solidFill>
                      <a:schemeClr val="tx1"/>
                    </a:solidFill>
                  </a:rPr>
                  <a:t>Work out the value of:</a:t>
                </a:r>
              </a:p>
              <a:p>
                <a:pPr marL="228600" indent="-228600">
                  <a:buFont typeface="+mj-lt"/>
                  <a:buAutoNum type="arabicParenR"/>
                </a:pPr>
                <a14:m>
                  <m:oMath xmlns:m="http://schemas.openxmlformats.org/officeDocument/2006/math">
                    <m:sSup>
                      <m:sSupPr>
                        <m:ctrlPr>
                          <a:rPr lang="en-GB" sz="1000" i="1">
                            <a:solidFill>
                              <a:schemeClr val="tx1"/>
                            </a:solidFill>
                            <a:latin typeface="Cambria Math" panose="02040503050406030204" pitchFamily="18" charset="0"/>
                          </a:rPr>
                        </m:ctrlPr>
                      </m:sSupPr>
                      <m:e>
                        <m:r>
                          <a:rPr lang="en-GB" sz="1000" i="0">
                            <a:solidFill>
                              <a:schemeClr val="tx1"/>
                            </a:solidFill>
                            <a:latin typeface="Cambria Math" panose="02040503050406030204" pitchFamily="18" charset="0"/>
                          </a:rPr>
                          <m:t>81</m:t>
                        </m:r>
                      </m:e>
                      <m:sup>
                        <m:f>
                          <m:fPr>
                            <m:type m:val="skw"/>
                            <m:ctrlPr>
                              <a:rPr lang="en-GB" sz="1000" i="1">
                                <a:solidFill>
                                  <a:schemeClr val="tx1"/>
                                </a:solidFill>
                                <a:latin typeface="Cambria Math" panose="02040503050406030204" pitchFamily="18" charset="0"/>
                              </a:rPr>
                            </m:ctrlPr>
                          </m:fPr>
                          <m:num>
                            <m:r>
                              <a:rPr lang="en-GB" sz="1000" i="0">
                                <a:solidFill>
                                  <a:schemeClr val="tx1"/>
                                </a:solidFill>
                                <a:latin typeface="Cambria Math" panose="02040503050406030204" pitchFamily="18" charset="0"/>
                              </a:rPr>
                              <m:t>1</m:t>
                            </m:r>
                          </m:num>
                          <m:den>
                            <m:r>
                              <a:rPr lang="en-GB" sz="1000" i="0">
                                <a:solidFill>
                                  <a:schemeClr val="tx1"/>
                                </a:solidFill>
                                <a:latin typeface="Cambria Math" panose="02040503050406030204" pitchFamily="18" charset="0"/>
                              </a:rPr>
                              <m:t>2</m:t>
                            </m:r>
                          </m:den>
                        </m:f>
                      </m:sup>
                    </m:sSup>
                  </m:oMath>
                </a14:m>
                <a:r>
                  <a:rPr lang="en-GB" sz="1000" dirty="0">
                    <a:solidFill>
                      <a:schemeClr val="tx1"/>
                    </a:solidFill>
                  </a:rPr>
                  <a:t> </a:t>
                </a:r>
                <a14:m>
                  <m:oMath xmlns:m="http://schemas.openxmlformats.org/officeDocument/2006/math">
                    <m:r>
                      <a:rPr lang="en-GB" sz="1000" b="0" i="1" dirty="0" smtClean="0">
                        <a:solidFill>
                          <a:srgbClr val="FF0000"/>
                        </a:solidFill>
                        <a:latin typeface="Cambria Math" panose="02040503050406030204" pitchFamily="18" charset="0"/>
                      </a:rPr>
                      <m:t>=9</m:t>
                    </m:r>
                  </m:oMath>
                </a14:m>
                <a:endParaRPr lang="en-GB" sz="1000" dirty="0">
                  <a:solidFill>
                    <a:srgbClr val="FF0000"/>
                  </a:solidFill>
                </a:endParaRPr>
              </a:p>
              <a:p>
                <a:pPr marL="228600" indent="-228600">
                  <a:buFont typeface="+mj-lt"/>
                  <a:buAutoNum type="arabicParenR"/>
                </a:pPr>
                <a:endParaRPr lang="en-GB" sz="1000" dirty="0">
                  <a:solidFill>
                    <a:schemeClr val="tx1"/>
                  </a:solidFill>
                </a:endParaRPr>
              </a:p>
              <a:p>
                <a:pPr marL="228600" indent="-228600">
                  <a:buFont typeface="+mj-lt"/>
                  <a:buAutoNum type="arabicParenR"/>
                </a:pPr>
                <a14:m>
                  <m:oMath xmlns:m="http://schemas.openxmlformats.org/officeDocument/2006/math">
                    <m:sSup>
                      <m:sSupPr>
                        <m:ctrlPr>
                          <a:rPr lang="en-GB" sz="1000" i="1">
                            <a:solidFill>
                              <a:schemeClr val="tx1"/>
                            </a:solidFill>
                            <a:latin typeface="Cambria Math" panose="02040503050406030204" pitchFamily="18" charset="0"/>
                          </a:rPr>
                        </m:ctrlPr>
                      </m:sSupPr>
                      <m:e>
                        <m:r>
                          <a:rPr lang="en-GB" sz="1000" i="0">
                            <a:solidFill>
                              <a:schemeClr val="tx1"/>
                            </a:solidFill>
                            <a:latin typeface="Cambria Math" panose="02040503050406030204" pitchFamily="18" charset="0"/>
                          </a:rPr>
                          <m:t>16</m:t>
                        </m:r>
                      </m:e>
                      <m:sup>
                        <m:f>
                          <m:fPr>
                            <m:type m:val="skw"/>
                            <m:ctrlPr>
                              <a:rPr lang="en-GB" sz="1000" i="1">
                                <a:solidFill>
                                  <a:schemeClr val="tx1"/>
                                </a:solidFill>
                                <a:latin typeface="Cambria Math" panose="02040503050406030204" pitchFamily="18" charset="0"/>
                              </a:rPr>
                            </m:ctrlPr>
                          </m:fPr>
                          <m:num>
                            <m:r>
                              <a:rPr lang="en-GB" sz="1000" i="0">
                                <a:solidFill>
                                  <a:schemeClr val="tx1"/>
                                </a:solidFill>
                                <a:latin typeface="Cambria Math" panose="02040503050406030204" pitchFamily="18" charset="0"/>
                              </a:rPr>
                              <m:t>3</m:t>
                            </m:r>
                          </m:num>
                          <m:den>
                            <m:r>
                              <a:rPr lang="en-GB" sz="1000" i="0">
                                <a:solidFill>
                                  <a:schemeClr val="tx1"/>
                                </a:solidFill>
                                <a:latin typeface="Cambria Math" panose="02040503050406030204" pitchFamily="18" charset="0"/>
                              </a:rPr>
                              <m:t>2</m:t>
                            </m:r>
                          </m:den>
                        </m:f>
                      </m:sup>
                    </m:sSup>
                  </m:oMath>
                </a14:m>
                <a:r>
                  <a:rPr lang="en-GB" sz="1000" dirty="0">
                    <a:solidFill>
                      <a:schemeClr val="tx1"/>
                    </a:solidFill>
                  </a:rPr>
                  <a:t> </a:t>
                </a:r>
                <a14:m>
                  <m:oMath xmlns:m="http://schemas.openxmlformats.org/officeDocument/2006/math">
                    <m:r>
                      <a:rPr lang="en-GB" sz="1000" b="0" i="1" dirty="0" smtClean="0">
                        <a:solidFill>
                          <a:srgbClr val="FF0000"/>
                        </a:solidFill>
                        <a:latin typeface="Cambria Math" panose="02040503050406030204" pitchFamily="18" charset="0"/>
                      </a:rPr>
                      <m:t>=64</m:t>
                    </m:r>
                  </m:oMath>
                </a14:m>
                <a:endParaRPr lang="en-GB" sz="1000" dirty="0">
                  <a:solidFill>
                    <a:srgbClr val="FF0000"/>
                  </a:solidFill>
                </a:endParaRPr>
              </a:p>
              <a:p>
                <a:r>
                  <a:rPr lang="en-GB" sz="1000" dirty="0">
                    <a:solidFill>
                      <a:schemeClr val="tx1"/>
                    </a:solidFill>
                  </a:rPr>
                  <a:t> </a:t>
                </a: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0" y="477672"/>
                <a:ext cx="2388972" cy="2988859"/>
              </a:xfrm>
              <a:prstGeom prst="rect">
                <a:avLst/>
              </a:prstGeom>
              <a:blipFill rotWithShape="0">
                <a:blip r:embed="rId2"/>
                <a:stretch>
                  <a:fillRect b="-1210"/>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2477751" y="-1"/>
                <a:ext cx="2388972" cy="431837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Simplifying Surds</a:t>
                </a:r>
              </a:p>
              <a:p>
                <a:pPr marL="228600" indent="-228600">
                  <a:buFont typeface="+mj-lt"/>
                  <a:buAutoNum type="arabicParenR"/>
                </a:pPr>
                <a14:m>
                  <m:oMath xmlns:m="http://schemas.openxmlformats.org/officeDocument/2006/math">
                    <m:rad>
                      <m:radPr>
                        <m:degHide m:val="on"/>
                        <m:ctrlPr>
                          <a:rPr lang="en-GB" sz="1000" i="1" smtClean="0">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8</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ea typeface="Calibri" panose="020F0502020204030204" pitchFamily="34" charset="0"/>
                        <a:cs typeface="Arial" panose="020B0604020202020204" pitchFamily="34" charset="0"/>
                      </a:rPr>
                      <m:t>=2</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2</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125</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=5</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5</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147</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7</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3</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14:m>
                  <m:oMath xmlns:m="http://schemas.openxmlformats.org/officeDocument/2006/math">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24</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x </a:t>
                </a:r>
                <a14:m>
                  <m:oMath xmlns:m="http://schemas.openxmlformats.org/officeDocument/2006/math">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6</m:t>
                        </m:r>
                      </m:e>
                    </m:rad>
                  </m:oMath>
                </a14:m>
                <a:r>
                  <a:rPr lang="en-GB" sz="1000" dirty="0">
                    <a:solidFill>
                      <a:schemeClr val="tx1"/>
                    </a:solidFill>
                    <a:latin typeface="Arial" panose="020B060402020202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=12</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r>
                      <a:rPr lang="en-GB" sz="1000" b="0" i="0" smtClean="0">
                        <a:solidFill>
                          <a:schemeClr val="tx1"/>
                        </a:solidFill>
                        <a:latin typeface="Cambria Math" panose="02040503050406030204" pitchFamily="18" charset="0"/>
                        <a:cs typeface="Arial" panose="020B0604020202020204" pitchFamily="34" charset="0"/>
                      </a:rPr>
                      <m:t>4</m:t>
                    </m:r>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27</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x </a:t>
                </a:r>
                <a14:m>
                  <m:oMath xmlns:m="http://schemas.openxmlformats.org/officeDocument/2006/math">
                    <m:r>
                      <a:rPr lang="en-GB" sz="1000" b="0" i="0" smtClean="0">
                        <a:solidFill>
                          <a:schemeClr val="tx1"/>
                        </a:solidFill>
                        <a:latin typeface="Cambria Math" panose="02040503050406030204" pitchFamily="18" charset="0"/>
                        <a:cs typeface="Arial" panose="020B0604020202020204" pitchFamily="34" charset="0"/>
                      </a:rPr>
                      <m:t>6</m:t>
                    </m:r>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3</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=216</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f>
                      <m:fPr>
                        <m:ctrlPr>
                          <a:rPr lang="en-GB" sz="1100" i="1" smtClean="0">
                            <a:solidFill>
                              <a:schemeClr val="tx1"/>
                            </a:solidFill>
                            <a:latin typeface="Cambria Math" panose="02040503050406030204" pitchFamily="18" charset="0"/>
                            <a:cs typeface="Arial" panose="020B0604020202020204" pitchFamily="34" charset="0"/>
                          </a:rPr>
                        </m:ctrlPr>
                      </m:fPr>
                      <m:num>
                        <m:r>
                          <a:rPr lang="en-GB" sz="1100" b="0" i="0" smtClean="0">
                            <a:solidFill>
                              <a:schemeClr val="tx1"/>
                            </a:solidFill>
                            <a:latin typeface="Cambria Math" panose="02040503050406030204" pitchFamily="18" charset="0"/>
                            <a:cs typeface="Arial" panose="020B0604020202020204" pitchFamily="34" charset="0"/>
                          </a:rPr>
                          <m:t>6</m:t>
                        </m:r>
                        <m:rad>
                          <m:radPr>
                            <m:degHide m:val="on"/>
                            <m:ctrlPr>
                              <a:rPr lang="en-GB" sz="1100" i="1">
                                <a:solidFill>
                                  <a:schemeClr val="tx1"/>
                                </a:solidFill>
                                <a:latin typeface="Cambria Math" panose="02040503050406030204" pitchFamily="18" charset="0"/>
                                <a:cs typeface="Arial" panose="020B0604020202020204" pitchFamily="34" charset="0"/>
                              </a:rPr>
                            </m:ctrlPr>
                          </m:radPr>
                          <m:deg/>
                          <m:e>
                            <m:r>
                              <a:rPr lang="en-GB" sz="1100" i="0">
                                <a:solidFill>
                                  <a:schemeClr val="tx1"/>
                                </a:solidFill>
                                <a:latin typeface="Cambria Math" panose="02040503050406030204" pitchFamily="18" charset="0"/>
                                <a:cs typeface="Arial" panose="020B0604020202020204" pitchFamily="34" charset="0"/>
                              </a:rPr>
                              <m:t>1</m:t>
                            </m:r>
                            <m:r>
                              <a:rPr lang="en-GB" sz="1100" b="0" i="0" smtClean="0">
                                <a:solidFill>
                                  <a:schemeClr val="tx1"/>
                                </a:solidFill>
                                <a:latin typeface="Cambria Math" panose="02040503050406030204" pitchFamily="18" charset="0"/>
                                <a:cs typeface="Arial" panose="020B0604020202020204" pitchFamily="34" charset="0"/>
                              </a:rPr>
                              <m:t>60</m:t>
                            </m:r>
                          </m:e>
                        </m:rad>
                      </m:num>
                      <m:den>
                        <m:r>
                          <a:rPr lang="en-GB" sz="1100" b="0" i="0" smtClean="0">
                            <a:solidFill>
                              <a:schemeClr val="tx1"/>
                            </a:solidFill>
                            <a:latin typeface="Cambria Math" panose="02040503050406030204" pitchFamily="18" charset="0"/>
                            <a:cs typeface="Arial" panose="020B0604020202020204" pitchFamily="34" charset="0"/>
                          </a:rPr>
                          <m:t>3</m:t>
                        </m:r>
                        <m:rad>
                          <m:radPr>
                            <m:degHide m:val="on"/>
                            <m:ctrlPr>
                              <a:rPr lang="en-GB" sz="1100" i="1">
                                <a:solidFill>
                                  <a:schemeClr val="tx1"/>
                                </a:solidFill>
                                <a:latin typeface="Cambria Math" panose="02040503050406030204" pitchFamily="18" charset="0"/>
                                <a:cs typeface="Arial" panose="020B0604020202020204" pitchFamily="34" charset="0"/>
                              </a:rPr>
                            </m:ctrlPr>
                          </m:radPr>
                          <m:deg/>
                          <m:e>
                            <m:r>
                              <a:rPr lang="en-GB" sz="1100" i="0">
                                <a:solidFill>
                                  <a:schemeClr val="tx1"/>
                                </a:solidFill>
                                <a:latin typeface="Cambria Math" panose="02040503050406030204" pitchFamily="18" charset="0"/>
                                <a:cs typeface="Arial" panose="020B0604020202020204" pitchFamily="34" charset="0"/>
                              </a:rPr>
                              <m:t>1</m:t>
                            </m:r>
                            <m:r>
                              <a:rPr lang="en-GB" sz="1100" b="0" i="0" smtClean="0">
                                <a:solidFill>
                                  <a:schemeClr val="tx1"/>
                                </a:solidFill>
                                <a:latin typeface="Cambria Math" panose="02040503050406030204" pitchFamily="18" charset="0"/>
                                <a:cs typeface="Arial" panose="020B0604020202020204" pitchFamily="34" charset="0"/>
                              </a:rPr>
                              <m:t>0</m:t>
                            </m:r>
                          </m:e>
                        </m:rad>
                      </m:den>
                    </m:f>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=8</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r>
                      <a:rPr lang="en-GB" sz="1000" b="0" i="0" smtClean="0">
                        <a:solidFill>
                          <a:schemeClr val="tx1"/>
                        </a:solidFill>
                        <a:latin typeface="Cambria Math" panose="02040503050406030204" pitchFamily="18" charset="0"/>
                        <a:cs typeface="Arial" panose="020B0604020202020204" pitchFamily="34" charset="0"/>
                      </a:rPr>
                      <m:t>(5+ </m:t>
                    </m:r>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3</m:t>
                        </m:r>
                      </m:e>
                    </m:rad>
                    <m:r>
                      <a:rPr lang="en-GB" sz="1000" b="0" i="0" smtClean="0">
                        <a:solidFill>
                          <a:schemeClr val="tx1"/>
                        </a:solidFill>
                        <a:latin typeface="Cambria Math" panose="02040503050406030204" pitchFamily="18" charset="0"/>
                        <a:cs typeface="Arial" panose="020B0604020202020204" pitchFamily="34" charset="0"/>
                      </a:rPr>
                      <m:t>)(6+</m:t>
                    </m:r>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3)</m:t>
                        </m:r>
                      </m:e>
                    </m:rad>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=33+11</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3</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r>
                      <a:rPr lang="en-GB" sz="1000" b="0" i="0" smtClean="0">
                        <a:solidFill>
                          <a:schemeClr val="tx1"/>
                        </a:solidFill>
                        <a:latin typeface="Cambria Math" panose="02040503050406030204" pitchFamily="18" charset="0"/>
                        <a:cs typeface="Arial" panose="020B0604020202020204" pitchFamily="34" charset="0"/>
                      </a:rPr>
                      <m:t>(6+3</m:t>
                    </m:r>
                    <m:rad>
                      <m:radPr>
                        <m:degHide m:val="on"/>
                        <m:ctrlPr>
                          <a:rPr lang="en-GB" sz="1000" i="1">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3</m:t>
                        </m:r>
                      </m:e>
                    </m:rad>
                    <m:r>
                      <a:rPr lang="en-GB" sz="1000" b="0" i="0" smtClean="0">
                        <a:solidFill>
                          <a:schemeClr val="tx1"/>
                        </a:solidFill>
                        <a:latin typeface="Cambria Math" panose="02040503050406030204" pitchFamily="18" charset="0"/>
                        <a:cs typeface="Arial" panose="020B0604020202020204" pitchFamily="34" charset="0"/>
                      </a:rPr>
                      <m:t>)(6−3</m:t>
                    </m:r>
                    <m:rad>
                      <m:radPr>
                        <m:degHide m:val="on"/>
                        <m:ctrlPr>
                          <a:rPr lang="en-GB" sz="1000" i="1" smtClean="0">
                            <a:solidFill>
                              <a:schemeClr val="tx1"/>
                            </a:solidFill>
                            <a:latin typeface="Cambria Math" panose="02040503050406030204" pitchFamily="18" charset="0"/>
                            <a:cs typeface="Arial" panose="020B0604020202020204" pitchFamily="34" charset="0"/>
                          </a:rPr>
                        </m:ctrlPr>
                      </m:radPr>
                      <m:deg/>
                      <m:e>
                        <m:r>
                          <a:rPr lang="en-GB" sz="1000" b="0" i="0" smtClean="0">
                            <a:solidFill>
                              <a:schemeClr val="tx1"/>
                            </a:solidFill>
                            <a:latin typeface="Cambria Math" panose="02040503050406030204" pitchFamily="18" charset="0"/>
                            <a:cs typeface="Arial" panose="020B0604020202020204" pitchFamily="34" charset="0"/>
                          </a:rPr>
                          <m:t>3</m:t>
                        </m:r>
                      </m:e>
                    </m:rad>
                    <m:r>
                      <a:rPr lang="en-GB" sz="1000" b="0" i="0" smtClean="0">
                        <a:solidFill>
                          <a:schemeClr val="tx1"/>
                        </a:solidFill>
                        <a:latin typeface="Cambria Math" panose="02040503050406030204" pitchFamily="18" charset="0"/>
                        <a:cs typeface="Arial" panose="020B0604020202020204" pitchFamily="34" charset="0"/>
                      </a:rPr>
                      <m:t>)</m:t>
                    </m:r>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=63</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7" name="Rectangle 16"/>
              <p:cNvSpPr>
                <a:spLocks noRot="1" noChangeAspect="1" noMove="1" noResize="1" noEditPoints="1" noAdjustHandles="1" noChangeArrowheads="1" noChangeShapeType="1" noTextEdit="1"/>
              </p:cNvSpPr>
              <p:nvPr/>
            </p:nvSpPr>
            <p:spPr>
              <a:xfrm>
                <a:off x="2477751" y="-1"/>
                <a:ext cx="2388972" cy="4318378"/>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7444703" y="0"/>
                <a:ext cx="2388972" cy="431837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cs typeface="Arial" panose="020B0604020202020204" pitchFamily="34" charset="0"/>
                  </a:rPr>
                  <a:t>Limits of Accuracy</a:t>
                </a:r>
              </a:p>
              <a:p>
                <a:r>
                  <a:rPr lang="en-GB" sz="1000" dirty="0">
                    <a:solidFill>
                      <a:schemeClr val="tx1"/>
                    </a:solidFill>
                    <a:latin typeface="Arial" panose="020B0604020202020204" pitchFamily="34" charset="0"/>
                    <a:cs typeface="Arial" panose="020B0604020202020204" pitchFamily="34" charset="0"/>
                  </a:rPr>
                  <a:t>These numbers have been rounded to the nearest hundred. Write down the upper and lower limits:</a:t>
                </a: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300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250 &amp; 350</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2700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2650 &amp; 2750</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These numbers have been rounded to the nearest whole number. Write down the upper and lower limits:</a:t>
                </a:r>
              </a:p>
              <a:p>
                <a:pPr marL="228600" indent="-228600">
                  <a:buFont typeface="+mj-lt"/>
                  <a:buAutoNum type="arabicParenR" startAt="3"/>
                </a:pPr>
                <a:r>
                  <a:rPr lang="en-GB" sz="1000" dirty="0">
                    <a:solidFill>
                      <a:schemeClr val="tx1"/>
                    </a:solidFill>
                    <a:latin typeface="Arial" panose="020B0604020202020204" pitchFamily="34" charset="0"/>
                    <a:cs typeface="Arial" panose="020B0604020202020204" pitchFamily="34" charset="0"/>
                  </a:rPr>
                  <a:t>3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2.5 &amp; 3.5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cs typeface="Arial" panose="020B0604020202020204" pitchFamily="34" charset="0"/>
                  </a:rPr>
                  <a:t>17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16.5 &amp; 17.5</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These numbers have been rounded to one decimal place. Write down the upper and lower limits:</a:t>
                </a:r>
              </a:p>
              <a:p>
                <a:pPr marL="228600" indent="-228600">
                  <a:buFont typeface="+mj-lt"/>
                  <a:buAutoNum type="arabicParenR" startAt="5"/>
                </a:pPr>
                <a:r>
                  <a:rPr lang="en-GB" sz="1000" dirty="0">
                    <a:solidFill>
                      <a:schemeClr val="tx1"/>
                    </a:solidFill>
                    <a:latin typeface="Arial" panose="020B0604020202020204" pitchFamily="34" charset="0"/>
                    <a:cs typeface="Arial" panose="020B0604020202020204" pitchFamily="34" charset="0"/>
                  </a:rPr>
                  <a:t>6.2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6.15 &amp; 6.25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5"/>
                </a:pPr>
                <a:r>
                  <a:rPr lang="en-GB" sz="1000" dirty="0">
                    <a:solidFill>
                      <a:schemeClr val="tx1"/>
                    </a:solidFill>
                    <a:latin typeface="Arial" panose="020B0604020202020204" pitchFamily="34" charset="0"/>
                    <a:cs typeface="Arial" panose="020B0604020202020204" pitchFamily="34" charset="0"/>
                  </a:rPr>
                  <a:t>15.9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15.85 &amp; 15.95</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These numbers have been rounded to one significant figure. Write down the upper and lower limits:</a:t>
                </a:r>
              </a:p>
              <a:p>
                <a:pPr marL="228600" indent="-228600">
                  <a:buFont typeface="+mj-lt"/>
                  <a:buAutoNum type="arabicParenR" startAt="7"/>
                </a:pPr>
                <a:r>
                  <a:rPr lang="en-GB" sz="1000" dirty="0">
                    <a:solidFill>
                      <a:schemeClr val="tx1"/>
                    </a:solidFill>
                    <a:latin typeface="Arial" panose="020B0604020202020204" pitchFamily="34" charset="0"/>
                    <a:cs typeface="Arial" panose="020B0604020202020204" pitchFamily="34" charset="0"/>
                  </a:rPr>
                  <a:t>30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25 &amp; 35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7"/>
                </a:pPr>
                <a:r>
                  <a:rPr lang="en-GB" sz="1000" dirty="0">
                    <a:solidFill>
                      <a:schemeClr val="tx1"/>
                    </a:solidFill>
                    <a:latin typeface="Arial" panose="020B0604020202020204" pitchFamily="34" charset="0"/>
                    <a:cs typeface="Arial" panose="020B0604020202020204" pitchFamily="34" charset="0"/>
                  </a:rPr>
                  <a:t>9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8.5 &amp; 9.5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7"/>
                </a:pPr>
                <a:r>
                  <a:rPr lang="en-GB" sz="1000" dirty="0">
                    <a:solidFill>
                      <a:schemeClr val="tx1"/>
                    </a:solidFill>
                    <a:latin typeface="Arial" panose="020B0604020202020204" pitchFamily="34" charset="0"/>
                    <a:cs typeface="Arial" panose="020B0604020202020204" pitchFamily="34" charset="0"/>
                  </a:rPr>
                  <a:t>0.02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0.015 &amp; 0.025</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7"/>
                </a:pPr>
                <a:r>
                  <a:rPr lang="en-GB" sz="1000" dirty="0">
                    <a:solidFill>
                      <a:schemeClr val="tx1"/>
                    </a:solidFill>
                    <a:latin typeface="Arial" panose="020B0604020202020204" pitchFamily="34" charset="0"/>
                    <a:cs typeface="Arial" panose="020B0604020202020204" pitchFamily="34" charset="0"/>
                  </a:rPr>
                  <a:t>0.8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0.75 &amp; 0.85</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0" name="Rectangle 19"/>
              <p:cNvSpPr>
                <a:spLocks noRot="1" noChangeAspect="1" noMove="1" noResize="1" noEditPoints="1" noAdjustHandles="1" noChangeArrowheads="1" noChangeShapeType="1" noTextEdit="1"/>
              </p:cNvSpPr>
              <p:nvPr/>
            </p:nvSpPr>
            <p:spPr>
              <a:xfrm>
                <a:off x="7444703" y="0"/>
                <a:ext cx="2388972" cy="4318377"/>
              </a:xfrm>
              <a:prstGeom prst="rect">
                <a:avLst/>
              </a:prstGeom>
              <a:blipFill rotWithShape="0">
                <a:blip r:embed="rId4"/>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4955501" y="-2"/>
                <a:ext cx="2388972" cy="431837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Rationalising the Denominator</a:t>
                </a:r>
              </a:p>
              <a:p>
                <a:pPr marL="228600" indent="-228600">
                  <a:buFont typeface="+mj-lt"/>
                  <a:buAutoNum type="arabicParenR"/>
                </a:pPr>
                <a14:m>
                  <m:oMath xmlns:m="http://schemas.openxmlformats.org/officeDocument/2006/math">
                    <m:f>
                      <m:fPr>
                        <m:ctrlPr>
                          <a:rPr lang="en-GB" sz="1400" i="1">
                            <a:solidFill>
                              <a:schemeClr val="tx1"/>
                            </a:solidFill>
                            <a:latin typeface="Cambria Math" panose="02040503050406030204" pitchFamily="18" charset="0"/>
                          </a:rPr>
                        </m:ctrlPr>
                      </m:fPr>
                      <m:num>
                        <m:r>
                          <a:rPr lang="en-GB" sz="1400" i="0">
                            <a:solidFill>
                              <a:schemeClr val="tx1"/>
                            </a:solidFill>
                            <a:latin typeface="Cambria Math" panose="02040503050406030204" pitchFamily="18" charset="0"/>
                          </a:rPr>
                          <m:t>5</m:t>
                        </m:r>
                      </m:num>
                      <m:den>
                        <m:rad>
                          <m:radPr>
                            <m:degHide m:val="on"/>
                            <m:ctrlPr>
                              <a:rPr lang="en-GB" sz="1400" i="1">
                                <a:solidFill>
                                  <a:schemeClr val="tx1"/>
                                </a:solidFill>
                                <a:latin typeface="Cambria Math" panose="02040503050406030204" pitchFamily="18" charset="0"/>
                              </a:rPr>
                            </m:ctrlPr>
                          </m:radPr>
                          <m:deg/>
                          <m:e>
                            <m:r>
                              <a:rPr lang="en-GB" sz="1400" i="0">
                                <a:solidFill>
                                  <a:schemeClr val="tx1"/>
                                </a:solidFill>
                                <a:latin typeface="Cambria Math" panose="02040503050406030204" pitchFamily="18" charset="0"/>
                              </a:rPr>
                              <m:t>2</m:t>
                            </m:r>
                          </m:e>
                        </m:rad>
                      </m:den>
                    </m:f>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m:t>
                    </m:r>
                    <m:f>
                      <m:fPr>
                        <m:ctrlPr>
                          <a:rPr lang="en-GB" sz="1000" b="0" i="1" dirty="0" smtClean="0">
                            <a:solidFill>
                              <a:srgbClr val="FF0000"/>
                            </a:solidFill>
                            <a:latin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cs typeface="Arial" panose="020B0604020202020204" pitchFamily="34" charset="0"/>
                          </a:rPr>
                          <m:t>5</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2</m:t>
                            </m:r>
                          </m:e>
                        </m:rad>
                      </m:num>
                      <m:den>
                        <m:r>
                          <a:rPr lang="en-GB" sz="1000" b="0" i="1" dirty="0" smtClean="0">
                            <a:solidFill>
                              <a:srgbClr val="FF0000"/>
                            </a:solidFill>
                            <a:latin typeface="Cambria Math" panose="02040503050406030204" pitchFamily="18" charset="0"/>
                            <a:cs typeface="Arial" panose="020B0604020202020204" pitchFamily="34" charset="0"/>
                          </a:rPr>
                          <m:t>2</m:t>
                        </m:r>
                      </m:den>
                    </m:f>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f>
                      <m:fPr>
                        <m:ctrlPr>
                          <a:rPr lang="en-GB" sz="1400" i="1">
                            <a:solidFill>
                              <a:schemeClr val="tx1"/>
                            </a:solidFill>
                            <a:latin typeface="Cambria Math" panose="02040503050406030204" pitchFamily="18" charset="0"/>
                          </a:rPr>
                        </m:ctrlPr>
                      </m:fPr>
                      <m:num>
                        <m:r>
                          <a:rPr lang="en-GB" sz="1400" i="0">
                            <a:solidFill>
                              <a:schemeClr val="tx1"/>
                            </a:solidFill>
                            <a:latin typeface="Cambria Math" panose="02040503050406030204" pitchFamily="18" charset="0"/>
                          </a:rPr>
                          <m:t>9</m:t>
                        </m:r>
                      </m:num>
                      <m:den>
                        <m:rad>
                          <m:radPr>
                            <m:degHide m:val="on"/>
                            <m:ctrlPr>
                              <a:rPr lang="en-GB" sz="1400" i="1">
                                <a:solidFill>
                                  <a:schemeClr val="tx1"/>
                                </a:solidFill>
                                <a:latin typeface="Cambria Math" panose="02040503050406030204" pitchFamily="18" charset="0"/>
                              </a:rPr>
                            </m:ctrlPr>
                          </m:radPr>
                          <m:deg/>
                          <m:e>
                            <m:r>
                              <a:rPr lang="en-GB" sz="1400" i="0">
                                <a:solidFill>
                                  <a:schemeClr val="tx1"/>
                                </a:solidFill>
                                <a:latin typeface="Cambria Math" panose="02040503050406030204" pitchFamily="18" charset="0"/>
                              </a:rPr>
                              <m:t>3</m:t>
                            </m:r>
                          </m:e>
                        </m:rad>
                      </m:den>
                    </m:f>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3</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14:m>
                  <m:oMath xmlns:m="http://schemas.openxmlformats.org/officeDocument/2006/math">
                    <m:f>
                      <m:fPr>
                        <m:ctrlPr>
                          <a:rPr lang="en-GB" sz="1400" i="1">
                            <a:solidFill>
                              <a:schemeClr val="tx1"/>
                            </a:solidFill>
                            <a:latin typeface="Cambria Math" panose="02040503050406030204" pitchFamily="18" charset="0"/>
                          </a:rPr>
                        </m:ctrlPr>
                      </m:fPr>
                      <m:num>
                        <m:r>
                          <a:rPr lang="en-GB" sz="1400" i="0">
                            <a:solidFill>
                              <a:schemeClr val="tx1"/>
                            </a:solidFill>
                            <a:latin typeface="Cambria Math" panose="02040503050406030204" pitchFamily="18" charset="0"/>
                          </a:rPr>
                          <m:t>5</m:t>
                        </m:r>
                      </m:num>
                      <m:den>
                        <m:r>
                          <a:rPr lang="en-GB" sz="1400" b="0" i="0" smtClean="0">
                            <a:solidFill>
                              <a:schemeClr val="tx1"/>
                            </a:solidFill>
                            <a:latin typeface="Cambria Math" panose="02040503050406030204" pitchFamily="18" charset="0"/>
                          </a:rPr>
                          <m:t>2</m:t>
                        </m:r>
                        <m:rad>
                          <m:radPr>
                            <m:degHide m:val="on"/>
                            <m:ctrlPr>
                              <a:rPr lang="en-GB" sz="1400" i="1">
                                <a:solidFill>
                                  <a:schemeClr val="tx1"/>
                                </a:solidFill>
                                <a:latin typeface="Cambria Math" panose="02040503050406030204" pitchFamily="18" charset="0"/>
                              </a:rPr>
                            </m:ctrlPr>
                          </m:radPr>
                          <m:deg/>
                          <m:e>
                            <m:r>
                              <a:rPr lang="en-GB" sz="1400" i="0">
                                <a:solidFill>
                                  <a:schemeClr val="tx1"/>
                                </a:solidFill>
                                <a:latin typeface="Cambria Math" panose="02040503050406030204" pitchFamily="18" charset="0"/>
                              </a:rPr>
                              <m:t>5</m:t>
                            </m:r>
                          </m:e>
                        </m:rad>
                      </m:den>
                    </m:f>
                  </m:oMath>
                </a14:m>
                <a:r>
                  <a:rPr lang="en-GB" sz="1000" dirty="0">
                    <a:solidFill>
                      <a:schemeClr val="tx1"/>
                    </a:solidFill>
                    <a:latin typeface="Arial" panose="020B060402020202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m:t>
                    </m:r>
                    <m:f>
                      <m:fPr>
                        <m:ctrlPr>
                          <a:rPr lang="en-GB" sz="1000" b="0" i="1" dirty="0" smtClean="0">
                            <a:solidFill>
                              <a:srgbClr val="FF0000"/>
                            </a:solidFill>
                            <a:latin typeface="Cambria Math" panose="02040503050406030204" pitchFamily="18" charset="0"/>
                            <a:cs typeface="Arial" panose="020B0604020202020204" pitchFamily="34" charset="0"/>
                          </a:rPr>
                        </m:ctrlPr>
                      </m:fPr>
                      <m:num>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5</m:t>
                            </m:r>
                          </m:e>
                        </m:rad>
                      </m:num>
                      <m:den>
                        <m:r>
                          <a:rPr lang="en-GB" sz="1000" b="0" i="1" dirty="0" smtClean="0">
                            <a:solidFill>
                              <a:srgbClr val="FF0000"/>
                            </a:solidFill>
                            <a:latin typeface="Cambria Math" panose="02040503050406030204" pitchFamily="18" charset="0"/>
                            <a:cs typeface="Arial" panose="020B0604020202020204" pitchFamily="34" charset="0"/>
                          </a:rPr>
                          <m:t>2</m:t>
                        </m:r>
                      </m:den>
                    </m:f>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14:m>
                  <m:oMath xmlns:m="http://schemas.openxmlformats.org/officeDocument/2006/math">
                    <m:f>
                      <m:fPr>
                        <m:ctrlPr>
                          <a:rPr lang="en-GB" sz="1400" i="1">
                            <a:solidFill>
                              <a:schemeClr val="tx1"/>
                            </a:solidFill>
                            <a:latin typeface="Cambria Math" panose="02040503050406030204" pitchFamily="18" charset="0"/>
                          </a:rPr>
                        </m:ctrlPr>
                      </m:fPr>
                      <m:num>
                        <m:r>
                          <a:rPr lang="en-GB" sz="1400" i="0">
                            <a:solidFill>
                              <a:schemeClr val="tx1"/>
                            </a:solidFill>
                            <a:latin typeface="Cambria Math" panose="02040503050406030204" pitchFamily="18" charset="0"/>
                          </a:rPr>
                          <m:t>8</m:t>
                        </m:r>
                      </m:num>
                      <m:den>
                        <m:r>
                          <a:rPr lang="en-GB" sz="1400" i="0">
                            <a:solidFill>
                              <a:schemeClr val="tx1"/>
                            </a:solidFill>
                            <a:latin typeface="Cambria Math" panose="02040503050406030204" pitchFamily="18" charset="0"/>
                          </a:rPr>
                          <m:t>2−</m:t>
                        </m:r>
                        <m:rad>
                          <m:radPr>
                            <m:degHide m:val="on"/>
                            <m:ctrlPr>
                              <a:rPr lang="en-GB" sz="1400" i="1">
                                <a:solidFill>
                                  <a:schemeClr val="tx1"/>
                                </a:solidFill>
                                <a:latin typeface="Cambria Math" panose="02040503050406030204" pitchFamily="18" charset="0"/>
                              </a:rPr>
                            </m:ctrlPr>
                          </m:radPr>
                          <m:deg/>
                          <m:e>
                            <m:r>
                              <a:rPr lang="en-GB" sz="1400" i="0">
                                <a:solidFill>
                                  <a:schemeClr val="tx1"/>
                                </a:solidFill>
                                <a:latin typeface="Cambria Math" panose="02040503050406030204" pitchFamily="18" charset="0"/>
                              </a:rPr>
                              <m:t>5</m:t>
                            </m:r>
                          </m:e>
                        </m:rad>
                      </m:den>
                    </m:f>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=−16−8</m:t>
                    </m:r>
                    <m:rad>
                      <m:radPr>
                        <m:degHide m:val="on"/>
                        <m:ctrlPr>
                          <a:rPr lang="en-GB" sz="1000" b="0" i="1" dirty="0" smtClean="0">
                            <a:solidFill>
                              <a:srgbClr val="FF0000"/>
                            </a:solidFill>
                            <a:latin typeface="Cambria Math" panose="02040503050406030204" pitchFamily="18" charset="0"/>
                            <a:cs typeface="Arial" panose="020B0604020202020204" pitchFamily="34" charset="0"/>
                          </a:rPr>
                        </m:ctrlPr>
                      </m:radPr>
                      <m:deg/>
                      <m:e>
                        <m:r>
                          <a:rPr lang="en-GB" sz="1000" b="0" i="1" dirty="0" smtClean="0">
                            <a:solidFill>
                              <a:srgbClr val="FF0000"/>
                            </a:solidFill>
                            <a:latin typeface="Cambria Math" panose="02040503050406030204" pitchFamily="18" charset="0"/>
                            <a:cs typeface="Arial" panose="020B0604020202020204" pitchFamily="34" charset="0"/>
                          </a:rPr>
                          <m:t>5</m:t>
                        </m:r>
                      </m:e>
                    </m:rad>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1" name="Rectangle 20"/>
              <p:cNvSpPr>
                <a:spLocks noRot="1" noChangeAspect="1" noMove="1" noResize="1" noEditPoints="1" noAdjustHandles="1" noChangeArrowheads="1" noChangeShapeType="1" noTextEdit="1"/>
              </p:cNvSpPr>
              <p:nvPr/>
            </p:nvSpPr>
            <p:spPr>
              <a:xfrm>
                <a:off x="4955501" y="-2"/>
                <a:ext cx="2388972" cy="4318379"/>
              </a:xfrm>
              <a:prstGeom prst="rect">
                <a:avLst/>
              </a:prstGeom>
              <a:blipFill rotWithShape="0">
                <a:blip r:embed="rId5"/>
                <a:stretch>
                  <a:fillRect l="-252"/>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2477749" y="4394579"/>
                <a:ext cx="7355926" cy="246342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Bounds Calculations</a:t>
                </a: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Anthony measured the length and width of a rectangle. He measured the length to be 18cm correct to the nearest centimetre. He measured the width to be 10cm correct to the nearest 10 centimetres. Calculate the lower bound for the area of this rectangle.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17.5</m:t>
                    </m:r>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×5=87.5</m:t>
                    </m:r>
                    <m:sSup>
                      <m:sSupPr>
                        <m:ctrlP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𝑐𝑚</m:t>
                        </m:r>
                      </m:e>
                      <m:sup>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A circular mirror has a diameter of 60cm to the nearest centimetre. Find the greatest possible area of the mirror. Give your answer in cm². </a:t>
                </a:r>
                <a14:m>
                  <m:oMath xmlns:m="http://schemas.openxmlformats.org/officeDocument/2006/math">
                    <m:r>
                      <a:rPr lang="en-GB" sz="100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𝜋</m:t>
                    </m:r>
                    <m:r>
                      <a:rPr lang="en-GB" sz="100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d>
                          <m:dPr>
                            <m:ctrlPr>
                              <a:rPr lang="en-GB" sz="100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dPr>
                          <m:e>
                            <m:f>
                              <m:fPr>
                                <m:ctrlPr>
                                  <a:rPr lang="en-GB" sz="100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60.5</m:t>
                                </m:r>
                              </m:num>
                              <m:den>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den>
                            </m:f>
                          </m:e>
                        </m:d>
                      </m:e>
                      <m:sup>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sup>
                    </m:sSup>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=2875</m:t>
                    </m:r>
                    <m:sSup>
                      <m:sSupPr>
                        <m:ctrlP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𝑐𝑚</m:t>
                        </m:r>
                      </m:e>
                      <m:sup>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Identical wooden sheds are displayed side by side along a straight wall in a builders’ yard. The sheds are 270 cm wide, measured correct to the nearest 10 cm. The wall is 36 m long, measured to the nearest metre. How many sheds can the builders definitely display along the wall?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35.5</m:t>
                    </m:r>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÷2.75=12.</m:t>
                    </m:r>
                    <m:acc>
                      <m:accPr>
                        <m:chr m:val="̇"/>
                        <m:ctrlP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accPr>
                      <m:e>
                        <m:r>
                          <a:rPr lang="en-GB" sz="1000" b="0" i="1" dirty="0"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9</m:t>
                        </m:r>
                      </m:e>
                    </m:acc>
                    <m:acc>
                      <m:accPr>
                        <m:chr m:val="̇"/>
                        <m:ctrlPr>
                          <a:rPr lang="en-GB" sz="1000" b="0" i="1" dirty="0" smtClean="0">
                            <a:solidFill>
                              <a:srgbClr val="FF0000"/>
                            </a:solidFill>
                            <a:latin typeface="Cambria Math" panose="02040503050406030204" pitchFamily="18" charset="0"/>
                            <a:cs typeface="Arial" panose="020B0604020202020204" pitchFamily="34" charset="0"/>
                          </a:rPr>
                        </m:ctrlPr>
                      </m:accPr>
                      <m:e>
                        <m:r>
                          <a:rPr lang="en-GB" sz="1000" b="0" i="1" dirty="0" smtClean="0">
                            <a:solidFill>
                              <a:srgbClr val="FF0000"/>
                            </a:solidFill>
                            <a:latin typeface="Cambria Math" panose="02040503050406030204" pitchFamily="18" charset="0"/>
                            <a:cs typeface="Arial" panose="020B0604020202020204" pitchFamily="34" charset="0"/>
                          </a:rPr>
                          <m:t>0</m:t>
                        </m:r>
                      </m:e>
                    </m:acc>
                  </m:oMath>
                </a14:m>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 so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12</m:t>
                    </m:r>
                  </m:oMath>
                </a14:m>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 sheds</a:t>
                </a:r>
              </a:p>
            </p:txBody>
          </p:sp>
        </mc:Choice>
        <mc:Fallback xmlns="">
          <p:sp>
            <p:nvSpPr>
              <p:cNvPr id="23" name="Rectangle 22"/>
              <p:cNvSpPr>
                <a:spLocks noRot="1" noChangeAspect="1" noMove="1" noResize="1" noEditPoints="1" noAdjustHandles="1" noChangeArrowheads="1" noChangeShapeType="1" noTextEdit="1"/>
              </p:cNvSpPr>
              <p:nvPr/>
            </p:nvSpPr>
            <p:spPr>
              <a:xfrm>
                <a:off x="2477749" y="4394579"/>
                <a:ext cx="7355926" cy="2463422"/>
              </a:xfrm>
              <a:prstGeom prst="rect">
                <a:avLst/>
              </a:prstGeom>
              <a:blipFill rotWithShape="0">
                <a:blip r:embed="rId6"/>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0" y="3568700"/>
                <a:ext cx="2388972" cy="32893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Standard Form</a:t>
                </a: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Write as ordinary numbers:</a:t>
                </a:r>
              </a:p>
              <a:p>
                <a:pPr marL="228600" indent="-228600">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2.6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2</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=260</m:t>
                    </m:r>
                  </m:oMath>
                </a14:m>
                <a:endParaRPr lang="en-GB" sz="1000" baseline="30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8.65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-3</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=0.00865</m:t>
                    </m:r>
                  </m:oMath>
                </a14:m>
                <a:endParaRPr lang="en-GB" sz="1000" baseline="30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Write in standard form:</a:t>
                </a:r>
              </a:p>
              <a:p>
                <a:pPr marL="228600" indent="-228600">
                  <a:buFont typeface="+mj-lt"/>
                  <a:buAutoNum type="arabicParenR" startAt="3"/>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0.345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=3.45</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10</m:t>
                        </m:r>
                      </m:e>
                      <m: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46700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=4.67</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10</m:t>
                        </m:r>
                      </m:e>
                      <m: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4</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1.6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3</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x 3.8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3</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=6.08</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10</m:t>
                        </m:r>
                      </m:e>
                      <m: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6</m:t>
                        </m:r>
                      </m:sup>
                    </m:sSup>
                  </m:oMath>
                </a14:m>
                <a:endPar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(2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-4</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 (5 x 10</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3</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=4</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10</m:t>
                        </m:r>
                      </m:e>
                      <m: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−8</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Each day there are eight million cash withdrawals from 32000 cash machines. What is the average number of withdrawals per machine per day?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250</m:t>
                    </m:r>
                  </m:oMath>
                </a14:m>
                <a:endParaRPr lang="en-GB" sz="1000" dirty="0">
                  <a:solidFill>
                    <a:srgbClr val="FF0000"/>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4" name="Rectangle 23"/>
              <p:cNvSpPr>
                <a:spLocks noRot="1" noChangeAspect="1" noMove="1" noResize="1" noEditPoints="1" noAdjustHandles="1" noChangeArrowheads="1" noChangeShapeType="1" noTextEdit="1"/>
              </p:cNvSpPr>
              <p:nvPr/>
            </p:nvSpPr>
            <p:spPr>
              <a:xfrm>
                <a:off x="0" y="3568700"/>
                <a:ext cx="2388972" cy="3289300"/>
              </a:xfrm>
              <a:prstGeom prst="rect">
                <a:avLst/>
              </a:prstGeom>
              <a:blipFill rotWithShape="0">
                <a:blip r:embed="rId7"/>
                <a:stretch>
                  <a:fillRect/>
                </a:stretch>
              </a:blipFill>
              <a:ln w="28575">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427807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0"/>
            <a:ext cx="3222172" cy="3957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Probability Revision Mat</a:t>
            </a:r>
            <a:endParaRPr lang="en-GB"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7" name="Rectangle 16"/>
              <p:cNvSpPr/>
              <p:nvPr/>
            </p:nvSpPr>
            <p:spPr>
              <a:xfrm>
                <a:off x="6679439" y="-2"/>
                <a:ext cx="3222172" cy="685800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Probability Trees</a:t>
                </a:r>
              </a:p>
              <a:p>
                <a:r>
                  <a:rPr lang="en-GB" sz="1000" dirty="0">
                    <a:solidFill>
                      <a:schemeClr val="tx1"/>
                    </a:solidFill>
                    <a:latin typeface="Arial" panose="020B0604020202020204" pitchFamily="34" charset="0"/>
                    <a:cs typeface="Arial" panose="020B0604020202020204" pitchFamily="34" charset="0"/>
                  </a:rPr>
                  <a:t>1) An ordinary fair dice is rolled.</a:t>
                </a:r>
              </a:p>
              <a:p>
                <a:r>
                  <a:rPr lang="en-GB" sz="1000" dirty="0">
                    <a:solidFill>
                      <a:schemeClr val="tx1"/>
                    </a:solidFill>
                    <a:latin typeface="Arial" panose="020B0604020202020204" pitchFamily="34" charset="0"/>
                    <a:cs typeface="Arial" panose="020B0604020202020204" pitchFamily="34" charset="0"/>
                  </a:rPr>
                  <a:t>(a) Complete the tree diagram for the dice landing on the number 4.</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(b) Work out the probability of the dice landing on 4 both times.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36</m:t>
                        </m:r>
                      </m:den>
                    </m:f>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2) A team has 7 boys and 3 girls. Stevie chooses two of the team at random.</a:t>
                </a:r>
              </a:p>
              <a:p>
                <a:r>
                  <a:rPr lang="en-GB" sz="1000" dirty="0">
                    <a:solidFill>
                      <a:schemeClr val="tx1"/>
                    </a:solidFill>
                    <a:latin typeface="Arial" panose="020B0604020202020204" pitchFamily="34" charset="0"/>
                    <a:cs typeface="Arial" panose="020B0604020202020204" pitchFamily="34" charset="0"/>
                  </a:rPr>
                  <a:t>(a) Complete the probability tree diagram.</a:t>
                </a:r>
              </a:p>
              <a:p>
                <a:r>
                  <a:rPr lang="en-GB" sz="1000" dirty="0">
                    <a:solidFill>
                      <a:schemeClr val="tx1"/>
                    </a:solidFill>
                    <a:latin typeface="Arial" panose="020B0604020202020204" pitchFamily="34" charset="0"/>
                    <a:cs typeface="Arial" panose="020B0604020202020204" pitchFamily="34" charset="0"/>
                  </a:rPr>
                  <a:t> </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(b) Work out the probability that he chooses one boy and one girl.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21</m:t>
                        </m:r>
                      </m:num>
                      <m:den>
                        <m:r>
                          <a:rPr lang="en-GB" sz="1000" b="0" i="1" smtClean="0">
                            <a:solidFill>
                              <a:srgbClr val="FF0000"/>
                            </a:solidFill>
                            <a:latin typeface="Cambria Math" panose="02040503050406030204" pitchFamily="18" charset="0"/>
                            <a:cs typeface="Arial" panose="020B0604020202020204" pitchFamily="34" charset="0"/>
                          </a:rPr>
                          <m:t>45</m:t>
                        </m:r>
                      </m:den>
                    </m:f>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17" name="Rectangle 16"/>
              <p:cNvSpPr>
                <a:spLocks noRot="1" noChangeAspect="1" noMove="1" noResize="1" noEditPoints="1" noAdjustHandles="1" noChangeArrowheads="1" noChangeShapeType="1" noTextEdit="1"/>
              </p:cNvSpPr>
              <p:nvPr/>
            </p:nvSpPr>
            <p:spPr>
              <a:xfrm>
                <a:off x="6679439" y="-2"/>
                <a:ext cx="3222172" cy="6858001"/>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0" y="524435"/>
                <a:ext cx="3217277" cy="63335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Probability Essentials</a:t>
                </a:r>
              </a:p>
              <a:p>
                <a:r>
                  <a:rPr lang="en-GB" sz="1000" dirty="0">
                    <a:solidFill>
                      <a:schemeClr val="tx1"/>
                    </a:solidFill>
                    <a:latin typeface="Arial" panose="020B0604020202020204" pitchFamily="34" charset="0"/>
                    <a:cs typeface="Arial" panose="020B0604020202020204" pitchFamily="34" charset="0"/>
                  </a:rPr>
                  <a:t>1) An electronic game can show red or blue or green or yellow. The table shows the probabilities that the colour shown will be red or will be green or will be yellow. Arthur plays the game.</a:t>
                </a:r>
              </a:p>
              <a:p>
                <a:r>
                  <a:rPr lang="en-GB" sz="1000" dirty="0">
                    <a:solidFill>
                      <a:schemeClr val="tx1"/>
                    </a:solidFill>
                    <a:latin typeface="Arial" panose="020B0604020202020204" pitchFamily="34" charset="0"/>
                    <a:cs typeface="Arial" panose="020B0604020202020204" pitchFamily="34" charset="0"/>
                  </a:rPr>
                  <a:t>(a) Work out the probability that the colour shown will be blue.</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Janice is going to play the game 50 times.</a:t>
                </a:r>
              </a:p>
              <a:p>
                <a:r>
                  <a:rPr lang="en-GB" sz="1000" dirty="0">
                    <a:solidFill>
                      <a:schemeClr val="tx1"/>
                    </a:solidFill>
                    <a:latin typeface="Arial" panose="020B0604020202020204" pitchFamily="34" charset="0"/>
                    <a:cs typeface="Arial" panose="020B0604020202020204" pitchFamily="34" charset="0"/>
                  </a:rPr>
                  <a:t>(b) Work out an estimate for the number of times the colour shown will be yellow.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12</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2) Josh plays a game with two sets of cards.</a:t>
                </a: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Set A</a:t>
                </a: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Set B</a:t>
                </a: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Josh takes at random one card from each set. He adds the numbers on the two cards to get the total score.</a:t>
                </a:r>
              </a:p>
              <a:p>
                <a:r>
                  <a:rPr lang="en-GB" sz="1000" dirty="0">
                    <a:solidFill>
                      <a:schemeClr val="tx1"/>
                    </a:solidFill>
                    <a:latin typeface="Arial" panose="020B0604020202020204" pitchFamily="34" charset="0"/>
                    <a:cs typeface="Arial" panose="020B0604020202020204" pitchFamily="34" charset="0"/>
                  </a:rPr>
                  <a:t>(a) Complete the table to show all the possible total scores.</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(b) What is the probability that Josh's total score will be greater than 12?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6</m:t>
                        </m:r>
                      </m:num>
                      <m:den>
                        <m:r>
                          <a:rPr lang="en-GB" sz="1000" b="0" i="1" smtClean="0">
                            <a:solidFill>
                              <a:srgbClr val="FF0000"/>
                            </a:solidFill>
                            <a:latin typeface="Cambria Math" panose="02040503050406030204" pitchFamily="18" charset="0"/>
                            <a:cs typeface="Arial" panose="020B0604020202020204" pitchFamily="34" charset="0"/>
                          </a:rPr>
                          <m:t>20</m:t>
                        </m:r>
                      </m:den>
                    </m:f>
                    <m:r>
                      <a:rPr lang="en-GB" sz="1000" b="0" i="1" smtClean="0">
                        <a:solidFill>
                          <a:srgbClr val="FF0000"/>
                        </a:solidFill>
                        <a:latin typeface="Cambria Math" panose="02040503050406030204" pitchFamily="18"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3</m:t>
                        </m:r>
                      </m:num>
                      <m:den>
                        <m:r>
                          <a:rPr lang="en-GB" sz="1000" b="0" i="1" smtClean="0">
                            <a:solidFill>
                              <a:srgbClr val="FF0000"/>
                            </a:solidFill>
                            <a:latin typeface="Cambria Math" panose="02040503050406030204" pitchFamily="18" charset="0"/>
                            <a:cs typeface="Arial" panose="020B0604020202020204" pitchFamily="34" charset="0"/>
                          </a:rPr>
                          <m:t>10</m:t>
                        </m:r>
                      </m:den>
                    </m:f>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3" name="Rectangle 22"/>
              <p:cNvSpPr>
                <a:spLocks noRot="1" noChangeAspect="1" noMove="1" noResize="1" noEditPoints="1" noAdjustHandles="1" noChangeArrowheads="1" noChangeShapeType="1" noTextEdit="1"/>
              </p:cNvSpPr>
              <p:nvPr/>
            </p:nvSpPr>
            <p:spPr>
              <a:xfrm>
                <a:off x="0" y="524435"/>
                <a:ext cx="3217277" cy="6333564"/>
              </a:xfrm>
              <a:prstGeom prst="rect">
                <a:avLst/>
              </a:prstGeom>
              <a:blipFill rotWithShape="0">
                <a:blip r:embed="rId4"/>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3341914" y="3439236"/>
                <a:ext cx="3222172" cy="34187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Set Theory</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ξ = {1, 2, 3, 4, 5, 6, 7, 8, 9, 10, 11, 12}</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S = square numbers, E = even numbers</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(a) Complete the Venn diagram.</a:t>
                </a: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One of the numbers is chosen at random.</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(b) Write down P (S)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4</m:t>
                        </m:r>
                      </m:den>
                    </m:f>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(c) Write down P (E’)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2</m:t>
                        </m:r>
                      </m:den>
                    </m:f>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(d) Write down P (S ∩ E) </a:t>
                </a:r>
                <a14:m>
                  <m:oMath xmlns:m="http://schemas.openxmlformats.org/officeDocument/2006/math">
                    <m:f>
                      <m:fPr>
                        <m:ctrlPr>
                          <a:rPr lang="en-GB" sz="100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1</m:t>
                        </m:r>
                      </m:num>
                      <m:den>
                        <m:r>
                          <a:rPr lang="en-GB" sz="1000" b="0" i="1" smtClean="0">
                            <a:solidFill>
                              <a:srgbClr val="FF0000"/>
                            </a:solidFill>
                            <a:latin typeface="Cambria Math" panose="02040503050406030204" pitchFamily="18" charset="0"/>
                            <a:cs typeface="Arial" panose="020B0604020202020204" pitchFamily="34" charset="0"/>
                          </a:rPr>
                          <m:t>12</m:t>
                        </m:r>
                      </m:den>
                    </m:f>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4" name="Rectangle 23"/>
              <p:cNvSpPr>
                <a:spLocks noRot="1" noChangeAspect="1" noMove="1" noResize="1" noEditPoints="1" noAdjustHandles="1" noChangeArrowheads="1" noChangeShapeType="1" noTextEdit="1"/>
              </p:cNvSpPr>
              <p:nvPr/>
            </p:nvSpPr>
            <p:spPr>
              <a:xfrm>
                <a:off x="3341914" y="3439236"/>
                <a:ext cx="3222172" cy="3418764"/>
              </a:xfrm>
              <a:prstGeom prst="rect">
                <a:avLst/>
              </a:prstGeom>
              <a:blipFill rotWithShape="0">
                <a:blip r:embed="rId5"/>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3346809" y="-2"/>
                <a:ext cx="3217277" cy="3323987"/>
              </a:xfrm>
              <a:prstGeom prst="rect">
                <a:avLst/>
              </a:prstGeom>
              <a:ln w="28575">
                <a:solidFill>
                  <a:schemeClr val="tx1"/>
                </a:solidFill>
              </a:ln>
            </p:spPr>
            <p:txBody>
              <a:bodyPr wrap="square">
                <a:spAutoFit/>
              </a:bodyPr>
              <a:lstStyle/>
              <a:p>
                <a:pPr>
                  <a:spcAft>
                    <a:spcPts val="0"/>
                  </a:spcAft>
                </a:pPr>
                <a:r>
                  <a:rPr lang="en-GB" sz="1000" b="1" dirty="0">
                    <a:latin typeface="Arial" panose="020B0604020202020204" pitchFamily="34" charset="0"/>
                    <a:ea typeface="Calibri" panose="020F0502020204030204" pitchFamily="34" charset="0"/>
                    <a:cs typeface="Arial" panose="020B0604020202020204" pitchFamily="34" charset="0"/>
                  </a:rPr>
                  <a:t>Venn Diagrams</a:t>
                </a: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100 men who drink coffee were asked if they have milk and sugar in their coffee.</a:t>
                </a: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Some of the results are shown in the Venn diagram.</a:t>
                </a: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(a) Complete the Venn diagram.</a:t>
                </a: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(b) What is the probability that one of the men, chosen at random, has milk but no sugar in his coffee?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0.27</m:t>
                    </m:r>
                  </m:oMath>
                </a14:m>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endParaRPr lang="en-GB" sz="10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000" dirty="0">
                    <a:latin typeface="Arial" panose="020B0604020202020204" pitchFamily="34" charset="0"/>
                    <a:ea typeface="Calibri" panose="020F0502020204030204" pitchFamily="34" charset="0"/>
                    <a:cs typeface="Arial" panose="020B0604020202020204" pitchFamily="34" charset="0"/>
                  </a:rPr>
                  <a:t>(c) What is the probability that one of the men, chosen at random, has no milk and no sugar in his coffee?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0.12</m:t>
                    </m:r>
                  </m:oMath>
                </a14:m>
                <a:endParaRPr lang="en-GB" sz="1000" dirty="0">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30" name="Rectangle 29"/>
              <p:cNvSpPr>
                <a:spLocks noRot="1" noChangeAspect="1" noMove="1" noResize="1" noEditPoints="1" noAdjustHandles="1" noChangeArrowheads="1" noChangeShapeType="1" noTextEdit="1"/>
              </p:cNvSpPr>
              <p:nvPr/>
            </p:nvSpPr>
            <p:spPr>
              <a:xfrm>
                <a:off x="3346809" y="-2"/>
                <a:ext cx="3217277" cy="3323987"/>
              </a:xfrm>
              <a:prstGeom prst="rect">
                <a:avLst/>
              </a:prstGeom>
              <a:blipFill rotWithShape="0">
                <a:blip r:embed="rId6"/>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nvGraphicFramePr>
            <p:xfrm>
              <a:off x="119790" y="1706256"/>
              <a:ext cx="3066780" cy="504000"/>
            </p:xfrm>
            <a:graphic>
              <a:graphicData uri="http://schemas.openxmlformats.org/drawingml/2006/table">
                <a:tbl>
                  <a:tblPr firstRow="1" bandRow="1">
                    <a:tableStyleId>{5C22544A-7EE6-4342-B048-85BDC9FD1C3A}</a:tableStyleId>
                  </a:tblPr>
                  <a:tblGrid>
                    <a:gridCol w="906780">
                      <a:extLst>
                        <a:ext uri="{9D8B030D-6E8A-4147-A177-3AD203B41FA5}">
                          <a16:colId xmlns:a16="http://schemas.microsoft.com/office/drawing/2014/main" val="1621881834"/>
                        </a:ext>
                      </a:extLst>
                    </a:gridCol>
                    <a:gridCol w="540000">
                      <a:extLst>
                        <a:ext uri="{9D8B030D-6E8A-4147-A177-3AD203B41FA5}">
                          <a16:colId xmlns:a16="http://schemas.microsoft.com/office/drawing/2014/main" val="763725435"/>
                        </a:ext>
                      </a:extLst>
                    </a:gridCol>
                    <a:gridCol w="540000">
                      <a:extLst>
                        <a:ext uri="{9D8B030D-6E8A-4147-A177-3AD203B41FA5}">
                          <a16:colId xmlns:a16="http://schemas.microsoft.com/office/drawing/2014/main" val="3392178991"/>
                        </a:ext>
                      </a:extLst>
                    </a:gridCol>
                    <a:gridCol w="540000">
                      <a:extLst>
                        <a:ext uri="{9D8B030D-6E8A-4147-A177-3AD203B41FA5}">
                          <a16:colId xmlns:a16="http://schemas.microsoft.com/office/drawing/2014/main" val="1715465306"/>
                        </a:ext>
                      </a:extLst>
                    </a:gridCol>
                    <a:gridCol w="540000">
                      <a:extLst>
                        <a:ext uri="{9D8B030D-6E8A-4147-A177-3AD203B41FA5}">
                          <a16:colId xmlns:a16="http://schemas.microsoft.com/office/drawing/2014/main" val="1731429548"/>
                        </a:ext>
                      </a:extLst>
                    </a:gridCol>
                  </a:tblGrid>
                  <a:tr h="252000">
                    <a:tc>
                      <a:txBody>
                        <a:bodyPr/>
                        <a:lstStyle/>
                        <a:p>
                          <a:r>
                            <a:rPr lang="en-GB" sz="1000" b="1" dirty="0">
                              <a:solidFill>
                                <a:schemeClr val="tx1"/>
                              </a:solidFill>
                              <a:latin typeface="Arial" panose="020B0604020202020204" pitchFamily="34" charset="0"/>
                              <a:cs typeface="Arial" panose="020B0604020202020204" pitchFamily="34" charset="0"/>
                            </a:rPr>
                            <a:t>Colour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blue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green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yellow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8776318"/>
                      </a:ext>
                    </a:extLst>
                  </a:tr>
                  <a:tr h="252000">
                    <a:tc>
                      <a:txBody>
                        <a:bodyPr/>
                        <a:lstStyle/>
                        <a:p>
                          <a:r>
                            <a:rPr lang="en-GB" sz="1000" b="1" dirty="0">
                              <a:solidFill>
                                <a:schemeClr val="tx1"/>
                              </a:solidFill>
                              <a:latin typeface="Arial" panose="020B0604020202020204" pitchFamily="34" charset="0"/>
                              <a:cs typeface="Arial" panose="020B0604020202020204" pitchFamily="34" charset="0"/>
                            </a:rPr>
                            <a:t>Probability</a:t>
                          </a:r>
                          <a:r>
                            <a:rPr lang="en-GB" sz="1000" b="1" baseline="0" dirty="0">
                              <a:solidFill>
                                <a:schemeClr val="tx1"/>
                              </a:solidFill>
                              <a:latin typeface="Arial" panose="020B0604020202020204" pitchFamily="34" charset="0"/>
                              <a:cs typeface="Arial" panose="020B0604020202020204" pitchFamily="34" charset="0"/>
                            </a:rPr>
                            <a:t> </a:t>
                          </a:r>
                          <a:endParaRPr lang="en-GB" sz="10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14:m>
                            <m:oMathPara xmlns:m="http://schemas.openxmlformats.org/officeDocument/2006/math">
                              <m:oMathParaPr>
                                <m:jc m:val="centerGroup"/>
                              </m:oMathParaPr>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0.2</m:t>
                                </m:r>
                              </m:oMath>
                            </m:oMathPara>
                          </a14:m>
                          <a:endParaRPr lang="en-GB" sz="1000" b="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0.41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latin typeface="Arial" panose="020B0604020202020204" pitchFamily="34" charset="0"/>
                              <a:cs typeface="Arial" panose="020B0604020202020204" pitchFamily="34" charset="0"/>
                            </a:rPr>
                            <a:t>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0882333"/>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147967136"/>
                  </p:ext>
                </p:extLst>
              </p:nvPr>
            </p:nvGraphicFramePr>
            <p:xfrm>
              <a:off x="119790" y="1706256"/>
              <a:ext cx="3066780" cy="504000"/>
            </p:xfrm>
            <a:graphic>
              <a:graphicData uri="http://schemas.openxmlformats.org/drawingml/2006/table">
                <a:tbl>
                  <a:tblPr firstRow="1" bandRow="1">
                    <a:tableStyleId>{5C22544A-7EE6-4342-B048-85BDC9FD1C3A}</a:tableStyleId>
                  </a:tblPr>
                  <a:tblGrid>
                    <a:gridCol w="906780">
                      <a:extLst>
                        <a:ext uri="{9D8B030D-6E8A-4147-A177-3AD203B41FA5}">
                          <a16:colId xmlns:a16="http://schemas.microsoft.com/office/drawing/2014/main" xmlns="" val="1621881834"/>
                        </a:ext>
                      </a:extLst>
                    </a:gridCol>
                    <a:gridCol w="540000">
                      <a:extLst>
                        <a:ext uri="{9D8B030D-6E8A-4147-A177-3AD203B41FA5}">
                          <a16:colId xmlns:a16="http://schemas.microsoft.com/office/drawing/2014/main" xmlns="" val="763725435"/>
                        </a:ext>
                      </a:extLst>
                    </a:gridCol>
                    <a:gridCol w="540000">
                      <a:extLst>
                        <a:ext uri="{9D8B030D-6E8A-4147-A177-3AD203B41FA5}">
                          <a16:colId xmlns:a16="http://schemas.microsoft.com/office/drawing/2014/main" xmlns="" val="3392178991"/>
                        </a:ext>
                      </a:extLst>
                    </a:gridCol>
                    <a:gridCol w="540000">
                      <a:extLst>
                        <a:ext uri="{9D8B030D-6E8A-4147-A177-3AD203B41FA5}">
                          <a16:colId xmlns:a16="http://schemas.microsoft.com/office/drawing/2014/main" xmlns="" val="1715465306"/>
                        </a:ext>
                      </a:extLst>
                    </a:gridCol>
                    <a:gridCol w="540000">
                      <a:extLst>
                        <a:ext uri="{9D8B030D-6E8A-4147-A177-3AD203B41FA5}">
                          <a16:colId xmlns:a16="http://schemas.microsoft.com/office/drawing/2014/main" xmlns="" val="1731429548"/>
                        </a:ext>
                      </a:extLst>
                    </a:gridCol>
                  </a:tblGrid>
                  <a:tr h="252000">
                    <a:tc>
                      <a:txBody>
                        <a:bodyPr/>
                        <a:lstStyle/>
                        <a:p>
                          <a:r>
                            <a:rPr lang="en-GB" sz="1000" b="1" dirty="0" smtClean="0">
                              <a:solidFill>
                                <a:schemeClr val="tx1"/>
                              </a:solidFill>
                              <a:latin typeface="Arial" panose="020B0604020202020204" pitchFamily="34" charset="0"/>
                              <a:cs typeface="Arial" panose="020B0604020202020204" pitchFamily="34" charset="0"/>
                            </a:rPr>
                            <a:t>Colour</a:t>
                          </a:r>
                          <a:endParaRPr lang="en-GB" sz="10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red</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blue</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green</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yellow</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18776318"/>
                      </a:ext>
                    </a:extLst>
                  </a:tr>
                  <a:tr h="252000">
                    <a:tc>
                      <a:txBody>
                        <a:bodyPr/>
                        <a:lstStyle/>
                        <a:p>
                          <a:r>
                            <a:rPr lang="en-GB" sz="1000" b="1" dirty="0" smtClean="0">
                              <a:solidFill>
                                <a:schemeClr val="tx1"/>
                              </a:solidFill>
                              <a:latin typeface="Arial" panose="020B0604020202020204" pitchFamily="34" charset="0"/>
                              <a:cs typeface="Arial" panose="020B0604020202020204" pitchFamily="34" charset="0"/>
                            </a:rPr>
                            <a:t>Probability</a:t>
                          </a:r>
                          <a:r>
                            <a:rPr lang="en-GB" sz="1000" b="1" baseline="0" dirty="0" smtClean="0">
                              <a:solidFill>
                                <a:schemeClr val="tx1"/>
                              </a:solidFill>
                              <a:latin typeface="Arial" panose="020B0604020202020204" pitchFamily="34" charset="0"/>
                              <a:cs typeface="Arial" panose="020B0604020202020204" pitchFamily="34" charset="0"/>
                            </a:rPr>
                            <a:t> </a:t>
                          </a:r>
                          <a:endParaRPr lang="en-GB" sz="10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0.15</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7"/>
                          <a:stretch>
                            <a:fillRect l="-268539" t="-102381" r="-201124" b="-7143"/>
                          </a:stretch>
                        </a:blipFill>
                      </a:tcPr>
                    </a:tc>
                    <a:tc>
                      <a:txBody>
                        <a:bodyPr/>
                        <a:lstStyle/>
                        <a:p>
                          <a:r>
                            <a:rPr lang="en-GB" sz="1000" b="0" dirty="0" smtClean="0">
                              <a:solidFill>
                                <a:schemeClr val="tx1"/>
                              </a:solidFill>
                              <a:latin typeface="Arial" panose="020B0604020202020204" pitchFamily="34" charset="0"/>
                              <a:cs typeface="Arial" panose="020B0604020202020204" pitchFamily="34" charset="0"/>
                            </a:rPr>
                            <a:t>0.41</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smtClean="0">
                              <a:solidFill>
                                <a:schemeClr val="tx1"/>
                              </a:solidFill>
                              <a:latin typeface="Arial" panose="020B0604020202020204" pitchFamily="34" charset="0"/>
                              <a:cs typeface="Arial" panose="020B0604020202020204" pitchFamily="34" charset="0"/>
                            </a:rPr>
                            <a:t>0.24</a:t>
                          </a:r>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60882333"/>
                      </a:ext>
                    </a:extLst>
                  </a:tr>
                </a:tbl>
              </a:graphicData>
            </a:graphic>
          </p:graphicFrame>
        </mc:Fallback>
      </mc:AlternateContent>
      <p:grpSp>
        <p:nvGrpSpPr>
          <p:cNvPr id="10" name="Group 9"/>
          <p:cNvGrpSpPr/>
          <p:nvPr/>
        </p:nvGrpSpPr>
        <p:grpSpPr>
          <a:xfrm>
            <a:off x="3728429" y="914400"/>
            <a:ext cx="2194700" cy="1295856"/>
            <a:chOff x="7512638" y="2757268"/>
            <a:chExt cx="1852176" cy="1167618"/>
          </a:xfrm>
        </p:grpSpPr>
        <p:sp>
          <p:nvSpPr>
            <p:cNvPr id="5" name="Oval 4"/>
            <p:cNvSpPr/>
            <p:nvPr/>
          </p:nvSpPr>
          <p:spPr>
            <a:xfrm>
              <a:off x="7835705" y="2883877"/>
              <a:ext cx="914400" cy="9144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Oval 21"/>
            <p:cNvSpPr/>
            <p:nvPr/>
          </p:nvSpPr>
          <p:spPr>
            <a:xfrm>
              <a:off x="8248322" y="2883877"/>
              <a:ext cx="914400" cy="9144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Rectangle 5"/>
            <p:cNvSpPr/>
            <p:nvPr/>
          </p:nvSpPr>
          <p:spPr>
            <a:xfrm>
              <a:off x="7720352" y="2757268"/>
              <a:ext cx="1550257" cy="115355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p:cNvSpPr/>
            <p:nvPr/>
          </p:nvSpPr>
          <p:spPr>
            <a:xfrm>
              <a:off x="7512638" y="2757268"/>
              <a:ext cx="412617" cy="276999"/>
            </a:xfrm>
            <a:prstGeom prst="rect">
              <a:avLst/>
            </a:prstGeom>
          </p:spPr>
          <p:txBody>
            <a:bodyPr wrap="square">
              <a:spAutoFit/>
            </a:bodyPr>
            <a:lstStyle/>
            <a:p>
              <a:r>
                <a:rPr lang="en-GB" sz="1200" dirty="0">
                  <a:latin typeface="Arial" panose="020B0604020202020204" pitchFamily="34" charset="0"/>
                  <a:ea typeface="Calibri" panose="020F0502020204030204" pitchFamily="34" charset="0"/>
                  <a:cs typeface="Arial" panose="020B0604020202020204" pitchFamily="34" charset="0"/>
                </a:rPr>
                <a:t>ξ </a:t>
              </a:r>
              <a:endParaRPr lang="en-GB" sz="1200" dirty="0"/>
            </a:p>
          </p:txBody>
        </p:sp>
        <p:sp>
          <p:nvSpPr>
            <p:cNvPr id="27" name="Rectangle 26"/>
            <p:cNvSpPr/>
            <p:nvPr/>
          </p:nvSpPr>
          <p:spPr>
            <a:xfrm>
              <a:off x="7687557" y="2788046"/>
              <a:ext cx="583284" cy="246221"/>
            </a:xfrm>
            <a:prstGeom prst="rect">
              <a:avLst/>
            </a:prstGeom>
          </p:spPr>
          <p:txBody>
            <a:bodyPr wrap="square">
              <a:spAutoFit/>
            </a:bodyPr>
            <a:lstStyle/>
            <a:p>
              <a:r>
                <a:rPr lang="en-GB" sz="1000" b="1" dirty="0">
                  <a:latin typeface="Arial" panose="020B0604020202020204" pitchFamily="34" charset="0"/>
                  <a:ea typeface="Calibri" panose="020F0502020204030204" pitchFamily="34" charset="0"/>
                  <a:cs typeface="Arial" panose="020B0604020202020204" pitchFamily="34" charset="0"/>
                </a:rPr>
                <a:t>Milk </a:t>
              </a:r>
              <a:endParaRPr lang="en-GB" sz="1000" b="1" dirty="0"/>
            </a:p>
          </p:txBody>
        </p:sp>
        <p:sp>
          <p:nvSpPr>
            <p:cNvPr id="31" name="Rectangle 30"/>
            <p:cNvSpPr/>
            <p:nvPr/>
          </p:nvSpPr>
          <p:spPr>
            <a:xfrm>
              <a:off x="8781530" y="2757268"/>
              <a:ext cx="583284" cy="246221"/>
            </a:xfrm>
            <a:prstGeom prst="rect">
              <a:avLst/>
            </a:prstGeom>
          </p:spPr>
          <p:txBody>
            <a:bodyPr wrap="square">
              <a:spAutoFit/>
            </a:bodyPr>
            <a:lstStyle/>
            <a:p>
              <a:r>
                <a:rPr lang="en-GB" sz="1000" b="1" dirty="0">
                  <a:latin typeface="Arial" panose="020B0604020202020204" pitchFamily="34" charset="0"/>
                  <a:ea typeface="Calibri" panose="020F0502020204030204" pitchFamily="34" charset="0"/>
                  <a:cs typeface="Arial" panose="020B0604020202020204" pitchFamily="34" charset="0"/>
                </a:rPr>
                <a:t>Sugar </a:t>
              </a:r>
              <a:endParaRPr lang="en-GB" sz="1000" b="1" dirty="0"/>
            </a:p>
          </p:txBody>
        </p:sp>
        <p:sp>
          <p:nvSpPr>
            <p:cNvPr id="32" name="Rectangle 31"/>
            <p:cNvSpPr/>
            <p:nvPr/>
          </p:nvSpPr>
          <p:spPr>
            <a:xfrm>
              <a:off x="8933106" y="3647887"/>
              <a:ext cx="362541" cy="276999"/>
            </a:xfrm>
            <a:prstGeom prst="rect">
              <a:avLst/>
            </a:prstGeom>
          </p:spPr>
          <p:txBody>
            <a:bodyPr wrap="square">
              <a:spAutoFit/>
            </a:bodyPr>
            <a:lstStyle/>
            <a:p>
              <a:r>
                <a:rPr lang="en-GB" sz="1200" dirty="0"/>
                <a:t>12</a:t>
              </a:r>
            </a:p>
          </p:txBody>
        </p:sp>
        <p:sp>
          <p:nvSpPr>
            <p:cNvPr id="33" name="Rectangle 32"/>
            <p:cNvSpPr/>
            <p:nvPr/>
          </p:nvSpPr>
          <p:spPr>
            <a:xfrm>
              <a:off x="7877263" y="3196378"/>
              <a:ext cx="362541" cy="276999"/>
            </a:xfrm>
            <a:prstGeom prst="rect">
              <a:avLst/>
            </a:prstGeom>
          </p:spPr>
          <p:txBody>
            <a:bodyPr wrap="square">
              <a:spAutoFit/>
            </a:bodyPr>
            <a:lstStyle/>
            <a:p>
              <a:r>
                <a:rPr lang="en-GB" sz="1200" dirty="0">
                  <a:latin typeface="Arial" panose="020B0604020202020204" pitchFamily="34" charset="0"/>
                  <a:ea typeface="Calibri" panose="020F0502020204030204" pitchFamily="34" charset="0"/>
                  <a:cs typeface="Arial" panose="020B0604020202020204" pitchFamily="34" charset="0"/>
                </a:rPr>
                <a:t>27</a:t>
              </a:r>
              <a:endParaRPr lang="en-GB" sz="1200" dirty="0"/>
            </a:p>
          </p:txBody>
        </p:sp>
        <p:sp>
          <p:nvSpPr>
            <p:cNvPr id="34" name="Rectangle 33"/>
            <p:cNvSpPr/>
            <p:nvPr/>
          </p:nvSpPr>
          <p:spPr>
            <a:xfrm>
              <a:off x="8290525" y="3300736"/>
              <a:ext cx="362541" cy="276999"/>
            </a:xfrm>
            <a:prstGeom prst="rect">
              <a:avLst/>
            </a:prstGeom>
          </p:spPr>
          <p:txBody>
            <a:bodyPr wrap="square">
              <a:spAutoFit/>
            </a:bodyPr>
            <a:lstStyle/>
            <a:p>
              <a:r>
                <a:rPr lang="en-GB" sz="1200" dirty="0">
                  <a:latin typeface="Arial" panose="020B0604020202020204" pitchFamily="34" charset="0"/>
                  <a:ea typeface="Calibri" panose="020F0502020204030204" pitchFamily="34" charset="0"/>
                  <a:cs typeface="Arial" panose="020B0604020202020204" pitchFamily="34" charset="0"/>
                </a:rPr>
                <a:t>21</a:t>
              </a:r>
              <a:endParaRPr lang="en-GB" sz="1200" dirty="0"/>
            </a:p>
          </p:txBody>
        </p:sp>
      </p:grpSp>
      <p:grpSp>
        <p:nvGrpSpPr>
          <p:cNvPr id="35" name="Group 34"/>
          <p:cNvGrpSpPr/>
          <p:nvPr/>
        </p:nvGrpSpPr>
        <p:grpSpPr>
          <a:xfrm>
            <a:off x="3710664" y="4238387"/>
            <a:ext cx="2364730" cy="1280243"/>
            <a:chOff x="7512638" y="2757268"/>
            <a:chExt cx="1995670" cy="1153550"/>
          </a:xfrm>
        </p:grpSpPr>
        <p:sp>
          <p:nvSpPr>
            <p:cNvPr id="36" name="Oval 35"/>
            <p:cNvSpPr/>
            <p:nvPr/>
          </p:nvSpPr>
          <p:spPr>
            <a:xfrm>
              <a:off x="7835705" y="2883877"/>
              <a:ext cx="914400" cy="9144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7" name="Oval 36"/>
            <p:cNvSpPr/>
            <p:nvPr/>
          </p:nvSpPr>
          <p:spPr>
            <a:xfrm>
              <a:off x="8248322" y="2883877"/>
              <a:ext cx="914400" cy="9144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8" name="Rectangle 37"/>
            <p:cNvSpPr/>
            <p:nvPr/>
          </p:nvSpPr>
          <p:spPr>
            <a:xfrm>
              <a:off x="7720352" y="2757268"/>
              <a:ext cx="1550257" cy="115355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9" name="Rectangle 38"/>
            <p:cNvSpPr/>
            <p:nvPr/>
          </p:nvSpPr>
          <p:spPr>
            <a:xfrm>
              <a:off x="7512638" y="2757268"/>
              <a:ext cx="412617" cy="276999"/>
            </a:xfrm>
            <a:prstGeom prst="rect">
              <a:avLst/>
            </a:prstGeom>
          </p:spPr>
          <p:txBody>
            <a:bodyPr wrap="square">
              <a:spAutoFit/>
            </a:bodyPr>
            <a:lstStyle/>
            <a:p>
              <a:r>
                <a:rPr lang="en-GB" sz="1200" dirty="0">
                  <a:latin typeface="Arial" panose="020B0604020202020204" pitchFamily="34" charset="0"/>
                  <a:ea typeface="Calibri" panose="020F0502020204030204" pitchFamily="34" charset="0"/>
                  <a:cs typeface="Arial" panose="020B0604020202020204" pitchFamily="34" charset="0"/>
                </a:rPr>
                <a:t>ξ </a:t>
              </a:r>
              <a:endParaRPr lang="en-GB" sz="1200" dirty="0"/>
            </a:p>
          </p:txBody>
        </p:sp>
        <p:sp>
          <p:nvSpPr>
            <p:cNvPr id="40" name="Rectangle 39"/>
            <p:cNvSpPr/>
            <p:nvPr/>
          </p:nvSpPr>
          <p:spPr>
            <a:xfrm>
              <a:off x="7687557" y="2788046"/>
              <a:ext cx="583284" cy="221855"/>
            </a:xfrm>
            <a:prstGeom prst="rect">
              <a:avLst/>
            </a:prstGeom>
          </p:spPr>
          <p:txBody>
            <a:bodyPr wrap="square">
              <a:spAutoFit/>
            </a:bodyPr>
            <a:lstStyle/>
            <a:p>
              <a:pPr algn="ctr"/>
              <a:r>
                <a:rPr lang="en-GB" sz="1000" b="1" dirty="0">
                  <a:latin typeface="Arial" panose="020B0604020202020204" pitchFamily="34" charset="0"/>
                  <a:ea typeface="Calibri" panose="020F0502020204030204" pitchFamily="34" charset="0"/>
                  <a:cs typeface="Arial" panose="020B0604020202020204" pitchFamily="34" charset="0"/>
                </a:rPr>
                <a:t>S </a:t>
              </a:r>
              <a:endParaRPr lang="en-GB" sz="1000" b="1" dirty="0"/>
            </a:p>
          </p:txBody>
        </p:sp>
        <p:sp>
          <p:nvSpPr>
            <p:cNvPr id="41" name="Rectangle 40"/>
            <p:cNvSpPr/>
            <p:nvPr/>
          </p:nvSpPr>
          <p:spPr>
            <a:xfrm>
              <a:off x="8925024" y="2811076"/>
              <a:ext cx="583284" cy="221855"/>
            </a:xfrm>
            <a:prstGeom prst="rect">
              <a:avLst/>
            </a:prstGeom>
          </p:spPr>
          <p:txBody>
            <a:bodyPr wrap="square">
              <a:spAutoFit/>
            </a:bodyPr>
            <a:lstStyle/>
            <a:p>
              <a:r>
                <a:rPr lang="en-GB" sz="1000" b="1" dirty="0">
                  <a:latin typeface="Arial" panose="020B0604020202020204" pitchFamily="34" charset="0"/>
                  <a:ea typeface="Calibri" panose="020F0502020204030204" pitchFamily="34" charset="0"/>
                  <a:cs typeface="Arial" panose="020B0604020202020204" pitchFamily="34" charset="0"/>
                </a:rPr>
                <a:t>E </a:t>
              </a:r>
              <a:endParaRPr lang="en-GB" sz="1000" b="1" dirty="0"/>
            </a:p>
          </p:txBody>
        </p:sp>
      </p:grpSp>
      <p:grpSp>
        <p:nvGrpSpPr>
          <p:cNvPr id="20" name="Group 19"/>
          <p:cNvGrpSpPr/>
          <p:nvPr/>
        </p:nvGrpSpPr>
        <p:grpSpPr>
          <a:xfrm>
            <a:off x="7178963" y="3847094"/>
            <a:ext cx="2136666" cy="2062827"/>
            <a:chOff x="10583433" y="418523"/>
            <a:chExt cx="2136666" cy="2062827"/>
          </a:xfrm>
        </p:grpSpPr>
        <p:cxnSp>
          <p:nvCxnSpPr>
            <p:cNvPr id="12" name="Straight Connector 11"/>
            <p:cNvCxnSpPr/>
            <p:nvPr/>
          </p:nvCxnSpPr>
          <p:spPr>
            <a:xfrm flipV="1">
              <a:off x="10583433" y="1221821"/>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0583433" y="1562329"/>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11631637" y="1653682"/>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1631637" y="1994190"/>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11631637" y="785027"/>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1631637" y="1125535"/>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0583433" y="1401737"/>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0583433" y="1902835"/>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1631637" y="952227"/>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1631637" y="1453325"/>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1631637" y="1820882"/>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631637" y="2321980"/>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227359" y="1041152"/>
              <a:ext cx="404278"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Boy</a:t>
              </a:r>
            </a:p>
          </p:txBody>
        </p:sp>
        <p:sp>
          <p:nvSpPr>
            <p:cNvPr id="60" name="TextBox 59"/>
            <p:cNvSpPr txBox="1"/>
            <p:nvPr/>
          </p:nvSpPr>
          <p:spPr>
            <a:xfrm>
              <a:off x="12288027" y="659916"/>
              <a:ext cx="404278"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Boy</a:t>
              </a:r>
            </a:p>
          </p:txBody>
        </p:sp>
        <p:sp>
          <p:nvSpPr>
            <p:cNvPr id="61" name="TextBox 60"/>
            <p:cNvSpPr txBox="1"/>
            <p:nvPr/>
          </p:nvSpPr>
          <p:spPr>
            <a:xfrm>
              <a:off x="12315821" y="1539194"/>
              <a:ext cx="404278"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Boy</a:t>
              </a:r>
            </a:p>
          </p:txBody>
        </p:sp>
        <p:sp>
          <p:nvSpPr>
            <p:cNvPr id="62" name="TextBox 61"/>
            <p:cNvSpPr txBox="1"/>
            <p:nvPr/>
          </p:nvSpPr>
          <p:spPr>
            <a:xfrm>
              <a:off x="11234694" y="1840032"/>
              <a:ext cx="385042"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Girl</a:t>
              </a:r>
            </a:p>
          </p:txBody>
        </p:sp>
        <p:sp>
          <p:nvSpPr>
            <p:cNvPr id="63" name="TextBox 62"/>
            <p:cNvSpPr txBox="1"/>
            <p:nvPr/>
          </p:nvSpPr>
          <p:spPr>
            <a:xfrm>
              <a:off x="12288027" y="1316959"/>
              <a:ext cx="385042"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Girl</a:t>
              </a:r>
            </a:p>
          </p:txBody>
        </p:sp>
        <p:sp>
          <p:nvSpPr>
            <p:cNvPr id="64" name="TextBox 63"/>
            <p:cNvSpPr txBox="1"/>
            <p:nvPr/>
          </p:nvSpPr>
          <p:spPr>
            <a:xfrm>
              <a:off x="12288027" y="2235129"/>
              <a:ext cx="385042" cy="246221"/>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Girl</a:t>
              </a:r>
            </a:p>
          </p:txBody>
        </p:sp>
        <p:sp>
          <p:nvSpPr>
            <p:cNvPr id="65" name="TextBox 64"/>
            <p:cNvSpPr txBox="1"/>
            <p:nvPr/>
          </p:nvSpPr>
          <p:spPr>
            <a:xfrm>
              <a:off x="10686998" y="422361"/>
              <a:ext cx="461986" cy="246221"/>
            </a:xfrm>
            <a:prstGeom prst="rect">
              <a:avLst/>
            </a:prstGeom>
            <a:noFill/>
          </p:spPr>
          <p:txBody>
            <a:bodyPr wrap="none" rtlCol="0">
              <a:spAutoFit/>
            </a:bodyPr>
            <a:lstStyle/>
            <a:p>
              <a:r>
                <a:rPr lang="en-GB" sz="1000" b="1" dirty="0">
                  <a:latin typeface="Arial" panose="020B0604020202020204" pitchFamily="34" charset="0"/>
                  <a:cs typeface="Arial" panose="020B0604020202020204" pitchFamily="34" charset="0"/>
                </a:rPr>
                <a:t>First</a:t>
              </a:r>
            </a:p>
          </p:txBody>
        </p:sp>
        <p:sp>
          <p:nvSpPr>
            <p:cNvPr id="66" name="TextBox 65"/>
            <p:cNvSpPr txBox="1"/>
            <p:nvPr/>
          </p:nvSpPr>
          <p:spPr>
            <a:xfrm>
              <a:off x="11676426" y="418523"/>
              <a:ext cx="646331" cy="246221"/>
            </a:xfrm>
            <a:prstGeom prst="rect">
              <a:avLst/>
            </a:prstGeom>
            <a:noFill/>
          </p:spPr>
          <p:txBody>
            <a:bodyPr wrap="none" rtlCol="0">
              <a:spAutoFit/>
            </a:bodyPr>
            <a:lstStyle/>
            <a:p>
              <a:r>
                <a:rPr lang="en-GB" sz="1000" b="1" dirty="0">
                  <a:latin typeface="Arial" panose="020B0604020202020204" pitchFamily="34" charset="0"/>
                  <a:cs typeface="Arial" panose="020B0604020202020204" pitchFamily="34" charset="0"/>
                </a:rPr>
                <a:t>Second</a:t>
              </a:r>
            </a:p>
          </p:txBody>
        </p:sp>
      </p:grpSp>
      <p:grpSp>
        <p:nvGrpSpPr>
          <p:cNvPr id="50" name="Group 49"/>
          <p:cNvGrpSpPr/>
          <p:nvPr/>
        </p:nvGrpSpPr>
        <p:grpSpPr>
          <a:xfrm>
            <a:off x="7127542" y="660421"/>
            <a:ext cx="2199249" cy="1803811"/>
            <a:chOff x="10438543" y="1984795"/>
            <a:chExt cx="2199249" cy="1803811"/>
          </a:xfrm>
        </p:grpSpPr>
        <p:grpSp>
          <p:nvGrpSpPr>
            <p:cNvPr id="68" name="Group 67"/>
            <p:cNvGrpSpPr/>
            <p:nvPr/>
          </p:nvGrpSpPr>
          <p:grpSpPr>
            <a:xfrm>
              <a:off x="10443962" y="1984795"/>
              <a:ext cx="2193830" cy="1803811"/>
              <a:chOff x="10583433" y="418523"/>
              <a:chExt cx="2193830" cy="2103772"/>
            </a:xfrm>
          </p:grpSpPr>
          <p:cxnSp>
            <p:nvCxnSpPr>
              <p:cNvPr id="69" name="Straight Connector 68"/>
              <p:cNvCxnSpPr/>
              <p:nvPr/>
            </p:nvCxnSpPr>
            <p:spPr>
              <a:xfrm flipV="1">
                <a:off x="10583433" y="1221821"/>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0583433" y="1562329"/>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11631637" y="1653682"/>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11631637" y="1994190"/>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11631637" y="785027"/>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1631637" y="1125535"/>
                <a:ext cx="669117" cy="340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10583433" y="1902835"/>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1631637" y="952227"/>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1631637" y="1453325"/>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1631637" y="1820882"/>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1631637" y="2321980"/>
                <a:ext cx="23915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11227359" y="1041152"/>
                <a:ext cx="255198"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4</a:t>
                </a:r>
              </a:p>
            </p:txBody>
          </p:sp>
          <p:sp>
            <p:nvSpPr>
              <p:cNvPr id="82" name="TextBox 81"/>
              <p:cNvSpPr txBox="1"/>
              <p:nvPr/>
            </p:nvSpPr>
            <p:spPr>
              <a:xfrm>
                <a:off x="12288027" y="659916"/>
                <a:ext cx="255198"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4</a:t>
                </a:r>
              </a:p>
            </p:txBody>
          </p:sp>
          <p:sp>
            <p:nvSpPr>
              <p:cNvPr id="83" name="TextBox 82"/>
              <p:cNvSpPr txBox="1"/>
              <p:nvPr/>
            </p:nvSpPr>
            <p:spPr>
              <a:xfrm>
                <a:off x="12315821" y="1539194"/>
                <a:ext cx="255198"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4</a:t>
                </a:r>
              </a:p>
            </p:txBody>
          </p:sp>
          <p:sp>
            <p:nvSpPr>
              <p:cNvPr id="84" name="TextBox 83"/>
              <p:cNvSpPr txBox="1"/>
              <p:nvPr/>
            </p:nvSpPr>
            <p:spPr>
              <a:xfrm>
                <a:off x="11187190" y="1836827"/>
                <a:ext cx="489236"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Not 4</a:t>
                </a:r>
              </a:p>
            </p:txBody>
          </p:sp>
          <p:sp>
            <p:nvSpPr>
              <p:cNvPr id="85" name="TextBox 84"/>
              <p:cNvSpPr txBox="1"/>
              <p:nvPr/>
            </p:nvSpPr>
            <p:spPr>
              <a:xfrm>
                <a:off x="12288027" y="1316959"/>
                <a:ext cx="489236"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Not 4</a:t>
                </a:r>
              </a:p>
            </p:txBody>
          </p:sp>
          <p:sp>
            <p:nvSpPr>
              <p:cNvPr id="86" name="TextBox 85"/>
              <p:cNvSpPr txBox="1"/>
              <p:nvPr/>
            </p:nvSpPr>
            <p:spPr>
              <a:xfrm>
                <a:off x="12288027" y="2235129"/>
                <a:ext cx="489236" cy="287166"/>
              </a:xfrm>
              <a:prstGeom prst="rect">
                <a:avLst/>
              </a:prstGeom>
              <a:noFill/>
            </p:spPr>
            <p:txBody>
              <a:bodyPr wrap="none" rtlCol="0">
                <a:spAutoFit/>
              </a:bodyPr>
              <a:lstStyle/>
              <a:p>
                <a:r>
                  <a:rPr lang="en-GB" sz="1000" dirty="0">
                    <a:latin typeface="Arial" panose="020B0604020202020204" pitchFamily="34" charset="0"/>
                    <a:cs typeface="Arial" panose="020B0604020202020204" pitchFamily="34" charset="0"/>
                  </a:rPr>
                  <a:t>Not 4</a:t>
                </a:r>
              </a:p>
            </p:txBody>
          </p:sp>
          <p:sp>
            <p:nvSpPr>
              <p:cNvPr id="87" name="TextBox 86"/>
              <p:cNvSpPr txBox="1"/>
              <p:nvPr/>
            </p:nvSpPr>
            <p:spPr>
              <a:xfrm>
                <a:off x="10686998" y="422361"/>
                <a:ext cx="461986" cy="246221"/>
              </a:xfrm>
              <a:prstGeom prst="rect">
                <a:avLst/>
              </a:prstGeom>
              <a:noFill/>
            </p:spPr>
            <p:txBody>
              <a:bodyPr wrap="none" rtlCol="0">
                <a:spAutoFit/>
              </a:bodyPr>
              <a:lstStyle/>
              <a:p>
                <a:r>
                  <a:rPr lang="en-GB" sz="1000" b="1" dirty="0">
                    <a:latin typeface="Arial" panose="020B0604020202020204" pitchFamily="34" charset="0"/>
                    <a:cs typeface="Arial" panose="020B0604020202020204" pitchFamily="34" charset="0"/>
                  </a:rPr>
                  <a:t>First</a:t>
                </a:r>
              </a:p>
            </p:txBody>
          </p:sp>
          <p:sp>
            <p:nvSpPr>
              <p:cNvPr id="88" name="TextBox 87"/>
              <p:cNvSpPr txBox="1"/>
              <p:nvPr/>
            </p:nvSpPr>
            <p:spPr>
              <a:xfrm>
                <a:off x="11676426" y="418523"/>
                <a:ext cx="646331" cy="246221"/>
              </a:xfrm>
              <a:prstGeom prst="rect">
                <a:avLst/>
              </a:prstGeom>
              <a:noFill/>
            </p:spPr>
            <p:txBody>
              <a:bodyPr wrap="none" rtlCol="0">
                <a:spAutoFit/>
              </a:bodyPr>
              <a:lstStyle/>
              <a:p>
                <a:r>
                  <a:rPr lang="en-GB" sz="1000" b="1" dirty="0">
                    <a:latin typeface="Arial" panose="020B0604020202020204" pitchFamily="34" charset="0"/>
                    <a:cs typeface="Arial" panose="020B0604020202020204" pitchFamily="34" charset="0"/>
                  </a:rPr>
                  <a:t>Second</a:t>
                </a:r>
              </a:p>
            </p:txBody>
          </p:sp>
        </p:grpSp>
        <mc:AlternateContent xmlns:mc="http://schemas.openxmlformats.org/markup-compatibility/2006" xmlns:a14="http://schemas.microsoft.com/office/drawing/2010/main">
          <mc:Choice Requires="a14">
            <p:sp>
              <p:nvSpPr>
                <p:cNvPr id="21" name="TextBox 20"/>
                <p:cNvSpPr txBox="1"/>
                <p:nvPr/>
              </p:nvSpPr>
              <p:spPr>
                <a:xfrm>
                  <a:off x="10438543" y="2519822"/>
                  <a:ext cx="263213" cy="3235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sz="800" i="1" smtClean="0">
                                <a:latin typeface="Cambria Math" panose="02040503050406030204" pitchFamily="18" charset="0"/>
                              </a:rPr>
                            </m:ctrlPr>
                          </m:fPr>
                          <m:num>
                            <m:r>
                              <a:rPr lang="en-GB" sz="800" b="0" i="1" smtClean="0">
                                <a:latin typeface="Cambria Math" panose="02040503050406030204" pitchFamily="18" charset="0"/>
                              </a:rPr>
                              <m:t>1</m:t>
                            </m:r>
                          </m:num>
                          <m:den>
                            <m:r>
                              <a:rPr lang="en-GB" sz="800" b="0" i="1" smtClean="0">
                                <a:latin typeface="Cambria Math" panose="02040503050406030204" pitchFamily="18" charset="0"/>
                              </a:rPr>
                              <m:t>6</m:t>
                            </m:r>
                          </m:den>
                        </m:f>
                      </m:oMath>
                    </m:oMathPara>
                  </a14:m>
                  <a:endParaRPr lang="en-GB" sz="800" dirty="0"/>
                </a:p>
              </p:txBody>
            </p:sp>
          </mc:Choice>
          <mc:Fallback xmlns="">
            <p:sp>
              <p:nvSpPr>
                <p:cNvPr id="21" name="TextBox 20"/>
                <p:cNvSpPr txBox="1">
                  <a:spLocks noRot="1" noChangeAspect="1" noMove="1" noResize="1" noEditPoints="1" noAdjustHandles="1" noChangeArrowheads="1" noChangeShapeType="1" noTextEdit="1"/>
                </p:cNvSpPr>
                <p:nvPr/>
              </p:nvSpPr>
              <p:spPr>
                <a:xfrm>
                  <a:off x="10438543" y="2519822"/>
                  <a:ext cx="263213" cy="323550"/>
                </a:xfrm>
                <a:prstGeom prst="rect">
                  <a:avLst/>
                </a:prstGeom>
                <a:blipFill>
                  <a:blip r:embed="rId8"/>
                  <a:stretch>
                    <a:fillRect/>
                  </a:stretch>
                </a:blipFill>
              </p:spPr>
              <p:txBody>
                <a:bodyPr/>
                <a:lstStyle/>
                <a:p>
                  <a:r>
                    <a:rPr lang="en-GB">
                      <a:noFill/>
                    </a:rPr>
                    <a:t> </a:t>
                  </a:r>
                </a:p>
              </p:txBody>
            </p:sp>
          </mc:Fallback>
        </mc:AlternateContent>
      </p:grpSp>
      <p:grpSp>
        <p:nvGrpSpPr>
          <p:cNvPr id="52" name="Group 51"/>
          <p:cNvGrpSpPr/>
          <p:nvPr/>
        </p:nvGrpSpPr>
        <p:grpSpPr>
          <a:xfrm>
            <a:off x="511522" y="3117371"/>
            <a:ext cx="1640559" cy="577662"/>
            <a:chOff x="-2583371" y="4399597"/>
            <a:chExt cx="1640559" cy="577662"/>
          </a:xfrm>
        </p:grpSpPr>
        <p:sp>
          <p:nvSpPr>
            <p:cNvPr id="51" name="TextBox 50"/>
            <p:cNvSpPr txBox="1"/>
            <p:nvPr/>
          </p:nvSpPr>
          <p:spPr>
            <a:xfrm>
              <a:off x="-1898792" y="4404171"/>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4</a:t>
              </a:r>
            </a:p>
          </p:txBody>
        </p:sp>
        <p:sp>
          <p:nvSpPr>
            <p:cNvPr id="92" name="TextBox 91"/>
            <p:cNvSpPr txBox="1"/>
            <p:nvPr/>
          </p:nvSpPr>
          <p:spPr>
            <a:xfrm>
              <a:off x="-1546427" y="4404171"/>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5</a:t>
              </a:r>
            </a:p>
          </p:txBody>
        </p:sp>
        <p:sp>
          <p:nvSpPr>
            <p:cNvPr id="93" name="TextBox 92"/>
            <p:cNvSpPr txBox="1"/>
            <p:nvPr/>
          </p:nvSpPr>
          <p:spPr>
            <a:xfrm>
              <a:off x="-1198010" y="4404170"/>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7</a:t>
              </a:r>
            </a:p>
          </p:txBody>
        </p:sp>
        <p:sp>
          <p:nvSpPr>
            <p:cNvPr id="94" name="TextBox 93"/>
            <p:cNvSpPr txBox="1"/>
            <p:nvPr/>
          </p:nvSpPr>
          <p:spPr>
            <a:xfrm>
              <a:off x="-2242789" y="4399597"/>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2</a:t>
              </a:r>
            </a:p>
          </p:txBody>
        </p:sp>
        <p:sp>
          <p:nvSpPr>
            <p:cNvPr id="95" name="TextBox 94"/>
            <p:cNvSpPr txBox="1"/>
            <p:nvPr/>
          </p:nvSpPr>
          <p:spPr>
            <a:xfrm>
              <a:off x="-2583371" y="4399597"/>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1</a:t>
              </a:r>
            </a:p>
          </p:txBody>
        </p:sp>
        <p:sp>
          <p:nvSpPr>
            <p:cNvPr id="98" name="TextBox 97"/>
            <p:cNvSpPr txBox="1"/>
            <p:nvPr/>
          </p:nvSpPr>
          <p:spPr>
            <a:xfrm>
              <a:off x="-1898792" y="4731038"/>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8</a:t>
              </a:r>
            </a:p>
          </p:txBody>
        </p:sp>
        <p:sp>
          <p:nvSpPr>
            <p:cNvPr id="99" name="TextBox 98"/>
            <p:cNvSpPr txBox="1"/>
            <p:nvPr/>
          </p:nvSpPr>
          <p:spPr>
            <a:xfrm>
              <a:off x="-1546427" y="4731038"/>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9</a:t>
              </a:r>
            </a:p>
          </p:txBody>
        </p:sp>
        <p:sp>
          <p:nvSpPr>
            <p:cNvPr id="100" name="TextBox 99"/>
            <p:cNvSpPr txBox="1"/>
            <p:nvPr/>
          </p:nvSpPr>
          <p:spPr>
            <a:xfrm>
              <a:off x="-2242789" y="4726464"/>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6</a:t>
              </a:r>
            </a:p>
          </p:txBody>
        </p:sp>
        <p:sp>
          <p:nvSpPr>
            <p:cNvPr id="101" name="TextBox 100"/>
            <p:cNvSpPr txBox="1"/>
            <p:nvPr/>
          </p:nvSpPr>
          <p:spPr>
            <a:xfrm>
              <a:off x="-2583371" y="4726464"/>
              <a:ext cx="255198" cy="246221"/>
            </a:xfrm>
            <a:prstGeom prst="rect">
              <a:avLst/>
            </a:prstGeom>
            <a:noFill/>
            <a:ln>
              <a:solidFill>
                <a:schemeClr val="tx1"/>
              </a:solidFill>
            </a:ln>
          </p:spPr>
          <p:txBody>
            <a:bodyPr wrap="none" rtlCol="0">
              <a:spAutoFit/>
            </a:bodyPr>
            <a:lstStyle/>
            <a:p>
              <a:r>
                <a:rPr lang="en-GB" sz="1000" dirty="0">
                  <a:latin typeface="Arial" panose="020B0604020202020204" pitchFamily="34" charset="0"/>
                  <a:cs typeface="Arial" panose="020B0604020202020204" pitchFamily="34" charset="0"/>
                </a:rPr>
                <a:t>3</a:t>
              </a:r>
            </a:p>
          </p:txBody>
        </p:sp>
      </p:grpSp>
      <p:graphicFrame>
        <p:nvGraphicFramePr>
          <p:cNvPr id="53" name="Table 52"/>
          <p:cNvGraphicFramePr>
            <a:graphicFrameLocks noGrp="1"/>
          </p:cNvGraphicFramePr>
          <p:nvPr/>
        </p:nvGraphicFramePr>
        <p:xfrm>
          <a:off x="369994" y="4368649"/>
          <a:ext cx="2292360" cy="1841772"/>
        </p:xfrm>
        <a:graphic>
          <a:graphicData uri="http://schemas.openxmlformats.org/drawingml/2006/table">
            <a:tbl>
              <a:tblPr firstRow="1" bandRow="1">
                <a:tableStyleId>{5C22544A-7EE6-4342-B048-85BDC9FD1C3A}</a:tableStyleId>
              </a:tblPr>
              <a:tblGrid>
                <a:gridCol w="327480">
                  <a:extLst>
                    <a:ext uri="{9D8B030D-6E8A-4147-A177-3AD203B41FA5}">
                      <a16:colId xmlns:a16="http://schemas.microsoft.com/office/drawing/2014/main" val="509621630"/>
                    </a:ext>
                  </a:extLst>
                </a:gridCol>
                <a:gridCol w="327480">
                  <a:extLst>
                    <a:ext uri="{9D8B030D-6E8A-4147-A177-3AD203B41FA5}">
                      <a16:colId xmlns:a16="http://schemas.microsoft.com/office/drawing/2014/main" val="2883251433"/>
                    </a:ext>
                  </a:extLst>
                </a:gridCol>
                <a:gridCol w="327480">
                  <a:extLst>
                    <a:ext uri="{9D8B030D-6E8A-4147-A177-3AD203B41FA5}">
                      <a16:colId xmlns:a16="http://schemas.microsoft.com/office/drawing/2014/main" val="3299179594"/>
                    </a:ext>
                  </a:extLst>
                </a:gridCol>
                <a:gridCol w="327480">
                  <a:extLst>
                    <a:ext uri="{9D8B030D-6E8A-4147-A177-3AD203B41FA5}">
                      <a16:colId xmlns:a16="http://schemas.microsoft.com/office/drawing/2014/main" val="2554381337"/>
                    </a:ext>
                  </a:extLst>
                </a:gridCol>
                <a:gridCol w="327480">
                  <a:extLst>
                    <a:ext uri="{9D8B030D-6E8A-4147-A177-3AD203B41FA5}">
                      <a16:colId xmlns:a16="http://schemas.microsoft.com/office/drawing/2014/main" val="2691317749"/>
                    </a:ext>
                  </a:extLst>
                </a:gridCol>
                <a:gridCol w="327480">
                  <a:extLst>
                    <a:ext uri="{9D8B030D-6E8A-4147-A177-3AD203B41FA5}">
                      <a16:colId xmlns:a16="http://schemas.microsoft.com/office/drawing/2014/main" val="3584522980"/>
                    </a:ext>
                  </a:extLst>
                </a:gridCol>
                <a:gridCol w="327480">
                  <a:extLst>
                    <a:ext uri="{9D8B030D-6E8A-4147-A177-3AD203B41FA5}">
                      <a16:colId xmlns:a16="http://schemas.microsoft.com/office/drawing/2014/main" val="3929924050"/>
                    </a:ext>
                  </a:extLst>
                </a:gridCol>
              </a:tblGrid>
              <a:tr h="306962">
                <a:tc>
                  <a:txBody>
                    <a:bodyPr/>
                    <a:lstStyle/>
                    <a:p>
                      <a:pPr algn="ctr"/>
                      <a:endParaRPr lang="en-GB" sz="1000" b="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ctr"/>
                      <a:r>
                        <a:rPr lang="en-GB" sz="1000" b="0" dirty="0">
                          <a:solidFill>
                            <a:schemeClr val="tx1"/>
                          </a:solidFill>
                          <a:latin typeface="Arial" panose="020B0604020202020204" pitchFamily="34" charset="0"/>
                          <a:cs typeface="Arial" panose="020B0604020202020204" pitchFamily="34" charset="0"/>
                        </a:rPr>
                        <a:t>Set 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7503196"/>
                  </a:ext>
                </a:extLst>
              </a:tr>
              <a:tr h="306962">
                <a:tc rowSpan="5">
                  <a:txBody>
                    <a:bodyPr/>
                    <a:lstStyle/>
                    <a:p>
                      <a:pPr algn="ctr"/>
                      <a:r>
                        <a:rPr lang="en-GB" sz="1000" b="0" dirty="0">
                          <a:solidFill>
                            <a:schemeClr val="tx1"/>
                          </a:solidFill>
                          <a:latin typeface="Arial" panose="020B0604020202020204" pitchFamily="34" charset="0"/>
                          <a:cs typeface="Arial" panose="020B0604020202020204" pitchFamily="34" charset="0"/>
                        </a:rPr>
                        <a:t>Set B</a:t>
                      </a:r>
                    </a:p>
                  </a:txBody>
                  <a:tcPr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1</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7545048"/>
                  </a:ext>
                </a:extLst>
              </a:tr>
              <a:tr h="306962">
                <a:tc v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4</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8062802"/>
                  </a:ext>
                </a:extLst>
              </a:tr>
              <a:tr h="306962">
                <a:tc v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6</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7</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8410167"/>
                  </a:ext>
                </a:extLst>
              </a:tr>
              <a:tr h="306962">
                <a:tc v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8</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9</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8288622"/>
                  </a:ext>
                </a:extLst>
              </a:tr>
              <a:tr h="306962">
                <a:tc vMerge="1">
                  <a:txBody>
                    <a:bodyPr/>
                    <a:lstStyle/>
                    <a:p>
                      <a:endParaRPr lang="en-GB"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latin typeface="Arial" panose="020B0604020202020204" pitchFamily="34" charset="0"/>
                          <a:cs typeface="Arial" panose="020B0604020202020204" pitchFamily="34" charset="0"/>
                        </a:rPr>
                        <a:t>9</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10</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b="0" dirty="0">
                          <a:solidFill>
                            <a:srgbClr val="FF0000"/>
                          </a:solidFill>
                          <a:latin typeface="Arial" panose="020B0604020202020204" pitchFamily="34" charset="0"/>
                          <a:cs typeface="Arial" panose="020B060402020202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0783533"/>
                  </a:ext>
                </a:extLst>
              </a:tr>
            </a:tbl>
          </a:graphicData>
        </a:graphic>
      </p:graphicFrame>
      <mc:AlternateContent xmlns:mc="http://schemas.openxmlformats.org/markup-compatibility/2006" xmlns:a14="http://schemas.microsoft.com/office/drawing/2010/main">
        <mc:Choice Requires="a14">
          <p:sp>
            <p:nvSpPr>
              <p:cNvPr id="2" name="Rectangle 1"/>
              <p:cNvSpPr/>
              <p:nvPr/>
            </p:nvSpPr>
            <p:spPr>
              <a:xfrm>
                <a:off x="5218539" y="1440495"/>
                <a:ext cx="423513"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400" b="0" i="1" smtClean="0">
                          <a:solidFill>
                            <a:srgbClr val="FF0000"/>
                          </a:solidFill>
                          <a:latin typeface="Cambria Math" panose="02040503050406030204" pitchFamily="18" charset="0"/>
                          <a:cs typeface="Arial" panose="020B0604020202020204" pitchFamily="34" charset="0"/>
                        </a:rPr>
                        <m:t>40</m:t>
                      </m:r>
                    </m:oMath>
                  </m:oMathPara>
                </a14:m>
                <a:endParaRPr lang="en-GB" sz="1400" dirty="0"/>
              </a:p>
            </p:txBody>
          </p:sp>
        </mc:Choice>
        <mc:Fallback xmlns="">
          <p:sp>
            <p:nvSpPr>
              <p:cNvPr id="2" name="Rectangle 1"/>
              <p:cNvSpPr>
                <a:spLocks noRot="1" noChangeAspect="1" noMove="1" noResize="1" noEditPoints="1" noAdjustHandles="1" noChangeArrowheads="1" noChangeShapeType="1" noTextEdit="1"/>
              </p:cNvSpPr>
              <p:nvPr/>
            </p:nvSpPr>
            <p:spPr>
              <a:xfrm>
                <a:off x="5218539" y="1440495"/>
                <a:ext cx="423513" cy="307777"/>
              </a:xfrm>
              <a:prstGeom prst="rect">
                <a:avLst/>
              </a:prstGeom>
              <a:blipFill rotWithShape="0">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4315106" y="4433775"/>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1</m:t>
                      </m:r>
                    </m:oMath>
                  </m:oMathPara>
                </a14:m>
                <a:endParaRPr lang="en-GB" sz="1100" dirty="0"/>
              </a:p>
            </p:txBody>
          </p:sp>
        </mc:Choice>
        <mc:Fallback xmlns="">
          <p:sp>
            <p:nvSpPr>
              <p:cNvPr id="3" name="Rectangle 2"/>
              <p:cNvSpPr>
                <a:spLocks noRot="1" noChangeAspect="1" noMove="1" noResize="1" noEditPoints="1" noAdjustHandles="1" noChangeArrowheads="1" noChangeShapeType="1" noTextEdit="1"/>
              </p:cNvSpPr>
              <p:nvPr/>
            </p:nvSpPr>
            <p:spPr>
              <a:xfrm>
                <a:off x="4315106" y="4433775"/>
                <a:ext cx="295273" cy="261610"/>
              </a:xfrm>
              <a:prstGeom prst="rect">
                <a:avLst/>
              </a:prstGeom>
              <a:blipFill rotWithShape="0">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201822" y="4689840"/>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9</m:t>
                      </m:r>
                    </m:oMath>
                  </m:oMathPara>
                </a14:m>
                <a:endParaRPr lang="en-GB" dirty="0"/>
              </a:p>
            </p:txBody>
          </p:sp>
        </mc:Choice>
        <mc:Fallback xmlns="">
          <p:sp>
            <p:nvSpPr>
              <p:cNvPr id="7" name="Rectangle 6"/>
              <p:cNvSpPr>
                <a:spLocks noRot="1" noChangeAspect="1" noMove="1" noResize="1" noEditPoints="1" noAdjustHandles="1" noChangeArrowheads="1" noChangeShapeType="1" noTextEdit="1"/>
              </p:cNvSpPr>
              <p:nvPr/>
            </p:nvSpPr>
            <p:spPr>
              <a:xfrm>
                <a:off x="4201822" y="4689840"/>
                <a:ext cx="295273" cy="261610"/>
              </a:xfrm>
              <a:prstGeom prst="rect">
                <a:avLst/>
              </a:prstGeom>
              <a:blipFill rotWithShape="0">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743222" y="4571737"/>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4</m:t>
                      </m:r>
                    </m:oMath>
                  </m:oMathPara>
                </a14:m>
                <a:endParaRPr lang="en-GB" dirty="0"/>
              </a:p>
            </p:txBody>
          </p:sp>
        </mc:Choice>
        <mc:Fallback xmlns="">
          <p:sp>
            <p:nvSpPr>
              <p:cNvPr id="9" name="Rectangle 8"/>
              <p:cNvSpPr>
                <a:spLocks noRot="1" noChangeAspect="1" noMove="1" noResize="1" noEditPoints="1" noAdjustHandles="1" noChangeArrowheads="1" noChangeShapeType="1" noTextEdit="1"/>
              </p:cNvSpPr>
              <p:nvPr/>
            </p:nvSpPr>
            <p:spPr>
              <a:xfrm>
                <a:off x="4743222" y="4571737"/>
                <a:ext cx="295273" cy="261610"/>
              </a:xfrm>
              <a:prstGeom prst="rect">
                <a:avLst/>
              </a:prstGeom>
              <a:blipFill rotWithShape="0">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5324624" y="4629691"/>
                <a:ext cx="373820"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10</m:t>
                      </m:r>
                    </m:oMath>
                  </m:oMathPara>
                </a14:m>
                <a:endParaRPr lang="en-GB" sz="1100" dirty="0"/>
              </a:p>
            </p:txBody>
          </p:sp>
        </mc:Choice>
        <mc:Fallback xmlns="">
          <p:sp>
            <p:nvSpPr>
              <p:cNvPr id="11" name="Rectangle 10"/>
              <p:cNvSpPr>
                <a:spLocks noRot="1" noChangeAspect="1" noMove="1" noResize="1" noEditPoints="1" noAdjustHandles="1" noChangeArrowheads="1" noChangeShapeType="1" noTextEdit="1"/>
              </p:cNvSpPr>
              <p:nvPr/>
            </p:nvSpPr>
            <p:spPr>
              <a:xfrm>
                <a:off x="5324624" y="4629691"/>
                <a:ext cx="373820" cy="261610"/>
              </a:xfrm>
              <a:prstGeom prst="rect">
                <a:avLst/>
              </a:prstGeom>
              <a:blipFill rotWithShape="0">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5147500" y="4796707"/>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8</m:t>
                      </m:r>
                    </m:oMath>
                  </m:oMathPara>
                </a14:m>
                <a:endParaRPr lang="en-GB" sz="1100" dirty="0"/>
              </a:p>
            </p:txBody>
          </p:sp>
        </mc:Choice>
        <mc:Fallback xmlns="">
          <p:sp>
            <p:nvSpPr>
              <p:cNvPr id="13" name="Rectangle 12"/>
              <p:cNvSpPr>
                <a:spLocks noRot="1" noChangeAspect="1" noMove="1" noResize="1" noEditPoints="1" noAdjustHandles="1" noChangeArrowheads="1" noChangeShapeType="1" noTextEdit="1"/>
              </p:cNvSpPr>
              <p:nvPr/>
            </p:nvSpPr>
            <p:spPr>
              <a:xfrm>
                <a:off x="5147500" y="4796707"/>
                <a:ext cx="295273" cy="261610"/>
              </a:xfrm>
              <a:prstGeom prst="rect">
                <a:avLst/>
              </a:prstGeom>
              <a:blipFill rotWithShape="0">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Rectangle 90"/>
              <p:cNvSpPr/>
              <p:nvPr/>
            </p:nvSpPr>
            <p:spPr>
              <a:xfrm>
                <a:off x="5197166" y="4483920"/>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rPr>
                        <m:t>6</m:t>
                      </m:r>
                    </m:oMath>
                  </m:oMathPara>
                </a14:m>
                <a:endParaRPr lang="en-GB" sz="1100" dirty="0">
                  <a:solidFill>
                    <a:srgbClr val="FF0000"/>
                  </a:solidFill>
                </a:endParaRPr>
              </a:p>
            </p:txBody>
          </p:sp>
        </mc:Choice>
        <mc:Fallback xmlns="">
          <p:sp>
            <p:nvSpPr>
              <p:cNvPr id="91" name="Rectangle 90"/>
              <p:cNvSpPr>
                <a:spLocks noRot="1" noChangeAspect="1" noMove="1" noResize="1" noEditPoints="1" noAdjustHandles="1" noChangeArrowheads="1" noChangeShapeType="1" noTextEdit="1"/>
              </p:cNvSpPr>
              <p:nvPr/>
            </p:nvSpPr>
            <p:spPr>
              <a:xfrm>
                <a:off x="5197166" y="4483920"/>
                <a:ext cx="295273" cy="261610"/>
              </a:xfrm>
              <a:prstGeom prst="rect">
                <a:avLst/>
              </a:prstGeom>
              <a:blipFill rotWithShape="0">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Rectangle 95"/>
              <p:cNvSpPr/>
              <p:nvPr/>
            </p:nvSpPr>
            <p:spPr>
              <a:xfrm>
                <a:off x="5140180" y="5055296"/>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rPr>
                        <m:t>2</m:t>
                      </m:r>
                    </m:oMath>
                  </m:oMathPara>
                </a14:m>
                <a:endParaRPr lang="en-GB" sz="1100" dirty="0">
                  <a:solidFill>
                    <a:srgbClr val="FF0000"/>
                  </a:solidFill>
                </a:endParaRPr>
              </a:p>
            </p:txBody>
          </p:sp>
        </mc:Choice>
        <mc:Fallback xmlns="">
          <p:sp>
            <p:nvSpPr>
              <p:cNvPr id="96" name="Rectangle 95"/>
              <p:cNvSpPr>
                <a:spLocks noRot="1" noChangeAspect="1" noMove="1" noResize="1" noEditPoints="1" noAdjustHandles="1" noChangeArrowheads="1" noChangeShapeType="1" noTextEdit="1"/>
              </p:cNvSpPr>
              <p:nvPr/>
            </p:nvSpPr>
            <p:spPr>
              <a:xfrm>
                <a:off x="5140180" y="5055296"/>
                <a:ext cx="295273" cy="261610"/>
              </a:xfrm>
              <a:prstGeom prst="rect">
                <a:avLst/>
              </a:prstGeom>
              <a:blipFill rotWithShape="0">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Rectangle 96"/>
              <p:cNvSpPr/>
              <p:nvPr/>
            </p:nvSpPr>
            <p:spPr>
              <a:xfrm>
                <a:off x="5275660" y="4912588"/>
                <a:ext cx="373820"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12</m:t>
                      </m:r>
                    </m:oMath>
                  </m:oMathPara>
                </a14:m>
                <a:endParaRPr lang="en-GB" sz="1100" dirty="0"/>
              </a:p>
            </p:txBody>
          </p:sp>
        </mc:Choice>
        <mc:Fallback xmlns="">
          <p:sp>
            <p:nvSpPr>
              <p:cNvPr id="97" name="Rectangle 96"/>
              <p:cNvSpPr>
                <a:spLocks noRot="1" noChangeAspect="1" noMove="1" noResize="1" noEditPoints="1" noAdjustHandles="1" noChangeArrowheads="1" noChangeShapeType="1" noTextEdit="1"/>
              </p:cNvSpPr>
              <p:nvPr/>
            </p:nvSpPr>
            <p:spPr>
              <a:xfrm>
                <a:off x="5275660" y="4912588"/>
                <a:ext cx="373820" cy="261610"/>
              </a:xfrm>
              <a:prstGeom prst="rect">
                <a:avLst/>
              </a:prstGeom>
              <a:blipFill rotWithShape="0">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2" name="Rectangle 101"/>
              <p:cNvSpPr/>
              <p:nvPr/>
            </p:nvSpPr>
            <p:spPr>
              <a:xfrm>
                <a:off x="3945839" y="5278851"/>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3</m:t>
                      </m:r>
                    </m:oMath>
                  </m:oMathPara>
                </a14:m>
                <a:endParaRPr lang="en-GB" sz="1100" dirty="0"/>
              </a:p>
            </p:txBody>
          </p:sp>
        </mc:Choice>
        <mc:Fallback xmlns="">
          <p:sp>
            <p:nvSpPr>
              <p:cNvPr id="102" name="Rectangle 101"/>
              <p:cNvSpPr>
                <a:spLocks noRot="1" noChangeAspect="1" noMove="1" noResize="1" noEditPoints="1" noAdjustHandles="1" noChangeArrowheads="1" noChangeShapeType="1" noTextEdit="1"/>
              </p:cNvSpPr>
              <p:nvPr/>
            </p:nvSpPr>
            <p:spPr>
              <a:xfrm>
                <a:off x="3945839" y="5278851"/>
                <a:ext cx="295273" cy="261610"/>
              </a:xfrm>
              <a:prstGeom prst="rect">
                <a:avLst/>
              </a:prstGeom>
              <a:blipFill rotWithShape="0">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3" name="Rectangle 102"/>
              <p:cNvSpPr/>
              <p:nvPr/>
            </p:nvSpPr>
            <p:spPr>
              <a:xfrm>
                <a:off x="4129431" y="5293214"/>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5</m:t>
                      </m:r>
                    </m:oMath>
                  </m:oMathPara>
                </a14:m>
                <a:endParaRPr lang="en-GB" sz="1100" dirty="0"/>
              </a:p>
            </p:txBody>
          </p:sp>
        </mc:Choice>
        <mc:Fallback xmlns="">
          <p:sp>
            <p:nvSpPr>
              <p:cNvPr id="103" name="Rectangle 102"/>
              <p:cNvSpPr>
                <a:spLocks noRot="1" noChangeAspect="1" noMove="1" noResize="1" noEditPoints="1" noAdjustHandles="1" noChangeArrowheads="1" noChangeShapeType="1" noTextEdit="1"/>
              </p:cNvSpPr>
              <p:nvPr/>
            </p:nvSpPr>
            <p:spPr>
              <a:xfrm>
                <a:off x="4129431" y="5293214"/>
                <a:ext cx="295273" cy="261610"/>
              </a:xfrm>
              <a:prstGeom prst="rect">
                <a:avLst/>
              </a:prstGeom>
              <a:blipFill rotWithShape="0">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4" name="Rectangle 103"/>
              <p:cNvSpPr/>
              <p:nvPr/>
            </p:nvSpPr>
            <p:spPr>
              <a:xfrm>
                <a:off x="3909001" y="5071170"/>
                <a:ext cx="295273"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7</m:t>
                      </m:r>
                    </m:oMath>
                  </m:oMathPara>
                </a14:m>
                <a:endParaRPr lang="en-GB" sz="1100" dirty="0"/>
              </a:p>
            </p:txBody>
          </p:sp>
        </mc:Choice>
        <mc:Fallback xmlns="">
          <p:sp>
            <p:nvSpPr>
              <p:cNvPr id="104" name="Rectangle 103"/>
              <p:cNvSpPr>
                <a:spLocks noRot="1" noChangeAspect="1" noMove="1" noResize="1" noEditPoints="1" noAdjustHandles="1" noChangeArrowheads="1" noChangeShapeType="1" noTextEdit="1"/>
              </p:cNvSpPr>
              <p:nvPr/>
            </p:nvSpPr>
            <p:spPr>
              <a:xfrm>
                <a:off x="3909001" y="5071170"/>
                <a:ext cx="295273" cy="261610"/>
              </a:xfrm>
              <a:prstGeom prst="rect">
                <a:avLst/>
              </a:prstGeom>
              <a:blipFill rotWithShape="0">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5" name="Rectangle 104"/>
              <p:cNvSpPr/>
              <p:nvPr/>
            </p:nvSpPr>
            <p:spPr>
              <a:xfrm>
                <a:off x="3915327" y="4400299"/>
                <a:ext cx="373820"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11</m:t>
                      </m:r>
                    </m:oMath>
                  </m:oMathPara>
                </a14:m>
                <a:endParaRPr lang="en-GB" sz="1100" dirty="0"/>
              </a:p>
            </p:txBody>
          </p:sp>
        </mc:Choice>
        <mc:Fallback xmlns="">
          <p:sp>
            <p:nvSpPr>
              <p:cNvPr id="105" name="Rectangle 104"/>
              <p:cNvSpPr>
                <a:spLocks noRot="1" noChangeAspect="1" noMove="1" noResize="1" noEditPoints="1" noAdjustHandles="1" noChangeArrowheads="1" noChangeShapeType="1" noTextEdit="1"/>
              </p:cNvSpPr>
              <p:nvPr/>
            </p:nvSpPr>
            <p:spPr>
              <a:xfrm>
                <a:off x="3915327" y="4400299"/>
                <a:ext cx="373820" cy="261610"/>
              </a:xfrm>
              <a:prstGeom prst="rect">
                <a:avLst/>
              </a:prstGeom>
              <a:blipFill rotWithShape="0">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6" name="Rectangle 105"/>
              <p:cNvSpPr/>
              <p:nvPr/>
            </p:nvSpPr>
            <p:spPr>
              <a:xfrm>
                <a:off x="7133908" y="1740832"/>
                <a:ext cx="284052" cy="3845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5</m:t>
                          </m:r>
                        </m:num>
                        <m:den>
                          <m:r>
                            <a:rPr lang="en-GB" sz="1000" b="0" i="1" smtClean="0">
                              <a:solidFill>
                                <a:srgbClr val="FF0000"/>
                              </a:solidFill>
                              <a:latin typeface="Cambria Math" panose="02040503050406030204" pitchFamily="18" charset="0"/>
                            </a:rPr>
                            <m:t>6</m:t>
                          </m:r>
                        </m:den>
                      </m:f>
                    </m:oMath>
                  </m:oMathPara>
                </a14:m>
                <a:endParaRPr lang="en-GB" sz="1000" dirty="0"/>
              </a:p>
            </p:txBody>
          </p:sp>
        </mc:Choice>
        <mc:Fallback xmlns="">
          <p:sp>
            <p:nvSpPr>
              <p:cNvPr id="106" name="Rectangle 105"/>
              <p:cNvSpPr>
                <a:spLocks noRot="1" noChangeAspect="1" noMove="1" noResize="1" noEditPoints="1" noAdjustHandles="1" noChangeArrowheads="1" noChangeShapeType="1" noTextEdit="1"/>
              </p:cNvSpPr>
              <p:nvPr/>
            </p:nvSpPr>
            <p:spPr>
              <a:xfrm>
                <a:off x="7133908" y="1740832"/>
                <a:ext cx="284052" cy="384529"/>
              </a:xfrm>
              <a:prstGeom prst="rect">
                <a:avLst/>
              </a:prstGeom>
              <a:blipFill rotWithShape="0">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7" name="Rectangle 106"/>
              <p:cNvSpPr/>
              <p:nvPr/>
            </p:nvSpPr>
            <p:spPr>
              <a:xfrm>
                <a:off x="8148499" y="1261660"/>
                <a:ext cx="284052" cy="3845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5</m:t>
                          </m:r>
                        </m:num>
                        <m:den>
                          <m:r>
                            <a:rPr lang="en-GB" sz="1000" b="0" i="1" smtClean="0">
                              <a:solidFill>
                                <a:srgbClr val="FF0000"/>
                              </a:solidFill>
                              <a:latin typeface="Cambria Math" panose="02040503050406030204" pitchFamily="18" charset="0"/>
                            </a:rPr>
                            <m:t>6</m:t>
                          </m:r>
                        </m:den>
                      </m:f>
                    </m:oMath>
                  </m:oMathPara>
                </a14:m>
                <a:endParaRPr lang="en-GB" sz="1000" dirty="0"/>
              </a:p>
            </p:txBody>
          </p:sp>
        </mc:Choice>
        <mc:Fallback xmlns="">
          <p:sp>
            <p:nvSpPr>
              <p:cNvPr id="107" name="Rectangle 106"/>
              <p:cNvSpPr>
                <a:spLocks noRot="1" noChangeAspect="1" noMove="1" noResize="1" noEditPoints="1" noAdjustHandles="1" noChangeArrowheads="1" noChangeShapeType="1" noTextEdit="1"/>
              </p:cNvSpPr>
              <p:nvPr/>
            </p:nvSpPr>
            <p:spPr>
              <a:xfrm>
                <a:off x="8148499" y="1261660"/>
                <a:ext cx="284052" cy="384529"/>
              </a:xfrm>
              <a:prstGeom prst="rect">
                <a:avLst/>
              </a:prstGeom>
              <a:blipFill rotWithShape="0">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8" name="Rectangle 107"/>
              <p:cNvSpPr/>
              <p:nvPr/>
            </p:nvSpPr>
            <p:spPr>
              <a:xfrm>
                <a:off x="8171901" y="2106218"/>
                <a:ext cx="284052" cy="3845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5</m:t>
                          </m:r>
                        </m:num>
                        <m:den>
                          <m:r>
                            <a:rPr lang="en-GB" sz="1000" b="0" i="1" smtClean="0">
                              <a:solidFill>
                                <a:srgbClr val="FF0000"/>
                              </a:solidFill>
                              <a:latin typeface="Cambria Math" panose="02040503050406030204" pitchFamily="18" charset="0"/>
                            </a:rPr>
                            <m:t>6</m:t>
                          </m:r>
                        </m:den>
                      </m:f>
                    </m:oMath>
                  </m:oMathPara>
                </a14:m>
                <a:endParaRPr lang="en-GB" sz="1000" dirty="0"/>
              </a:p>
            </p:txBody>
          </p:sp>
        </mc:Choice>
        <mc:Fallback xmlns="">
          <p:sp>
            <p:nvSpPr>
              <p:cNvPr id="108" name="Rectangle 107"/>
              <p:cNvSpPr>
                <a:spLocks noRot="1" noChangeAspect="1" noMove="1" noResize="1" noEditPoints="1" noAdjustHandles="1" noChangeArrowheads="1" noChangeShapeType="1" noTextEdit="1"/>
              </p:cNvSpPr>
              <p:nvPr/>
            </p:nvSpPr>
            <p:spPr>
              <a:xfrm>
                <a:off x="8171901" y="2106218"/>
                <a:ext cx="284052" cy="384529"/>
              </a:xfrm>
              <a:prstGeom prst="rect">
                <a:avLst/>
              </a:prstGeom>
              <a:blipFill rotWithShape="0">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9" name="Rectangle 108"/>
              <p:cNvSpPr/>
              <p:nvPr/>
            </p:nvSpPr>
            <p:spPr>
              <a:xfrm>
                <a:off x="8171901" y="783940"/>
                <a:ext cx="284052"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1</m:t>
                          </m:r>
                        </m:num>
                        <m:den>
                          <m:r>
                            <a:rPr lang="en-GB" sz="1000" b="0" i="1" smtClean="0">
                              <a:solidFill>
                                <a:srgbClr val="FF0000"/>
                              </a:solidFill>
                              <a:latin typeface="Cambria Math" panose="02040503050406030204" pitchFamily="18" charset="0"/>
                            </a:rPr>
                            <m:t>6</m:t>
                          </m:r>
                        </m:den>
                      </m:f>
                    </m:oMath>
                  </m:oMathPara>
                </a14:m>
                <a:endParaRPr lang="en-GB" sz="1000" dirty="0"/>
              </a:p>
            </p:txBody>
          </p:sp>
        </mc:Choice>
        <mc:Fallback xmlns="">
          <p:sp>
            <p:nvSpPr>
              <p:cNvPr id="109" name="Rectangle 108"/>
              <p:cNvSpPr>
                <a:spLocks noRot="1" noChangeAspect="1" noMove="1" noResize="1" noEditPoints="1" noAdjustHandles="1" noChangeArrowheads="1" noChangeShapeType="1" noTextEdit="1"/>
              </p:cNvSpPr>
              <p:nvPr/>
            </p:nvSpPr>
            <p:spPr>
              <a:xfrm>
                <a:off x="8171901" y="783940"/>
                <a:ext cx="284052" cy="381451"/>
              </a:xfrm>
              <a:prstGeom prst="rect">
                <a:avLst/>
              </a:prstGeom>
              <a:blipFill rotWithShape="0">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0" name="Rectangle 109"/>
              <p:cNvSpPr/>
              <p:nvPr/>
            </p:nvSpPr>
            <p:spPr>
              <a:xfrm>
                <a:off x="8084281" y="1565491"/>
                <a:ext cx="284052"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1</m:t>
                          </m:r>
                        </m:num>
                        <m:den>
                          <m:r>
                            <a:rPr lang="en-GB" sz="1000" b="0" i="1" smtClean="0">
                              <a:solidFill>
                                <a:srgbClr val="FF0000"/>
                              </a:solidFill>
                              <a:latin typeface="Cambria Math" panose="02040503050406030204" pitchFamily="18" charset="0"/>
                            </a:rPr>
                            <m:t>6</m:t>
                          </m:r>
                        </m:den>
                      </m:f>
                    </m:oMath>
                  </m:oMathPara>
                </a14:m>
                <a:endParaRPr lang="en-GB" sz="1000" dirty="0"/>
              </a:p>
            </p:txBody>
          </p:sp>
        </mc:Choice>
        <mc:Fallback xmlns="">
          <p:sp>
            <p:nvSpPr>
              <p:cNvPr id="110" name="Rectangle 109"/>
              <p:cNvSpPr>
                <a:spLocks noRot="1" noChangeAspect="1" noMove="1" noResize="1" noEditPoints="1" noAdjustHandles="1" noChangeArrowheads="1" noChangeShapeType="1" noTextEdit="1"/>
              </p:cNvSpPr>
              <p:nvPr/>
            </p:nvSpPr>
            <p:spPr>
              <a:xfrm>
                <a:off x="8084281" y="1565491"/>
                <a:ext cx="284052" cy="381451"/>
              </a:xfrm>
              <a:prstGeom prst="rect">
                <a:avLst/>
              </a:prstGeom>
              <a:blipFill rotWithShape="0">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Rectangle 110"/>
              <p:cNvSpPr/>
              <p:nvPr/>
            </p:nvSpPr>
            <p:spPr>
              <a:xfrm>
                <a:off x="7081856" y="5011249"/>
                <a:ext cx="354584"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3</m:t>
                          </m:r>
                        </m:num>
                        <m:den>
                          <m:r>
                            <a:rPr lang="en-GB" sz="1000" b="0" i="1" smtClean="0">
                              <a:solidFill>
                                <a:srgbClr val="FF0000"/>
                              </a:solidFill>
                              <a:latin typeface="Cambria Math" panose="02040503050406030204" pitchFamily="18" charset="0"/>
                            </a:rPr>
                            <m:t>10</m:t>
                          </m:r>
                        </m:den>
                      </m:f>
                    </m:oMath>
                  </m:oMathPara>
                </a14:m>
                <a:endParaRPr lang="en-GB" sz="1000" dirty="0"/>
              </a:p>
            </p:txBody>
          </p:sp>
        </mc:Choice>
        <mc:Fallback xmlns="">
          <p:sp>
            <p:nvSpPr>
              <p:cNvPr id="111" name="Rectangle 110"/>
              <p:cNvSpPr>
                <a:spLocks noRot="1" noChangeAspect="1" noMove="1" noResize="1" noEditPoints="1" noAdjustHandles="1" noChangeArrowheads="1" noChangeShapeType="1" noTextEdit="1"/>
              </p:cNvSpPr>
              <p:nvPr/>
            </p:nvSpPr>
            <p:spPr>
              <a:xfrm>
                <a:off x="7081856" y="5011249"/>
                <a:ext cx="354584" cy="381451"/>
              </a:xfrm>
              <a:prstGeom prst="rect">
                <a:avLst/>
              </a:prstGeom>
              <a:blipFill rotWithShape="0">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2" name="Rectangle 111"/>
              <p:cNvSpPr/>
              <p:nvPr/>
            </p:nvSpPr>
            <p:spPr>
              <a:xfrm>
                <a:off x="7105236" y="4433775"/>
                <a:ext cx="354584" cy="3804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7</m:t>
                          </m:r>
                        </m:num>
                        <m:den>
                          <m:r>
                            <a:rPr lang="en-GB" sz="1000" b="0" i="1" smtClean="0">
                              <a:solidFill>
                                <a:srgbClr val="FF0000"/>
                              </a:solidFill>
                              <a:latin typeface="Cambria Math" panose="02040503050406030204" pitchFamily="18" charset="0"/>
                            </a:rPr>
                            <m:t>10</m:t>
                          </m:r>
                        </m:den>
                      </m:f>
                    </m:oMath>
                  </m:oMathPara>
                </a14:m>
                <a:endParaRPr lang="en-GB" sz="1000" dirty="0"/>
              </a:p>
            </p:txBody>
          </p:sp>
        </mc:Choice>
        <mc:Fallback xmlns="">
          <p:sp>
            <p:nvSpPr>
              <p:cNvPr id="112" name="Rectangle 111"/>
              <p:cNvSpPr>
                <a:spLocks noRot="1" noChangeAspect="1" noMove="1" noResize="1" noEditPoints="1" noAdjustHandles="1" noChangeArrowheads="1" noChangeShapeType="1" noTextEdit="1"/>
              </p:cNvSpPr>
              <p:nvPr/>
            </p:nvSpPr>
            <p:spPr>
              <a:xfrm>
                <a:off x="7105236" y="4433775"/>
                <a:ext cx="354584" cy="380425"/>
              </a:xfrm>
              <a:prstGeom prst="rect">
                <a:avLst/>
              </a:prstGeom>
              <a:blipFill rotWithShape="0">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3" name="Rectangle 112"/>
              <p:cNvSpPr/>
              <p:nvPr/>
            </p:nvSpPr>
            <p:spPr>
              <a:xfrm>
                <a:off x="8180137" y="4925449"/>
                <a:ext cx="284052" cy="3804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7</m:t>
                          </m:r>
                        </m:num>
                        <m:den>
                          <m:r>
                            <a:rPr lang="en-GB" sz="1000" b="0" i="1" smtClean="0">
                              <a:solidFill>
                                <a:srgbClr val="FF0000"/>
                              </a:solidFill>
                              <a:latin typeface="Cambria Math" panose="02040503050406030204" pitchFamily="18" charset="0"/>
                            </a:rPr>
                            <m:t>9</m:t>
                          </m:r>
                        </m:den>
                      </m:f>
                    </m:oMath>
                  </m:oMathPara>
                </a14:m>
                <a:endParaRPr lang="en-GB" sz="1000" dirty="0"/>
              </a:p>
            </p:txBody>
          </p:sp>
        </mc:Choice>
        <mc:Fallback xmlns="">
          <p:sp>
            <p:nvSpPr>
              <p:cNvPr id="113" name="Rectangle 112"/>
              <p:cNvSpPr>
                <a:spLocks noRot="1" noChangeAspect="1" noMove="1" noResize="1" noEditPoints="1" noAdjustHandles="1" noChangeArrowheads="1" noChangeShapeType="1" noTextEdit="1"/>
              </p:cNvSpPr>
              <p:nvPr/>
            </p:nvSpPr>
            <p:spPr>
              <a:xfrm>
                <a:off x="8180137" y="4925449"/>
                <a:ext cx="284052" cy="380425"/>
              </a:xfrm>
              <a:prstGeom prst="rect">
                <a:avLst/>
              </a:prstGeom>
              <a:blipFill rotWithShape="0">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Rectangle 113"/>
              <p:cNvSpPr/>
              <p:nvPr/>
            </p:nvSpPr>
            <p:spPr>
              <a:xfrm>
                <a:off x="8171901" y="5409656"/>
                <a:ext cx="284052"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2</m:t>
                          </m:r>
                        </m:num>
                        <m:den>
                          <m:r>
                            <a:rPr lang="en-GB" sz="1000" b="0" i="1" smtClean="0">
                              <a:solidFill>
                                <a:srgbClr val="FF0000"/>
                              </a:solidFill>
                              <a:latin typeface="Cambria Math" panose="02040503050406030204" pitchFamily="18" charset="0"/>
                            </a:rPr>
                            <m:t>9</m:t>
                          </m:r>
                        </m:den>
                      </m:f>
                    </m:oMath>
                  </m:oMathPara>
                </a14:m>
                <a:endParaRPr lang="en-GB" sz="1000" dirty="0"/>
              </a:p>
            </p:txBody>
          </p:sp>
        </mc:Choice>
        <mc:Fallback xmlns="">
          <p:sp>
            <p:nvSpPr>
              <p:cNvPr id="114" name="Rectangle 113"/>
              <p:cNvSpPr>
                <a:spLocks noRot="1" noChangeAspect="1" noMove="1" noResize="1" noEditPoints="1" noAdjustHandles="1" noChangeArrowheads="1" noChangeShapeType="1" noTextEdit="1"/>
              </p:cNvSpPr>
              <p:nvPr/>
            </p:nvSpPr>
            <p:spPr>
              <a:xfrm>
                <a:off x="8171901" y="5409656"/>
                <a:ext cx="284052" cy="381451"/>
              </a:xfrm>
              <a:prstGeom prst="rect">
                <a:avLst/>
              </a:prstGeom>
              <a:blipFill rotWithShape="0">
                <a:blip r:embed="rId2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Rectangle 114"/>
              <p:cNvSpPr/>
              <p:nvPr/>
            </p:nvSpPr>
            <p:spPr>
              <a:xfrm>
                <a:off x="8197478" y="4012178"/>
                <a:ext cx="284052"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6</m:t>
                          </m:r>
                        </m:num>
                        <m:den>
                          <m:r>
                            <a:rPr lang="en-GB" sz="1000" b="0" i="1" smtClean="0">
                              <a:solidFill>
                                <a:srgbClr val="FF0000"/>
                              </a:solidFill>
                              <a:latin typeface="Cambria Math" panose="02040503050406030204" pitchFamily="18" charset="0"/>
                            </a:rPr>
                            <m:t>9</m:t>
                          </m:r>
                        </m:den>
                      </m:f>
                    </m:oMath>
                  </m:oMathPara>
                </a14:m>
                <a:endParaRPr lang="en-GB" sz="1000" dirty="0"/>
              </a:p>
            </p:txBody>
          </p:sp>
        </mc:Choice>
        <mc:Fallback xmlns="">
          <p:sp>
            <p:nvSpPr>
              <p:cNvPr id="115" name="Rectangle 114"/>
              <p:cNvSpPr>
                <a:spLocks noRot="1" noChangeAspect="1" noMove="1" noResize="1" noEditPoints="1" noAdjustHandles="1" noChangeArrowheads="1" noChangeShapeType="1" noTextEdit="1"/>
              </p:cNvSpPr>
              <p:nvPr/>
            </p:nvSpPr>
            <p:spPr>
              <a:xfrm>
                <a:off x="8197478" y="4012178"/>
                <a:ext cx="284052" cy="381451"/>
              </a:xfrm>
              <a:prstGeom prst="rect">
                <a:avLst/>
              </a:prstGeom>
              <a:blipFill rotWithShape="0">
                <a:blip r:embed="rId3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Rectangle 115"/>
              <p:cNvSpPr/>
              <p:nvPr/>
            </p:nvSpPr>
            <p:spPr>
              <a:xfrm>
                <a:off x="8180137" y="4560789"/>
                <a:ext cx="284052" cy="3814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1000" i="1" smtClean="0">
                              <a:solidFill>
                                <a:srgbClr val="FF0000"/>
                              </a:solidFill>
                              <a:latin typeface="Cambria Math" panose="02040503050406030204" pitchFamily="18" charset="0"/>
                            </a:rPr>
                          </m:ctrlPr>
                        </m:fPr>
                        <m:num>
                          <m:r>
                            <a:rPr lang="en-GB" sz="1000" b="0" i="1" smtClean="0">
                              <a:solidFill>
                                <a:srgbClr val="FF0000"/>
                              </a:solidFill>
                              <a:latin typeface="Cambria Math" panose="02040503050406030204" pitchFamily="18" charset="0"/>
                            </a:rPr>
                            <m:t>3</m:t>
                          </m:r>
                        </m:num>
                        <m:den>
                          <m:r>
                            <a:rPr lang="en-GB" sz="1000" b="0" i="1" smtClean="0">
                              <a:solidFill>
                                <a:srgbClr val="FF0000"/>
                              </a:solidFill>
                              <a:latin typeface="Cambria Math" panose="02040503050406030204" pitchFamily="18" charset="0"/>
                            </a:rPr>
                            <m:t>9</m:t>
                          </m:r>
                        </m:den>
                      </m:f>
                    </m:oMath>
                  </m:oMathPara>
                </a14:m>
                <a:endParaRPr lang="en-GB" sz="1000" dirty="0"/>
              </a:p>
            </p:txBody>
          </p:sp>
        </mc:Choice>
        <mc:Fallback xmlns="">
          <p:sp>
            <p:nvSpPr>
              <p:cNvPr id="116" name="Rectangle 115"/>
              <p:cNvSpPr>
                <a:spLocks noRot="1" noChangeAspect="1" noMove="1" noResize="1" noEditPoints="1" noAdjustHandles="1" noChangeArrowheads="1" noChangeShapeType="1" noTextEdit="1"/>
              </p:cNvSpPr>
              <p:nvPr/>
            </p:nvSpPr>
            <p:spPr>
              <a:xfrm>
                <a:off x="8180137" y="4560789"/>
                <a:ext cx="284052" cy="381451"/>
              </a:xfrm>
              <a:prstGeom prst="rect">
                <a:avLst/>
              </a:prstGeom>
              <a:blipFill rotWithShape="0">
                <a:blip r:embed="rId31"/>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6257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6014" y="0"/>
            <a:ext cx="887661" cy="945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0"/>
            <a:ext cx="2388973" cy="646331"/>
          </a:xfrm>
          <a:prstGeom prst="rect">
            <a:avLst/>
          </a:prstGeom>
          <a:noFill/>
          <a:ln w="28575">
            <a:solidFill>
              <a:schemeClr val="tx1"/>
            </a:solidFill>
          </a:ln>
        </p:spPr>
        <p:txBody>
          <a:bodyPr wrap="square" rtlCol="0">
            <a:spAutoFit/>
          </a:bodyPr>
          <a:lstStyle/>
          <a:p>
            <a:r>
              <a:rPr lang="en-GB" dirty="0">
                <a:latin typeface="Arial" panose="020B0604020202020204" pitchFamily="34" charset="0"/>
                <a:cs typeface="Arial" panose="020B0604020202020204" pitchFamily="34" charset="0"/>
              </a:rPr>
              <a:t>Ratio and Proportion Revision Mat</a:t>
            </a:r>
          </a:p>
        </p:txBody>
      </p:sp>
      <mc:AlternateContent xmlns:mc="http://schemas.openxmlformats.org/markup-compatibility/2006" xmlns:a14="http://schemas.microsoft.com/office/drawing/2010/main">
        <mc:Choice Requires="a14">
          <p:sp>
            <p:nvSpPr>
              <p:cNvPr id="17" name="Rectangle 16"/>
              <p:cNvSpPr/>
              <p:nvPr/>
            </p:nvSpPr>
            <p:spPr>
              <a:xfrm>
                <a:off x="2477751" y="-1"/>
                <a:ext cx="2388972" cy="323452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Direct and Inverse Proportion</a:t>
                </a: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y is directly proportional to </a:t>
                </a:r>
                <a14:m>
                  <m:oMath xmlns:m="http://schemas.openxmlformats.org/officeDocument/2006/math">
                    <m:sSup>
                      <m:sSupPr>
                        <m:ctrlPr>
                          <a:rPr lang="en-GB" sz="1000" i="1" dirty="0" smtClean="0">
                            <a:solidFill>
                              <a:schemeClr val="tx1"/>
                            </a:solidFill>
                            <a:latin typeface="Cambria Math" panose="02040503050406030204" pitchFamily="18" charset="0"/>
                            <a:cs typeface="Arial" panose="020B0604020202020204" pitchFamily="34" charset="0"/>
                          </a:rPr>
                        </m:ctrlPr>
                      </m:sSupPr>
                      <m:e>
                        <m:r>
                          <a:rPr lang="en-GB" sz="1000" b="0" i="1" dirty="0" smtClean="0">
                            <a:solidFill>
                              <a:schemeClr val="tx1"/>
                            </a:solidFill>
                            <a:latin typeface="Cambria Math" panose="02040503050406030204" pitchFamily="18" charset="0"/>
                            <a:cs typeface="Arial" panose="020B0604020202020204" pitchFamily="34" charset="0"/>
                          </a:rPr>
                          <m:t>𝑅</m:t>
                        </m:r>
                      </m:e>
                      <m:sup>
                        <m:r>
                          <a:rPr lang="en-GB" sz="1000" b="0" i="1" dirty="0" smtClean="0">
                            <a:solidFill>
                              <a:schemeClr val="tx1"/>
                            </a:solidFill>
                            <a:latin typeface="Cambria Math" panose="02040503050406030204" pitchFamily="18" charset="0"/>
                            <a:cs typeface="Arial" panose="020B0604020202020204" pitchFamily="34" charset="0"/>
                          </a:rPr>
                          <m:t>2</m:t>
                        </m:r>
                      </m:sup>
                    </m:sSup>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When R = 4, y = 24. Work out the value of R when y = 1350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30</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y is inversely proportional to </a:t>
                </a:r>
                <a14:m>
                  <m:oMath xmlns:m="http://schemas.openxmlformats.org/officeDocument/2006/math">
                    <m:sSup>
                      <m:sSupPr>
                        <m:ctrlPr>
                          <a:rPr lang="en-GB" sz="1000" i="1" smtClean="0">
                            <a:solidFill>
                              <a:schemeClr val="tx1"/>
                            </a:solidFill>
                            <a:latin typeface="Cambria Math" panose="02040503050406030204" pitchFamily="18" charset="0"/>
                            <a:cs typeface="Arial" panose="020B0604020202020204" pitchFamily="34" charset="0"/>
                          </a:rPr>
                        </m:ctrlPr>
                      </m:sSupPr>
                      <m:e>
                        <m:r>
                          <a:rPr lang="en-GB" sz="1000" b="0" i="1" smtClean="0">
                            <a:solidFill>
                              <a:schemeClr val="tx1"/>
                            </a:solidFill>
                            <a:latin typeface="Cambria Math" panose="02040503050406030204" pitchFamily="18" charset="0"/>
                            <a:cs typeface="Arial" panose="020B0604020202020204" pitchFamily="34" charset="0"/>
                          </a:rPr>
                          <m:t>𝑥</m:t>
                        </m:r>
                      </m:e>
                      <m:sup>
                        <m:r>
                          <a:rPr lang="en-GB" sz="1000" b="0" i="1" smtClean="0">
                            <a:solidFill>
                              <a:schemeClr val="tx1"/>
                            </a:solidFill>
                            <a:latin typeface="Cambria Math" panose="02040503050406030204" pitchFamily="18" charset="0"/>
                            <a:cs typeface="Arial" panose="020B0604020202020204" pitchFamily="34" charset="0"/>
                          </a:rPr>
                          <m:t>2</m:t>
                        </m:r>
                      </m:sup>
                    </m:sSup>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where x &gt; 0. When x = 2, y = 20. Work out the value of x when y = 5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4</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 is directly proportional to y. When y = 4, w = 14. Work out the value of w when y = 9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31.5</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 is inversely proportional to </a:t>
                </a:r>
                <a14:m>
                  <m:oMath xmlns:m="http://schemas.openxmlformats.org/officeDocument/2006/math">
                    <m:sSup>
                      <m:sSupPr>
                        <m:ctrlPr>
                          <a:rPr lang="en-GB" sz="1000" i="1" smtClean="0">
                            <a:solidFill>
                              <a:schemeClr val="tx1"/>
                            </a:solidFill>
                            <a:latin typeface="Cambria Math" panose="02040503050406030204" pitchFamily="18" charset="0"/>
                            <a:cs typeface="Arial" panose="020B0604020202020204" pitchFamily="34" charset="0"/>
                          </a:rPr>
                        </m:ctrlPr>
                      </m:sSupPr>
                      <m:e>
                        <m:r>
                          <a:rPr lang="en-GB" sz="1000" b="0" i="1" smtClean="0">
                            <a:solidFill>
                              <a:schemeClr val="tx1"/>
                            </a:solidFill>
                            <a:latin typeface="Cambria Math" panose="02040503050406030204" pitchFamily="18" charset="0"/>
                            <a:cs typeface="Arial" panose="020B0604020202020204" pitchFamily="34" charset="0"/>
                          </a:rPr>
                          <m:t>𝑥</m:t>
                        </m:r>
                      </m:e>
                      <m:sup>
                        <m:r>
                          <a:rPr lang="en-GB" sz="1000" b="0" i="1" smtClean="0">
                            <a:solidFill>
                              <a:schemeClr val="tx1"/>
                            </a:solidFill>
                            <a:latin typeface="Cambria Math" panose="02040503050406030204" pitchFamily="18" charset="0"/>
                            <a:cs typeface="Arial" panose="020B0604020202020204" pitchFamily="34" charset="0"/>
                          </a:rPr>
                          <m:t>2</m:t>
                        </m:r>
                      </m:sup>
                    </m:sSup>
                  </m:oMath>
                </a14:m>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When x = 2, w = 5. Work out the value of w when x = 10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0.2</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7" name="Rectangle 16"/>
              <p:cNvSpPr>
                <a:spLocks noRot="1" noChangeAspect="1" noMove="1" noResize="1" noEditPoints="1" noAdjustHandles="1" noChangeArrowheads="1" noChangeShapeType="1" noTextEdit="1"/>
              </p:cNvSpPr>
              <p:nvPr/>
            </p:nvSpPr>
            <p:spPr>
              <a:xfrm>
                <a:off x="2477751" y="-1"/>
                <a:ext cx="2388972" cy="3234520"/>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7444703" y="3695700"/>
                <a:ext cx="2388972" cy="31623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Exponential Growth and Decay</a:t>
                </a: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The population of </a:t>
                </a:r>
                <a:r>
                  <a:rPr lang="en-GB" sz="1000" dirty="0" err="1">
                    <a:solidFill>
                      <a:schemeClr val="tx1"/>
                    </a:solidFill>
                    <a:latin typeface="Arial" panose="020B0604020202020204" pitchFamily="34" charset="0"/>
                    <a:ea typeface="Calibri" panose="020F0502020204030204" pitchFamily="34" charset="0"/>
                    <a:cs typeface="Arial" panose="020B0604020202020204" pitchFamily="34" charset="0"/>
                  </a:rPr>
                  <a:t>Knapsford</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in 2010 was 3800 and is believed to be grow at a rate of 1.5% a year. Calculate the population of </a:t>
                </a:r>
                <a:r>
                  <a:rPr lang="en-GB" sz="1000" dirty="0" err="1">
                    <a:solidFill>
                      <a:schemeClr val="tx1"/>
                    </a:solidFill>
                    <a:latin typeface="Arial" panose="020B0604020202020204" pitchFamily="34" charset="0"/>
                    <a:ea typeface="Calibri" panose="020F0502020204030204" pitchFamily="34" charset="0"/>
                    <a:cs typeface="Arial" panose="020B0604020202020204" pitchFamily="34" charset="0"/>
                  </a:rPr>
                  <a:t>Knapsford</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in 2011 and 2012.</a:t>
                </a:r>
              </a:p>
              <a:p>
                <a:pPr algn="ctr"/>
                <a:r>
                  <a:rPr lang="en-GB" sz="1000" dirty="0">
                    <a:solidFill>
                      <a:srgbClr val="FF0000"/>
                    </a:solidFill>
                    <a:latin typeface="Arial" panose="020B0604020202020204" pitchFamily="34" charset="0"/>
                    <a:cs typeface="Arial" panose="020B0604020202020204" pitchFamily="34" charset="0"/>
                  </a:rPr>
                  <a:t>2010: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3857</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ctr"/>
                <a:r>
                  <a:rPr lang="en-GB" sz="1000" dirty="0">
                    <a:solidFill>
                      <a:srgbClr val="FF0000"/>
                    </a:solidFill>
                    <a:latin typeface="Arial" panose="020B0604020202020204" pitchFamily="34" charset="0"/>
                    <a:cs typeface="Arial" panose="020B0604020202020204" pitchFamily="34" charset="0"/>
                  </a:rPr>
                  <a:t>2011: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3915</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startAt="2"/>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The population of a form of algae is believed to grow exponentially. On day 1 the population of algae was 2240. By day 4 it increased to 35000. Calculate the population of the algae by day 10.</a:t>
                </a:r>
              </a:p>
              <a:p>
                <a:pPr/>
                <a14:m>
                  <m:oMathPara xmlns:m="http://schemas.openxmlformats.org/officeDocument/2006/math">
                    <m:oMathParaPr>
                      <m:jc m:val="centerGroup"/>
                    </m:oMathParaPr>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2240</m:t>
                      </m:r>
                      <m:sSup>
                        <m:sSupPr>
                          <m:ctrlPr>
                            <a:rPr lang="en-GB" sz="1000" b="0" i="1" dirty="0" smtClean="0">
                              <a:solidFill>
                                <a:srgbClr val="FF0000"/>
                              </a:solidFill>
                              <a:latin typeface="Cambria Math" panose="02040503050406030204" pitchFamily="18" charset="0"/>
                              <a:cs typeface="Arial" panose="020B0604020202020204" pitchFamily="34" charset="0"/>
                            </a:rPr>
                          </m:ctrlPr>
                        </m:sSupPr>
                        <m:e>
                          <m:r>
                            <a:rPr lang="en-GB" sz="1000" b="0" i="1" dirty="0" smtClean="0">
                              <a:solidFill>
                                <a:srgbClr val="FF0000"/>
                              </a:solidFill>
                              <a:latin typeface="Cambria Math" panose="02040503050406030204" pitchFamily="18" charset="0"/>
                              <a:cs typeface="Arial" panose="020B0604020202020204" pitchFamily="34" charset="0"/>
                            </a:rPr>
                            <m:t>𝑥</m:t>
                          </m:r>
                        </m:e>
                        <m:sup>
                          <m:r>
                            <a:rPr lang="en-GB" sz="1000" b="0" i="1" dirty="0" smtClean="0">
                              <a:solidFill>
                                <a:srgbClr val="FF0000"/>
                              </a:solidFill>
                              <a:latin typeface="Cambria Math" panose="02040503050406030204" pitchFamily="18" charset="0"/>
                              <a:cs typeface="Arial" panose="020B0604020202020204" pitchFamily="34" charset="0"/>
                            </a:rPr>
                            <m:t>𝑛</m:t>
                          </m:r>
                          <m:r>
                            <a:rPr lang="en-GB" sz="1000" b="0" i="1" dirty="0" smtClean="0">
                              <a:solidFill>
                                <a:srgbClr val="FF0000"/>
                              </a:solidFill>
                              <a:latin typeface="Cambria Math" panose="02040503050406030204" pitchFamily="18" charset="0"/>
                              <a:cs typeface="Arial" panose="020B0604020202020204" pitchFamily="34" charset="0"/>
                            </a:rPr>
                            <m:t>−1</m:t>
                          </m:r>
                        </m:sup>
                      </m:sSup>
                    </m:oMath>
                  </m:oMathPara>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ctr"/>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Day 4: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2240</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𝑥</m:t>
                        </m:r>
                      </m:e>
                      <m:sup>
                        <m:r>
                          <a:rPr lang="en-GB" sz="1000" b="0" i="1" smtClean="0">
                            <a:solidFill>
                              <a:srgbClr val="FF0000"/>
                            </a:solidFill>
                            <a:latin typeface="Cambria Math" panose="02040503050406030204" pitchFamily="18" charset="0"/>
                            <a:cs typeface="Arial" panose="020B0604020202020204" pitchFamily="34" charset="0"/>
                          </a:rPr>
                          <m:t>3</m:t>
                        </m:r>
                      </m:sup>
                    </m:sSup>
                    <m:r>
                      <a:rPr lang="en-GB" sz="1000" b="0" i="1" smtClean="0">
                        <a:solidFill>
                          <a:srgbClr val="FF0000"/>
                        </a:solidFill>
                        <a:latin typeface="Cambria Math" panose="02040503050406030204" pitchFamily="18" charset="0"/>
                        <a:cs typeface="Arial" panose="020B0604020202020204" pitchFamily="34" charset="0"/>
                      </a:rPr>
                      <m:t>=35000</m:t>
                    </m:r>
                  </m:oMath>
                </a14:m>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 so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𝑥</m:t>
                    </m:r>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f>
                      <m:fPr>
                        <m:ctrlPr>
                          <a:rPr lang="en-GB" sz="1000" b="0" i="1" smtClean="0">
                            <a:solidFill>
                              <a:srgbClr val="FF0000"/>
                            </a:solidFill>
                            <a:latin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cs typeface="Arial" panose="020B0604020202020204" pitchFamily="34" charset="0"/>
                          </a:rPr>
                          <m:t>5</m:t>
                        </m:r>
                      </m:num>
                      <m:den>
                        <m:r>
                          <a:rPr lang="en-GB" sz="1000" b="0" i="1" smtClean="0">
                            <a:solidFill>
                              <a:srgbClr val="FF0000"/>
                            </a:solidFill>
                            <a:latin typeface="Cambria Math" panose="02040503050406030204" pitchFamily="18" charset="0"/>
                            <a:cs typeface="Arial" panose="020B0604020202020204" pitchFamily="34" charset="0"/>
                          </a:rPr>
                          <m:t>2</m:t>
                        </m:r>
                      </m:den>
                    </m:f>
                  </m:oMath>
                </a14:m>
                <a:endParaRPr lang="en-GB" sz="1000" b="0" dirty="0">
                  <a:solidFill>
                    <a:srgbClr val="FF0000"/>
                  </a:solidFill>
                  <a:latin typeface="Arial" panose="020B0604020202020204" pitchFamily="34" charset="0"/>
                  <a:cs typeface="Arial" panose="020B0604020202020204" pitchFamily="34" charset="0"/>
                </a:endParaRPr>
              </a:p>
              <a:p>
                <a:pPr algn="ctr"/>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Day 10: </a:t>
                </a:r>
                <a14:m>
                  <m:oMath xmlns:m="http://schemas.openxmlformats.org/officeDocument/2006/math">
                    <m:r>
                      <a:rPr lang="en-GB" sz="1000" b="0" i="1" smtClean="0">
                        <a:solidFill>
                          <a:srgbClr val="FF0000"/>
                        </a:solidFill>
                        <a:latin typeface="Cambria Math" panose="02040503050406030204" pitchFamily="18" charset="0"/>
                        <a:ea typeface="Calibri" panose="020F0502020204030204" pitchFamily="34" charset="0"/>
                        <a:cs typeface="Arial" panose="020B0604020202020204" pitchFamily="34" charset="0"/>
                      </a:rPr>
                      <m:t>2240</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sSup>
                      <m:sSup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d>
                          <m:d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dPr>
                          <m:e>
                            <m:f>
                              <m:fPr>
                                <m:ctrlP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fPr>
                              <m:num>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5</m:t>
                                </m:r>
                              </m:num>
                              <m:den>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2</m:t>
                                </m:r>
                              </m:den>
                            </m:f>
                          </m:e>
                        </m:d>
                      </m:e>
                      <m: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9</m:t>
                        </m:r>
                      </m:sup>
                    </m:sSup>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=8544922</m:t>
                    </m:r>
                  </m:oMath>
                </a14:m>
                <a:endParaRPr lang="en-GB" sz="1000" dirty="0">
                  <a:solidFill>
                    <a:srgbClr val="FF0000"/>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9" name="Rectangle 18"/>
              <p:cNvSpPr>
                <a:spLocks noRot="1" noChangeAspect="1" noMove="1" noResize="1" noEditPoints="1" noAdjustHandles="1" noChangeArrowheads="1" noChangeShapeType="1" noTextEdit="1"/>
              </p:cNvSpPr>
              <p:nvPr/>
            </p:nvSpPr>
            <p:spPr>
              <a:xfrm>
                <a:off x="7444703" y="3695700"/>
                <a:ext cx="2388972" cy="3162300"/>
              </a:xfrm>
              <a:prstGeom prst="rect">
                <a:avLst/>
              </a:prstGeom>
              <a:blipFill rotWithShape="0">
                <a:blip r:embed="rId4"/>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7444703" y="0"/>
                <a:ext cx="2388972" cy="35687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cs typeface="Arial" panose="020B0604020202020204" pitchFamily="34" charset="0"/>
                  </a:rPr>
                  <a:t>Reverse Percentages</a:t>
                </a:r>
              </a:p>
              <a:p>
                <a:pPr marL="228600" indent="-228600">
                  <a:buFont typeface="+mj-lt"/>
                  <a:buAutoNum type="arabicParenR"/>
                </a:pPr>
                <a:r>
                  <a:rPr lang="en-GB" sz="950" dirty="0">
                    <a:solidFill>
                      <a:schemeClr val="tx1"/>
                    </a:solidFill>
                    <a:latin typeface="Arial" panose="020B0604020202020204" pitchFamily="34" charset="0"/>
                    <a:cs typeface="Arial" panose="020B0604020202020204" pitchFamily="34" charset="0"/>
                  </a:rPr>
                  <a:t>Work out the price </a:t>
                </a:r>
              </a:p>
              <a:p>
                <a:r>
                  <a:rPr lang="en-GB" sz="950" dirty="0">
                    <a:solidFill>
                      <a:schemeClr val="tx1"/>
                    </a:solidFill>
                    <a:latin typeface="Arial" panose="020B0604020202020204" pitchFamily="34" charset="0"/>
                    <a:cs typeface="Arial" panose="020B0604020202020204" pitchFamily="34" charset="0"/>
                  </a:rPr>
                  <a:t>       of the car before it </a:t>
                </a:r>
              </a:p>
              <a:p>
                <a:r>
                  <a:rPr lang="en-GB" sz="950" dirty="0">
                    <a:solidFill>
                      <a:schemeClr val="tx1"/>
                    </a:solidFill>
                    <a:latin typeface="Arial" panose="020B0604020202020204" pitchFamily="34" charset="0"/>
                    <a:cs typeface="Arial" panose="020B0604020202020204" pitchFamily="34" charset="0"/>
                  </a:rPr>
                  <a:t>       was reduced. </a:t>
                </a:r>
                <a14:m>
                  <m:oMath xmlns:m="http://schemas.openxmlformats.org/officeDocument/2006/math">
                    <m:r>
                      <a:rPr lang="en-GB" sz="900" b="0" i="1" dirty="0" smtClean="0">
                        <a:solidFill>
                          <a:srgbClr val="FF0000"/>
                        </a:solidFill>
                        <a:latin typeface="Cambria Math" panose="02040503050406030204" pitchFamily="18" charset="0"/>
                        <a:cs typeface="Arial" panose="020B0604020202020204" pitchFamily="34" charset="0"/>
                      </a:rPr>
                      <m:t>£19500</m:t>
                    </m:r>
                  </m:oMath>
                </a14:m>
                <a:endParaRPr lang="en-GB" sz="95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950" dirty="0">
                  <a:solidFill>
                    <a:schemeClr val="tx1"/>
                  </a:solidFill>
                  <a:latin typeface="Arial" panose="020B0604020202020204" pitchFamily="34" charset="0"/>
                  <a:cs typeface="Arial" panose="020B0604020202020204" pitchFamily="34" charset="0"/>
                </a:endParaRPr>
              </a:p>
              <a:p>
                <a:pPr marL="228600" indent="-228600">
                  <a:buAutoNum type="arabicParenR" startAt="2"/>
                </a:pPr>
                <a:r>
                  <a:rPr lang="en-GB" sz="950" dirty="0">
                    <a:solidFill>
                      <a:schemeClr val="tx1"/>
                    </a:solidFill>
                    <a:latin typeface="Arial" panose="020B0604020202020204" pitchFamily="34" charset="0"/>
                    <a:cs typeface="Arial" panose="020B0604020202020204" pitchFamily="34" charset="0"/>
                  </a:rPr>
                  <a:t>I increase a number</a:t>
                </a:r>
              </a:p>
              <a:p>
                <a:r>
                  <a:rPr lang="en-GB" sz="950" dirty="0">
                    <a:solidFill>
                      <a:schemeClr val="tx1"/>
                    </a:solidFill>
                    <a:latin typeface="Arial" panose="020B0604020202020204" pitchFamily="34" charset="0"/>
                    <a:cs typeface="Arial" panose="020B0604020202020204" pitchFamily="34" charset="0"/>
                  </a:rPr>
                  <a:t>       by 24%. The answer</a:t>
                </a:r>
              </a:p>
              <a:p>
                <a:r>
                  <a:rPr lang="en-GB" sz="950" dirty="0">
                    <a:solidFill>
                      <a:schemeClr val="tx1"/>
                    </a:solidFill>
                    <a:latin typeface="Arial" panose="020B0604020202020204" pitchFamily="34" charset="0"/>
                    <a:cs typeface="Arial" panose="020B0604020202020204" pitchFamily="34" charset="0"/>
                  </a:rPr>
                  <a:t>       is 6014. What number did I start      </a:t>
                </a:r>
              </a:p>
              <a:p>
                <a:r>
                  <a:rPr lang="en-GB" sz="950" dirty="0">
                    <a:solidFill>
                      <a:schemeClr val="tx1"/>
                    </a:solidFill>
                    <a:latin typeface="Arial" panose="020B0604020202020204" pitchFamily="34" charset="0"/>
                    <a:cs typeface="Arial" panose="020B0604020202020204" pitchFamily="34" charset="0"/>
                  </a:rPr>
                  <a:t>       with? </a:t>
                </a:r>
                <a14:m>
                  <m:oMath xmlns:m="http://schemas.openxmlformats.org/officeDocument/2006/math">
                    <m:r>
                      <a:rPr lang="en-GB" sz="900" b="0" i="1" dirty="0" smtClean="0">
                        <a:solidFill>
                          <a:srgbClr val="FF0000"/>
                        </a:solidFill>
                        <a:latin typeface="Cambria Math" panose="02040503050406030204" pitchFamily="18" charset="0"/>
                        <a:cs typeface="Arial" panose="020B0604020202020204" pitchFamily="34" charset="0"/>
                      </a:rPr>
                      <m:t>4850</m:t>
                    </m:r>
                  </m:oMath>
                </a14:m>
                <a:endParaRPr lang="en-GB" sz="95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95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n-GB" sz="950" dirty="0">
                    <a:solidFill>
                      <a:schemeClr val="tx1"/>
                    </a:solidFill>
                    <a:latin typeface="Arial" panose="020B0604020202020204" pitchFamily="34" charset="0"/>
                    <a:cs typeface="Arial" panose="020B0604020202020204" pitchFamily="34" charset="0"/>
                  </a:rPr>
                  <a:t>In a sale the normal price of a dress is reduced by 25%. The sale price is then reduced by £10. The dress is now priced at £80. The manager says, “The price is now one-third less than the normal price.” Show that he is correct. </a:t>
                </a:r>
                <a:r>
                  <a:rPr lang="en-GB" sz="950" dirty="0">
                    <a:solidFill>
                      <a:srgbClr val="FF0000"/>
                    </a:solidFill>
                    <a:latin typeface="Arial" panose="020B0604020202020204" pitchFamily="34" charset="0"/>
                    <a:cs typeface="Arial" panose="020B0604020202020204" pitchFamily="34" charset="0"/>
                  </a:rPr>
                  <a:t>Original price: </a:t>
                </a:r>
                <a14:m>
                  <m:oMath xmlns:m="http://schemas.openxmlformats.org/officeDocument/2006/math">
                    <m:r>
                      <a:rPr lang="en-GB" sz="900" b="0" i="1" dirty="0" smtClean="0">
                        <a:solidFill>
                          <a:srgbClr val="FF0000"/>
                        </a:solidFill>
                        <a:latin typeface="Cambria Math" panose="02040503050406030204" pitchFamily="18" charset="0"/>
                        <a:cs typeface="Arial" panose="020B0604020202020204" pitchFamily="34" charset="0"/>
                      </a:rPr>
                      <m:t>£120</m:t>
                    </m:r>
                  </m:oMath>
                </a14:m>
                <a:endParaRPr lang="en-GB" sz="95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n-GB" sz="950" dirty="0">
                    <a:solidFill>
                      <a:schemeClr val="tx1"/>
                    </a:solidFill>
                    <a:latin typeface="Arial" panose="020B0604020202020204" pitchFamily="34" charset="0"/>
                    <a:cs typeface="Arial" panose="020B0604020202020204" pitchFamily="34" charset="0"/>
                  </a:rPr>
                  <a:t>Jane and Laura each have a meal. Jane pays £41.80 which includes a £4 tip. Laura also pays £41.80 which includes a 10% tip. Who pays the greater tip? </a:t>
                </a:r>
                <a:r>
                  <a:rPr lang="en-GB" sz="950" dirty="0">
                    <a:solidFill>
                      <a:srgbClr val="FF0000"/>
                    </a:solidFill>
                    <a:latin typeface="Arial" panose="020B0604020202020204" pitchFamily="34" charset="0"/>
                    <a:cs typeface="Arial" panose="020B0604020202020204" pitchFamily="34" charset="0"/>
                  </a:rPr>
                  <a:t>Jane by </a:t>
                </a:r>
                <a14:m>
                  <m:oMath xmlns:m="http://schemas.openxmlformats.org/officeDocument/2006/math">
                    <m:r>
                      <a:rPr lang="en-GB" sz="900" b="0" i="1" dirty="0" smtClean="0">
                        <a:solidFill>
                          <a:srgbClr val="FF0000"/>
                        </a:solidFill>
                        <a:latin typeface="Cambria Math" panose="02040503050406030204" pitchFamily="18" charset="0"/>
                        <a:cs typeface="Arial" panose="020B0604020202020204" pitchFamily="34" charset="0"/>
                      </a:rPr>
                      <m:t>20</m:t>
                    </m:r>
                    <m:r>
                      <a:rPr lang="en-GB" sz="900" b="0" i="1" dirty="0" smtClean="0">
                        <a:solidFill>
                          <a:srgbClr val="FF0000"/>
                        </a:solidFill>
                        <a:latin typeface="Cambria Math" panose="02040503050406030204" pitchFamily="18" charset="0"/>
                        <a:cs typeface="Arial" panose="020B0604020202020204" pitchFamily="34" charset="0"/>
                      </a:rPr>
                      <m:t>𝑝</m:t>
                    </m:r>
                  </m:oMath>
                </a14:m>
                <a:endParaRPr lang="en-GB" sz="95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0" name="Rectangle 19"/>
              <p:cNvSpPr>
                <a:spLocks noRot="1" noChangeAspect="1" noMove="1" noResize="1" noEditPoints="1" noAdjustHandles="1" noChangeArrowheads="1" noChangeShapeType="1" noTextEdit="1"/>
              </p:cNvSpPr>
              <p:nvPr/>
            </p:nvSpPr>
            <p:spPr>
              <a:xfrm>
                <a:off x="7444703" y="0"/>
                <a:ext cx="2388972" cy="3568700"/>
              </a:xfrm>
              <a:prstGeom prst="rect">
                <a:avLst/>
              </a:prstGeom>
              <a:blipFill rotWithShape="0">
                <a:blip r:embed="rId5"/>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4955501" y="-2"/>
                <a:ext cx="2388972" cy="323452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Recurring Decimals</a:t>
                </a:r>
              </a:p>
              <a:p>
                <a:pPr marL="228600" lvl="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Which of these when converted to decimals are recurring decimals? Circle your answers.</a:t>
                </a:r>
              </a:p>
              <a:p>
                <a:pPr marL="228600" lvl="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a14:m>
                  <m:oMathPara xmlns:m="http://schemas.openxmlformats.org/officeDocument/2006/math">
                    <m:oMathParaPr>
                      <m:jc m:val="centerGroup"/>
                    </m:oMathParaPr>
                    <m:oMath xmlns:m="http://schemas.openxmlformats.org/officeDocument/2006/math">
                      <m:f>
                        <m:fPr>
                          <m:ctrlPr>
                            <a:rPr lang="en-GB" sz="1000" i="1">
                              <a:solidFill>
                                <a:schemeClr val="tx1"/>
                              </a:solidFill>
                              <a:latin typeface="Cambria Math" panose="02040503050406030204" pitchFamily="18" charset="0"/>
                            </a:rPr>
                          </m:ctrlPr>
                        </m:fPr>
                        <m:num>
                          <m:r>
                            <a:rPr lang="en-GB" sz="1000" i="1">
                              <a:solidFill>
                                <a:schemeClr val="tx1"/>
                              </a:solidFill>
                              <a:latin typeface="Cambria Math" panose="02040503050406030204" pitchFamily="18" charset="0"/>
                            </a:rPr>
                            <m:t>1</m:t>
                          </m:r>
                        </m:num>
                        <m:den>
                          <m:r>
                            <a:rPr lang="en-GB" sz="1000" i="1">
                              <a:solidFill>
                                <a:schemeClr val="tx1"/>
                              </a:solidFill>
                              <a:latin typeface="Cambria Math" panose="02040503050406030204" pitchFamily="18" charset="0"/>
                            </a:rPr>
                            <m:t>3</m:t>
                          </m:r>
                        </m:den>
                      </m:f>
                      <m:r>
                        <a:rPr lang="en-GB" sz="1000" b="0" i="0" smtClean="0">
                          <a:solidFill>
                            <a:schemeClr val="tx1"/>
                          </a:solidFill>
                          <a:latin typeface="Cambria Math" panose="02040503050406030204" pitchFamily="18" charset="0"/>
                        </a:rPr>
                        <m:t>      </m:t>
                      </m:r>
                      <m:r>
                        <a:rPr lang="en-GB" sz="1000" i="1">
                          <a:solidFill>
                            <a:schemeClr val="tx1"/>
                          </a:solidFill>
                          <a:latin typeface="Cambria Math" panose="02040503050406030204" pitchFamily="18" charset="0"/>
                        </a:rPr>
                        <m:t>𝜋</m:t>
                      </m:r>
                      <m:r>
                        <a:rPr lang="en-GB" sz="1000" b="0" i="1" smtClean="0">
                          <a:solidFill>
                            <a:schemeClr val="tx1"/>
                          </a:solidFill>
                          <a:latin typeface="Cambria Math" panose="02040503050406030204" pitchFamily="18" charset="0"/>
                        </a:rPr>
                        <m:t>      </m:t>
                      </m:r>
                      <m:rad>
                        <m:radPr>
                          <m:degHide m:val="on"/>
                          <m:ctrlPr>
                            <a:rPr lang="en-GB" sz="1000" i="1">
                              <a:solidFill>
                                <a:schemeClr val="tx1"/>
                              </a:solidFill>
                              <a:latin typeface="Cambria Math" panose="02040503050406030204" pitchFamily="18" charset="0"/>
                            </a:rPr>
                          </m:ctrlPr>
                        </m:radPr>
                        <m:deg/>
                        <m:e>
                          <m:r>
                            <a:rPr lang="en-GB" sz="1000" i="1">
                              <a:solidFill>
                                <a:schemeClr val="tx1"/>
                              </a:solidFill>
                              <a:latin typeface="Cambria Math" panose="02040503050406030204" pitchFamily="18" charset="0"/>
                            </a:rPr>
                            <m:t>3</m:t>
                          </m:r>
                        </m:e>
                      </m:rad>
                      <m:r>
                        <a:rPr lang="en-GB" sz="1000" b="0" i="1" smtClean="0">
                          <a:solidFill>
                            <a:schemeClr val="tx1"/>
                          </a:solidFill>
                          <a:latin typeface="Cambria Math" panose="02040503050406030204" pitchFamily="18" charset="0"/>
                        </a:rPr>
                        <m:t>      </m:t>
                      </m:r>
                      <m:f>
                        <m:fPr>
                          <m:ctrlPr>
                            <a:rPr lang="en-GB" sz="1000" i="1">
                              <a:solidFill>
                                <a:schemeClr val="tx1"/>
                              </a:solidFill>
                              <a:latin typeface="Cambria Math" panose="02040503050406030204" pitchFamily="18" charset="0"/>
                            </a:rPr>
                          </m:ctrlPr>
                        </m:fPr>
                        <m:num>
                          <m:r>
                            <a:rPr lang="en-GB" sz="1000" i="1">
                              <a:solidFill>
                                <a:schemeClr val="tx1"/>
                              </a:solidFill>
                              <a:latin typeface="Cambria Math" panose="02040503050406030204" pitchFamily="18" charset="0"/>
                            </a:rPr>
                            <m:t>3</m:t>
                          </m:r>
                        </m:num>
                        <m:den>
                          <m:r>
                            <a:rPr lang="en-GB" sz="1000" i="1">
                              <a:solidFill>
                                <a:schemeClr val="tx1"/>
                              </a:solidFill>
                              <a:latin typeface="Cambria Math" panose="02040503050406030204" pitchFamily="18" charset="0"/>
                            </a:rPr>
                            <m:t>16</m:t>
                          </m:r>
                        </m:den>
                      </m:f>
                      <m:r>
                        <a:rPr lang="en-GB" sz="1000" b="0" i="1" smtClean="0">
                          <a:solidFill>
                            <a:schemeClr val="tx1"/>
                          </a:solidFill>
                          <a:latin typeface="Cambria Math" panose="02040503050406030204" pitchFamily="18" charset="0"/>
                        </a:rPr>
                        <m:t>      </m:t>
                      </m:r>
                      <m:f>
                        <m:fPr>
                          <m:ctrlPr>
                            <a:rPr lang="en-GB" sz="1000" i="1">
                              <a:solidFill>
                                <a:schemeClr val="tx1"/>
                              </a:solidFill>
                              <a:latin typeface="Cambria Math" panose="02040503050406030204" pitchFamily="18" charset="0"/>
                            </a:rPr>
                          </m:ctrlPr>
                        </m:fPr>
                        <m:num>
                          <m:r>
                            <a:rPr lang="en-GB" sz="1000" i="1">
                              <a:solidFill>
                                <a:schemeClr val="tx1"/>
                              </a:solidFill>
                              <a:latin typeface="Cambria Math" panose="02040503050406030204" pitchFamily="18" charset="0"/>
                            </a:rPr>
                            <m:t>5</m:t>
                          </m:r>
                        </m:num>
                        <m:den>
                          <m:r>
                            <a:rPr lang="en-GB" sz="1000" i="1">
                              <a:solidFill>
                                <a:schemeClr val="tx1"/>
                              </a:solidFill>
                              <a:latin typeface="Cambria Math" panose="02040503050406030204" pitchFamily="18" charset="0"/>
                            </a:rPr>
                            <m:t>7</m:t>
                          </m:r>
                        </m:den>
                      </m:f>
                    </m:oMath>
                  </m:oMathPara>
                </a14:m>
                <a:endParaRPr lang="en-GB" sz="1000" dirty="0">
                  <a:solidFill>
                    <a:schemeClr val="tx1"/>
                  </a:solidFill>
                  <a:latin typeface="Arial" panose="020B0604020202020204" pitchFamily="34" charset="0"/>
                  <a:cs typeface="Arial" panose="020B0604020202020204" pitchFamily="34" charset="0"/>
                </a:endParaRPr>
              </a:p>
              <a:p>
                <a:pPr lvl="0"/>
                <a:r>
                  <a:rPr lang="en-GB" sz="1000" dirty="0">
                    <a:solidFill>
                      <a:schemeClr val="tx1"/>
                    </a:solidFill>
                    <a:latin typeface="Arial" panose="020B0604020202020204" pitchFamily="34" charset="0"/>
                    <a:cs typeface="Arial" panose="020B0604020202020204" pitchFamily="34" charset="0"/>
                  </a:rPr>
                  <a:t> </a:t>
                </a:r>
              </a:p>
              <a:p>
                <a:pPr lvl="0"/>
                <a:r>
                  <a:rPr lang="en-GB" sz="1000" dirty="0">
                    <a:solidFill>
                      <a:schemeClr val="tx1"/>
                    </a:solidFill>
                    <a:latin typeface="Arial" panose="020B0604020202020204" pitchFamily="34" charset="0"/>
                    <a:cs typeface="Arial" panose="020B0604020202020204" pitchFamily="34" charset="0"/>
                  </a:rPr>
                  <a:t>2a)   Show that </a:t>
                </a:r>
                <a14:m>
                  <m:oMath xmlns:m="http://schemas.openxmlformats.org/officeDocument/2006/math">
                    <m:f>
                      <m:fPr>
                        <m:ctrlPr>
                          <a:rPr lang="en-GB" sz="1000" i="1">
                            <a:solidFill>
                              <a:schemeClr val="tx1"/>
                            </a:solidFill>
                            <a:latin typeface="Cambria Math" panose="02040503050406030204" pitchFamily="18" charset="0"/>
                          </a:rPr>
                        </m:ctrlPr>
                      </m:fPr>
                      <m:num>
                        <m:r>
                          <a:rPr lang="en-GB" sz="1000" i="1">
                            <a:solidFill>
                              <a:schemeClr val="tx1"/>
                            </a:solidFill>
                            <a:latin typeface="Cambria Math" panose="02040503050406030204" pitchFamily="18" charset="0"/>
                          </a:rPr>
                          <m:t>4</m:t>
                        </m:r>
                      </m:num>
                      <m:den>
                        <m:r>
                          <a:rPr lang="en-GB" sz="1000" i="1">
                            <a:solidFill>
                              <a:schemeClr val="tx1"/>
                            </a:solidFill>
                            <a:latin typeface="Cambria Math" panose="02040503050406030204" pitchFamily="18" charset="0"/>
                          </a:rPr>
                          <m:t>9</m:t>
                        </m:r>
                      </m:den>
                    </m:f>
                  </m:oMath>
                </a14:m>
                <a:r>
                  <a:rPr lang="en-GB" sz="1000" dirty="0">
                    <a:solidFill>
                      <a:schemeClr val="tx1"/>
                    </a:solidFill>
                    <a:latin typeface="Arial" panose="020B0604020202020204" pitchFamily="34" charset="0"/>
                    <a:cs typeface="Arial" panose="020B0604020202020204" pitchFamily="34" charset="0"/>
                  </a:rPr>
                  <a:t> is equivalent to </a:t>
                </a:r>
                <a14:m>
                  <m:oMath xmlns:m="http://schemas.openxmlformats.org/officeDocument/2006/math">
                    <m:r>
                      <a:rPr lang="en-GB" sz="1000" i="1">
                        <a:solidFill>
                          <a:schemeClr val="tx1"/>
                        </a:solidFill>
                        <a:latin typeface="Cambria Math" panose="02040503050406030204" pitchFamily="18" charset="0"/>
                      </a:rPr>
                      <m:t>0.</m:t>
                    </m:r>
                    <m:acc>
                      <m:accPr>
                        <m:chr m:val="̇"/>
                        <m:ctrlPr>
                          <a:rPr lang="en-GB" sz="1000" i="1">
                            <a:solidFill>
                              <a:schemeClr val="tx1"/>
                            </a:solidFill>
                            <a:latin typeface="Cambria Math" panose="02040503050406030204" pitchFamily="18" charset="0"/>
                          </a:rPr>
                        </m:ctrlPr>
                      </m:accPr>
                      <m:e>
                        <m:r>
                          <a:rPr lang="en-GB" sz="1000" i="1">
                            <a:solidFill>
                              <a:schemeClr val="tx1"/>
                            </a:solidFill>
                            <a:latin typeface="Cambria Math" panose="02040503050406030204" pitchFamily="18" charset="0"/>
                          </a:rPr>
                          <m:t>4</m:t>
                        </m:r>
                      </m:e>
                    </m:acc>
                  </m:oMath>
                </a14:m>
                <a:endParaRPr lang="en-GB" sz="1000" dirty="0">
                  <a:solidFill>
                    <a:schemeClr val="tx1"/>
                  </a:solidFill>
                  <a:latin typeface="Arial" panose="020B0604020202020204" pitchFamily="34" charset="0"/>
                </a:endParaRPr>
              </a:p>
              <a:p>
                <a:pPr lvl="0" algn="ctr"/>
                <a:r>
                  <a:rPr lang="en-GB" sz="1000" dirty="0">
                    <a:solidFill>
                      <a:srgbClr val="FF0000"/>
                    </a:solidFill>
                    <a:latin typeface="Arial" panose="020B0604020202020204" pitchFamily="34" charset="0"/>
                  </a:rPr>
                  <a:t>Divide…</a:t>
                </a:r>
              </a:p>
              <a:p>
                <a:pPr lvl="0"/>
                <a:endParaRPr lang="en-GB" sz="1000" dirty="0">
                  <a:solidFill>
                    <a:schemeClr val="tx1"/>
                  </a:solidFill>
                  <a:latin typeface="Arial" panose="020B0604020202020204" pitchFamily="34" charset="0"/>
                </a:endParaRPr>
              </a:p>
              <a:p>
                <a:pPr lvl="0"/>
                <a:r>
                  <a:rPr lang="en-GB" sz="1000" dirty="0">
                    <a:solidFill>
                      <a:schemeClr val="tx1"/>
                    </a:solidFill>
                    <a:latin typeface="Arial" panose="020B0604020202020204" pitchFamily="34" charset="0"/>
                    <a:cs typeface="Arial" panose="020B0604020202020204" pitchFamily="34" charset="0"/>
                  </a:rPr>
                  <a:t>  b)   Using part (a), or otherwise, write </a:t>
                </a:r>
              </a:p>
              <a:p>
                <a:pPr lvl="0"/>
                <a:r>
                  <a:rPr lang="en-GB" sz="1000" dirty="0">
                    <a:solidFill>
                      <a:schemeClr val="tx1"/>
                    </a:solidFill>
                    <a:latin typeface="Arial" panose="020B0604020202020204" pitchFamily="34" charset="0"/>
                    <a:cs typeface="Arial" panose="020B0604020202020204" pitchFamily="34" charset="0"/>
                  </a:rPr>
                  <a:t>         </a:t>
                </a:r>
                <a14:m>
                  <m:oMath xmlns:m="http://schemas.openxmlformats.org/officeDocument/2006/math">
                    <m:r>
                      <a:rPr lang="en-GB" sz="1000" i="1">
                        <a:solidFill>
                          <a:schemeClr val="tx1"/>
                        </a:solidFill>
                        <a:latin typeface="Cambria Math" panose="02040503050406030204" pitchFamily="18" charset="0"/>
                      </a:rPr>
                      <m:t>0.9</m:t>
                    </m:r>
                    <m:acc>
                      <m:accPr>
                        <m:chr m:val="̇"/>
                        <m:ctrlPr>
                          <a:rPr lang="en-GB" sz="1000" i="1">
                            <a:solidFill>
                              <a:schemeClr val="tx1"/>
                            </a:solidFill>
                            <a:latin typeface="Cambria Math" panose="02040503050406030204" pitchFamily="18" charset="0"/>
                          </a:rPr>
                        </m:ctrlPr>
                      </m:accPr>
                      <m:e>
                        <m:r>
                          <a:rPr lang="en-GB" sz="1000" i="1">
                            <a:solidFill>
                              <a:schemeClr val="tx1"/>
                            </a:solidFill>
                            <a:latin typeface="Cambria Math" panose="02040503050406030204" pitchFamily="18" charset="0"/>
                          </a:rPr>
                          <m:t>4</m:t>
                        </m:r>
                      </m:e>
                    </m:acc>
                  </m:oMath>
                </a14:m>
                <a:r>
                  <a:rPr lang="en-GB" sz="1000" dirty="0">
                    <a:solidFill>
                      <a:schemeClr val="tx1"/>
                    </a:solidFill>
                    <a:latin typeface="Arial" panose="020B0604020202020204" pitchFamily="34" charset="0"/>
                    <a:cs typeface="Arial" panose="020B0604020202020204" pitchFamily="34" charset="0"/>
                  </a:rPr>
                  <a:t> as a fraction.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𝑛</m:t>
                    </m:r>
                    <m:r>
                      <a:rPr lang="en-GB" sz="1000" b="0" i="1" dirty="0" smtClean="0">
                        <a:solidFill>
                          <a:srgbClr val="FF0000"/>
                        </a:solidFill>
                        <a:latin typeface="Cambria Math" panose="02040503050406030204" pitchFamily="18" charset="0"/>
                        <a:cs typeface="Arial" panose="020B0604020202020204" pitchFamily="34" charset="0"/>
                      </a:rPr>
                      <m:t>=</m:t>
                    </m:r>
                    <m:f>
                      <m:fPr>
                        <m:ctrlPr>
                          <a:rPr lang="en-GB" sz="1000" b="0" i="1" dirty="0" smtClean="0">
                            <a:solidFill>
                              <a:srgbClr val="FF0000"/>
                            </a:solidFill>
                            <a:latin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cs typeface="Arial" panose="020B0604020202020204" pitchFamily="34" charset="0"/>
                          </a:rPr>
                          <m:t>17</m:t>
                        </m:r>
                      </m:num>
                      <m:den>
                        <m:r>
                          <a:rPr lang="en-GB" sz="1000" b="0" i="1" dirty="0" smtClean="0">
                            <a:solidFill>
                              <a:srgbClr val="FF0000"/>
                            </a:solidFill>
                            <a:latin typeface="Cambria Math" panose="02040503050406030204" pitchFamily="18" charset="0"/>
                            <a:cs typeface="Arial" panose="020B0604020202020204" pitchFamily="34" charset="0"/>
                          </a:rPr>
                          <m:t>18</m:t>
                        </m:r>
                      </m:den>
                    </m:f>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pPr lvl="0"/>
                <a:r>
                  <a:rPr lang="en-GB" sz="1000" dirty="0">
                    <a:solidFill>
                      <a:schemeClr val="tx1"/>
                    </a:solidFill>
                    <a:latin typeface="Arial" panose="020B0604020202020204" pitchFamily="34" charset="0"/>
                    <a:cs typeface="Arial" panose="020B0604020202020204" pitchFamily="34" charset="0"/>
                  </a:rPr>
                  <a:t>3)    Convert </a:t>
                </a:r>
                <a14:m>
                  <m:oMath xmlns:m="http://schemas.openxmlformats.org/officeDocument/2006/math">
                    <m:r>
                      <a:rPr lang="en-GB" sz="1000" i="1">
                        <a:solidFill>
                          <a:schemeClr val="tx1"/>
                        </a:solidFill>
                        <a:latin typeface="Cambria Math" panose="02040503050406030204" pitchFamily="18" charset="0"/>
                      </a:rPr>
                      <m:t>0.1</m:t>
                    </m:r>
                    <m:acc>
                      <m:accPr>
                        <m:chr m:val="̇"/>
                        <m:ctrlPr>
                          <a:rPr lang="en-GB" sz="1000" i="1">
                            <a:solidFill>
                              <a:schemeClr val="tx1"/>
                            </a:solidFill>
                            <a:latin typeface="Cambria Math" panose="02040503050406030204" pitchFamily="18" charset="0"/>
                          </a:rPr>
                        </m:ctrlPr>
                      </m:accPr>
                      <m:e>
                        <m:r>
                          <a:rPr lang="en-GB" sz="1000" i="1">
                            <a:solidFill>
                              <a:schemeClr val="tx1"/>
                            </a:solidFill>
                            <a:latin typeface="Cambria Math" panose="02040503050406030204" pitchFamily="18" charset="0"/>
                          </a:rPr>
                          <m:t>7</m:t>
                        </m:r>
                      </m:e>
                    </m:acc>
                    <m:acc>
                      <m:accPr>
                        <m:chr m:val="̇"/>
                        <m:ctrlPr>
                          <a:rPr lang="en-GB" sz="1000" i="1">
                            <a:solidFill>
                              <a:schemeClr val="tx1"/>
                            </a:solidFill>
                            <a:latin typeface="Cambria Math" panose="02040503050406030204" pitchFamily="18" charset="0"/>
                          </a:rPr>
                        </m:ctrlPr>
                      </m:accPr>
                      <m:e>
                        <m:r>
                          <a:rPr lang="en-GB" sz="1000" i="1">
                            <a:solidFill>
                              <a:schemeClr val="tx1"/>
                            </a:solidFill>
                            <a:latin typeface="Cambria Math" panose="02040503050406030204" pitchFamily="18" charset="0"/>
                          </a:rPr>
                          <m:t>2</m:t>
                        </m:r>
                      </m:e>
                    </m:acc>
                  </m:oMath>
                </a14:m>
                <a:r>
                  <a:rPr lang="en-GB" sz="1000" dirty="0">
                    <a:solidFill>
                      <a:schemeClr val="tx1"/>
                    </a:solidFill>
                    <a:latin typeface="Arial" panose="020B0604020202020204" pitchFamily="34" charset="0"/>
                    <a:cs typeface="Arial" panose="020B0604020202020204" pitchFamily="34" charset="0"/>
                  </a:rPr>
                  <a:t> to a fraction in its            </a:t>
                </a:r>
              </a:p>
              <a:p>
                <a:pPr lvl="0"/>
                <a:r>
                  <a:rPr lang="en-GB" sz="1000" dirty="0">
                    <a:solidFill>
                      <a:schemeClr val="tx1"/>
                    </a:solidFill>
                    <a:latin typeface="Arial" panose="020B0604020202020204" pitchFamily="34" charset="0"/>
                    <a:cs typeface="Arial" panose="020B0604020202020204" pitchFamily="34" charset="0"/>
                  </a:rPr>
                  <a:t>        lowest terms. </a:t>
                </a:r>
                <a14:m>
                  <m:oMath xmlns:m="http://schemas.openxmlformats.org/officeDocument/2006/math">
                    <m:f>
                      <m:fPr>
                        <m:ctrlPr>
                          <a:rPr lang="en-GB" sz="1000" i="1" dirty="0" smtClean="0">
                            <a:solidFill>
                              <a:srgbClr val="FF0000"/>
                            </a:solidFill>
                            <a:latin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cs typeface="Arial" panose="020B0604020202020204" pitchFamily="34" charset="0"/>
                          </a:rPr>
                          <m:t>171</m:t>
                        </m:r>
                      </m:num>
                      <m:den>
                        <m:r>
                          <a:rPr lang="en-GB" sz="1000" b="0" i="1" dirty="0" smtClean="0">
                            <a:solidFill>
                              <a:srgbClr val="FF0000"/>
                            </a:solidFill>
                            <a:latin typeface="Cambria Math" panose="02040503050406030204" pitchFamily="18" charset="0"/>
                            <a:cs typeface="Arial" panose="020B0604020202020204" pitchFamily="34" charset="0"/>
                          </a:rPr>
                          <m:t>990</m:t>
                        </m:r>
                      </m:den>
                    </m:f>
                    <m:r>
                      <a:rPr lang="en-GB" sz="1000" b="0" i="1" dirty="0" smtClean="0">
                        <a:solidFill>
                          <a:srgbClr val="FF0000"/>
                        </a:solidFill>
                        <a:latin typeface="Cambria Math" panose="02040503050406030204" pitchFamily="18" charset="0"/>
                        <a:cs typeface="Arial" panose="020B0604020202020204" pitchFamily="34" charset="0"/>
                      </a:rPr>
                      <m:t>=</m:t>
                    </m:r>
                    <m:f>
                      <m:fPr>
                        <m:ctrlPr>
                          <a:rPr lang="en-GB" sz="1000" b="0" i="1" dirty="0" smtClean="0">
                            <a:solidFill>
                              <a:srgbClr val="FF0000"/>
                            </a:solidFill>
                            <a:latin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cs typeface="Arial" panose="020B0604020202020204" pitchFamily="34" charset="0"/>
                          </a:rPr>
                          <m:t>19</m:t>
                        </m:r>
                      </m:num>
                      <m:den>
                        <m:r>
                          <a:rPr lang="en-GB" sz="1000" b="0" i="1" dirty="0" smtClean="0">
                            <a:solidFill>
                              <a:srgbClr val="FF0000"/>
                            </a:solidFill>
                            <a:latin typeface="Cambria Math" panose="02040503050406030204" pitchFamily="18" charset="0"/>
                            <a:cs typeface="Arial" panose="020B0604020202020204" pitchFamily="34" charset="0"/>
                          </a:rPr>
                          <m:t>110</m:t>
                        </m:r>
                      </m:den>
                    </m:f>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1" name="Rectangle 20"/>
              <p:cNvSpPr>
                <a:spLocks noRot="1" noChangeAspect="1" noMove="1" noResize="1" noEditPoints="1" noAdjustHandles="1" noChangeArrowheads="1" noChangeShapeType="1" noTextEdit="1"/>
              </p:cNvSpPr>
              <p:nvPr/>
            </p:nvSpPr>
            <p:spPr>
              <a:xfrm>
                <a:off x="4955501" y="-2"/>
                <a:ext cx="2388972" cy="3234521"/>
              </a:xfrm>
              <a:prstGeom prst="rect">
                <a:avLst/>
              </a:prstGeom>
              <a:blipFill rotWithShape="0">
                <a:blip r:embed="rId6"/>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2477749" y="3330055"/>
                <a:ext cx="4866723" cy="352794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Compound Interest</a:t>
                </a: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Loren puts £600 in a bank account. The account pays 3% compound interest each year. After one year she withdraws £200. How much will she have in the account after two years?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£430.54</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cs typeface="Arial" panose="020B0604020202020204" pitchFamily="34" charset="0"/>
                  </a:rPr>
                  <a:t>An amount of money was invested for 8 years. It earned </a:t>
                </a:r>
              </a:p>
              <a:p>
                <a:r>
                  <a:rPr lang="en-GB" sz="1000" dirty="0">
                    <a:solidFill>
                      <a:schemeClr val="tx1"/>
                    </a:solidFill>
                    <a:latin typeface="Arial" panose="020B0604020202020204" pitchFamily="34" charset="0"/>
                    <a:cs typeface="Arial" panose="020B0604020202020204" pitchFamily="34" charset="0"/>
                  </a:rPr>
                  <a:t>      compound interest at 2.5% per year. After 8 years the total </a:t>
                </a:r>
              </a:p>
              <a:p>
                <a:r>
                  <a:rPr lang="en-GB" sz="1000" dirty="0">
                    <a:solidFill>
                      <a:schemeClr val="tx1"/>
                    </a:solidFill>
                    <a:latin typeface="Arial" panose="020B0604020202020204" pitchFamily="34" charset="0"/>
                    <a:cs typeface="Arial" panose="020B0604020202020204" pitchFamily="34" charset="0"/>
                  </a:rPr>
                  <a:t>      value of the investment was £11 696.67. Tom is trying to </a:t>
                </a:r>
              </a:p>
              <a:p>
                <a:r>
                  <a:rPr lang="en-GB" sz="1000" dirty="0">
                    <a:solidFill>
                      <a:schemeClr val="tx1"/>
                    </a:solidFill>
                    <a:latin typeface="Arial" panose="020B0604020202020204" pitchFamily="34" charset="0"/>
                    <a:cs typeface="Arial" panose="020B0604020202020204" pitchFamily="34" charset="0"/>
                  </a:rPr>
                  <a:t>      work out the total interest earned. State what is wrong with </a:t>
                </a:r>
              </a:p>
              <a:p>
                <a:r>
                  <a:rPr lang="en-GB" sz="1000" dirty="0">
                    <a:solidFill>
                      <a:schemeClr val="tx1"/>
                    </a:solidFill>
                    <a:latin typeface="Arial" panose="020B0604020202020204" pitchFamily="34" charset="0"/>
                    <a:cs typeface="Arial" panose="020B0604020202020204" pitchFamily="34" charset="0"/>
                  </a:rPr>
                  <a:t>      Tom’s method. </a:t>
                </a:r>
                <a:r>
                  <a:rPr lang="en-GB" sz="1000" dirty="0">
                    <a:solidFill>
                      <a:srgbClr val="FF0000"/>
                    </a:solidFill>
                    <a:latin typeface="Arial" panose="020B0604020202020204" pitchFamily="34" charset="0"/>
                    <a:cs typeface="Arial" panose="020B0604020202020204" pitchFamily="34" charset="0"/>
                  </a:rPr>
                  <a:t>Tom has calculated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8</m:t>
                    </m:r>
                  </m:oMath>
                </a14:m>
                <a:r>
                  <a:rPr lang="en-GB" sz="1000" dirty="0">
                    <a:solidFill>
                      <a:srgbClr val="FF0000"/>
                    </a:solidFill>
                    <a:latin typeface="Arial" panose="020B0604020202020204" pitchFamily="34" charset="0"/>
                    <a:cs typeface="Arial" panose="020B0604020202020204" pitchFamily="34" charset="0"/>
                  </a:rPr>
                  <a:t> lots of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2.5%</m:t>
                    </m:r>
                  </m:oMath>
                </a14:m>
                <a:r>
                  <a:rPr lang="en-GB" sz="1000" dirty="0">
                    <a:solidFill>
                      <a:srgbClr val="FF0000"/>
                    </a:solidFill>
                    <a:latin typeface="Arial" panose="020B0604020202020204" pitchFamily="34" charset="0"/>
                    <a:cs typeface="Arial" panose="020B0604020202020204" pitchFamily="34" charset="0"/>
                  </a:rPr>
                  <a:t> of the final amount.</a:t>
                </a: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cs typeface="Arial" panose="020B0604020202020204" pitchFamily="34" charset="0"/>
                  </a:rPr>
                  <a:t>John bought a 2-year-old car for £ 12 000. Three years later he decides to sell the car; “I think that the value of the car is inversely proportional to its age”. John estimates the value of the car using this idea. The actual value of the car depreciates by 20% each year. Work out the difference between John’s estimate and the actual value. </a:t>
                </a:r>
                <a:r>
                  <a:rPr lang="en-GB" sz="1000" dirty="0">
                    <a:solidFill>
                      <a:srgbClr val="FF0000"/>
                    </a:solidFill>
                    <a:latin typeface="Arial" panose="020B0604020202020204" pitchFamily="34" charset="0"/>
                    <a:cs typeface="Arial" panose="020B0604020202020204" pitchFamily="34" charset="0"/>
                  </a:rPr>
                  <a:t>Difference: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£1344</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 </a:t>
                </a:r>
                <a:endParaRPr lang="en-GB" sz="1000" dirty="0">
                  <a:solidFill>
                    <a:schemeClr val="tx1"/>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2477749" y="3330055"/>
                <a:ext cx="4866723" cy="3527946"/>
              </a:xfrm>
              <a:prstGeom prst="rect">
                <a:avLst/>
              </a:prstGeom>
              <a:blipFill rotWithShape="0">
                <a:blip r:embed="rId7"/>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 name="Rectangle 1"/>
              <p:cNvSpPr/>
              <p:nvPr/>
            </p:nvSpPr>
            <p:spPr>
              <a:xfrm>
                <a:off x="0" y="772455"/>
                <a:ext cx="2388972" cy="60855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Applied Ratio</a:t>
                </a: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A drink is mixed in the ratio lemonade : orange : cranberry       = 6 : 3 : 2. What fraction is orange? </a:t>
                </a:r>
                <a14:m>
                  <m:oMath xmlns:m="http://schemas.openxmlformats.org/officeDocument/2006/math">
                    <m:f>
                      <m:fPr>
                        <m:ctrlPr>
                          <a:rPr lang="en-GB" sz="1000" i="1" dirty="0" smtClean="0">
                            <a:solidFill>
                              <a:srgbClr val="FF0000"/>
                            </a:solidFill>
                            <a:latin typeface="Cambria Math" panose="02040503050406030204" pitchFamily="18" charset="0"/>
                            <a:cs typeface="Arial" panose="020B0604020202020204" pitchFamily="34" charset="0"/>
                          </a:rPr>
                        </m:ctrlPr>
                      </m:fPr>
                      <m:num>
                        <m:r>
                          <a:rPr lang="en-GB" sz="1000" b="0" i="1" dirty="0" smtClean="0">
                            <a:solidFill>
                              <a:srgbClr val="FF0000"/>
                            </a:solidFill>
                            <a:latin typeface="Cambria Math" panose="02040503050406030204" pitchFamily="18" charset="0"/>
                            <a:cs typeface="Arial" panose="020B0604020202020204" pitchFamily="34" charset="0"/>
                          </a:rPr>
                          <m:t>3</m:t>
                        </m:r>
                      </m:num>
                      <m:den>
                        <m:r>
                          <a:rPr lang="en-GB" sz="1000" b="0" i="1" dirty="0" smtClean="0">
                            <a:solidFill>
                              <a:srgbClr val="FF0000"/>
                            </a:solidFill>
                            <a:latin typeface="Cambria Math" panose="02040503050406030204" pitchFamily="18" charset="0"/>
                            <a:cs typeface="Arial" panose="020B0604020202020204" pitchFamily="34" charset="0"/>
                          </a:rPr>
                          <m:t>11</m:t>
                        </m:r>
                      </m:den>
                    </m:f>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r>
                  <a:rPr lang="en-GB" sz="1000" dirty="0">
                    <a:solidFill>
                      <a:schemeClr val="tx1"/>
                    </a:solidFill>
                    <a:latin typeface="Arial" panose="020B0604020202020204" pitchFamily="34" charset="0"/>
                    <a:cs typeface="Arial" panose="020B0604020202020204" pitchFamily="34" charset="0"/>
                  </a:rPr>
                  <a:t>Washing powder is sold in two sizes, 600 grams and 1500 grams. Which size is better value for money?</a:t>
                </a: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algn="ctr"/>
                <a:r>
                  <a:rPr lang="en-GB" sz="1000" dirty="0">
                    <a:solidFill>
                      <a:srgbClr val="FF0000"/>
                    </a:solidFill>
                    <a:cs typeface="Arial" panose="020B0604020202020204" pitchFamily="34" charset="0"/>
                  </a:rPr>
                  <a:t>Small: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m:t>
                    </m:r>
                    <m:acc>
                      <m:accPr>
                        <m:chr m:val="̇"/>
                        <m:ctrlPr>
                          <a:rPr lang="en-GB" sz="1000" b="0" i="1" dirty="0" smtClean="0">
                            <a:solidFill>
                              <a:srgbClr val="FF0000"/>
                            </a:solidFill>
                            <a:latin typeface="Cambria Math" panose="02040503050406030204" pitchFamily="18" charset="0"/>
                            <a:cs typeface="Arial" panose="020B0604020202020204" pitchFamily="34" charset="0"/>
                          </a:rPr>
                        </m:ctrlPr>
                      </m:accPr>
                      <m:e>
                        <m:r>
                          <a:rPr lang="en-GB" sz="1000" b="0" i="1" dirty="0" smtClean="0">
                            <a:solidFill>
                              <a:srgbClr val="FF0000"/>
                            </a:solidFill>
                            <a:latin typeface="Cambria Math" panose="02040503050406030204" pitchFamily="18" charset="0"/>
                            <a:cs typeface="Arial" panose="020B0604020202020204" pitchFamily="34" charset="0"/>
                          </a:rPr>
                          <m:t>8</m:t>
                        </m:r>
                      </m:e>
                    </m:acc>
                    <m:acc>
                      <m:accPr>
                        <m:chr m:val="̇"/>
                        <m:ctrlPr>
                          <a:rPr lang="en-GB" sz="1000" b="0" i="1" dirty="0" smtClean="0">
                            <a:solidFill>
                              <a:srgbClr val="FF0000"/>
                            </a:solidFill>
                            <a:latin typeface="Cambria Math" panose="02040503050406030204" pitchFamily="18" charset="0"/>
                            <a:cs typeface="Arial" panose="020B0604020202020204" pitchFamily="34" charset="0"/>
                          </a:rPr>
                        </m:ctrlPr>
                      </m:accPr>
                      <m:e>
                        <m:r>
                          <a:rPr lang="en-GB" sz="1000" b="0" i="1" dirty="0" smtClean="0">
                            <a:solidFill>
                              <a:srgbClr val="FF0000"/>
                            </a:solidFill>
                            <a:latin typeface="Cambria Math" panose="02040503050406030204" pitchFamily="18" charset="0"/>
                            <a:cs typeface="Arial" panose="020B0604020202020204" pitchFamily="34" charset="0"/>
                          </a:rPr>
                          <m:t>1</m:t>
                        </m:r>
                      </m:e>
                    </m:acc>
                    <m:r>
                      <a:rPr lang="en-GB" sz="1000" b="0" i="1" dirty="0" smtClean="0">
                        <a:solidFill>
                          <a:srgbClr val="FF0000"/>
                        </a:solidFill>
                        <a:latin typeface="Cambria Math" panose="02040503050406030204" pitchFamily="18" charset="0"/>
                        <a:cs typeface="Arial" panose="020B0604020202020204" pitchFamily="34" charset="0"/>
                      </a:rPr>
                      <m:t>𝑔</m:t>
                    </m:r>
                    <m:r>
                      <a:rPr lang="en-GB" sz="1000" b="0" i="1" dirty="0" smtClean="0">
                        <a:solidFill>
                          <a:srgbClr val="FF0000"/>
                        </a:solidFill>
                        <a:latin typeface="Cambria Math" panose="02040503050406030204" pitchFamily="18" charset="0"/>
                        <a:cs typeface="Arial" panose="020B0604020202020204" pitchFamily="34" charset="0"/>
                      </a:rPr>
                      <m:t>/</m:t>
                    </m:r>
                    <m:r>
                      <a:rPr lang="en-GB" sz="1000" b="0" i="1" dirty="0" smtClean="0">
                        <a:solidFill>
                          <a:srgbClr val="FF0000"/>
                        </a:solidFill>
                        <a:latin typeface="Cambria Math" panose="02040503050406030204" pitchFamily="18" charset="0"/>
                        <a:cs typeface="Arial" panose="020B0604020202020204" pitchFamily="34" charset="0"/>
                      </a:rPr>
                      <m:t>𝑝</m:t>
                    </m:r>
                  </m:oMath>
                </a14:m>
                <a:r>
                  <a:rPr lang="en-GB" sz="1000" dirty="0">
                    <a:solidFill>
                      <a:srgbClr val="FF0000"/>
                    </a:solidFill>
                    <a:latin typeface="Arial" panose="020B0604020202020204" pitchFamily="34" charset="0"/>
                    <a:cs typeface="Arial" panose="020B0604020202020204" pitchFamily="34" charset="0"/>
                  </a:rPr>
                  <a:t>; Large: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1.838</m:t>
                    </m:r>
                    <m:r>
                      <a:rPr lang="en-GB" sz="1000" b="0" i="1" dirty="0" smtClean="0">
                        <a:solidFill>
                          <a:srgbClr val="FF0000"/>
                        </a:solidFill>
                        <a:latin typeface="Cambria Math" panose="02040503050406030204" pitchFamily="18" charset="0"/>
                        <a:cs typeface="Arial" panose="020B0604020202020204" pitchFamily="34" charset="0"/>
                      </a:rPr>
                      <m:t>𝑔</m:t>
                    </m:r>
                    <m:r>
                      <a:rPr lang="en-GB" sz="1000" b="0" i="1" dirty="0" smtClean="0">
                        <a:solidFill>
                          <a:srgbClr val="FF0000"/>
                        </a:solidFill>
                        <a:latin typeface="Cambria Math" panose="02040503050406030204" pitchFamily="18" charset="0"/>
                        <a:cs typeface="Arial" panose="020B0604020202020204" pitchFamily="34" charset="0"/>
                      </a:rPr>
                      <m:t>/</m:t>
                    </m:r>
                    <m:r>
                      <a:rPr lang="en-GB" sz="1000" b="0" i="1" dirty="0" smtClean="0">
                        <a:solidFill>
                          <a:srgbClr val="FF0000"/>
                        </a:solidFill>
                        <a:latin typeface="Cambria Math" panose="02040503050406030204" pitchFamily="18" charset="0"/>
                        <a:cs typeface="Arial" panose="020B0604020202020204" pitchFamily="34" charset="0"/>
                      </a:rPr>
                      <m:t>𝑝</m:t>
                    </m:r>
                  </m:oMath>
                </a14:m>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a:pPr>
                <a:endParaRPr lang="en-GB" sz="1000" dirty="0">
                  <a:solidFill>
                    <a:schemeClr val="tx1"/>
                  </a:solidFill>
                  <a:latin typeface="Arial" panose="020B0604020202020204" pitchFamily="34" charset="0"/>
                  <a:cs typeface="Arial" panose="020B0604020202020204" pitchFamily="34" charset="0"/>
                </a:endParaRPr>
              </a:p>
              <a:p>
                <a:pPr marL="228600" indent="-228600">
                  <a:buFont typeface="+mj-lt"/>
                  <a:buAutoNum type="arabicParenR" startAt="3"/>
                </a:pPr>
                <a:r>
                  <a:rPr lang="en-GB" sz="1000" dirty="0">
                    <a:solidFill>
                      <a:schemeClr val="tx1"/>
                    </a:solidFill>
                    <a:latin typeface="Arial" panose="020B0604020202020204" pitchFamily="34" charset="0"/>
                    <a:cs typeface="Arial" panose="020B0604020202020204" pitchFamily="34" charset="0"/>
                  </a:rPr>
                  <a:t>Laura buys a saddle in the UK for £850. Delivery is free. Steve buys the same saddle from Holland for 990 Euros. He pays 15 Euros for delivery. £1 = 1.18 Euros. Including the delivery charge, whose saddle is cheaper? </a:t>
                </a:r>
                <a14:m>
                  <m:oMath xmlns:m="http://schemas.openxmlformats.org/officeDocument/2006/math">
                    <m:r>
                      <a:rPr lang="en-GB" sz="1000" b="0" i="1" dirty="0" smtClean="0">
                        <a:solidFill>
                          <a:srgbClr val="FF0000"/>
                        </a:solidFill>
                        <a:latin typeface="Cambria Math" panose="02040503050406030204" pitchFamily="18" charset="0"/>
                        <a:cs typeface="Arial" panose="020B0604020202020204" pitchFamily="34" charset="0"/>
                      </a:rPr>
                      <m:t>990+15 </m:t>
                    </m:r>
                    <m:r>
                      <a:rPr lang="en-GB" sz="1000" b="0" i="1" dirty="0" smtClean="0">
                        <a:solidFill>
                          <a:srgbClr val="FF0000"/>
                        </a:solidFill>
                        <a:latin typeface="Cambria Math" panose="02040503050406030204" pitchFamily="18" charset="0"/>
                        <a:cs typeface="Arial" panose="020B0604020202020204" pitchFamily="34" charset="0"/>
                      </a:rPr>
                      <m:t>𝑒𝑢𝑟𝑜𝑠</m:t>
                    </m:r>
                    <m:r>
                      <a:rPr lang="en-GB" sz="1000" b="0" i="1" dirty="0" smtClean="0">
                        <a:solidFill>
                          <a:srgbClr val="FF0000"/>
                        </a:solidFill>
                        <a:latin typeface="Cambria Math" panose="02040503050406030204" pitchFamily="18" charset="0"/>
                        <a:cs typeface="Arial" panose="020B0604020202020204" pitchFamily="34" charset="0"/>
                      </a:rPr>
                      <m:t>=£851.69</m:t>
                    </m:r>
                  </m:oMath>
                </a14:m>
                <a:r>
                  <a:rPr lang="en-GB" sz="1000" dirty="0">
                    <a:solidFill>
                      <a:srgbClr val="FF0000"/>
                    </a:solidFill>
                    <a:latin typeface="Arial" panose="020B0604020202020204" pitchFamily="34" charset="0"/>
                    <a:cs typeface="Arial" panose="020B0604020202020204" pitchFamily="34" charset="0"/>
                  </a:rPr>
                  <a:t> so the answer is UK.</a:t>
                </a:r>
              </a:p>
              <a:p>
                <a:pPr marL="228600" indent="-228600">
                  <a:buAutoNum type="arabicParenR" startAt="3"/>
                </a:pPr>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arenR" startAt="3"/>
                </a:pPr>
                <a:endParaRPr lang="en-GB" sz="1000" dirty="0">
                  <a:solidFill>
                    <a:schemeClr val="tx1"/>
                  </a:solidFill>
                  <a:latin typeface="Arial" panose="020B0604020202020204" pitchFamily="34" charset="0"/>
                  <a:cs typeface="Arial" panose="020B0604020202020204" pitchFamily="34" charset="0"/>
                </a:endParaRPr>
              </a:p>
              <a:p>
                <a:pPr marL="228600" indent="-228600">
                  <a:buFontTx/>
                  <a:buAutoNum type="arabicParenR" startAt="3"/>
                </a:pPr>
                <a:r>
                  <a:rPr lang="en-GB" sz="1000" dirty="0">
                    <a:solidFill>
                      <a:schemeClr val="tx1"/>
                    </a:solidFill>
                    <a:latin typeface="Arial" panose="020B0604020202020204" pitchFamily="34" charset="0"/>
                    <a:cs typeface="Arial" panose="020B0604020202020204" pitchFamily="34" charset="0"/>
                  </a:rPr>
                  <a:t>Here are the ingredients to make 8 biscuits. Work out the ingredients to make 20 biscuits. </a:t>
                </a:r>
              </a:p>
              <a:p>
                <a:endParaRPr lang="en-GB" sz="1000" dirty="0">
                  <a:solidFill>
                    <a:schemeClr val="tx1"/>
                  </a:solidFill>
                  <a:latin typeface="Arial" panose="020B060402020202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0" y="772455"/>
                <a:ext cx="2388972" cy="6085545"/>
              </a:xfrm>
              <a:prstGeom prst="rect">
                <a:avLst/>
              </a:prstGeom>
              <a:blipFill rotWithShape="0">
                <a:blip r:embed="rId8"/>
                <a:stretch>
                  <a:fillRect r="-252"/>
                </a:stretch>
              </a:blipFill>
              <a:ln w="28575">
                <a:solidFill>
                  <a:schemeClr val="tx1"/>
                </a:solidFill>
              </a:ln>
            </p:spPr>
            <p:txBody>
              <a:bodyPr/>
              <a:lstStyle/>
              <a:p>
                <a:r>
                  <a:rPr lang="en-GB">
                    <a:noFill/>
                  </a:rPr>
                  <a:t> </a:t>
                </a:r>
              </a:p>
            </p:txBody>
          </p:sp>
        </mc:Fallback>
      </mc:AlternateContent>
      <p:sp>
        <p:nvSpPr>
          <p:cNvPr id="8" name="Rectangle 7"/>
          <p:cNvSpPr/>
          <p:nvPr/>
        </p:nvSpPr>
        <p:spPr>
          <a:xfrm>
            <a:off x="335205" y="5803204"/>
            <a:ext cx="853554" cy="707886"/>
          </a:xfrm>
          <a:prstGeom prst="rect">
            <a:avLst/>
          </a:prstGeom>
          <a:ln>
            <a:solidFill>
              <a:schemeClr val="tx1"/>
            </a:solidFill>
          </a:ln>
        </p:spPr>
        <p:txBody>
          <a:bodyPr wrap="square">
            <a:spAutoFit/>
          </a:bodyPr>
          <a:lstStyle/>
          <a:p>
            <a:r>
              <a:rPr lang="en-GB" sz="1000" dirty="0">
                <a:latin typeface="Arial" panose="020B0604020202020204" pitchFamily="34" charset="0"/>
                <a:cs typeface="Arial" panose="020B0604020202020204" pitchFamily="34" charset="0"/>
              </a:rPr>
              <a:t>75 g flour</a:t>
            </a:r>
          </a:p>
          <a:p>
            <a:r>
              <a:rPr lang="en-GB" sz="1000" dirty="0">
                <a:latin typeface="Arial" panose="020B0604020202020204" pitchFamily="34" charset="0"/>
                <a:cs typeface="Arial" panose="020B0604020202020204" pitchFamily="34" charset="0"/>
              </a:rPr>
              <a:t>50 g sugar</a:t>
            </a:r>
          </a:p>
          <a:p>
            <a:r>
              <a:rPr lang="en-GB" sz="1000" dirty="0">
                <a:latin typeface="Arial" panose="020B0604020202020204" pitchFamily="34" charset="0"/>
                <a:cs typeface="Arial" panose="020B0604020202020204" pitchFamily="34" charset="0"/>
              </a:rPr>
              <a:t>40 g butter</a:t>
            </a:r>
          </a:p>
          <a:p>
            <a:r>
              <a:rPr lang="en-GB" sz="1000" dirty="0">
                <a:latin typeface="Arial" panose="020B0604020202020204" pitchFamily="34" charset="0"/>
                <a:cs typeface="Arial" panose="020B0604020202020204" pitchFamily="34" charset="0"/>
              </a:rPr>
              <a:t>2 egg yolks</a:t>
            </a:r>
          </a:p>
        </p:txBody>
      </p:sp>
      <p:grpSp>
        <p:nvGrpSpPr>
          <p:cNvPr id="6" name="Group 5"/>
          <p:cNvGrpSpPr/>
          <p:nvPr/>
        </p:nvGrpSpPr>
        <p:grpSpPr>
          <a:xfrm>
            <a:off x="5994057" y="3807706"/>
            <a:ext cx="1278188" cy="1132709"/>
            <a:chOff x="2867325" y="4005882"/>
            <a:chExt cx="1537090" cy="1357102"/>
          </a:xfrm>
        </p:grpSpPr>
        <p:pic>
          <p:nvPicPr>
            <p:cNvPr id="1030" name="Picture 6" descr="Image result for post it"/>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9905" t="9772" r="19070" b="18395"/>
            <a:stretch/>
          </p:blipFill>
          <p:spPr bwMode="auto">
            <a:xfrm>
              <a:off x="2984246" y="4005882"/>
              <a:ext cx="1303249" cy="13571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rot="21413579">
              <a:off x="2867325" y="4348639"/>
              <a:ext cx="1537090" cy="700621"/>
            </a:xfrm>
            <a:prstGeom prst="rect">
              <a:avLst/>
            </a:prstGeom>
            <a:noFill/>
          </p:spPr>
          <p:txBody>
            <a:bodyPr wrap="square" rtlCol="0">
              <a:spAutoFit/>
            </a:bodyPr>
            <a:lstStyle/>
            <a:p>
              <a:pPr algn="ctr"/>
              <a:r>
                <a:rPr lang="en-GB" sz="800" dirty="0">
                  <a:latin typeface="Lucida Handwriting" panose="03010101010101010101" pitchFamily="66" charset="0"/>
                  <a:cs typeface="Arial" panose="020B0604020202020204" pitchFamily="34" charset="0"/>
                </a:rPr>
                <a:t>Interest for </a:t>
              </a:r>
            </a:p>
            <a:p>
              <a:pPr algn="ctr"/>
              <a:r>
                <a:rPr lang="en-GB" sz="800" dirty="0">
                  <a:latin typeface="Lucida Handwriting" panose="03010101010101010101" pitchFamily="66" charset="0"/>
                  <a:cs typeface="Arial" panose="020B0604020202020204" pitchFamily="34" charset="0"/>
                </a:rPr>
                <a:t>8 years =</a:t>
              </a:r>
            </a:p>
            <a:p>
              <a:pPr algn="ctr"/>
              <a:r>
                <a:rPr lang="en-GB" sz="800" dirty="0">
                  <a:latin typeface="Lucida Handwriting" panose="03010101010101010101" pitchFamily="66" charset="0"/>
                  <a:cs typeface="Arial" panose="020B0604020202020204" pitchFamily="34" charset="0"/>
                </a:rPr>
                <a:t>£11 696.67 x </a:t>
              </a:r>
            </a:p>
            <a:p>
              <a:pPr algn="ctr"/>
              <a:r>
                <a:rPr lang="en-GB" sz="800" dirty="0">
                  <a:latin typeface="Lucida Handwriting" panose="03010101010101010101" pitchFamily="66" charset="0"/>
                  <a:cs typeface="Arial" panose="020B0604020202020204" pitchFamily="34" charset="0"/>
                </a:rPr>
                <a:t>0.025 x 8</a:t>
              </a:r>
            </a:p>
          </p:txBody>
        </p:sp>
      </p:grpSp>
      <p:sp>
        <p:nvSpPr>
          <p:cNvPr id="7" name="Cube 6"/>
          <p:cNvSpPr/>
          <p:nvPr/>
        </p:nvSpPr>
        <p:spPr>
          <a:xfrm>
            <a:off x="414774" y="2454576"/>
            <a:ext cx="644568" cy="701615"/>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600" dirty="0">
                <a:solidFill>
                  <a:schemeClr val="tx1"/>
                </a:solidFill>
                <a:latin typeface="Arial" panose="020B0604020202020204" pitchFamily="34" charset="0"/>
                <a:cs typeface="Arial" panose="020B0604020202020204" pitchFamily="34" charset="0"/>
              </a:rPr>
              <a:t>Washing powder</a:t>
            </a:r>
          </a:p>
          <a:p>
            <a:pPr algn="ctr"/>
            <a:endParaRPr lang="en-GB" sz="600" dirty="0">
              <a:solidFill>
                <a:schemeClr val="tx1"/>
              </a:solidFill>
              <a:latin typeface="Arial" panose="020B0604020202020204" pitchFamily="34" charset="0"/>
              <a:cs typeface="Arial" panose="020B0604020202020204" pitchFamily="34" charset="0"/>
            </a:endParaRPr>
          </a:p>
          <a:p>
            <a:pPr algn="ctr"/>
            <a:r>
              <a:rPr lang="en-GB" sz="600" dirty="0">
                <a:solidFill>
                  <a:schemeClr val="tx1"/>
                </a:solidFill>
                <a:latin typeface="Arial" panose="020B0604020202020204" pitchFamily="34" charset="0"/>
                <a:cs typeface="Arial" panose="020B0604020202020204" pitchFamily="34" charset="0"/>
              </a:rPr>
              <a:t>600 g</a:t>
            </a:r>
          </a:p>
        </p:txBody>
      </p:sp>
      <p:sp>
        <p:nvSpPr>
          <p:cNvPr id="18" name="Cube 17"/>
          <p:cNvSpPr/>
          <p:nvPr/>
        </p:nvSpPr>
        <p:spPr>
          <a:xfrm>
            <a:off x="1253518" y="2247614"/>
            <a:ext cx="719056" cy="908578"/>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600" dirty="0">
                <a:solidFill>
                  <a:schemeClr val="tx1"/>
                </a:solidFill>
                <a:latin typeface="Arial" panose="020B0604020202020204" pitchFamily="34" charset="0"/>
                <a:cs typeface="Arial" panose="020B0604020202020204" pitchFamily="34" charset="0"/>
              </a:rPr>
              <a:t>Washing powder</a:t>
            </a:r>
          </a:p>
          <a:p>
            <a:pPr algn="ctr"/>
            <a:endParaRPr lang="en-GB" sz="600" dirty="0">
              <a:solidFill>
                <a:schemeClr val="tx1"/>
              </a:solidFill>
              <a:latin typeface="Arial" panose="020B0604020202020204" pitchFamily="34" charset="0"/>
              <a:cs typeface="Arial" panose="020B0604020202020204" pitchFamily="34" charset="0"/>
            </a:endParaRPr>
          </a:p>
          <a:p>
            <a:pPr algn="ctr"/>
            <a:r>
              <a:rPr lang="en-GB" sz="600" dirty="0">
                <a:solidFill>
                  <a:schemeClr val="tx1"/>
                </a:solidFill>
                <a:latin typeface="Arial" panose="020B0604020202020204" pitchFamily="34" charset="0"/>
                <a:cs typeface="Arial" panose="020B0604020202020204" pitchFamily="34" charset="0"/>
              </a:rPr>
              <a:t>1500 g</a:t>
            </a:r>
          </a:p>
        </p:txBody>
      </p:sp>
      <p:sp>
        <p:nvSpPr>
          <p:cNvPr id="9" name="TextBox 8"/>
          <p:cNvSpPr txBox="1"/>
          <p:nvPr/>
        </p:nvSpPr>
        <p:spPr>
          <a:xfrm>
            <a:off x="427980" y="3156191"/>
            <a:ext cx="444352" cy="215444"/>
          </a:xfrm>
          <a:prstGeom prst="rect">
            <a:avLst/>
          </a:prstGeom>
          <a:noFill/>
        </p:spPr>
        <p:txBody>
          <a:bodyPr wrap="none" rtlCol="0">
            <a:spAutoFit/>
          </a:bodyPr>
          <a:lstStyle/>
          <a:p>
            <a:pPr algn="ctr"/>
            <a:r>
              <a:rPr lang="en-GB" sz="800" dirty="0">
                <a:latin typeface="Arial" panose="020B0604020202020204" pitchFamily="34" charset="0"/>
                <a:cs typeface="Arial" panose="020B0604020202020204" pitchFamily="34" charset="0"/>
              </a:rPr>
              <a:t>£3.30</a:t>
            </a:r>
          </a:p>
        </p:txBody>
      </p:sp>
      <p:sp>
        <p:nvSpPr>
          <p:cNvPr id="22" name="TextBox 21"/>
          <p:cNvSpPr txBox="1"/>
          <p:nvPr/>
        </p:nvSpPr>
        <p:spPr>
          <a:xfrm>
            <a:off x="1148119" y="3124067"/>
            <a:ext cx="769763" cy="338554"/>
          </a:xfrm>
          <a:prstGeom prst="rect">
            <a:avLst/>
          </a:prstGeom>
          <a:noFill/>
        </p:spPr>
        <p:txBody>
          <a:bodyPr wrap="none" rtlCol="0">
            <a:spAutoFit/>
          </a:bodyPr>
          <a:lstStyle/>
          <a:p>
            <a:pPr algn="ctr"/>
            <a:r>
              <a:rPr lang="en-GB" sz="800" dirty="0">
                <a:latin typeface="Arial" panose="020B0604020202020204" pitchFamily="34" charset="0"/>
                <a:cs typeface="Arial" panose="020B0604020202020204" pitchFamily="34" charset="0"/>
              </a:rPr>
              <a:t>Was £9.60</a:t>
            </a:r>
          </a:p>
          <a:p>
            <a:pPr algn="ctr"/>
            <a:r>
              <a:rPr lang="en-GB" sz="800" dirty="0">
                <a:latin typeface="Arial" panose="020B0604020202020204" pitchFamily="34" charset="0"/>
                <a:cs typeface="Arial" panose="020B0604020202020204" pitchFamily="34" charset="0"/>
              </a:rPr>
              <a:t>Now 15% off</a:t>
            </a:r>
          </a:p>
        </p:txBody>
      </p:sp>
      <p:sp>
        <p:nvSpPr>
          <p:cNvPr id="24" name="Rectangle 23"/>
          <p:cNvSpPr/>
          <p:nvPr/>
        </p:nvSpPr>
        <p:spPr>
          <a:xfrm>
            <a:off x="1332331" y="5812723"/>
            <a:ext cx="940605" cy="707886"/>
          </a:xfrm>
          <a:prstGeom prst="rect">
            <a:avLst/>
          </a:prstGeom>
          <a:ln>
            <a:solidFill>
              <a:srgbClr val="FF0000"/>
            </a:solidFill>
          </a:ln>
        </p:spPr>
        <p:txBody>
          <a:bodyPr wrap="square">
            <a:spAutoFit/>
          </a:bodyPr>
          <a:lstStyle/>
          <a:p>
            <a:r>
              <a:rPr lang="en-GB" sz="1000" dirty="0">
                <a:solidFill>
                  <a:srgbClr val="FF0000"/>
                </a:solidFill>
                <a:latin typeface="Arial" panose="020B0604020202020204" pitchFamily="34" charset="0"/>
                <a:cs typeface="Arial" panose="020B0604020202020204" pitchFamily="34" charset="0"/>
              </a:rPr>
              <a:t>187.5 g flour</a:t>
            </a:r>
          </a:p>
          <a:p>
            <a:r>
              <a:rPr lang="en-GB" sz="1000" dirty="0">
                <a:solidFill>
                  <a:srgbClr val="FF0000"/>
                </a:solidFill>
                <a:latin typeface="Arial" panose="020B0604020202020204" pitchFamily="34" charset="0"/>
                <a:cs typeface="Arial" panose="020B0604020202020204" pitchFamily="34" charset="0"/>
              </a:rPr>
              <a:t>125 g sugar</a:t>
            </a:r>
          </a:p>
          <a:p>
            <a:r>
              <a:rPr lang="en-GB" sz="1000" dirty="0">
                <a:solidFill>
                  <a:srgbClr val="FF0000"/>
                </a:solidFill>
                <a:latin typeface="Arial" panose="020B0604020202020204" pitchFamily="34" charset="0"/>
                <a:cs typeface="Arial" panose="020B0604020202020204" pitchFamily="34" charset="0"/>
              </a:rPr>
              <a:t>100 g butter</a:t>
            </a:r>
          </a:p>
          <a:p>
            <a:r>
              <a:rPr lang="en-GB" sz="1000" dirty="0">
                <a:solidFill>
                  <a:srgbClr val="FF0000"/>
                </a:solidFill>
                <a:latin typeface="Arial" panose="020B0604020202020204" pitchFamily="34" charset="0"/>
                <a:cs typeface="Arial" panose="020B0604020202020204" pitchFamily="34" charset="0"/>
              </a:rPr>
              <a:t>5 egg yolks</a:t>
            </a:r>
          </a:p>
        </p:txBody>
      </p:sp>
      <p:sp>
        <p:nvSpPr>
          <p:cNvPr id="3" name="Oval 2"/>
          <p:cNvSpPr/>
          <p:nvPr/>
        </p:nvSpPr>
        <p:spPr>
          <a:xfrm>
            <a:off x="5451566" y="772455"/>
            <a:ext cx="191588" cy="4119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6633151" y="739912"/>
            <a:ext cx="191588" cy="4119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999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733928"/>
                <a:ext cx="3222172" cy="273260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Vectors</a:t>
                </a: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OABC is a parallelogram. P is the point on AC such that AP = </a:t>
                </a:r>
                <a14:m>
                  <m:oMath xmlns:m="http://schemas.openxmlformats.org/officeDocument/2006/math">
                    <m:f>
                      <m:fPr>
                        <m:ctrlPr>
                          <a:rPr lang="en-GB" sz="1000" i="1" smtClean="0">
                            <a:solidFill>
                              <a:schemeClr val="tx1"/>
                            </a:solidFill>
                            <a:latin typeface="Cambria Math" panose="02040503050406030204" pitchFamily="18" charset="0"/>
                            <a:cs typeface="Arial" panose="020B0604020202020204" pitchFamily="34" charset="0"/>
                          </a:rPr>
                        </m:ctrlPr>
                      </m:fPr>
                      <m:num>
                        <m:r>
                          <a:rPr lang="en-GB" sz="1000" b="0" i="1" smtClean="0">
                            <a:solidFill>
                              <a:schemeClr val="tx1"/>
                            </a:solidFill>
                            <a:latin typeface="Cambria Math" panose="02040503050406030204" pitchFamily="18" charset="0"/>
                            <a:cs typeface="Arial" panose="020B0604020202020204" pitchFamily="34" charset="0"/>
                          </a:rPr>
                          <m:t>2</m:t>
                        </m:r>
                      </m:num>
                      <m:den>
                        <m:r>
                          <a:rPr lang="en-GB" sz="1000" b="0" i="1" smtClean="0">
                            <a:solidFill>
                              <a:schemeClr val="tx1"/>
                            </a:solidFill>
                            <a:latin typeface="Cambria Math" panose="02040503050406030204" pitchFamily="18" charset="0"/>
                            <a:cs typeface="Arial" panose="020B0604020202020204" pitchFamily="34" charset="0"/>
                          </a:rPr>
                          <m:t>3</m:t>
                        </m:r>
                      </m:den>
                    </m:f>
                  </m:oMath>
                </a14:m>
                <a:r>
                  <a:rPr lang="en-GB" sz="1000" dirty="0">
                    <a:solidFill>
                      <a:schemeClr val="tx1"/>
                    </a:solidFill>
                    <a:latin typeface="Arial" panose="020B0604020202020204" pitchFamily="34" charset="0"/>
                    <a:cs typeface="Arial" panose="020B0604020202020204" pitchFamily="34" charset="0"/>
                  </a:rPr>
                  <a:t>AC. </a:t>
                </a:r>
                <a14:m>
                  <m:oMath xmlns:m="http://schemas.openxmlformats.org/officeDocument/2006/math">
                    <m:groupChr>
                      <m:groupChrPr>
                        <m:chr m:val="→"/>
                        <m:pos m:val="top"/>
                        <m:ctrlPr>
                          <a:rPr lang="en-GB" sz="1000" i="1" smtClean="0">
                            <a:solidFill>
                              <a:schemeClr val="tx1"/>
                            </a:solidFill>
                            <a:latin typeface="Cambria Math" panose="02040503050406030204" pitchFamily="18" charset="0"/>
                            <a:cs typeface="Arial" panose="020B0604020202020204" pitchFamily="34" charset="0"/>
                          </a:rPr>
                        </m:ctrlPr>
                      </m:groupChrPr>
                      <m:e>
                        <m:r>
                          <m:rPr>
                            <m:brk m:alnAt="1"/>
                          </m:rPr>
                          <a:rPr lang="en-GB" sz="1000" b="0" i="1" smtClean="0">
                            <a:solidFill>
                              <a:schemeClr val="tx1"/>
                            </a:solidFill>
                            <a:latin typeface="Cambria Math" panose="02040503050406030204" pitchFamily="18" charset="0"/>
                            <a:cs typeface="Arial" panose="020B0604020202020204" pitchFamily="34" charset="0"/>
                          </a:rPr>
                          <m:t>𝑂</m:t>
                        </m:r>
                        <m:r>
                          <a:rPr lang="en-GB" sz="1000" b="0" i="1" smtClean="0">
                            <a:solidFill>
                              <a:schemeClr val="tx1"/>
                            </a:solidFill>
                            <a:latin typeface="Cambria Math" panose="02040503050406030204" pitchFamily="18" charset="0"/>
                            <a:cs typeface="Arial" panose="020B0604020202020204" pitchFamily="34" charset="0"/>
                          </a:rPr>
                          <m:t>𝐴</m:t>
                        </m:r>
                      </m:e>
                    </m:groupChr>
                  </m:oMath>
                </a14:m>
                <a:r>
                  <a:rPr lang="en-GB" sz="1000" dirty="0">
                    <a:solidFill>
                      <a:schemeClr val="tx1"/>
                    </a:solidFill>
                    <a:latin typeface="Arial" panose="020B0604020202020204" pitchFamily="34" charset="0"/>
                    <a:cs typeface="Arial" panose="020B0604020202020204" pitchFamily="34" charset="0"/>
                  </a:rPr>
                  <a:t> = 6a, </a:t>
                </a:r>
                <a14:m>
                  <m:oMath xmlns:m="http://schemas.openxmlformats.org/officeDocument/2006/math">
                    <m:groupChr>
                      <m:groupChrPr>
                        <m:chr m:val="→"/>
                        <m:pos m:val="top"/>
                        <m:ctrlPr>
                          <a:rPr lang="en-GB" sz="1000" i="1">
                            <a:solidFill>
                              <a:schemeClr val="tx1"/>
                            </a:solidFill>
                            <a:latin typeface="Cambria Math" panose="02040503050406030204" pitchFamily="18" charset="0"/>
                            <a:cs typeface="Arial" panose="020B0604020202020204" pitchFamily="34" charset="0"/>
                          </a:rPr>
                        </m:ctrlPr>
                      </m:groupChrPr>
                      <m:e>
                        <m:r>
                          <m:rPr>
                            <m:brk m:alnAt="1"/>
                          </m:rPr>
                          <a:rPr lang="en-GB" sz="1000" i="1">
                            <a:solidFill>
                              <a:schemeClr val="tx1"/>
                            </a:solidFill>
                            <a:latin typeface="Cambria Math" panose="02040503050406030204" pitchFamily="18" charset="0"/>
                            <a:cs typeface="Arial" panose="020B0604020202020204" pitchFamily="34" charset="0"/>
                          </a:rPr>
                          <m:t>𝑂</m:t>
                        </m:r>
                        <m:r>
                          <a:rPr lang="en-GB" sz="1000" b="0" i="1" smtClean="0">
                            <a:solidFill>
                              <a:schemeClr val="tx1"/>
                            </a:solidFill>
                            <a:latin typeface="Cambria Math" panose="02040503050406030204" pitchFamily="18" charset="0"/>
                            <a:cs typeface="Arial" panose="020B0604020202020204" pitchFamily="34" charset="0"/>
                          </a:rPr>
                          <m:t>𝐶</m:t>
                        </m:r>
                      </m:e>
                    </m:groupChr>
                  </m:oMath>
                </a14:m>
                <a:r>
                  <a:rPr lang="en-GB" sz="1000" dirty="0">
                    <a:solidFill>
                      <a:schemeClr val="tx1"/>
                    </a:solidFill>
                    <a:latin typeface="Arial" panose="020B0604020202020204" pitchFamily="34" charset="0"/>
                    <a:cs typeface="Arial" panose="020B0604020202020204" pitchFamily="34" charset="0"/>
                  </a:rPr>
                  <a:t> = 6c.</a:t>
                </a: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1) Find the vector </a:t>
                </a:r>
                <a14:m>
                  <m:oMath xmlns:m="http://schemas.openxmlformats.org/officeDocument/2006/math">
                    <m:groupChr>
                      <m:groupChrPr>
                        <m:chr m:val="→"/>
                        <m:pos m:val="top"/>
                        <m:ctrlPr>
                          <a:rPr lang="en-GB" sz="1000" i="1">
                            <a:solidFill>
                              <a:schemeClr val="tx1"/>
                            </a:solidFill>
                            <a:latin typeface="Cambria Math" panose="02040503050406030204" pitchFamily="18" charset="0"/>
                            <a:cs typeface="Arial" panose="020B0604020202020204" pitchFamily="34" charset="0"/>
                          </a:rPr>
                        </m:ctrlPr>
                      </m:groupChrPr>
                      <m:e>
                        <m:r>
                          <m:rPr>
                            <m:brk m:alnAt="1"/>
                          </m:rPr>
                          <a:rPr lang="en-GB" sz="1000" i="1">
                            <a:solidFill>
                              <a:schemeClr val="tx1"/>
                            </a:solidFill>
                            <a:latin typeface="Cambria Math" panose="02040503050406030204" pitchFamily="18" charset="0"/>
                            <a:cs typeface="Arial" panose="020B0604020202020204" pitchFamily="34" charset="0"/>
                          </a:rPr>
                          <m:t>𝑂</m:t>
                        </m:r>
                        <m:r>
                          <a:rPr lang="en-GB" sz="1000" b="0" i="1" smtClean="0">
                            <a:solidFill>
                              <a:schemeClr val="tx1"/>
                            </a:solidFill>
                            <a:latin typeface="Cambria Math" panose="02040503050406030204" pitchFamily="18" charset="0"/>
                            <a:cs typeface="Arial" panose="020B0604020202020204" pitchFamily="34" charset="0"/>
                          </a:rPr>
                          <m:t>𝑃</m:t>
                        </m:r>
                      </m:e>
                    </m:groupChr>
                  </m:oMath>
                </a14:m>
                <a:r>
                  <a:rPr lang="en-GB" sz="1000" dirty="0">
                    <a:solidFill>
                      <a:schemeClr val="tx1"/>
                    </a:solidFill>
                    <a:latin typeface="Arial" panose="020B0604020202020204" pitchFamily="34" charset="0"/>
                    <a:cs typeface="Arial" panose="020B0604020202020204" pitchFamily="34" charset="0"/>
                  </a:rPr>
                  <a:t> . Give your answer in terms of a and c.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m:t>
                    </m:r>
                    <m:r>
                      <a:rPr lang="en-GB" sz="1000" b="0" i="1" smtClean="0">
                        <a:solidFill>
                          <a:srgbClr val="FF0000"/>
                        </a:solidFill>
                        <a:latin typeface="Cambria Math" panose="02040503050406030204" pitchFamily="18" charset="0"/>
                        <a:cs typeface="Arial" panose="020B0604020202020204" pitchFamily="34" charset="0"/>
                      </a:rPr>
                      <m:t>𝑎</m:t>
                    </m:r>
                    <m:r>
                      <a:rPr lang="en-GB" sz="1000" b="0" i="1" smtClean="0">
                        <a:solidFill>
                          <a:srgbClr val="FF0000"/>
                        </a:solidFill>
                        <a:latin typeface="Cambria Math" panose="02040503050406030204" pitchFamily="18" charset="0"/>
                        <a:cs typeface="Arial" panose="020B0604020202020204" pitchFamily="34" charset="0"/>
                      </a:rPr>
                      <m:t>+4</m:t>
                    </m:r>
                    <m:r>
                      <a:rPr lang="en-GB" sz="1000" b="0" i="1" smtClean="0">
                        <a:solidFill>
                          <a:srgbClr val="FF0000"/>
                        </a:solidFill>
                        <a:latin typeface="Cambria Math" panose="02040503050406030204" pitchFamily="18" charset="0"/>
                        <a:cs typeface="Arial" panose="020B0604020202020204" pitchFamily="34" charset="0"/>
                      </a:rPr>
                      <m:t>𝑐</m:t>
                    </m:r>
                  </m:oMath>
                </a14:m>
                <a:endParaRPr lang="en-GB" sz="10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latin typeface="Arial" panose="020B0604020202020204" pitchFamily="34" charset="0"/>
                    <a:cs typeface="Arial" panose="020B0604020202020204" pitchFamily="34" charset="0"/>
                  </a:rPr>
                  <a:t>The midpoint of CB is M.</a:t>
                </a:r>
              </a:p>
              <a:p>
                <a:r>
                  <a:rPr lang="en-GB" sz="1000" dirty="0">
                    <a:solidFill>
                      <a:schemeClr val="tx1"/>
                    </a:solidFill>
                    <a:latin typeface="Arial" panose="020B0604020202020204" pitchFamily="34" charset="0"/>
                    <a:cs typeface="Arial" panose="020B0604020202020204" pitchFamily="34" charset="0"/>
                  </a:rPr>
                  <a:t>2) Prove that OPM is a straight line. </a:t>
                </a:r>
                <a14:m>
                  <m:oMath xmlns:m="http://schemas.openxmlformats.org/officeDocument/2006/math">
                    <m:acc>
                      <m:accPr>
                        <m:chr m:val="⃗"/>
                        <m:ctrlPr>
                          <a:rPr lang="en-GB" sz="1000" i="1" smtClean="0">
                            <a:solidFill>
                              <a:srgbClr val="FF0000"/>
                            </a:solidFill>
                            <a:latin typeface="Cambria Math" panose="02040503050406030204" pitchFamily="18" charset="0"/>
                            <a:cs typeface="Arial" panose="020B0604020202020204" pitchFamily="34" charset="0"/>
                          </a:rPr>
                        </m:ctrlPr>
                      </m:accPr>
                      <m:e>
                        <m:r>
                          <a:rPr lang="en-GB" sz="1000" b="0" i="1" smtClean="0">
                            <a:solidFill>
                              <a:srgbClr val="FF0000"/>
                            </a:solidFill>
                            <a:latin typeface="Cambria Math" panose="02040503050406030204" pitchFamily="18" charset="0"/>
                            <a:cs typeface="Arial" panose="020B0604020202020204" pitchFamily="34" charset="0"/>
                          </a:rPr>
                          <m:t>𝑂𝑀</m:t>
                        </m:r>
                      </m:e>
                    </m:acc>
                    <m:r>
                      <a:rPr lang="en-GB" sz="1000" b="0" i="1" smtClean="0">
                        <a:solidFill>
                          <a:srgbClr val="FF0000"/>
                        </a:solidFill>
                        <a:latin typeface="Cambria Math" panose="02040503050406030204" pitchFamily="18" charset="0"/>
                        <a:cs typeface="Arial" panose="020B0604020202020204" pitchFamily="34" charset="0"/>
                      </a:rPr>
                      <m:t>=3</m:t>
                    </m:r>
                    <m:r>
                      <a:rPr lang="en-GB" sz="1000" b="0" i="1" smtClean="0">
                        <a:solidFill>
                          <a:srgbClr val="FF0000"/>
                        </a:solidFill>
                        <a:latin typeface="Cambria Math" panose="02040503050406030204" pitchFamily="18" charset="0"/>
                        <a:cs typeface="Arial" panose="020B0604020202020204" pitchFamily="34" charset="0"/>
                      </a:rPr>
                      <m:t>𝑎</m:t>
                    </m:r>
                    <m:r>
                      <a:rPr lang="en-GB" sz="1000" b="0" i="1" smtClean="0">
                        <a:solidFill>
                          <a:srgbClr val="FF0000"/>
                        </a:solidFill>
                        <a:latin typeface="Cambria Math" panose="02040503050406030204" pitchFamily="18" charset="0"/>
                        <a:cs typeface="Arial" panose="020B0604020202020204" pitchFamily="34" charset="0"/>
                      </a:rPr>
                      <m:t>+6</m:t>
                    </m:r>
                    <m:r>
                      <a:rPr lang="en-GB" sz="1000" b="0" i="1" smtClean="0">
                        <a:solidFill>
                          <a:srgbClr val="FF0000"/>
                        </a:solidFill>
                        <a:latin typeface="Cambria Math" panose="02040503050406030204" pitchFamily="18" charset="0"/>
                        <a:cs typeface="Arial" panose="020B0604020202020204" pitchFamily="34" charset="0"/>
                      </a:rPr>
                      <m:t>𝑐</m:t>
                    </m:r>
                  </m:oMath>
                </a14:m>
                <a:endParaRPr lang="en-GB" sz="1000" dirty="0">
                  <a:solidFill>
                    <a:schemeClr val="tx1"/>
                  </a:solidFill>
                  <a:latin typeface="Arial" panose="020B0604020202020204" pitchFamily="34" charset="0"/>
                  <a:cs typeface="Arial" panose="020B0604020202020204" pitchFamily="34" charset="0"/>
                </a:endParaRPr>
              </a:p>
              <a:p>
                <a:r>
                  <a:rPr lang="en-GB" sz="1000" dirty="0">
                    <a:solidFill>
                      <a:schemeClr val="tx1"/>
                    </a:solidFill>
                  </a:rPr>
                  <a:t> </a:t>
                </a:r>
              </a:p>
            </p:txBody>
          </p:sp>
        </mc:Choice>
        <mc:Fallback xmlns="">
          <p:sp>
            <p:nvSpPr>
              <p:cNvPr id="2" name="Rectangle 1"/>
              <p:cNvSpPr>
                <a:spLocks noRot="1" noChangeAspect="1" noMove="1" noResize="1" noEditPoints="1" noAdjustHandles="1" noChangeArrowheads="1" noChangeShapeType="1" noTextEdit="1"/>
              </p:cNvSpPr>
              <p:nvPr/>
            </p:nvSpPr>
            <p:spPr>
              <a:xfrm>
                <a:off x="0" y="733928"/>
                <a:ext cx="3222172" cy="2732604"/>
              </a:xfrm>
              <a:prstGeom prst="rect">
                <a:avLst/>
              </a:prstGeom>
              <a:blipFill rotWithShape="0">
                <a:blip r:embed="rId2"/>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3341915" y="-1"/>
                <a:ext cx="3222172" cy="431837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Circle Theorems</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The diagram shows a 		circle centre O. A, B 		and C are points on 		the circumference. 		DCO is a straight 		  line. DA is a tangent 		    to the circle. Angle 		      ADO = 36°</a:t>
                </a: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1) Work out the size of angle AOD.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54</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2) Work out the size of angle ABC.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27</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In the diagram, A, B, C and </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D are points on the </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circumference of a circle, </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centre O. Angle BAD = 70°.</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Angle BOD = x°. Angle </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BCD = y°.</a:t>
                </a: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3) Work out the value of x.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140</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4) Work out the value of y.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110</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7" name="Rectangle 16"/>
              <p:cNvSpPr>
                <a:spLocks noRot="1" noChangeAspect="1" noMove="1" noResize="1" noEditPoints="1" noAdjustHandles="1" noChangeArrowheads="1" noChangeShapeType="1" noTextEdit="1"/>
              </p:cNvSpPr>
              <p:nvPr/>
            </p:nvSpPr>
            <p:spPr>
              <a:xfrm>
                <a:off x="3341915" y="-1"/>
                <a:ext cx="3222172" cy="4318378"/>
              </a:xfrm>
              <a:prstGeom prst="rect">
                <a:avLst/>
              </a:prstGeom>
              <a:blipFill rotWithShape="0">
                <a:blip r:embed="rId3"/>
                <a:stretch>
                  <a:fillRect/>
                </a:stretch>
              </a:blipFill>
              <a:ln w="285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6683828" y="-2"/>
                <a:ext cx="3222172" cy="431837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Pythagoras’ Theorem and Trigonometry</a:t>
                </a: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Work out the value of x.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17.5</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Work out the value of y.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9.54</m:t>
                    </m:r>
                    <m:r>
                      <a:rPr lang="en-GB" sz="1000" b="0" i="1" smtClean="0">
                        <a:solidFill>
                          <a:srgbClr val="FF0000"/>
                        </a:solidFill>
                        <a:latin typeface="Cambria Math" panose="02040503050406030204" pitchFamily="18" charset="0"/>
                        <a:cs typeface="Arial" panose="020B0604020202020204" pitchFamily="34" charset="0"/>
                      </a:rPr>
                      <m:t>𝑐𝑚</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Use the cosine rule to calculate angle x.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81.3</m:t>
                    </m:r>
                    <m:r>
                      <a:rPr lang="en-GB" sz="10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m:t>
                    </m:r>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28600" indent="-228600">
                  <a:buFont typeface="+mj-lt"/>
                  <a:buAutoNum type="arabicParenR"/>
                </a:pP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Find the area of triangle PQR.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65.2</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𝑐𝑚</m:t>
                        </m:r>
                      </m:e>
                      <m:sup>
                        <m:r>
                          <a:rPr lang="en-GB" sz="1000" b="0" i="1" smtClean="0">
                            <a:solidFill>
                              <a:srgbClr val="FF0000"/>
                            </a:solidFill>
                            <a:latin typeface="Cambria Math" panose="02040503050406030204" pitchFamily="18" charset="0"/>
                            <a:cs typeface="Arial" panose="020B0604020202020204" pitchFamily="34" charset="0"/>
                          </a:rPr>
                          <m:t>2</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1" name="Rectangle 20"/>
              <p:cNvSpPr>
                <a:spLocks noRot="1" noChangeAspect="1" noMove="1" noResize="1" noEditPoints="1" noAdjustHandles="1" noChangeArrowheads="1" noChangeShapeType="1" noTextEdit="1"/>
              </p:cNvSpPr>
              <p:nvPr/>
            </p:nvSpPr>
            <p:spPr>
              <a:xfrm>
                <a:off x="6683828" y="-2"/>
                <a:ext cx="3222172" cy="4318379"/>
              </a:xfrm>
              <a:prstGeom prst="rect">
                <a:avLst/>
              </a:prstGeom>
              <a:blipFill rotWithShape="0">
                <a:blip r:embed="rId4"/>
                <a:stretch>
                  <a:fillRect/>
                </a:stretch>
              </a:blipFill>
              <a:ln w="28575">
                <a:solidFill>
                  <a:schemeClr val="tx1"/>
                </a:solidFill>
              </a:ln>
            </p:spPr>
            <p:txBody>
              <a:bodyPr/>
              <a:lstStyle/>
              <a:p>
                <a:r>
                  <a:rPr lang="en-GB">
                    <a:noFill/>
                  </a:rPr>
                  <a:t> </a:t>
                </a:r>
              </a:p>
            </p:txBody>
          </p:sp>
        </mc:Fallback>
      </mc:AlternateContent>
      <p:sp>
        <p:nvSpPr>
          <p:cNvPr id="23" name="Rectangle 22"/>
          <p:cNvSpPr/>
          <p:nvPr/>
        </p:nvSpPr>
        <p:spPr>
          <a:xfrm>
            <a:off x="3341914" y="4394579"/>
            <a:ext cx="6564085" cy="246342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Volume of Pyramids and Spheres</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Calculate the volume and surface area:</a:t>
            </a:r>
          </a:p>
        </p:txBody>
      </p:sp>
      <mc:AlternateContent xmlns:mc="http://schemas.openxmlformats.org/markup-compatibility/2006" xmlns:a14="http://schemas.microsoft.com/office/drawing/2010/main">
        <mc:Choice Requires="a14">
          <p:sp>
            <p:nvSpPr>
              <p:cNvPr id="24" name="Rectangle 23"/>
              <p:cNvSpPr/>
              <p:nvPr/>
            </p:nvSpPr>
            <p:spPr>
              <a:xfrm>
                <a:off x="0" y="3568700"/>
                <a:ext cx="3222172" cy="32893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b="1" dirty="0">
                    <a:solidFill>
                      <a:schemeClr val="tx1"/>
                    </a:solidFill>
                    <a:latin typeface="Arial" panose="020B0604020202020204" pitchFamily="34" charset="0"/>
                    <a:ea typeface="Calibri" panose="020F0502020204030204" pitchFamily="34" charset="0"/>
                    <a:cs typeface="Arial" panose="020B0604020202020204" pitchFamily="34" charset="0"/>
                  </a:rPr>
                  <a:t>Similarity and Congruence</a:t>
                </a: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The straight lines AE and BD intersect at C. </a:t>
                </a: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Prove that triangles ABC and EDC are congruent.</a:t>
                </a:r>
              </a:p>
              <a:p>
                <a:r>
                  <a:rPr lang="en-GB" sz="1000" dirty="0">
                    <a:solidFill>
                      <a:srgbClr val="FF0000"/>
                    </a:solidFill>
                    <a:cs typeface="Arial" panose="020B0604020202020204" pitchFamily="34" charset="0"/>
                  </a:rPr>
                  <a:t>Using </a:t>
                </a:r>
                <a:r>
                  <a:rPr lang="en-GB" sz="1000" dirty="0" err="1">
                    <a:solidFill>
                      <a:srgbClr val="FF0000"/>
                    </a:solidFill>
                    <a:cs typeface="Arial" panose="020B0604020202020204" pitchFamily="34" charset="0"/>
                  </a:rPr>
                  <a:t>co</a:t>
                </a:r>
                <a:r>
                  <a:rPr lang="en-GB" sz="1000" dirty="0">
                    <a:solidFill>
                      <a:srgbClr val="FF0000"/>
                    </a:solidFill>
                    <a:cs typeface="Arial" panose="020B0604020202020204" pitchFamily="34" charset="0"/>
                  </a:rPr>
                  <a:t>sine rule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𝐴𝐶</m:t>
                    </m:r>
                    <m:r>
                      <a:rPr lang="en-GB" sz="1000" b="0" i="1" smtClean="0">
                        <a:solidFill>
                          <a:srgbClr val="FF0000"/>
                        </a:solidFill>
                        <a:latin typeface="Cambria Math" panose="02040503050406030204" pitchFamily="18" charset="0"/>
                        <a:cs typeface="Arial" panose="020B0604020202020204" pitchFamily="34" charset="0"/>
                      </a:rPr>
                      <m:t>=7</m:t>
                    </m:r>
                    <m:r>
                      <a:rPr lang="en-GB" sz="1000" b="0" i="1" smtClean="0">
                        <a:solidFill>
                          <a:srgbClr val="FF0000"/>
                        </a:solidFill>
                        <a:latin typeface="Cambria Math" panose="02040503050406030204" pitchFamily="18" charset="0"/>
                        <a:cs typeface="Arial" panose="020B0604020202020204" pitchFamily="34" charset="0"/>
                      </a:rPr>
                      <m:t>𝑐𝑚</m:t>
                    </m:r>
                  </m:oMath>
                </a14:m>
                <a:r>
                  <a:rPr lang="en-GB" sz="1000" dirty="0">
                    <a:solidFill>
                      <a:srgbClr val="FF0000"/>
                    </a:solidFill>
                    <a:latin typeface="Arial" panose="020B0604020202020204" pitchFamily="34" charset="0"/>
                    <a:ea typeface="Calibri" panose="020F0502020204030204" pitchFamily="34" charset="0"/>
                    <a:cs typeface="Arial" panose="020B0604020202020204" pitchFamily="34" charset="0"/>
                  </a:rPr>
                  <a:t>, so we have SAS.</a:t>
                </a:r>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Cylinder A and cylinder B are mathematically similar. The volume of cylinder A is 80 cm</a:t>
                </a:r>
                <a:r>
                  <a:rPr lang="en-GB" sz="1000" baseline="30000" dirty="0">
                    <a:solidFill>
                      <a:schemeClr val="tx1"/>
                    </a:solidFill>
                    <a:latin typeface="Arial" panose="020B0604020202020204" pitchFamily="34" charset="0"/>
                    <a:ea typeface="Calibri" panose="020F0502020204030204" pitchFamily="34" charset="0"/>
                    <a:cs typeface="Arial" panose="020B0604020202020204" pitchFamily="34" charset="0"/>
                  </a:rPr>
                  <a:t>3</a:t>
                </a:r>
                <a:r>
                  <a:rPr lang="en-GB" sz="1000" dirty="0">
                    <a:solidFill>
                      <a:schemeClr val="tx1"/>
                    </a:solidFill>
                    <a:latin typeface="Arial" panose="020B0604020202020204" pitchFamily="34" charset="0"/>
                    <a:ea typeface="Calibri" panose="020F0502020204030204" pitchFamily="34" charset="0"/>
                    <a:cs typeface="Arial" panose="020B0604020202020204" pitchFamily="34" charset="0"/>
                  </a:rPr>
                  <a:t>. Calculate the volume of cylinder B. </a:t>
                </a:r>
                <a14:m>
                  <m:oMath xmlns:m="http://schemas.openxmlformats.org/officeDocument/2006/math">
                    <m:r>
                      <a:rPr lang="en-GB" sz="1000" b="0" i="1" smtClean="0">
                        <a:solidFill>
                          <a:srgbClr val="FF0000"/>
                        </a:solidFill>
                        <a:latin typeface="Cambria Math" panose="02040503050406030204" pitchFamily="18" charset="0"/>
                        <a:cs typeface="Arial" panose="020B0604020202020204" pitchFamily="34" charset="0"/>
                      </a:rPr>
                      <m:t>270</m:t>
                    </m:r>
                    <m:sSup>
                      <m:sSupPr>
                        <m:ctrlPr>
                          <a:rPr lang="en-GB" sz="1000" b="0" i="1" smtClean="0">
                            <a:solidFill>
                              <a:srgbClr val="FF0000"/>
                            </a:solidFill>
                            <a:latin typeface="Cambria Math" panose="02040503050406030204" pitchFamily="18" charset="0"/>
                            <a:cs typeface="Arial" panose="020B0604020202020204" pitchFamily="34" charset="0"/>
                          </a:rPr>
                        </m:ctrlPr>
                      </m:sSupPr>
                      <m:e>
                        <m:r>
                          <a:rPr lang="en-GB" sz="1000" b="0" i="1" smtClean="0">
                            <a:solidFill>
                              <a:srgbClr val="FF0000"/>
                            </a:solidFill>
                            <a:latin typeface="Cambria Math" panose="02040503050406030204" pitchFamily="18" charset="0"/>
                            <a:cs typeface="Arial" panose="020B0604020202020204" pitchFamily="34" charset="0"/>
                          </a:rPr>
                          <m:t>𝑐𝑚</m:t>
                        </m:r>
                      </m:e>
                      <m:sup>
                        <m:r>
                          <a:rPr lang="en-GB" sz="1000" b="0" i="1" smtClean="0">
                            <a:solidFill>
                              <a:srgbClr val="FF0000"/>
                            </a:solidFill>
                            <a:latin typeface="Cambria Math" panose="02040503050406030204" pitchFamily="18" charset="0"/>
                            <a:cs typeface="Arial" panose="020B0604020202020204" pitchFamily="34" charset="0"/>
                          </a:rPr>
                          <m:t>3</m:t>
                        </m:r>
                      </m:sup>
                    </m:sSup>
                  </m:oMath>
                </a14:m>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n-GB" sz="10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4" name="Rectangle 23"/>
              <p:cNvSpPr>
                <a:spLocks noRot="1" noChangeAspect="1" noMove="1" noResize="1" noEditPoints="1" noAdjustHandles="1" noChangeArrowheads="1" noChangeShapeType="1" noTextEdit="1"/>
              </p:cNvSpPr>
              <p:nvPr/>
            </p:nvSpPr>
            <p:spPr>
              <a:xfrm>
                <a:off x="0" y="3568700"/>
                <a:ext cx="3222172" cy="3289300"/>
              </a:xfrm>
              <a:prstGeom prst="rect">
                <a:avLst/>
              </a:prstGeom>
              <a:blipFill rotWithShape="0">
                <a:blip r:embed="rId5"/>
                <a:stretch>
                  <a:fillRect/>
                </a:stretch>
              </a:blipFill>
              <a:ln w="28575">
                <a:solidFill>
                  <a:schemeClr val="tx1"/>
                </a:solidFill>
              </a:ln>
            </p:spPr>
            <p:txBody>
              <a:bodyPr/>
              <a:lstStyle/>
              <a:p>
                <a:r>
                  <a:rPr lang="en-GB">
                    <a:noFill/>
                  </a:rPr>
                  <a:t> </a:t>
                </a:r>
              </a:p>
            </p:txBody>
          </p:sp>
        </mc:Fallback>
      </mc:AlternateContent>
      <p:sp>
        <p:nvSpPr>
          <p:cNvPr id="10" name="Rectangle 9"/>
          <p:cNvSpPr/>
          <p:nvPr/>
        </p:nvSpPr>
        <p:spPr>
          <a:xfrm>
            <a:off x="0" y="-4274"/>
            <a:ext cx="3222172" cy="66199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Shape, Space and Measure Revision Mat</a:t>
            </a:r>
            <a:endParaRPr lang="en-GB" dirty="0">
              <a:solidFill>
                <a:schemeClr val="tx1"/>
              </a:solidFill>
            </a:endParaRP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r="27129"/>
          <a:stretch>
            <a:fillRect/>
          </a:stretch>
        </p:blipFill>
        <p:spPr bwMode="auto">
          <a:xfrm>
            <a:off x="398503" y="829986"/>
            <a:ext cx="2535944" cy="1143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p:nvPr/>
        </p:nvPicPr>
        <p:blipFill rotWithShape="1">
          <a:blip r:embed="rId7" cstate="print">
            <a:extLst>
              <a:ext uri="{28A0092B-C50C-407E-A947-70E740481C1C}">
                <a14:useLocalDpi xmlns:a14="http://schemas.microsoft.com/office/drawing/2010/main" val="0"/>
              </a:ext>
            </a:extLst>
          </a:blip>
          <a:srcRect r="26167"/>
          <a:stretch/>
        </p:blipFill>
        <p:spPr bwMode="auto">
          <a:xfrm>
            <a:off x="142060" y="5191018"/>
            <a:ext cx="2089350" cy="871848"/>
          </a:xfrm>
          <a:prstGeom prst="rect">
            <a:avLst/>
          </a:prstGeom>
          <a:noFill/>
          <a:ln>
            <a:noFill/>
          </a:ln>
        </p:spPr>
      </p:pic>
      <p:pic>
        <p:nvPicPr>
          <p:cNvPr id="1028" name="Picture 4" descr="https://app.doublestruck.eu/content/AG_MA/HTML/Q/Q16J3H19_files/img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173" y="3788853"/>
            <a:ext cx="2007463" cy="89334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13599" y="1973917"/>
            <a:ext cx="1609545" cy="1424376"/>
          </a:xfrm>
          <a:prstGeom prst="rect">
            <a:avLst/>
          </a:prstGeom>
          <a:noFill/>
          <a:ln>
            <a:noFill/>
          </a:ln>
        </p:spPr>
      </p:pic>
      <p:pic>
        <p:nvPicPr>
          <p:cNvPr id="14" name="Picture 13"/>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447878" y="196183"/>
            <a:ext cx="1874749" cy="1191482"/>
          </a:xfrm>
          <a:prstGeom prst="rect">
            <a:avLst/>
          </a:prstGeom>
          <a:noFill/>
          <a:ln>
            <a:noFill/>
          </a:ln>
        </p:spPr>
      </p:pic>
      <p:grpSp>
        <p:nvGrpSpPr>
          <p:cNvPr id="9" name="Group 8"/>
          <p:cNvGrpSpPr/>
          <p:nvPr/>
        </p:nvGrpSpPr>
        <p:grpSpPr>
          <a:xfrm>
            <a:off x="6683828" y="607325"/>
            <a:ext cx="2249891" cy="1144423"/>
            <a:chOff x="7360550" y="607325"/>
            <a:chExt cx="2249891" cy="1144423"/>
          </a:xfrm>
        </p:grpSpPr>
        <p:sp>
          <p:nvSpPr>
            <p:cNvPr id="4" name="Right Triangle 3"/>
            <p:cNvSpPr/>
            <p:nvPr/>
          </p:nvSpPr>
          <p:spPr>
            <a:xfrm>
              <a:off x="7710985" y="607325"/>
              <a:ext cx="1549021" cy="780340"/>
            </a:xfrm>
            <a:prstGeom prst="rtTriangl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sz="900"/>
            </a:p>
          </p:txBody>
        </p:sp>
        <p:sp>
          <p:nvSpPr>
            <p:cNvPr id="6" name="Pie 5"/>
            <p:cNvSpPr/>
            <p:nvPr/>
          </p:nvSpPr>
          <p:spPr>
            <a:xfrm>
              <a:off x="8882275" y="1023582"/>
              <a:ext cx="728166" cy="728166"/>
            </a:xfrm>
            <a:prstGeom prst="pie">
              <a:avLst>
                <a:gd name="adj1" fmla="val 10898696"/>
                <a:gd name="adj2" fmla="val 12500683"/>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sz="900">
                <a:solidFill>
                  <a:schemeClr val="tx1"/>
                </a:solidFill>
              </a:endParaRPr>
            </a:p>
          </p:txBody>
        </p:sp>
        <p:sp>
          <p:nvSpPr>
            <p:cNvPr id="7" name="Rectangle 6"/>
            <p:cNvSpPr/>
            <p:nvPr/>
          </p:nvSpPr>
          <p:spPr>
            <a:xfrm>
              <a:off x="7710985" y="1235122"/>
              <a:ext cx="152543" cy="152543"/>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sz="900"/>
            </a:p>
          </p:txBody>
        </p:sp>
        <p:sp>
          <p:nvSpPr>
            <p:cNvPr id="8" name="TextBox 7"/>
            <p:cNvSpPr txBox="1"/>
            <p:nvPr/>
          </p:nvSpPr>
          <p:spPr>
            <a:xfrm>
              <a:off x="8651875" y="1185368"/>
              <a:ext cx="272832" cy="230832"/>
            </a:xfrm>
            <a:prstGeom prst="rect">
              <a:avLst/>
            </a:prstGeom>
            <a:noFill/>
          </p:spPr>
          <p:txBody>
            <a:bodyPr wrap="none" rtlCol="0">
              <a:spAutoFit/>
            </a:bodyPr>
            <a:lstStyle/>
            <a:p>
              <a:r>
                <a:rPr lang="en-GB" sz="900" dirty="0"/>
                <a:t>x°</a:t>
              </a:r>
            </a:p>
          </p:txBody>
        </p:sp>
        <p:sp>
          <p:nvSpPr>
            <p:cNvPr id="22" name="TextBox 21"/>
            <p:cNvSpPr txBox="1"/>
            <p:nvPr/>
          </p:nvSpPr>
          <p:spPr>
            <a:xfrm>
              <a:off x="8308560" y="1369292"/>
              <a:ext cx="404278" cy="230832"/>
            </a:xfrm>
            <a:prstGeom prst="rect">
              <a:avLst/>
            </a:prstGeom>
            <a:noFill/>
          </p:spPr>
          <p:txBody>
            <a:bodyPr wrap="none" rtlCol="0">
              <a:spAutoFit/>
            </a:bodyPr>
            <a:lstStyle/>
            <a:p>
              <a:r>
                <a:rPr lang="en-GB" sz="900" dirty="0"/>
                <a:t>y cm</a:t>
              </a:r>
            </a:p>
          </p:txBody>
        </p:sp>
        <p:sp>
          <p:nvSpPr>
            <p:cNvPr id="25" name="TextBox 24"/>
            <p:cNvSpPr txBox="1"/>
            <p:nvPr/>
          </p:nvSpPr>
          <p:spPr>
            <a:xfrm>
              <a:off x="7360550" y="861410"/>
              <a:ext cx="409086" cy="230832"/>
            </a:xfrm>
            <a:prstGeom prst="rect">
              <a:avLst/>
            </a:prstGeom>
            <a:noFill/>
          </p:spPr>
          <p:txBody>
            <a:bodyPr wrap="none" rtlCol="0">
              <a:spAutoFit/>
            </a:bodyPr>
            <a:lstStyle/>
            <a:p>
              <a:r>
                <a:rPr lang="en-GB" sz="900" dirty="0"/>
                <a:t>3 cm</a:t>
              </a:r>
            </a:p>
          </p:txBody>
        </p:sp>
        <p:sp>
          <p:nvSpPr>
            <p:cNvPr id="26" name="TextBox 25"/>
            <p:cNvSpPr txBox="1"/>
            <p:nvPr/>
          </p:nvSpPr>
          <p:spPr>
            <a:xfrm>
              <a:off x="8370598" y="766835"/>
              <a:ext cx="466794" cy="230832"/>
            </a:xfrm>
            <a:prstGeom prst="rect">
              <a:avLst/>
            </a:prstGeom>
            <a:noFill/>
          </p:spPr>
          <p:txBody>
            <a:bodyPr wrap="none" rtlCol="0">
              <a:spAutoFit/>
            </a:bodyPr>
            <a:lstStyle/>
            <a:p>
              <a:r>
                <a:rPr lang="en-GB" sz="900" dirty="0"/>
                <a:t>10 cm</a:t>
              </a:r>
            </a:p>
          </p:txBody>
        </p:sp>
      </p:grpSp>
      <p:grpSp>
        <p:nvGrpSpPr>
          <p:cNvPr id="13" name="Group 12"/>
          <p:cNvGrpSpPr/>
          <p:nvPr/>
        </p:nvGrpSpPr>
        <p:grpSpPr>
          <a:xfrm>
            <a:off x="7011283" y="2279184"/>
            <a:ext cx="2167090" cy="1384863"/>
            <a:chOff x="7053933" y="2065930"/>
            <a:chExt cx="2167090" cy="1384863"/>
          </a:xfrm>
        </p:grpSpPr>
        <p:grpSp>
          <p:nvGrpSpPr>
            <p:cNvPr id="5" name="Group 4"/>
            <p:cNvGrpSpPr/>
            <p:nvPr/>
          </p:nvGrpSpPr>
          <p:grpSpPr>
            <a:xfrm>
              <a:off x="7274257" y="2065930"/>
              <a:ext cx="1726442" cy="1154942"/>
              <a:chOff x="7274257" y="2065930"/>
              <a:chExt cx="1726442" cy="1154942"/>
            </a:xfrm>
          </p:grpSpPr>
          <p:sp>
            <p:nvSpPr>
              <p:cNvPr id="11" name="Isosceles Triangle 10"/>
              <p:cNvSpPr/>
              <p:nvPr/>
            </p:nvSpPr>
            <p:spPr>
              <a:xfrm>
                <a:off x="7274257" y="2347415"/>
                <a:ext cx="1726442" cy="873457"/>
              </a:xfrm>
              <a:prstGeom prst="triangle">
                <a:avLst>
                  <a:gd name="adj" fmla="val 30632"/>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 name="Pie 2"/>
              <p:cNvSpPr/>
              <p:nvPr/>
            </p:nvSpPr>
            <p:spPr>
              <a:xfrm>
                <a:off x="7516315" y="2065930"/>
                <a:ext cx="562970" cy="562970"/>
              </a:xfrm>
              <a:prstGeom prst="pie">
                <a:avLst>
                  <a:gd name="adj1" fmla="val 2109743"/>
                  <a:gd name="adj2" fmla="val 7231274"/>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grpSp>
        <p:sp>
          <p:nvSpPr>
            <p:cNvPr id="27" name="TextBox 26"/>
            <p:cNvSpPr txBox="1"/>
            <p:nvPr/>
          </p:nvSpPr>
          <p:spPr>
            <a:xfrm>
              <a:off x="8265436" y="2512579"/>
              <a:ext cx="466794" cy="230832"/>
            </a:xfrm>
            <a:prstGeom prst="rect">
              <a:avLst/>
            </a:prstGeom>
            <a:noFill/>
          </p:spPr>
          <p:txBody>
            <a:bodyPr wrap="none" rtlCol="0">
              <a:spAutoFit/>
            </a:bodyPr>
            <a:lstStyle/>
            <a:p>
              <a:r>
                <a:rPr lang="en-GB" sz="900" dirty="0"/>
                <a:t>12 cm</a:t>
              </a:r>
            </a:p>
          </p:txBody>
        </p:sp>
        <p:sp>
          <p:nvSpPr>
            <p:cNvPr id="28" name="TextBox 27"/>
            <p:cNvSpPr txBox="1"/>
            <p:nvPr/>
          </p:nvSpPr>
          <p:spPr>
            <a:xfrm>
              <a:off x="7088472" y="2570689"/>
              <a:ext cx="466794" cy="230832"/>
            </a:xfrm>
            <a:prstGeom prst="rect">
              <a:avLst/>
            </a:prstGeom>
            <a:noFill/>
          </p:spPr>
          <p:txBody>
            <a:bodyPr wrap="none" rtlCol="0">
              <a:spAutoFit/>
            </a:bodyPr>
            <a:lstStyle/>
            <a:p>
              <a:r>
                <a:rPr lang="en-GB" sz="900" dirty="0"/>
                <a:t>11 cm</a:t>
              </a:r>
            </a:p>
          </p:txBody>
        </p:sp>
        <p:sp>
          <p:nvSpPr>
            <p:cNvPr id="29" name="TextBox 28"/>
            <p:cNvSpPr txBox="1"/>
            <p:nvPr/>
          </p:nvSpPr>
          <p:spPr>
            <a:xfrm>
              <a:off x="7861431" y="3219961"/>
              <a:ext cx="466794" cy="230832"/>
            </a:xfrm>
            <a:prstGeom prst="rect">
              <a:avLst/>
            </a:prstGeom>
            <a:noFill/>
          </p:spPr>
          <p:txBody>
            <a:bodyPr wrap="none" rtlCol="0">
              <a:spAutoFit/>
            </a:bodyPr>
            <a:lstStyle/>
            <a:p>
              <a:r>
                <a:rPr lang="en-GB" sz="900" dirty="0"/>
                <a:t>15 cm</a:t>
              </a:r>
            </a:p>
          </p:txBody>
        </p:sp>
        <p:sp>
          <p:nvSpPr>
            <p:cNvPr id="30" name="TextBox 29"/>
            <p:cNvSpPr txBox="1"/>
            <p:nvPr/>
          </p:nvSpPr>
          <p:spPr>
            <a:xfrm>
              <a:off x="7053933" y="3119388"/>
              <a:ext cx="243978" cy="230832"/>
            </a:xfrm>
            <a:prstGeom prst="rect">
              <a:avLst/>
            </a:prstGeom>
            <a:noFill/>
          </p:spPr>
          <p:txBody>
            <a:bodyPr wrap="none" rtlCol="0">
              <a:spAutoFit/>
            </a:bodyPr>
            <a:lstStyle/>
            <a:p>
              <a:r>
                <a:rPr lang="en-GB" sz="900" dirty="0"/>
                <a:t>P</a:t>
              </a:r>
            </a:p>
          </p:txBody>
        </p:sp>
        <p:sp>
          <p:nvSpPr>
            <p:cNvPr id="31" name="TextBox 30"/>
            <p:cNvSpPr txBox="1"/>
            <p:nvPr/>
          </p:nvSpPr>
          <p:spPr>
            <a:xfrm>
              <a:off x="7674208" y="2134438"/>
              <a:ext cx="247184" cy="230832"/>
            </a:xfrm>
            <a:prstGeom prst="rect">
              <a:avLst/>
            </a:prstGeom>
            <a:noFill/>
          </p:spPr>
          <p:txBody>
            <a:bodyPr wrap="none" rtlCol="0">
              <a:spAutoFit/>
            </a:bodyPr>
            <a:lstStyle/>
            <a:p>
              <a:r>
                <a:rPr lang="en-GB" sz="900" dirty="0"/>
                <a:t>R</a:t>
              </a:r>
            </a:p>
          </p:txBody>
        </p:sp>
        <p:sp>
          <p:nvSpPr>
            <p:cNvPr id="32" name="TextBox 31"/>
            <p:cNvSpPr txBox="1"/>
            <p:nvPr/>
          </p:nvSpPr>
          <p:spPr>
            <a:xfrm>
              <a:off x="8959413" y="3104545"/>
              <a:ext cx="261610" cy="230832"/>
            </a:xfrm>
            <a:prstGeom prst="rect">
              <a:avLst/>
            </a:prstGeom>
            <a:noFill/>
          </p:spPr>
          <p:txBody>
            <a:bodyPr wrap="none" rtlCol="0">
              <a:spAutoFit/>
            </a:bodyPr>
            <a:lstStyle/>
            <a:p>
              <a:r>
                <a:rPr lang="en-GB" sz="900" dirty="0"/>
                <a:t>Q</a:t>
              </a:r>
            </a:p>
          </p:txBody>
        </p:sp>
      </p:grpSp>
      <p:sp>
        <p:nvSpPr>
          <p:cNvPr id="16" name="Oval 15"/>
          <p:cNvSpPr/>
          <p:nvPr/>
        </p:nvSpPr>
        <p:spPr>
          <a:xfrm>
            <a:off x="3693019" y="5043321"/>
            <a:ext cx="1165938" cy="1165938"/>
          </a:xfrm>
          <a:prstGeom prst="ellipse">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81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Oval 17"/>
          <p:cNvSpPr/>
          <p:nvPr/>
        </p:nvSpPr>
        <p:spPr>
          <a:xfrm>
            <a:off x="3695700" y="5518150"/>
            <a:ext cx="1155700" cy="209550"/>
          </a:xfrm>
          <a:prstGeom prst="ellipse">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20" name="Straight Arrow Connector 19"/>
          <p:cNvCxnSpPr>
            <a:endCxn id="16" idx="6"/>
          </p:cNvCxnSpPr>
          <p:nvPr/>
        </p:nvCxnSpPr>
        <p:spPr>
          <a:xfrm>
            <a:off x="4273550" y="5622925"/>
            <a:ext cx="585407" cy="33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273550" y="5552901"/>
            <a:ext cx="409086" cy="230832"/>
          </a:xfrm>
          <a:prstGeom prst="rect">
            <a:avLst/>
          </a:prstGeom>
          <a:noFill/>
        </p:spPr>
        <p:txBody>
          <a:bodyPr wrap="none" rtlCol="0">
            <a:spAutoFit/>
          </a:bodyPr>
          <a:lstStyle/>
          <a:p>
            <a:r>
              <a:rPr lang="en-GB" sz="900" dirty="0"/>
              <a:t>6 cm</a:t>
            </a:r>
          </a:p>
        </p:txBody>
      </p:sp>
      <p:pic>
        <p:nvPicPr>
          <p:cNvPr id="33" name="Picture 2" descr="https://app.doublestruck.eu/content/AG_MA/HTML/Q/Q13WLP2H14_files/img0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94828" y="4666228"/>
            <a:ext cx="1488791" cy="1931537"/>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Connector 34"/>
          <p:cNvCxnSpPr/>
          <p:nvPr/>
        </p:nvCxnSpPr>
        <p:spPr>
          <a:xfrm flipH="1">
            <a:off x="5661060" y="4885714"/>
            <a:ext cx="625698" cy="1191350"/>
          </a:xfrm>
          <a:prstGeom prst="line">
            <a:avLst/>
          </a:prstGeom>
          <a:ln w="12700"/>
        </p:spPr>
        <p:style>
          <a:lnRef idx="3">
            <a:schemeClr val="dk1"/>
          </a:lnRef>
          <a:fillRef idx="0">
            <a:schemeClr val="dk1"/>
          </a:fillRef>
          <a:effectRef idx="2">
            <a:schemeClr val="dk1"/>
          </a:effectRef>
          <a:fontRef idx="minor">
            <a:schemeClr val="tx1"/>
          </a:fontRef>
        </p:style>
      </p:cxnSp>
      <p:cxnSp>
        <p:nvCxnSpPr>
          <p:cNvPr id="38" name="Straight Connector 37"/>
          <p:cNvCxnSpPr/>
          <p:nvPr/>
        </p:nvCxnSpPr>
        <p:spPr>
          <a:xfrm>
            <a:off x="6286759" y="4885714"/>
            <a:ext cx="617008" cy="1431398"/>
          </a:xfrm>
          <a:prstGeom prst="line">
            <a:avLst/>
          </a:prstGeom>
          <a:ln w="12700"/>
        </p:spPr>
        <p:style>
          <a:lnRef idx="3">
            <a:schemeClr val="dk1"/>
          </a:lnRef>
          <a:fillRef idx="0">
            <a:schemeClr val="dk1"/>
          </a:fillRef>
          <a:effectRef idx="2">
            <a:schemeClr val="dk1"/>
          </a:effectRef>
          <a:fontRef idx="minor">
            <a:schemeClr val="tx1"/>
          </a:fontRef>
        </p:style>
      </p:cxnSp>
      <p:cxnSp>
        <p:nvCxnSpPr>
          <p:cNvPr id="41" name="Straight Connector 40"/>
          <p:cNvCxnSpPr/>
          <p:nvPr/>
        </p:nvCxnSpPr>
        <p:spPr>
          <a:xfrm>
            <a:off x="6286759" y="4885714"/>
            <a:ext cx="1005966" cy="769264"/>
          </a:xfrm>
          <a:prstGeom prst="line">
            <a:avLst/>
          </a:prstGeom>
          <a:ln w="12700"/>
        </p:spPr>
        <p:style>
          <a:lnRef idx="3">
            <a:schemeClr val="dk1"/>
          </a:lnRef>
          <a:fillRef idx="0">
            <a:schemeClr val="dk1"/>
          </a:fillRef>
          <a:effectRef idx="2">
            <a:schemeClr val="dk1"/>
          </a:effectRef>
          <a:fontRef idx="minor">
            <a:schemeClr val="tx1"/>
          </a:fontRef>
        </p:style>
      </p:cxnSp>
      <p:cxnSp>
        <p:nvCxnSpPr>
          <p:cNvPr id="43" name="Straight Connector 42"/>
          <p:cNvCxnSpPr/>
          <p:nvPr/>
        </p:nvCxnSpPr>
        <p:spPr>
          <a:xfrm flipH="1">
            <a:off x="6903768" y="5654978"/>
            <a:ext cx="388957" cy="662134"/>
          </a:xfrm>
          <a:prstGeom prst="line">
            <a:avLst/>
          </a:prstGeom>
          <a:ln w="12700"/>
        </p:spPr>
        <p:style>
          <a:lnRef idx="3">
            <a:schemeClr val="dk1"/>
          </a:lnRef>
          <a:fillRef idx="0">
            <a:schemeClr val="dk1"/>
          </a:fillRef>
          <a:effectRef idx="2">
            <a:schemeClr val="dk1"/>
          </a:effectRef>
          <a:fontRef idx="minor">
            <a:schemeClr val="tx1"/>
          </a:fontRef>
        </p:style>
      </p:cxnSp>
      <p:cxnSp>
        <p:nvCxnSpPr>
          <p:cNvPr id="50" name="Straight Connector 49"/>
          <p:cNvCxnSpPr/>
          <p:nvPr/>
        </p:nvCxnSpPr>
        <p:spPr>
          <a:xfrm flipH="1">
            <a:off x="5661059" y="5414930"/>
            <a:ext cx="388957" cy="662134"/>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48" name="Straight Connector 47"/>
          <p:cNvCxnSpPr/>
          <p:nvPr/>
        </p:nvCxnSpPr>
        <p:spPr>
          <a:xfrm>
            <a:off x="5661059" y="6077064"/>
            <a:ext cx="1242708" cy="240048"/>
          </a:xfrm>
          <a:prstGeom prst="line">
            <a:avLst/>
          </a:prstGeom>
          <a:ln w="12700"/>
        </p:spPr>
        <p:style>
          <a:lnRef idx="3">
            <a:schemeClr val="dk1"/>
          </a:lnRef>
          <a:fillRef idx="0">
            <a:schemeClr val="dk1"/>
          </a:fillRef>
          <a:effectRef idx="2">
            <a:schemeClr val="dk1"/>
          </a:effectRef>
          <a:fontRef idx="minor">
            <a:schemeClr val="tx1"/>
          </a:fontRef>
        </p:style>
      </p:cxnSp>
      <p:cxnSp>
        <p:nvCxnSpPr>
          <p:cNvPr id="53" name="Straight Connector 52"/>
          <p:cNvCxnSpPr/>
          <p:nvPr/>
        </p:nvCxnSpPr>
        <p:spPr>
          <a:xfrm>
            <a:off x="6048982" y="5421338"/>
            <a:ext cx="1242708" cy="240048"/>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flipH="1">
            <a:off x="6047947" y="4904629"/>
            <a:ext cx="234467" cy="516709"/>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a:off x="6282413" y="4904629"/>
            <a:ext cx="0" cy="899245"/>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62" name="TextBox 61"/>
          <p:cNvSpPr txBox="1"/>
          <p:nvPr/>
        </p:nvSpPr>
        <p:spPr>
          <a:xfrm>
            <a:off x="6207243" y="5501798"/>
            <a:ext cx="409086" cy="230832"/>
          </a:xfrm>
          <a:prstGeom prst="rect">
            <a:avLst/>
          </a:prstGeom>
          <a:noFill/>
        </p:spPr>
        <p:txBody>
          <a:bodyPr wrap="none" rtlCol="0">
            <a:spAutoFit/>
          </a:bodyPr>
          <a:lstStyle/>
          <a:p>
            <a:r>
              <a:rPr lang="en-GB" sz="900" dirty="0"/>
              <a:t>8 cm</a:t>
            </a:r>
          </a:p>
        </p:txBody>
      </p:sp>
      <p:sp>
        <p:nvSpPr>
          <p:cNvPr id="63" name="TextBox 62"/>
          <p:cNvSpPr txBox="1"/>
          <p:nvPr/>
        </p:nvSpPr>
        <p:spPr>
          <a:xfrm>
            <a:off x="5905988" y="6167956"/>
            <a:ext cx="409086" cy="230832"/>
          </a:xfrm>
          <a:prstGeom prst="rect">
            <a:avLst/>
          </a:prstGeom>
          <a:noFill/>
        </p:spPr>
        <p:txBody>
          <a:bodyPr wrap="none" rtlCol="0">
            <a:spAutoFit/>
          </a:bodyPr>
          <a:lstStyle/>
          <a:p>
            <a:r>
              <a:rPr lang="en-GB" sz="900" dirty="0"/>
              <a:t>7 cm</a:t>
            </a:r>
          </a:p>
        </p:txBody>
      </p:sp>
      <p:sp>
        <p:nvSpPr>
          <p:cNvPr id="64" name="TextBox 63"/>
          <p:cNvSpPr txBox="1"/>
          <p:nvPr/>
        </p:nvSpPr>
        <p:spPr>
          <a:xfrm>
            <a:off x="7080147" y="5937124"/>
            <a:ext cx="409086" cy="230832"/>
          </a:xfrm>
          <a:prstGeom prst="rect">
            <a:avLst/>
          </a:prstGeom>
          <a:noFill/>
        </p:spPr>
        <p:txBody>
          <a:bodyPr wrap="none" rtlCol="0">
            <a:spAutoFit/>
          </a:bodyPr>
          <a:lstStyle/>
          <a:p>
            <a:r>
              <a:rPr lang="en-GB" sz="900" dirty="0"/>
              <a:t>5 cm</a:t>
            </a:r>
          </a:p>
        </p:txBody>
      </p:sp>
      <mc:AlternateContent xmlns:mc="http://schemas.openxmlformats.org/markup-compatibility/2006" xmlns:a14="http://schemas.microsoft.com/office/drawing/2010/main">
        <mc:Choice Requires="a14">
          <p:sp>
            <p:nvSpPr>
              <p:cNvPr id="19" name="Rectangle 18"/>
              <p:cNvSpPr/>
              <p:nvPr/>
            </p:nvSpPr>
            <p:spPr>
              <a:xfrm>
                <a:off x="3586181" y="6240730"/>
                <a:ext cx="1316258"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288</m:t>
                      </m:r>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𝜋</m:t>
                      </m:r>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=904.8</m:t>
                      </m:r>
                      <m:sSup>
                        <m:sSupPr>
                          <m:ctrlP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𝑐𝑚</m:t>
                          </m:r>
                        </m:e>
                        <m:sup>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3</m:t>
                          </m:r>
                        </m:sup>
                      </m:sSup>
                    </m:oMath>
                  </m:oMathPara>
                </a14:m>
                <a:endParaRPr lang="en-GB" sz="1100" dirty="0"/>
              </a:p>
            </p:txBody>
          </p:sp>
        </mc:Choice>
        <mc:Fallback xmlns="">
          <p:sp>
            <p:nvSpPr>
              <p:cNvPr id="19" name="Rectangle 18"/>
              <p:cNvSpPr>
                <a:spLocks noRot="1" noChangeAspect="1" noMove="1" noResize="1" noEditPoints="1" noAdjustHandles="1" noChangeArrowheads="1" noChangeShapeType="1" noTextEdit="1"/>
              </p:cNvSpPr>
              <p:nvPr/>
            </p:nvSpPr>
            <p:spPr>
              <a:xfrm>
                <a:off x="3586181" y="6240730"/>
                <a:ext cx="1316258" cy="261610"/>
              </a:xfrm>
              <a:prstGeom prst="rect">
                <a:avLst/>
              </a:prstGeom>
              <a:blipFill rotWithShape="0">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6165590" y="6405350"/>
                <a:ext cx="755079" cy="26802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93.</m:t>
                      </m:r>
                      <m:acc>
                        <m:accPr>
                          <m:chr m:val="̇"/>
                          <m:ctrlPr>
                            <a:rPr lang="en-GB" sz="1100" b="0" i="1" smtClean="0">
                              <a:solidFill>
                                <a:srgbClr val="FF0000"/>
                              </a:solidFill>
                              <a:latin typeface="Cambria Math" panose="02040503050406030204" pitchFamily="18" charset="0"/>
                              <a:cs typeface="Arial" panose="020B0604020202020204" pitchFamily="34" charset="0"/>
                            </a:rPr>
                          </m:ctrlPr>
                        </m:accPr>
                        <m:e>
                          <m:r>
                            <a:rPr lang="en-GB" sz="1100" b="0" i="1" smtClean="0">
                              <a:solidFill>
                                <a:srgbClr val="FF0000"/>
                              </a:solidFill>
                              <a:latin typeface="Cambria Math" panose="02040503050406030204" pitchFamily="18" charset="0"/>
                              <a:cs typeface="Arial" panose="020B0604020202020204" pitchFamily="34" charset="0"/>
                            </a:rPr>
                            <m:t>3</m:t>
                          </m:r>
                        </m:e>
                      </m:acc>
                      <m:sSup>
                        <m:sSupPr>
                          <m:ctrlPr>
                            <a:rPr lang="en-GB" sz="1100" b="0" i="1" smtClean="0">
                              <a:solidFill>
                                <a:srgbClr val="FF0000"/>
                              </a:solidFill>
                              <a:latin typeface="Cambria Math" panose="02040503050406030204" pitchFamily="18" charset="0"/>
                              <a:cs typeface="Arial" panose="020B0604020202020204" pitchFamily="34" charset="0"/>
                            </a:rPr>
                          </m:ctrlPr>
                        </m:sSupPr>
                        <m:e>
                          <m:r>
                            <a:rPr lang="en-GB" sz="1100" b="0" i="1" smtClean="0">
                              <a:solidFill>
                                <a:srgbClr val="FF0000"/>
                              </a:solidFill>
                              <a:latin typeface="Cambria Math" panose="02040503050406030204" pitchFamily="18" charset="0"/>
                              <a:cs typeface="Arial" panose="020B0604020202020204" pitchFamily="34" charset="0"/>
                            </a:rPr>
                            <m:t>𝑐𝑚</m:t>
                          </m:r>
                        </m:e>
                        <m:sup>
                          <m:r>
                            <a:rPr lang="en-GB" sz="1100" b="0" i="1" smtClean="0">
                              <a:solidFill>
                                <a:srgbClr val="FF0000"/>
                              </a:solidFill>
                              <a:latin typeface="Cambria Math" panose="02040503050406030204" pitchFamily="18" charset="0"/>
                              <a:cs typeface="Arial" panose="020B0604020202020204" pitchFamily="34" charset="0"/>
                            </a:rPr>
                            <m:t>3</m:t>
                          </m:r>
                        </m:sup>
                      </m:sSup>
                    </m:oMath>
                  </m:oMathPara>
                </a14:m>
                <a:endParaRPr lang="en-GB" sz="1100" dirty="0"/>
              </a:p>
            </p:txBody>
          </p:sp>
        </mc:Choice>
        <mc:Fallback xmlns="">
          <p:sp>
            <p:nvSpPr>
              <p:cNvPr id="34" name="Rectangle 33"/>
              <p:cNvSpPr>
                <a:spLocks noRot="1" noChangeAspect="1" noMove="1" noResize="1" noEditPoints="1" noAdjustHandles="1" noChangeArrowheads="1" noChangeShapeType="1" noTextEdit="1"/>
              </p:cNvSpPr>
              <p:nvPr/>
            </p:nvSpPr>
            <p:spPr>
              <a:xfrm>
                <a:off x="6165590" y="6405350"/>
                <a:ext cx="755079" cy="268022"/>
              </a:xfrm>
              <a:prstGeom prst="rect">
                <a:avLst/>
              </a:prstGeom>
              <a:blipFill rotWithShape="0">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7396324" y="4488259"/>
                <a:ext cx="1316258"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1100" b="0" i="1" smtClean="0">
                          <a:solidFill>
                            <a:srgbClr val="FF0000"/>
                          </a:solidFill>
                          <a:latin typeface="Cambria Math" panose="02040503050406030204" pitchFamily="18" charset="0"/>
                          <a:cs typeface="Arial" panose="020B0604020202020204" pitchFamily="34" charset="0"/>
                        </a:rPr>
                        <m:t>312</m:t>
                      </m:r>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𝜋</m:t>
                      </m:r>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=980.2</m:t>
                      </m:r>
                      <m:sSup>
                        <m:sSupPr>
                          <m:ctrlP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ctrlPr>
                        </m:sSupPr>
                        <m:e>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𝑐𝑚</m:t>
                          </m:r>
                        </m:e>
                        <m:sup>
                          <m:r>
                            <a:rPr lang="en-GB" sz="1100" b="0" i="1" smtClean="0">
                              <a:solidFill>
                                <a:srgbClr val="FF0000"/>
                              </a:solidFill>
                              <a:latin typeface="Cambria Math" panose="02040503050406030204" pitchFamily="18" charset="0"/>
                              <a:ea typeface="Cambria Math" panose="02040503050406030204" pitchFamily="18" charset="0"/>
                              <a:cs typeface="Arial" panose="020B0604020202020204" pitchFamily="34" charset="0"/>
                            </a:rPr>
                            <m:t>3</m:t>
                          </m:r>
                        </m:sup>
                      </m:sSup>
                    </m:oMath>
                  </m:oMathPara>
                </a14:m>
                <a:endParaRPr lang="en-GB" sz="1100" dirty="0"/>
              </a:p>
            </p:txBody>
          </p:sp>
        </mc:Choice>
        <mc:Fallback xmlns="">
          <p:sp>
            <p:nvSpPr>
              <p:cNvPr id="37" name="Rectangle 36"/>
              <p:cNvSpPr>
                <a:spLocks noRot="1" noChangeAspect="1" noMove="1" noResize="1" noEditPoints="1" noAdjustHandles="1" noChangeArrowheads="1" noChangeShapeType="1" noTextEdit="1"/>
              </p:cNvSpPr>
              <p:nvPr/>
            </p:nvSpPr>
            <p:spPr>
              <a:xfrm>
                <a:off x="7396324" y="4488259"/>
                <a:ext cx="1316258" cy="261610"/>
              </a:xfrm>
              <a:prstGeom prst="rect">
                <a:avLst/>
              </a:prstGeom>
              <a:blipFill rotWithShape="0">
                <a:blip r:embed="rId1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079300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TotalTime>
  <Words>3138</Words>
  <Application>Microsoft Office PowerPoint</Application>
  <PresentationFormat>A4 Paper (210x297 mm)</PresentationFormat>
  <Paragraphs>752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Cambria Math</vt:lpstr>
      <vt:lpstr>Lucida Handwriting</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Moosajee</dc:creator>
  <cp:lastModifiedBy>Danielle Moosajee</cp:lastModifiedBy>
  <cp:revision>22</cp:revision>
  <cp:lastPrinted>2017-12-01T06:58:28Z</cp:lastPrinted>
  <dcterms:created xsi:type="dcterms:W3CDTF">2017-04-26T15:30:54Z</dcterms:created>
  <dcterms:modified xsi:type="dcterms:W3CDTF">2020-06-07T14:46:38Z</dcterms:modified>
</cp:coreProperties>
</file>