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81" r:id="rId2"/>
  </p:sldMasterIdLst>
  <p:notesMasterIdLst>
    <p:notesMasterId r:id="rId20"/>
  </p:notesMasterIdLst>
  <p:sldIdLst>
    <p:sldId id="274" r:id="rId3"/>
    <p:sldId id="264" r:id="rId4"/>
    <p:sldId id="276" r:id="rId5"/>
    <p:sldId id="258" r:id="rId6"/>
    <p:sldId id="263" r:id="rId7"/>
    <p:sldId id="265" r:id="rId8"/>
    <p:sldId id="266" r:id="rId9"/>
    <p:sldId id="267" r:id="rId10"/>
    <p:sldId id="269" r:id="rId11"/>
    <p:sldId id="270" r:id="rId12"/>
    <p:sldId id="261" r:id="rId13"/>
    <p:sldId id="271" r:id="rId14"/>
    <p:sldId id="275" r:id="rId15"/>
    <p:sldId id="260" r:id="rId16"/>
    <p:sldId id="272" r:id="rId17"/>
    <p:sldId id="273" r:id="rId18"/>
    <p:sldId id="27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16" autoAdjust="0"/>
    <p:restoredTop sz="94660"/>
  </p:normalViewPr>
  <p:slideViewPr>
    <p:cSldViewPr>
      <p:cViewPr>
        <p:scale>
          <a:sx n="70" d="100"/>
          <a:sy n="70" d="100"/>
        </p:scale>
        <p:origin x="870" y="-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9186F8-AF35-4077-BEB2-DBF6DCF83775}" type="datetimeFigureOut">
              <a:rPr lang="en-GB" smtClean="0"/>
              <a:t>11/06/2018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40934A-20D9-46B4-A26E-7CAFA7D988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9696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0934A-20D9-46B4-A26E-7CAFA7D988F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9704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0934A-20D9-46B4-A26E-7CAFA7D988F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8762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0934A-20D9-46B4-A26E-7CAFA7D988F9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7603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6975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051720" y="2150894"/>
            <a:ext cx="691276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eaLnBrk="1" hangingPunct="1"/>
            <a:r>
              <a:rPr lang="en-GB" dirty="0">
                <a:latin typeface="Comic Sans MS" pitchFamily="66" charset="0"/>
              </a:rPr>
              <a:t>How </a:t>
            </a:r>
            <a:r>
              <a:rPr lang="en-GB" b="1" u="sng" dirty="0">
                <a:latin typeface="Comic Sans MS" pitchFamily="66" charset="0"/>
              </a:rPr>
              <a:t>confident</a:t>
            </a:r>
            <a:r>
              <a:rPr lang="en-GB" dirty="0">
                <a:latin typeface="Comic Sans MS" pitchFamily="66" charset="0"/>
              </a:rPr>
              <a:t> do you feel with this topic?</a:t>
            </a:r>
          </a:p>
          <a:p>
            <a:pPr algn="ctr" eaLnBrk="1" hangingPunct="1"/>
            <a:endParaRPr lang="en-GB" dirty="0">
              <a:latin typeface="Comic Sans MS" pitchFamily="66" charset="0"/>
            </a:endParaRPr>
          </a:p>
          <a:p>
            <a:pPr algn="ctr" eaLnBrk="1" hangingPunct="1"/>
            <a:r>
              <a:rPr lang="en-GB" dirty="0">
                <a:latin typeface="Comic Sans MS" pitchFamily="66" charset="0"/>
              </a:rPr>
              <a:t>Write </a:t>
            </a:r>
            <a:r>
              <a:rPr lang="en-GB" dirty="0">
                <a:solidFill>
                  <a:srgbClr val="FF0000"/>
                </a:solidFill>
                <a:latin typeface="Comic Sans MS" pitchFamily="66" charset="0"/>
              </a:rPr>
              <a:t>red</a:t>
            </a:r>
            <a:r>
              <a:rPr lang="en-GB" dirty="0">
                <a:latin typeface="Comic Sans MS" pitchFamily="66" charset="0"/>
              </a:rPr>
              <a:t>, </a:t>
            </a:r>
            <a:r>
              <a:rPr lang="en-GB" dirty="0">
                <a:solidFill>
                  <a:srgbClr val="FFC000"/>
                </a:solidFill>
                <a:latin typeface="Comic Sans MS" pitchFamily="66" charset="0"/>
              </a:rPr>
              <a:t>amber</a:t>
            </a:r>
            <a:r>
              <a:rPr lang="en-GB" dirty="0">
                <a:latin typeface="Comic Sans MS" pitchFamily="66" charset="0"/>
              </a:rPr>
              <a:t> or </a:t>
            </a:r>
            <a:r>
              <a:rPr lang="en-GB" dirty="0">
                <a:solidFill>
                  <a:srgbClr val="00B050"/>
                </a:solidFill>
                <a:latin typeface="Comic Sans MS" pitchFamily="66" charset="0"/>
              </a:rPr>
              <a:t>green</a:t>
            </a:r>
            <a:r>
              <a:rPr lang="en-GB" dirty="0">
                <a:latin typeface="Comic Sans MS" pitchFamily="66" charset="0"/>
              </a:rPr>
              <a:t> in your book!</a:t>
            </a:r>
          </a:p>
          <a:p>
            <a:pPr algn="ctr" eaLnBrk="1" hangingPunct="1"/>
            <a:endParaRPr lang="en-GB" dirty="0">
              <a:latin typeface="Comic Sans MS" pitchFamily="66" charset="0"/>
            </a:endParaRPr>
          </a:p>
          <a:p>
            <a:pPr algn="ctr" eaLnBrk="1" hangingPunct="1"/>
            <a:r>
              <a:rPr lang="en-GB" b="1" dirty="0">
                <a:latin typeface="Comic Sans MS" pitchFamily="66" charset="0"/>
              </a:rPr>
              <a:t>Complete the corresponding activity </a:t>
            </a:r>
            <a:r>
              <a:rPr lang="en-GB" b="1" dirty="0">
                <a:latin typeface="Comic Sans MS" pitchFamily="66" charset="0"/>
                <a:sym typeface="Wingdings" pitchFamily="2" charset="2"/>
              </a:rPr>
              <a:t></a:t>
            </a:r>
          </a:p>
          <a:p>
            <a:pPr algn="ctr" eaLnBrk="1" hangingPunct="1"/>
            <a:endParaRPr lang="en-GB" b="1" dirty="0">
              <a:latin typeface="Comic Sans MS" pitchFamily="66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017755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751927" y="1376432"/>
            <a:ext cx="5430768" cy="4032451"/>
            <a:chOff x="4469824" y="1124744"/>
            <a:chExt cx="6236041" cy="4032451"/>
          </a:xfrm>
        </p:grpSpPr>
        <p:sp>
          <p:nvSpPr>
            <p:cNvPr id="2" name="Isosceles Triangle 1"/>
            <p:cNvSpPr/>
            <p:nvPr userDrawn="1"/>
          </p:nvSpPr>
          <p:spPr bwMode="auto">
            <a:xfrm>
              <a:off x="4469824" y="1124744"/>
              <a:ext cx="6236041" cy="4032448"/>
            </a:xfrm>
            <a:prstGeom prst="triangl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Microsoft YaHei" charset="-122"/>
              </a:endParaRPr>
            </a:p>
          </p:txBody>
        </p:sp>
        <p:cxnSp>
          <p:nvCxnSpPr>
            <p:cNvPr id="3" name="Straight Connector 2"/>
            <p:cNvCxnSpPr/>
            <p:nvPr userDrawn="1"/>
          </p:nvCxnSpPr>
          <p:spPr bwMode="auto">
            <a:xfrm>
              <a:off x="5423219" y="3933056"/>
              <a:ext cx="4319918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 userDrawn="1"/>
          </p:nvCxnSpPr>
          <p:spPr bwMode="auto">
            <a:xfrm>
              <a:off x="6479199" y="2564904"/>
              <a:ext cx="2207958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 userDrawn="1"/>
          </p:nvCxnSpPr>
          <p:spPr bwMode="auto">
            <a:xfrm>
              <a:off x="7535179" y="2564907"/>
              <a:ext cx="0" cy="1368152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 userDrawn="1"/>
          </p:nvCxnSpPr>
          <p:spPr bwMode="auto">
            <a:xfrm>
              <a:off x="6671196" y="3933059"/>
              <a:ext cx="0" cy="1224136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 userDrawn="1"/>
          </p:nvCxnSpPr>
          <p:spPr bwMode="auto">
            <a:xfrm>
              <a:off x="8399163" y="3933059"/>
              <a:ext cx="0" cy="1224136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 userDrawn="1"/>
          </p:nvSpPr>
          <p:spPr>
            <a:xfrm>
              <a:off x="5615217" y="4365104"/>
              <a:ext cx="4127921" cy="369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itchFamily="66" charset="0"/>
                </a:rPr>
                <a:t>3 things you knew already</a:t>
              </a:r>
            </a:p>
          </p:txBody>
        </p:sp>
        <p:sp>
          <p:nvSpPr>
            <p:cNvPr id="9" name="TextBox 8"/>
            <p:cNvSpPr txBox="1"/>
            <p:nvPr userDrawn="1"/>
          </p:nvSpPr>
          <p:spPr>
            <a:xfrm>
              <a:off x="6479199" y="2996956"/>
              <a:ext cx="2111960" cy="64633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itchFamily="66" charset="0"/>
                </a:rPr>
                <a:t>2 things you learnt today</a:t>
              </a:r>
            </a:p>
          </p:txBody>
        </p:sp>
        <p:sp>
          <p:nvSpPr>
            <p:cNvPr id="10" name="TextBox 9"/>
            <p:cNvSpPr txBox="1"/>
            <p:nvPr userDrawn="1"/>
          </p:nvSpPr>
          <p:spPr>
            <a:xfrm>
              <a:off x="6394406" y="1412779"/>
              <a:ext cx="2292751" cy="64633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itchFamily="66" charset="0"/>
                </a:rPr>
                <a:t>1 question about today’s topic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27968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2195" y="1052736"/>
            <a:ext cx="69222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u="sng" dirty="0">
                <a:latin typeface="Comic Sans MS" pitchFamily="66" charset="0"/>
              </a:rPr>
              <a:t>Plenary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52882" y="2060847"/>
            <a:ext cx="691160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itchFamily="66" charset="0"/>
              </a:rPr>
              <a:t>2 stars (</a:t>
            </a:r>
            <a:r>
              <a:rPr lang="en-GB" sz="2400" dirty="0">
                <a:solidFill>
                  <a:srgbClr val="FFC000"/>
                </a:solidFill>
                <a:latin typeface="Comic Sans MS" pitchFamily="66" charset="0"/>
                <a:sym typeface="Wingdings"/>
              </a:rPr>
              <a:t></a:t>
            </a:r>
            <a:r>
              <a:rPr lang="en-GB" sz="2400" dirty="0">
                <a:latin typeface="Comic Sans MS" pitchFamily="66" charset="0"/>
                <a:sym typeface="Wingdings"/>
              </a:rPr>
              <a:t>)</a:t>
            </a:r>
            <a:r>
              <a:rPr lang="en-GB" sz="2400" dirty="0">
                <a:latin typeface="Comic Sans MS" pitchFamily="66" charset="0"/>
              </a:rPr>
              <a:t> and a wish (</a:t>
            </a:r>
            <a:r>
              <a:rPr lang="en-GB" sz="2400" b="1" dirty="0">
                <a:latin typeface="Comic Sans MS" pitchFamily="66" charset="0"/>
                <a:sym typeface="Wingdings"/>
              </a:rPr>
              <a:t></a:t>
            </a:r>
            <a:r>
              <a:rPr lang="en-GB" sz="2400" dirty="0">
                <a:latin typeface="Comic Sans MS" pitchFamily="66" charset="0"/>
                <a:sym typeface="Wingdings"/>
              </a:rPr>
              <a:t>)</a:t>
            </a:r>
          </a:p>
          <a:p>
            <a:pPr algn="ctr"/>
            <a:endParaRPr lang="en-GB" sz="2400" dirty="0">
              <a:latin typeface="Comic Sans MS" pitchFamily="66" charset="0"/>
            </a:endParaRPr>
          </a:p>
          <a:p>
            <a:pPr algn="ctr"/>
            <a:r>
              <a:rPr lang="en-GB" sz="2400" dirty="0">
                <a:solidFill>
                  <a:srgbClr val="FFC000"/>
                </a:solidFill>
                <a:latin typeface="Comic Sans MS" pitchFamily="66" charset="0"/>
                <a:sym typeface="Wingdings"/>
              </a:rPr>
              <a:t></a:t>
            </a:r>
            <a:r>
              <a:rPr lang="en-GB" sz="2400" dirty="0">
                <a:latin typeface="Comic Sans MS" pitchFamily="66" charset="0"/>
                <a:sym typeface="Wingdings"/>
              </a:rPr>
              <a:t> I am brilliant at...</a:t>
            </a:r>
          </a:p>
          <a:p>
            <a:pPr algn="ctr"/>
            <a:r>
              <a:rPr lang="en-GB" sz="2400" dirty="0">
                <a:solidFill>
                  <a:srgbClr val="FFC000"/>
                </a:solidFill>
                <a:latin typeface="Comic Sans MS" pitchFamily="66" charset="0"/>
                <a:sym typeface="Wingdings"/>
              </a:rPr>
              <a:t></a:t>
            </a:r>
            <a:r>
              <a:rPr lang="en-GB" sz="2400" dirty="0">
                <a:latin typeface="Comic Sans MS" pitchFamily="66" charset="0"/>
                <a:sym typeface="Wingdings"/>
              </a:rPr>
              <a:t> I am good at...</a:t>
            </a:r>
          </a:p>
          <a:p>
            <a:pPr algn="ctr"/>
            <a:endParaRPr lang="en-GB" sz="2400" dirty="0">
              <a:latin typeface="Comic Sans MS" pitchFamily="66" charset="0"/>
              <a:sym typeface="Wingdings"/>
            </a:endParaRPr>
          </a:p>
          <a:p>
            <a:pPr algn="ctr"/>
            <a:r>
              <a:rPr lang="en-GB" sz="2400" b="1" dirty="0">
                <a:latin typeface="Comic Sans MS" pitchFamily="66" charset="0"/>
                <a:sym typeface="Wingdings"/>
              </a:rPr>
              <a:t></a:t>
            </a:r>
            <a:r>
              <a:rPr lang="en-GB" sz="2400" dirty="0">
                <a:latin typeface="Comic Sans MS" pitchFamily="66" charset="0"/>
                <a:sym typeface="Wingdings"/>
              </a:rPr>
              <a:t> </a:t>
            </a:r>
            <a:r>
              <a:rPr lang="en-GB" sz="2400" dirty="0">
                <a:latin typeface="Comic Sans MS" pitchFamily="66" charset="0"/>
              </a:rPr>
              <a:t>Something I need to work on is...</a:t>
            </a:r>
          </a:p>
          <a:p>
            <a:pPr algn="ctr"/>
            <a:endParaRPr lang="en-GB" sz="2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707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FC8D54E-B93A-438B-B561-DA47659578E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6022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9860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2716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323528" y="2132856"/>
            <a:ext cx="42484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u="sng" dirty="0">
                <a:latin typeface="Comic Sans MS" pitchFamily="66" charset="0"/>
              </a:rPr>
              <a:t>Probing questions to check understanding:</a:t>
            </a:r>
          </a:p>
          <a:p>
            <a:endParaRPr lang="en-GB" sz="2000" u="none" dirty="0">
              <a:latin typeface="Comic Sans MS" pitchFamily="66" charset="0"/>
            </a:endParaRPr>
          </a:p>
          <a:p>
            <a:endParaRPr lang="en-GB" sz="2000" u="none" dirty="0">
              <a:latin typeface="Comic Sans MS" pitchFamily="66" charset="0"/>
            </a:endParaRPr>
          </a:p>
        </p:txBody>
      </p:sp>
      <p:pic>
        <p:nvPicPr>
          <p:cNvPr id="3" name="Picture 2" descr="bloom_taxonomy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788024" y="2115056"/>
            <a:ext cx="4024820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618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7085" r="17840" b="50000"/>
          <a:stretch/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70901" y="5949281"/>
            <a:ext cx="6893587" cy="864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51720" y="1095460"/>
            <a:ext cx="6903178" cy="4637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70901" y="175295"/>
            <a:ext cx="3329191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79513" y="1095460"/>
            <a:ext cx="1714499" cy="5717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625707" y="171074"/>
            <a:ext cx="3329191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5295"/>
            <a:ext cx="17145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616117" y="370620"/>
            <a:ext cx="3348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E597932-8B38-4BFA-9C8A-C8CCE191D44B}" type="datetime2">
              <a:rPr lang="en-GB" sz="1600" smtClean="0">
                <a:latin typeface="Comic Sans MS" pitchFamily="66" charset="0"/>
              </a:rPr>
              <a:pPr algn="ctr"/>
              <a:t>Monday, 11 June 2018</a:t>
            </a:fld>
            <a:endParaRPr lang="en-GB" sz="1600" dirty="0"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51720" y="255343"/>
            <a:ext cx="3348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Comic Sans MS" pitchFamily="66" charset="0"/>
              </a:rPr>
              <a:t>Area and Circumference of Circles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46411" y="5960543"/>
            <a:ext cx="69180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u="sng" dirty="0">
                <a:latin typeface="Comic Sans MS" pitchFamily="66" charset="0"/>
              </a:rPr>
              <a:t>Keywords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latin typeface="Comic Sans MS" pitchFamily="66" charset="0"/>
              </a:rPr>
              <a:t>Circle, area,</a:t>
            </a:r>
            <a:r>
              <a:rPr lang="en-GB" sz="1600" baseline="0" dirty="0">
                <a:latin typeface="Comic Sans MS" pitchFamily="66" charset="0"/>
              </a:rPr>
              <a:t> circumference, perimeter, radius, diameter, compound shape, pi (</a:t>
            </a:r>
            <a:r>
              <a:rPr lang="el-GR" sz="1600" baseline="0" dirty="0">
                <a:latin typeface="Comic Sans MS" pitchFamily="66" charset="0"/>
              </a:rPr>
              <a:t>π</a:t>
            </a:r>
            <a:r>
              <a:rPr lang="en-GB" sz="1600" baseline="0" dirty="0">
                <a:latin typeface="Comic Sans MS" pitchFamily="66" charset="0"/>
              </a:rPr>
              <a:t>)</a:t>
            </a:r>
            <a:endParaRPr lang="en-GB" sz="1600" dirty="0">
              <a:latin typeface="Comic Sans MS" pitchFamily="66" charset="0"/>
            </a:endParaRPr>
          </a:p>
          <a:p>
            <a:endParaRPr lang="en-GB" sz="1600" dirty="0"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9512" y="1165852"/>
            <a:ext cx="1714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u="sng" dirty="0">
                <a:latin typeface="Comic Sans MS" pitchFamily="66" charset="0"/>
              </a:rPr>
              <a:t>Lesson Objectives</a:t>
            </a:r>
            <a:r>
              <a:rPr lang="en-GB" sz="1600" dirty="0">
                <a:latin typeface="Comic Sans MS" pitchFamily="66" charset="0"/>
              </a:rPr>
              <a:t>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79513" y="1844824"/>
            <a:ext cx="171449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latin typeface="Comic Sans MS" pitchFamily="66" charset="0"/>
              </a:rPr>
              <a:t>Developing students will be able to calculate</a:t>
            </a:r>
            <a:r>
              <a:rPr lang="en-GB" sz="1400" baseline="0" dirty="0">
                <a:latin typeface="Comic Sans MS" pitchFamily="66" charset="0"/>
              </a:rPr>
              <a:t> area and circumference of circles.</a:t>
            </a:r>
            <a:endParaRPr lang="en-GB" sz="1400" dirty="0">
              <a:latin typeface="Comic Sans MS" pitchFamily="66" charset="0"/>
            </a:endParaRPr>
          </a:p>
          <a:p>
            <a:endParaRPr lang="en-GB" sz="1400" dirty="0">
              <a:latin typeface="Comic Sans MS" pitchFamily="66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latin typeface="Comic Sans MS" pitchFamily="66" charset="0"/>
              </a:rPr>
              <a:t>Secure students will be able to calculate area and perimeter of semi-circles and quarter circles.</a:t>
            </a:r>
          </a:p>
          <a:p>
            <a:endParaRPr lang="en-GB" sz="1400" dirty="0">
              <a:latin typeface="Comic Sans MS" pitchFamily="66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latin typeface="Comic Sans MS" pitchFamily="66" charset="0"/>
              </a:rPr>
              <a:t>Excelling students will be able to calculate area and perimeter of compound shapes comprised of</a:t>
            </a:r>
            <a:r>
              <a:rPr lang="en-GB" sz="1400" baseline="0" dirty="0">
                <a:latin typeface="Comic Sans MS" pitchFamily="66" charset="0"/>
              </a:rPr>
              <a:t> circles.</a:t>
            </a:r>
            <a:endParaRPr lang="en-GB" sz="1400" dirty="0">
              <a:latin typeface="Comic Sans MS" pitchFamily="66" charset="0"/>
            </a:endParaRPr>
          </a:p>
          <a:p>
            <a:endParaRPr lang="en-GB" sz="1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746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7085" r="17840" b="50000"/>
          <a:stretch/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79512" y="1095460"/>
            <a:ext cx="8775386" cy="5645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70901" y="175295"/>
            <a:ext cx="3329191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625707" y="171074"/>
            <a:ext cx="3329191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5295"/>
            <a:ext cx="17145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5616117" y="332656"/>
            <a:ext cx="33483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E597932-8B38-4BFA-9C8A-C8CCE191D44B}" type="datetime2">
              <a:rPr lang="en-GB" sz="2000" smtClean="0">
                <a:latin typeface="Comic Sans MS" pitchFamily="66" charset="0"/>
              </a:rPr>
              <a:pPr algn="ctr"/>
              <a:t>Monday, 11 June 2018</a:t>
            </a:fld>
            <a:endParaRPr lang="en-GB" sz="2000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064544" y="332656"/>
            <a:ext cx="33483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omic Sans MS" pitchFamily="66" charset="0"/>
              </a:rPr>
              <a:t>Life</a:t>
            </a:r>
            <a:r>
              <a:rPr lang="en-GB" sz="2000" baseline="0" dirty="0">
                <a:latin typeface="Comic Sans MS" pitchFamily="66" charset="0"/>
              </a:rPr>
              <a:t> Game</a:t>
            </a:r>
            <a:endParaRPr lang="en-GB" sz="2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120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124744"/>
            <a:ext cx="864096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u="sng" dirty="0" smtClean="0">
                <a:latin typeface="Comic Sans MS" panose="030F0702030302020204" pitchFamily="66" charset="0"/>
              </a:rPr>
              <a:t>Life Game Set Up</a:t>
            </a: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r>
              <a:rPr lang="en-GB" sz="2000" dirty="0" smtClean="0">
                <a:latin typeface="Comic Sans MS" panose="030F0702030302020204" pitchFamily="66" charset="0"/>
              </a:rPr>
              <a:t>You should have four different types of cards.</a:t>
            </a:r>
          </a:p>
          <a:p>
            <a:r>
              <a:rPr lang="en-GB" sz="2000" dirty="0" smtClean="0">
                <a:latin typeface="Comic Sans MS" panose="030F0702030302020204" pitchFamily="66" charset="0"/>
              </a:rPr>
              <a:t>Sort them into piles four piles with these sides facing upwards:</a:t>
            </a:r>
          </a:p>
          <a:p>
            <a:endParaRPr lang="en-GB" sz="2000" dirty="0" smtClean="0">
              <a:latin typeface="Comic Sans MS" panose="030F0702030302020204" pitchFamily="66" charset="0"/>
            </a:endParaRP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endParaRPr lang="en-GB" sz="2000" dirty="0" smtClean="0">
              <a:latin typeface="Comic Sans MS" panose="030F0702030302020204" pitchFamily="66" charset="0"/>
            </a:endParaRP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endParaRPr lang="en-GB" sz="2000" dirty="0" smtClean="0">
              <a:latin typeface="Comic Sans MS" panose="030F0702030302020204" pitchFamily="66" charset="0"/>
            </a:endParaRP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endParaRPr lang="en-GB" sz="2000" dirty="0" smtClean="0">
              <a:latin typeface="Comic Sans MS" panose="030F0702030302020204" pitchFamily="66" charset="0"/>
            </a:endParaRPr>
          </a:p>
          <a:p>
            <a:r>
              <a:rPr lang="en-GB" sz="2000" dirty="0" smtClean="0">
                <a:latin typeface="Comic Sans MS" panose="030F0702030302020204" pitchFamily="66" charset="0"/>
              </a:rPr>
              <a:t>You should also have a sheet with three houses.</a:t>
            </a:r>
          </a:p>
          <a:p>
            <a:r>
              <a:rPr lang="en-GB" sz="2000" dirty="0" smtClean="0">
                <a:latin typeface="Comic Sans MS" panose="030F0702030302020204" pitchFamily="66" charset="0"/>
              </a:rPr>
              <a:t>…And an information sheet.</a:t>
            </a: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r>
              <a:rPr lang="en-GB" sz="2000" dirty="0" smtClean="0">
                <a:latin typeface="Comic Sans MS" panose="030F0702030302020204" pitchFamily="66" charset="0"/>
              </a:rPr>
              <a:t>You will also need: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omic Sans MS" panose="030F0702030302020204" pitchFamily="66" charset="0"/>
              </a:rPr>
              <a:t>A calculator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omic Sans MS" panose="030F0702030302020204" pitchFamily="66" charset="0"/>
              </a:rPr>
              <a:t>Something to write </a:t>
            </a:r>
            <a:r>
              <a:rPr lang="en-GB" sz="2000" dirty="0" smtClean="0">
                <a:latin typeface="Comic Sans MS" panose="030F0702030302020204" pitchFamily="66" charset="0"/>
              </a:rPr>
              <a:t>with/on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omic Sans MS" panose="030F0702030302020204" pitchFamily="66" charset="0"/>
              </a:rPr>
              <a:t>A die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Image result for casio calculator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973607"/>
            <a:ext cx="857513" cy="148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orange exercise book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983" y="4334365"/>
            <a:ext cx="2765499" cy="2765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pen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637" y="5084759"/>
            <a:ext cx="1210072" cy="1210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A353A195-BABE-4E63-96DE-FAF3F3E67FBE" descr="A353A195-BABE-4E63-96DE-FAF3F3E67FB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742" y="2562759"/>
            <a:ext cx="6116484" cy="176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Image result for dice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706" y="5325954"/>
            <a:ext cx="948854" cy="96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840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29149DB-1496-4F5A-8BF2-ECF2CF33B01E}"/>
              </a:ext>
            </a:extLst>
          </p:cNvPr>
          <p:cNvSpPr/>
          <p:nvPr/>
        </p:nvSpPr>
        <p:spPr>
          <a:xfrm>
            <a:off x="251520" y="1124744"/>
            <a:ext cx="864096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GB" sz="2000" u="sng" dirty="0">
                <a:solidFill>
                  <a:srgbClr val="111111"/>
                </a:solidFill>
                <a:latin typeface="Comic Sans MS" panose="030F0702030302020204" pitchFamily="66" charset="0"/>
              </a:rPr>
              <a:t>What is Council Tax?</a:t>
            </a:r>
          </a:p>
          <a:p>
            <a:pPr fontAlgn="base"/>
            <a:endParaRPr lang="en-GB" sz="2000" b="1" dirty="0">
              <a:solidFill>
                <a:srgbClr val="111111"/>
              </a:solidFill>
              <a:latin typeface="Comic Sans MS" panose="030F0702030302020204" pitchFamily="66" charset="0"/>
            </a:endParaRPr>
          </a:p>
          <a:p>
            <a:pPr fontAlgn="base"/>
            <a:r>
              <a:rPr lang="en-GB" sz="2000" dirty="0">
                <a:solidFill>
                  <a:srgbClr val="333333"/>
                </a:solidFill>
                <a:latin typeface="Comic Sans MS" panose="030F0702030302020204" pitchFamily="66" charset="0"/>
              </a:rPr>
              <a:t>Council Tax funds local services including: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333333"/>
                </a:solidFill>
                <a:latin typeface="Comic Sans MS" panose="030F0702030302020204" pitchFamily="66" charset="0"/>
              </a:rPr>
              <a:t>Education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333333"/>
                </a:solidFill>
                <a:latin typeface="Comic Sans MS" panose="030F0702030302020204" pitchFamily="66" charset="0"/>
              </a:rPr>
              <a:t>Fire and Police Services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333333"/>
                </a:solidFill>
                <a:latin typeface="Comic Sans MS" panose="030F0702030302020204" pitchFamily="66" charset="0"/>
              </a:rPr>
              <a:t>Roads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333333"/>
                </a:solidFill>
                <a:latin typeface="Comic Sans MS" panose="030F0702030302020204" pitchFamily="66" charset="0"/>
              </a:rPr>
              <a:t>Libraries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333333"/>
                </a:solidFill>
                <a:latin typeface="Comic Sans MS" panose="030F0702030302020204" pitchFamily="66" charset="0"/>
              </a:rPr>
              <a:t>Rubbish collection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333333"/>
                </a:solidFill>
                <a:latin typeface="Comic Sans MS" panose="030F0702030302020204" pitchFamily="66" charset="0"/>
              </a:rPr>
              <a:t>Planning</a:t>
            </a:r>
          </a:p>
          <a:p>
            <a:pPr fontAlgn="base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333333"/>
              </a:solidFill>
              <a:latin typeface="Comic Sans MS" panose="030F0702030302020204" pitchFamily="66" charset="0"/>
            </a:endParaRPr>
          </a:p>
          <a:p>
            <a:pPr fontAlgn="base"/>
            <a:r>
              <a:rPr lang="en-GB" sz="2000" dirty="0">
                <a:solidFill>
                  <a:srgbClr val="333333"/>
                </a:solidFill>
                <a:latin typeface="Comic Sans MS" panose="030F0702030302020204" pitchFamily="66" charset="0"/>
              </a:rPr>
              <a:t>Most domestic properties are subject to Council Tax. </a:t>
            </a:r>
            <a:r>
              <a:rPr lang="en-GB" sz="2000" dirty="0">
                <a:latin typeface="Comic Sans MS" panose="030F0702030302020204" pitchFamily="66" charset="0"/>
              </a:rPr>
              <a:t>Each property is placed in one of eight bands (A to H) based on the property's estimated value.</a:t>
            </a:r>
          </a:p>
          <a:p>
            <a:pPr fontAlgn="base"/>
            <a:endParaRPr lang="en-GB" sz="2000" b="0" i="0" dirty="0">
              <a:solidFill>
                <a:srgbClr val="333333"/>
              </a:solidFill>
              <a:effectLst/>
              <a:latin typeface="Comic Sans MS" panose="030F0702030302020204" pitchFamily="66" charset="0"/>
            </a:endParaRPr>
          </a:p>
          <a:p>
            <a:pPr fontAlgn="base"/>
            <a:r>
              <a:rPr lang="en-GB" sz="2000" u="sng" dirty="0">
                <a:solidFill>
                  <a:srgbClr val="333333"/>
                </a:solidFill>
                <a:latin typeface="Comic Sans MS" panose="030F0702030302020204" pitchFamily="66" charset="0"/>
              </a:rPr>
              <a:t>Task</a:t>
            </a:r>
          </a:p>
          <a:p>
            <a:pPr fontAlgn="base"/>
            <a:endParaRPr lang="en-GB" sz="2000" b="0" i="0" dirty="0">
              <a:solidFill>
                <a:srgbClr val="333333"/>
              </a:solidFill>
              <a:effectLst/>
              <a:latin typeface="Comic Sans MS" panose="030F0702030302020204" pitchFamily="66" charset="0"/>
            </a:endParaRPr>
          </a:p>
          <a:p>
            <a:pPr fontAlgn="base"/>
            <a:r>
              <a:rPr lang="en-GB" sz="2000" dirty="0">
                <a:solidFill>
                  <a:srgbClr val="333333"/>
                </a:solidFill>
                <a:latin typeface="Comic Sans MS" panose="030F0702030302020204" pitchFamily="66" charset="0"/>
              </a:rPr>
              <a:t>Calculate how much extra you need to pay in terms of bills and council tax per month.</a:t>
            </a:r>
            <a:endParaRPr lang="en-GB" sz="2000" b="0" i="0" dirty="0">
              <a:solidFill>
                <a:srgbClr val="333333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1026" name="Picture 2" descr="Image result for council tax">
            <a:extLst>
              <a:ext uri="{FF2B5EF4-FFF2-40B4-BE49-F238E27FC236}">
                <a16:creationId xmlns:a16="http://schemas.microsoft.com/office/drawing/2014/main" xmlns="" id="{3047BC31-A6C5-4C4B-9C93-190BF1793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2F7FA"/>
              </a:clrFrom>
              <a:clrTo>
                <a:srgbClr val="F2F7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698" y="1412776"/>
            <a:ext cx="3621782" cy="2586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3975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8" name="Picture 12" descr="Image result for agr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719" y="1932716"/>
            <a:ext cx="3420078" cy="149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Image result for new yor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213381"/>
            <a:ext cx="2676556" cy="1694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lanzarot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27" y="1711740"/>
            <a:ext cx="3168352" cy="1749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pari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27" y="4365104"/>
            <a:ext cx="2813747" cy="175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Image result for hua hin night marke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310" y="4740639"/>
            <a:ext cx="2993309" cy="1807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Image result for skegnes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184" y="4221088"/>
            <a:ext cx="2659159" cy="1996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5668B82-5B4D-47FB-94E8-1495062C7FC3}"/>
              </a:ext>
            </a:extLst>
          </p:cNvPr>
          <p:cNvSpPr txBox="1"/>
          <p:nvPr/>
        </p:nvSpPr>
        <p:spPr>
          <a:xfrm>
            <a:off x="251520" y="3676962"/>
            <a:ext cx="85492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omic Sans MS" panose="030F0702030302020204" pitchFamily="66" charset="0"/>
              </a:rPr>
              <a:t>Roll the die to book a holiday!</a:t>
            </a:r>
          </a:p>
        </p:txBody>
      </p:sp>
    </p:spTree>
    <p:extLst>
      <p:ext uri="{BB962C8B-B14F-4D97-AF65-F5344CB8AC3E}">
        <p14:creationId xmlns:p14="http://schemas.microsoft.com/office/powerpoint/2010/main" val="296808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22C4C17-69BB-44F9-A8CC-1F5389B0E06F}"/>
              </a:ext>
            </a:extLst>
          </p:cNvPr>
          <p:cNvSpPr txBox="1"/>
          <p:nvPr/>
        </p:nvSpPr>
        <p:spPr>
          <a:xfrm>
            <a:off x="179512" y="1124744"/>
            <a:ext cx="87849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You are going to use what’s left of your savings, as well as 10% of your monthly earnings.</a:t>
            </a:r>
          </a:p>
          <a:p>
            <a:endParaRPr lang="en-GB" sz="2000" u="sng" dirty="0">
              <a:latin typeface="Comic Sans MS" panose="030F0702030302020204" pitchFamily="66" charset="0"/>
            </a:endParaRPr>
          </a:p>
          <a:p>
            <a:r>
              <a:rPr lang="en-GB" sz="2000" u="sng" dirty="0">
                <a:latin typeface="Comic Sans MS" panose="030F0702030302020204" pitchFamily="66" charset="0"/>
              </a:rPr>
              <a:t>Task</a:t>
            </a: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r>
              <a:rPr lang="en-GB" sz="2000" dirty="0">
                <a:latin typeface="Comic Sans MS" panose="030F0702030302020204" pitchFamily="66" charset="0"/>
              </a:rPr>
              <a:t>How much money are you going to have to borrow from the bank?</a:t>
            </a:r>
          </a:p>
        </p:txBody>
      </p:sp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xmlns="" id="{4EBC105F-BF67-4F35-9E00-47D01B7EBB7F}"/>
              </a:ext>
            </a:extLst>
          </p:cNvPr>
          <p:cNvSpPr/>
          <p:nvPr/>
        </p:nvSpPr>
        <p:spPr>
          <a:xfrm>
            <a:off x="4139952" y="3501008"/>
            <a:ext cx="4464495" cy="1080120"/>
          </a:xfrm>
          <a:prstGeom prst="cloudCallout">
            <a:avLst>
              <a:gd name="adj1" fmla="val -43322"/>
              <a:gd name="adj2" fmla="val -70181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Interest rate of 10%, paid back over 6 months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0201A0E-B5FC-4025-B285-071B9396D8B7}"/>
              </a:ext>
            </a:extLst>
          </p:cNvPr>
          <p:cNvSpPr/>
          <p:nvPr/>
        </p:nvSpPr>
        <p:spPr>
          <a:xfrm>
            <a:off x="5724128" y="4388667"/>
            <a:ext cx="2664296" cy="79399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How much will this loan cost you per month?</a:t>
            </a:r>
          </a:p>
        </p:txBody>
      </p:sp>
      <p:pic>
        <p:nvPicPr>
          <p:cNvPr id="2050" name="Picture 2" descr="Image result for money">
            <a:extLst>
              <a:ext uri="{FF2B5EF4-FFF2-40B4-BE49-F238E27FC236}">
                <a16:creationId xmlns:a16="http://schemas.microsoft.com/office/drawing/2014/main" xmlns="" id="{F3F0EBA1-7359-4776-A096-971510AC6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3567551"/>
            <a:ext cx="4932040" cy="3179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B115402-7479-42EC-B7FB-F47030EDA42C}"/>
              </a:ext>
            </a:extLst>
          </p:cNvPr>
          <p:cNvSpPr/>
          <p:nvPr/>
        </p:nvSpPr>
        <p:spPr>
          <a:xfrm>
            <a:off x="4211960" y="5805264"/>
            <a:ext cx="4608512" cy="79399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Are you keeping track of your monthly outgoings?</a:t>
            </a:r>
          </a:p>
        </p:txBody>
      </p:sp>
    </p:spTree>
    <p:extLst>
      <p:ext uri="{BB962C8B-B14F-4D97-AF65-F5344CB8AC3E}">
        <p14:creationId xmlns:p14="http://schemas.microsoft.com/office/powerpoint/2010/main" val="1524834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plan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601645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1196752"/>
            <a:ext cx="52565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You are going to use 15% monthly earnings as your holiday spending money.</a:t>
            </a: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r>
              <a:rPr lang="en-GB" sz="2000" dirty="0" smtClean="0">
                <a:latin typeface="Comic Sans MS" panose="030F0702030302020204" pitchFamily="66" charset="0"/>
              </a:rPr>
              <a:t>Unfortunately, not every country uses the Great British Pound, so you are going to have to convert this amount into whichever currency you will need for your holiday.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3935395"/>
            <a:ext cx="859033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u="sng" dirty="0" smtClean="0">
                <a:latin typeface="Comic Sans MS" panose="030F0702030302020204" pitchFamily="66" charset="0"/>
              </a:rPr>
              <a:t>Task</a:t>
            </a: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r>
              <a:rPr lang="en-GB" sz="2000" dirty="0" smtClean="0">
                <a:latin typeface="Comic Sans MS" panose="030F0702030302020204" pitchFamily="66" charset="0"/>
              </a:rPr>
              <a:t>Calculate how much spending money you have in pounds and pence, then use the current exchange rates to find out how much you have in the required currency.</a:t>
            </a: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r>
              <a:rPr lang="en-GB" sz="2000" dirty="0" smtClean="0">
                <a:latin typeface="Comic Sans MS" panose="030F0702030302020204" pitchFamily="66" charset="0"/>
              </a:rPr>
              <a:t>(Note to teacher</a:t>
            </a:r>
            <a:r>
              <a:rPr lang="en-GB" sz="2000" smtClean="0">
                <a:latin typeface="Comic Sans MS" panose="030F0702030302020204" pitchFamily="66" charset="0"/>
              </a:rPr>
              <a:t>: Google these!)</a:t>
            </a:r>
            <a:endParaRPr lang="en-GB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85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mage result for nissan micra old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09" y="925112"/>
            <a:ext cx="2616519" cy="168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audi q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666" y="1882040"/>
            <a:ext cx="3312368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ford mondeo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299" y="3465908"/>
            <a:ext cx="3151246" cy="175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5364088" y="561564"/>
            <a:ext cx="3919913" cy="2614582"/>
            <a:chOff x="3491880" y="2727895"/>
            <a:chExt cx="4955285" cy="3305175"/>
          </a:xfrm>
        </p:grpSpPr>
        <p:pic>
          <p:nvPicPr>
            <p:cNvPr id="2058" name="Picture 10" descr="Image result for land rover discovery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1880" y="2727895"/>
              <a:ext cx="4955285" cy="3305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Parallelogram 3"/>
            <p:cNvSpPr/>
            <p:nvPr/>
          </p:nvSpPr>
          <p:spPr>
            <a:xfrm rot="16200000" flipV="1">
              <a:off x="7416316" y="4761148"/>
              <a:ext cx="216024" cy="432048"/>
            </a:xfrm>
            <a:prstGeom prst="parallelogram">
              <a:avLst>
                <a:gd name="adj" fmla="val 4210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43203" y="3429000"/>
            <a:ext cx="3050349" cy="2305496"/>
            <a:chOff x="3327715" y="3463296"/>
            <a:chExt cx="4095750" cy="3095625"/>
          </a:xfrm>
        </p:grpSpPr>
        <p:pic>
          <p:nvPicPr>
            <p:cNvPr id="2060" name="Picture 12" descr="Image result for skoda octavia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7715" y="3463296"/>
              <a:ext cx="4095750" cy="3095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Parallelogram 5"/>
            <p:cNvSpPr/>
            <p:nvPr/>
          </p:nvSpPr>
          <p:spPr>
            <a:xfrm rot="16200000">
              <a:off x="3923928" y="5345658"/>
              <a:ext cx="144016" cy="432048"/>
            </a:xfrm>
            <a:prstGeom prst="parallelogram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062" name="Picture 14" descr="Image result for citroen cactus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008378"/>
            <a:ext cx="4286250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92F554B-43A1-43E5-8730-1A4959B0423B}"/>
              </a:ext>
            </a:extLst>
          </p:cNvPr>
          <p:cNvSpPr txBox="1"/>
          <p:nvPr/>
        </p:nvSpPr>
        <p:spPr>
          <a:xfrm>
            <a:off x="251520" y="3501008"/>
            <a:ext cx="85492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omic Sans MS" panose="030F0702030302020204" pitchFamily="66" charset="0"/>
              </a:rPr>
              <a:t>Roll the die to buy a car!</a:t>
            </a:r>
          </a:p>
        </p:txBody>
      </p:sp>
    </p:spTree>
    <p:extLst>
      <p:ext uri="{BB962C8B-B14F-4D97-AF65-F5344CB8AC3E}">
        <p14:creationId xmlns:p14="http://schemas.microsoft.com/office/powerpoint/2010/main" val="348663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22C4C17-69BB-44F9-A8CC-1F5389B0E06F}"/>
              </a:ext>
            </a:extLst>
          </p:cNvPr>
          <p:cNvSpPr txBox="1"/>
          <p:nvPr/>
        </p:nvSpPr>
        <p:spPr>
          <a:xfrm>
            <a:off x="179512" y="1124744"/>
            <a:ext cx="87849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You are going to use save 10% of you monthly earnings for 6 months to either pay for the car, or put that money down as a deposit.</a:t>
            </a:r>
          </a:p>
          <a:p>
            <a:endParaRPr lang="en-GB" sz="2000" u="sng" dirty="0">
              <a:latin typeface="Comic Sans MS" panose="030F0702030302020204" pitchFamily="66" charset="0"/>
            </a:endParaRPr>
          </a:p>
          <a:p>
            <a:r>
              <a:rPr lang="en-GB" sz="2000" u="sng" dirty="0">
                <a:latin typeface="Comic Sans MS" panose="030F0702030302020204" pitchFamily="66" charset="0"/>
              </a:rPr>
              <a:t>Task</a:t>
            </a: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r>
              <a:rPr lang="en-GB" sz="2000" dirty="0">
                <a:latin typeface="Comic Sans MS" panose="030F0702030302020204" pitchFamily="66" charset="0"/>
              </a:rPr>
              <a:t>How much money are you going to have to borrow from the bank?</a:t>
            </a:r>
          </a:p>
        </p:txBody>
      </p:sp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xmlns="" id="{4EBC105F-BF67-4F35-9E00-47D01B7EBB7F}"/>
              </a:ext>
            </a:extLst>
          </p:cNvPr>
          <p:cNvSpPr/>
          <p:nvPr/>
        </p:nvSpPr>
        <p:spPr>
          <a:xfrm>
            <a:off x="4139952" y="3501008"/>
            <a:ext cx="4464495" cy="1080120"/>
          </a:xfrm>
          <a:prstGeom prst="cloudCallout">
            <a:avLst>
              <a:gd name="adj1" fmla="val -43322"/>
              <a:gd name="adj2" fmla="val -70181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Interest rate of 12%, paid back over 36 months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0201A0E-B5FC-4025-B285-071B9396D8B7}"/>
              </a:ext>
            </a:extLst>
          </p:cNvPr>
          <p:cNvSpPr/>
          <p:nvPr/>
        </p:nvSpPr>
        <p:spPr>
          <a:xfrm>
            <a:off x="5724128" y="4388667"/>
            <a:ext cx="2664296" cy="79399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How much will this loan cost you per month?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B115402-7479-42EC-B7FB-F47030EDA42C}"/>
              </a:ext>
            </a:extLst>
          </p:cNvPr>
          <p:cNvSpPr/>
          <p:nvPr/>
        </p:nvSpPr>
        <p:spPr>
          <a:xfrm>
            <a:off x="4211960" y="5805264"/>
            <a:ext cx="4608512" cy="79399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Are you keeping track of your monthly outgoings?</a:t>
            </a:r>
          </a:p>
        </p:txBody>
      </p:sp>
      <p:pic>
        <p:nvPicPr>
          <p:cNvPr id="3074" name="Picture 2" descr="Image result for c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32" y="3754037"/>
            <a:ext cx="3264297" cy="2448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5202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B6064BC-7D24-477C-97B1-AAFD5DA81E08}"/>
              </a:ext>
            </a:extLst>
          </p:cNvPr>
          <p:cNvSpPr txBox="1"/>
          <p:nvPr/>
        </p:nvSpPr>
        <p:spPr>
          <a:xfrm>
            <a:off x="251520" y="1196752"/>
            <a:ext cx="864096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How much money have you got left after your monthly outgoings?</a:t>
            </a: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r>
              <a:rPr lang="en-GB" sz="2000" u="sng" dirty="0">
                <a:latin typeface="Comic Sans MS" panose="030F0702030302020204" pitchFamily="66" charset="0"/>
              </a:rPr>
              <a:t>Task</a:t>
            </a: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r>
              <a:rPr lang="en-GB" sz="2000" dirty="0">
                <a:latin typeface="Comic Sans MS" panose="030F0702030302020204" pitchFamily="66" charset="0"/>
              </a:rPr>
              <a:t>What else will you need to buy/spend money on each month? Make a list with your partner.</a:t>
            </a: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r>
              <a:rPr lang="en-GB" sz="2000" dirty="0">
                <a:latin typeface="Comic Sans MS" panose="030F0702030302020204" pitchFamily="66" charset="0"/>
              </a:rPr>
              <a:t>How much do you think these things cost?</a:t>
            </a: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r>
              <a:rPr lang="en-GB" sz="2000" dirty="0">
                <a:latin typeface="Comic Sans MS" panose="030F0702030302020204" pitchFamily="66" charset="0"/>
              </a:rPr>
              <a:t>Discuss.</a:t>
            </a:r>
          </a:p>
        </p:txBody>
      </p:sp>
      <p:pic>
        <p:nvPicPr>
          <p:cNvPr id="3082" name="Picture 10" descr="Image result for food">
            <a:extLst>
              <a:ext uri="{FF2B5EF4-FFF2-40B4-BE49-F238E27FC236}">
                <a16:creationId xmlns:a16="http://schemas.microsoft.com/office/drawing/2014/main" xmlns="" id="{51902620-C10A-4F8C-927B-D5435134C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115" y="3831366"/>
            <a:ext cx="3995936" cy="2663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 result for tv">
            <a:extLst>
              <a:ext uri="{FF2B5EF4-FFF2-40B4-BE49-F238E27FC236}">
                <a16:creationId xmlns:a16="http://schemas.microsoft.com/office/drawing/2014/main" xmlns="" id="{B962C434-5CA4-477B-ABD3-748D2973F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704" y="3711049"/>
            <a:ext cx="2613863" cy="231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internet modem ee">
            <a:extLst>
              <a:ext uri="{FF2B5EF4-FFF2-40B4-BE49-F238E27FC236}">
                <a16:creationId xmlns:a16="http://schemas.microsoft.com/office/drawing/2014/main" xmlns="" id="{01EC1745-DE88-477A-A68A-3B3C4B9D52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087" y="2668754"/>
            <a:ext cx="4464496" cy="2511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iphone">
            <a:extLst>
              <a:ext uri="{FF2B5EF4-FFF2-40B4-BE49-F238E27FC236}">
                <a16:creationId xmlns:a16="http://schemas.microsoft.com/office/drawing/2014/main" xmlns="" id="{8656406B-92F1-4424-A299-B514C03A6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020" y="2796649"/>
            <a:ext cx="176212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Image result for clothes">
            <a:extLst>
              <a:ext uri="{FF2B5EF4-FFF2-40B4-BE49-F238E27FC236}">
                <a16:creationId xmlns:a16="http://schemas.microsoft.com/office/drawing/2014/main" xmlns="" id="{24A254B1-0BCF-4AE9-BEE6-3E67800CD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69" y="4509120"/>
            <a:ext cx="3531037" cy="2198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261E845-11E6-4CD5-AA1C-F883FE380D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3794" y="5437156"/>
            <a:ext cx="2274328" cy="1373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323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835696" y="2492896"/>
            <a:ext cx="5430768" cy="4032451"/>
            <a:chOff x="4469824" y="1124744"/>
            <a:chExt cx="6236041" cy="4032451"/>
          </a:xfrm>
        </p:grpSpPr>
        <p:sp>
          <p:nvSpPr>
            <p:cNvPr id="3" name="Isosceles Triangle 2"/>
            <p:cNvSpPr/>
            <p:nvPr userDrawn="1"/>
          </p:nvSpPr>
          <p:spPr bwMode="auto">
            <a:xfrm>
              <a:off x="4469824" y="1124744"/>
              <a:ext cx="6236041" cy="4032448"/>
            </a:xfrm>
            <a:prstGeom prst="triangle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Microsoft YaHei" charset="-122"/>
              </a:endParaRPr>
            </a:p>
          </p:txBody>
        </p:sp>
        <p:cxnSp>
          <p:nvCxnSpPr>
            <p:cNvPr id="4" name="Straight Connector 3"/>
            <p:cNvCxnSpPr/>
            <p:nvPr userDrawn="1"/>
          </p:nvCxnSpPr>
          <p:spPr bwMode="auto">
            <a:xfrm>
              <a:off x="5423219" y="3933056"/>
              <a:ext cx="4319918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5" name="Straight Connector 4"/>
            <p:cNvCxnSpPr/>
            <p:nvPr userDrawn="1"/>
          </p:nvCxnSpPr>
          <p:spPr bwMode="auto">
            <a:xfrm>
              <a:off x="6479199" y="2564904"/>
              <a:ext cx="2207958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6" name="Straight Connector 5"/>
            <p:cNvCxnSpPr/>
            <p:nvPr userDrawn="1"/>
          </p:nvCxnSpPr>
          <p:spPr bwMode="auto">
            <a:xfrm>
              <a:off x="7535179" y="2564907"/>
              <a:ext cx="0" cy="1368152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7" name="Straight Connector 6"/>
            <p:cNvCxnSpPr/>
            <p:nvPr userDrawn="1"/>
          </p:nvCxnSpPr>
          <p:spPr bwMode="auto">
            <a:xfrm>
              <a:off x="6671196" y="3933059"/>
              <a:ext cx="0" cy="1224136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8" name="Straight Connector 7"/>
            <p:cNvCxnSpPr/>
            <p:nvPr userDrawn="1"/>
          </p:nvCxnSpPr>
          <p:spPr bwMode="auto">
            <a:xfrm>
              <a:off x="8399163" y="3933059"/>
              <a:ext cx="0" cy="1224136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9" name="TextBox 8"/>
            <p:cNvSpPr txBox="1"/>
            <p:nvPr userDrawn="1"/>
          </p:nvSpPr>
          <p:spPr>
            <a:xfrm>
              <a:off x="5615217" y="4365104"/>
              <a:ext cx="4127921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itchFamily="66" charset="0"/>
                </a:rPr>
                <a:t>3 things you knew already</a:t>
              </a:r>
            </a:p>
          </p:txBody>
        </p:sp>
        <p:sp>
          <p:nvSpPr>
            <p:cNvPr id="10" name="TextBox 9"/>
            <p:cNvSpPr txBox="1"/>
            <p:nvPr userDrawn="1"/>
          </p:nvSpPr>
          <p:spPr>
            <a:xfrm>
              <a:off x="6479199" y="2996956"/>
              <a:ext cx="2111960" cy="64633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itchFamily="66" charset="0"/>
                </a:rPr>
                <a:t>2 things you learnt today</a:t>
              </a: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6454272" y="1630541"/>
              <a:ext cx="2292751" cy="64633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itchFamily="66" charset="0"/>
                </a:rPr>
                <a:t>1 question about today’s topic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51520" y="1124745"/>
            <a:ext cx="8640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u="sng" dirty="0" smtClean="0">
                <a:latin typeface="Comic Sans MS" panose="030F0702030302020204" pitchFamily="66" charset="0"/>
              </a:rPr>
              <a:t>Plenary</a:t>
            </a: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Complete the triangle with what you’ve learned and still have questions about. I’ll answer the questions at the start of next lesson </a:t>
            </a:r>
            <a:r>
              <a:rPr lang="en-GB" sz="20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</a:t>
            </a:r>
            <a:endParaRPr lang="en-GB" sz="2000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46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baby">
            <a:extLst>
              <a:ext uri="{FF2B5EF4-FFF2-40B4-BE49-F238E27FC236}">
                <a16:creationId xmlns:a16="http://schemas.microsoft.com/office/drawing/2014/main" xmlns="" id="{01FB1D24-B9CD-4CCE-836A-AED9402F79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987" y="1196752"/>
            <a:ext cx="2903612" cy="2245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B919CDC-60B8-466E-91BF-CC0E6394EAAE}"/>
              </a:ext>
            </a:extLst>
          </p:cNvPr>
          <p:cNvSpPr txBox="1"/>
          <p:nvPr/>
        </p:nvSpPr>
        <p:spPr>
          <a:xfrm>
            <a:off x="323528" y="1196752"/>
            <a:ext cx="5400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Happy birthday!</a:t>
            </a: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r>
              <a:rPr lang="en-GB" sz="2000" dirty="0">
                <a:latin typeface="Comic Sans MS" panose="030F0702030302020204" pitchFamily="66" charset="0"/>
              </a:rPr>
              <a:t>You’ve just been born. </a:t>
            </a: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r>
              <a:rPr lang="en-GB" sz="2000" dirty="0">
                <a:latin typeface="Comic Sans MS" panose="030F0702030302020204" pitchFamily="66" charset="0"/>
              </a:rPr>
              <a:t>To celebrate your birth, your grandparents set aside £5000 for you in a high-interest savings account. </a:t>
            </a: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r>
              <a:rPr lang="en-GB" sz="2000" dirty="0">
                <a:latin typeface="Comic Sans MS" panose="030F0702030302020204" pitchFamily="66" charset="0"/>
              </a:rPr>
              <a:t>Roll the die to see which bank they choose.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841C2A3F-D746-4C92-9E9E-3E6102B81D8C}"/>
              </a:ext>
            </a:extLst>
          </p:cNvPr>
          <p:cNvGrpSpPr/>
          <p:nvPr/>
        </p:nvGrpSpPr>
        <p:grpSpPr>
          <a:xfrm>
            <a:off x="323528" y="4149080"/>
            <a:ext cx="8039282" cy="2380003"/>
            <a:chOff x="323528" y="4149080"/>
            <a:chExt cx="8039282" cy="2380003"/>
          </a:xfrm>
        </p:grpSpPr>
        <p:pic>
          <p:nvPicPr>
            <p:cNvPr id="4" name="Picture 2" descr="Image result for die faces">
              <a:extLst>
                <a:ext uri="{FF2B5EF4-FFF2-40B4-BE49-F238E27FC236}">
                  <a16:creationId xmlns:a16="http://schemas.microsoft.com/office/drawing/2014/main" xmlns="" id="{9BECB67E-0EC2-4276-BEE0-4D9F8ECA10E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2" t="21317" r="82706" b="5556"/>
            <a:stretch/>
          </p:blipFill>
          <p:spPr bwMode="auto">
            <a:xfrm>
              <a:off x="323528" y="4197938"/>
              <a:ext cx="686644" cy="6866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Image result for die faces">
              <a:extLst>
                <a:ext uri="{FF2B5EF4-FFF2-40B4-BE49-F238E27FC236}">
                  <a16:creationId xmlns:a16="http://schemas.microsoft.com/office/drawing/2014/main" xmlns="" id="{439578E2-5400-4B49-AFCE-C79A23AD936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96" t="21317" r="66476" b="5556"/>
            <a:stretch/>
          </p:blipFill>
          <p:spPr bwMode="auto">
            <a:xfrm>
              <a:off x="334994" y="5020189"/>
              <a:ext cx="675178" cy="6866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Image result for die faces">
              <a:extLst>
                <a:ext uri="{FF2B5EF4-FFF2-40B4-BE49-F238E27FC236}">
                  <a16:creationId xmlns:a16="http://schemas.microsoft.com/office/drawing/2014/main" xmlns="" id="{630D0267-E176-4CE8-8998-2D7E517D687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798" t="19048" r="49974" b="7825"/>
            <a:stretch/>
          </p:blipFill>
          <p:spPr bwMode="auto">
            <a:xfrm>
              <a:off x="323528" y="5842440"/>
              <a:ext cx="675177" cy="6866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Image result for die faces">
              <a:extLst>
                <a:ext uri="{FF2B5EF4-FFF2-40B4-BE49-F238E27FC236}">
                  <a16:creationId xmlns:a16="http://schemas.microsoft.com/office/drawing/2014/main" xmlns="" id="{18746A17-B3B3-4681-8659-23377428A0F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19534" r="33789" b="7339"/>
            <a:stretch/>
          </p:blipFill>
          <p:spPr bwMode="auto">
            <a:xfrm>
              <a:off x="4018341" y="4197938"/>
              <a:ext cx="674474" cy="6866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Image result for die faces">
              <a:extLst>
                <a:ext uri="{FF2B5EF4-FFF2-40B4-BE49-F238E27FC236}">
                  <a16:creationId xmlns:a16="http://schemas.microsoft.com/office/drawing/2014/main" xmlns="" id="{C0B53567-603C-4134-BB45-93BF8CB13F7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349" t="21317" r="17441" b="5556"/>
            <a:stretch/>
          </p:blipFill>
          <p:spPr bwMode="auto">
            <a:xfrm>
              <a:off x="4020493" y="5020189"/>
              <a:ext cx="674474" cy="6866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Image result for die faces">
              <a:extLst>
                <a:ext uri="{FF2B5EF4-FFF2-40B4-BE49-F238E27FC236}">
                  <a16:creationId xmlns:a16="http://schemas.microsoft.com/office/drawing/2014/main" xmlns="" id="{2DFC0D54-4FA8-4E02-B4DA-EB38FA27DDC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561" t="21317" r="672" b="5556"/>
            <a:stretch/>
          </p:blipFill>
          <p:spPr bwMode="auto">
            <a:xfrm>
              <a:off x="4018341" y="5842440"/>
              <a:ext cx="697675" cy="6866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BC3B0E52-89EE-4F56-B081-A0EC113E1F71}"/>
                </a:ext>
              </a:extLst>
            </p:cNvPr>
            <p:cNvSpPr/>
            <p:nvPr/>
          </p:nvSpPr>
          <p:spPr>
            <a:xfrm>
              <a:off x="1069222" y="4149080"/>
              <a:ext cx="7293588" cy="23496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GB" sz="2000" dirty="0">
                  <a:solidFill>
                    <a:srgbClr val="000000"/>
                  </a:solidFill>
                  <a:latin typeface="Comic Sans MS" panose="030F0702030302020204" pitchFamily="66" charset="0"/>
                </a:rPr>
                <a:t>Goodlife Bank Group		Spotlight Holdings Inc.</a:t>
              </a:r>
              <a:r>
                <a:rPr lang="en-GB" sz="2000" dirty="0">
                  <a:latin typeface="Comic Sans MS" panose="030F0702030302020204" pitchFamily="66" charset="0"/>
                </a:rPr>
                <a:t/>
              </a:r>
              <a:br>
                <a:rPr lang="en-GB" sz="2000" dirty="0">
                  <a:latin typeface="Comic Sans MS" panose="030F0702030302020204" pitchFamily="66" charset="0"/>
                </a:rPr>
              </a:br>
              <a:endParaRPr lang="en-GB" sz="2000" dirty="0">
                <a:latin typeface="Comic Sans MS" panose="030F0702030302020204" pitchFamily="66" charset="0"/>
              </a:endParaRPr>
            </a:p>
            <a:p>
              <a:pPr>
                <a:lnSpc>
                  <a:spcPct val="150000"/>
                </a:lnSpc>
              </a:pPr>
              <a:r>
                <a:rPr lang="en-GB" sz="2000" dirty="0">
                  <a:solidFill>
                    <a:srgbClr val="000000"/>
                  </a:solidFill>
                  <a:latin typeface="Comic Sans MS" panose="030F0702030302020204" pitchFamily="66" charset="0"/>
                </a:rPr>
                <a:t>Elite Credit Union		Felicity Banks Inc.</a:t>
              </a:r>
              <a:r>
                <a:rPr lang="en-GB" sz="2000" dirty="0">
                  <a:latin typeface="Comic Sans MS" panose="030F0702030302020204" pitchFamily="66" charset="0"/>
                </a:rPr>
                <a:t/>
              </a:r>
              <a:br>
                <a:rPr lang="en-GB" sz="2000" dirty="0">
                  <a:latin typeface="Comic Sans MS" panose="030F0702030302020204" pitchFamily="66" charset="0"/>
                </a:rPr>
              </a:br>
              <a:endParaRPr lang="en-GB" sz="2000" dirty="0">
                <a:latin typeface="Comic Sans MS" panose="030F0702030302020204" pitchFamily="66" charset="0"/>
              </a:endParaRPr>
            </a:p>
            <a:p>
              <a:pPr>
                <a:lnSpc>
                  <a:spcPct val="150000"/>
                </a:lnSpc>
              </a:pPr>
              <a:r>
                <a:rPr lang="en-GB" sz="2000" dirty="0">
                  <a:solidFill>
                    <a:srgbClr val="000000"/>
                  </a:solidFill>
                  <a:latin typeface="Comic Sans MS" panose="030F0702030302020204" pitchFamily="66" charset="0"/>
                </a:rPr>
                <a:t>Cloud Nine Banks		</a:t>
              </a:r>
              <a:r>
                <a:rPr lang="en-GB" sz="2000" dirty="0" err="1">
                  <a:solidFill>
                    <a:srgbClr val="000000"/>
                  </a:solidFill>
                  <a:latin typeface="Comic Sans MS" panose="030F0702030302020204" pitchFamily="66" charset="0"/>
                </a:rPr>
                <a:t>Goldleaf</a:t>
              </a:r>
              <a:r>
                <a:rPr lang="en-GB" sz="2000" dirty="0">
                  <a:solidFill>
                    <a:srgbClr val="000000"/>
                  </a:solidFill>
                  <a:latin typeface="Comic Sans MS" panose="030F0702030302020204" pitchFamily="66" charset="0"/>
                </a:rPr>
                <a:t> Corporation</a:t>
              </a:r>
              <a:endParaRPr lang="en-GB" sz="20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3619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347864" y="3212976"/>
            <a:ext cx="2448272" cy="24482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1043608" y="1628800"/>
            <a:ext cx="7056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latin typeface="Comic Sans MS" panose="030F0702030302020204" pitchFamily="66" charset="0"/>
              </a:rPr>
              <a:t>18 years later…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pic>
        <p:nvPicPr>
          <p:cNvPr id="4098" name="Picture 2" descr="Image result for clock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875" y="2996952"/>
            <a:ext cx="2832249" cy="2832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337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plumber fema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2060742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male teach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312422"/>
            <a:ext cx="279185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2759"/>
          <a:stretch/>
        </p:blipFill>
        <p:spPr>
          <a:xfrm>
            <a:off x="2843808" y="1124744"/>
            <a:ext cx="2537842" cy="1733550"/>
          </a:xfrm>
          <a:prstGeom prst="rect">
            <a:avLst/>
          </a:prstGeom>
        </p:spPr>
      </p:pic>
      <p:pic>
        <p:nvPicPr>
          <p:cNvPr id="1032" name="Picture 8" descr="Image result for research scientis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221088"/>
            <a:ext cx="2782396" cy="1853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shop work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943" y="4246592"/>
            <a:ext cx="2791854" cy="2093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steel factory worker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845918"/>
            <a:ext cx="2662015" cy="177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2BD3082-6D09-48D5-8614-AFD0D47D8260}"/>
              </a:ext>
            </a:extLst>
          </p:cNvPr>
          <p:cNvSpPr txBox="1"/>
          <p:nvPr/>
        </p:nvSpPr>
        <p:spPr>
          <a:xfrm>
            <a:off x="251520" y="3501008"/>
            <a:ext cx="85492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omic Sans MS" panose="030F0702030302020204" pitchFamily="66" charset="0"/>
              </a:rPr>
              <a:t>Roll the die to secure a job!</a:t>
            </a:r>
          </a:p>
        </p:txBody>
      </p:sp>
    </p:spTree>
    <p:extLst>
      <p:ext uri="{BB962C8B-B14F-4D97-AF65-F5344CB8AC3E}">
        <p14:creationId xmlns:p14="http://schemas.microsoft.com/office/powerpoint/2010/main" val="346808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F662033-CFEB-4F41-ABC0-B1C1EE01A9AA}"/>
              </a:ext>
            </a:extLst>
          </p:cNvPr>
          <p:cNvSpPr/>
          <p:nvPr/>
        </p:nvSpPr>
        <p:spPr>
          <a:xfrm>
            <a:off x="323528" y="1196752"/>
            <a:ext cx="8496944" cy="158417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Salary </a:t>
            </a:r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Annual earnings. Paid monthly, the same amount each month. Doesn’t usually change depending on the hours you work.</a:t>
            </a:r>
          </a:p>
          <a:p>
            <a:endParaRPr lang="en-GB" dirty="0">
              <a:solidFill>
                <a:schemeClr val="tx1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Wage  Earnings per hour. The more hours you work, the more money you will make.</a:t>
            </a:r>
            <a:endParaRPr lang="en-GB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9CA289F-6EC5-45E3-81F8-F2CD49FEC8C1}"/>
              </a:ext>
            </a:extLst>
          </p:cNvPr>
          <p:cNvSpPr txBox="1"/>
          <p:nvPr/>
        </p:nvSpPr>
        <p:spPr>
          <a:xfrm>
            <a:off x="323528" y="2989401"/>
            <a:ext cx="54505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u="sng" dirty="0">
                <a:latin typeface="Comic Sans MS" panose="030F0702030302020204" pitchFamily="66" charset="0"/>
              </a:rPr>
              <a:t>Task</a:t>
            </a: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r>
              <a:rPr lang="en-GB" sz="2000" dirty="0">
                <a:latin typeface="Comic Sans MS" panose="030F0702030302020204" pitchFamily="66" charset="0"/>
              </a:rPr>
              <a:t>How much money would you earn per month?</a:t>
            </a:r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xmlns="" id="{A20A7018-D94A-4DF1-908A-ECE93BB3619A}"/>
              </a:ext>
            </a:extLst>
          </p:cNvPr>
          <p:cNvSpPr/>
          <p:nvPr/>
        </p:nvSpPr>
        <p:spPr>
          <a:xfrm>
            <a:off x="1187624" y="4581128"/>
            <a:ext cx="5544616" cy="1800200"/>
          </a:xfrm>
          <a:prstGeom prst="cloudCallout">
            <a:avLst>
              <a:gd name="adj1" fmla="val -43322"/>
              <a:gd name="adj2" fmla="val -70181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Unfortunately we don’t get all of this money. We have to pay tax and national insurance (and possibly a pension too) </a:t>
            </a:r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</a:t>
            </a:r>
            <a:endParaRPr lang="en-GB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3312571-2700-430A-852A-90EC3FECF11C}"/>
              </a:ext>
            </a:extLst>
          </p:cNvPr>
          <p:cNvSpPr/>
          <p:nvPr/>
        </p:nvSpPr>
        <p:spPr>
          <a:xfrm>
            <a:off x="5744461" y="4083092"/>
            <a:ext cx="2664296" cy="136815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Use the information sheet to calculate how much you would receive each month</a:t>
            </a:r>
          </a:p>
        </p:txBody>
      </p:sp>
    </p:spTree>
    <p:extLst>
      <p:ext uri="{BB962C8B-B14F-4D97-AF65-F5344CB8AC3E}">
        <p14:creationId xmlns:p14="http://schemas.microsoft.com/office/powerpoint/2010/main" val="846586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gringotts bank">
            <a:extLst>
              <a:ext uri="{FF2B5EF4-FFF2-40B4-BE49-F238E27FC236}">
                <a16:creationId xmlns:a16="http://schemas.microsoft.com/office/drawing/2014/main" xmlns="" id="{28256D81-298A-4B6C-9E4A-C9FC5D89F4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51"/>
          <a:stretch/>
        </p:blipFill>
        <p:spPr bwMode="auto">
          <a:xfrm>
            <a:off x="323528" y="1268760"/>
            <a:ext cx="3548880" cy="530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9CEF61E-D82F-41ED-8A1D-0602C127FBDA}"/>
              </a:ext>
            </a:extLst>
          </p:cNvPr>
          <p:cNvSpPr txBox="1"/>
          <p:nvPr/>
        </p:nvSpPr>
        <p:spPr>
          <a:xfrm>
            <a:off x="3995936" y="1268760"/>
            <a:ext cx="47525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Remember that money your grandparents put aside for you?</a:t>
            </a: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r>
              <a:rPr lang="en-GB" sz="2000" dirty="0">
                <a:latin typeface="Comic Sans MS" panose="030F0702030302020204" pitchFamily="66" charset="0"/>
              </a:rPr>
              <a:t>They’ve decided now you have a job you’re mature enough to receive it!</a:t>
            </a: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r>
              <a:rPr lang="en-GB" sz="2000" u="sng" dirty="0">
                <a:latin typeface="Comic Sans MS" panose="030F0702030302020204" pitchFamily="66" charset="0"/>
              </a:rPr>
              <a:t>Task</a:t>
            </a: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r>
              <a:rPr lang="en-GB" sz="2000" dirty="0">
                <a:latin typeface="Comic Sans MS" panose="030F0702030302020204" pitchFamily="66" charset="0"/>
              </a:rPr>
              <a:t>Have a look at the interest rates you received on your money. </a:t>
            </a: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r>
              <a:rPr lang="en-GB" sz="2000" dirty="0">
                <a:latin typeface="Comic Sans MS" panose="030F0702030302020204" pitchFamily="66" charset="0"/>
              </a:rPr>
              <a:t>How much would it be worth now?</a:t>
            </a:r>
          </a:p>
        </p:txBody>
      </p:sp>
    </p:spTree>
    <p:extLst>
      <p:ext uri="{BB962C8B-B14F-4D97-AF65-F5344CB8AC3E}">
        <p14:creationId xmlns:p14="http://schemas.microsoft.com/office/powerpoint/2010/main" val="2624612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BFB7F74-26B6-4BCD-875E-F26EB79EB786}"/>
              </a:ext>
            </a:extLst>
          </p:cNvPr>
          <p:cNvSpPr txBox="1"/>
          <p:nvPr/>
        </p:nvSpPr>
        <p:spPr>
          <a:xfrm>
            <a:off x="251520" y="1196752"/>
            <a:ext cx="86409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You are going to use this money along with your earnings for your first month of working to buy a house.</a:t>
            </a: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r>
              <a:rPr lang="en-GB" sz="2000" dirty="0">
                <a:latin typeface="Comic Sans MS" panose="030F0702030302020204" pitchFamily="66" charset="0"/>
              </a:rPr>
              <a:t>This money will form a 10% house deposit (the bank will lend you the other 90%).</a:t>
            </a:r>
          </a:p>
        </p:txBody>
      </p:sp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xmlns="" id="{6FA7D7FF-1E05-45E6-BD9D-1DAAC73E5D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89" y="2904793"/>
            <a:ext cx="5759363" cy="383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21FE7BCB-818D-43CB-9088-046F4B1ADF49}"/>
              </a:ext>
            </a:extLst>
          </p:cNvPr>
          <p:cNvSpPr/>
          <p:nvPr/>
        </p:nvSpPr>
        <p:spPr>
          <a:xfrm>
            <a:off x="5292080" y="3064549"/>
            <a:ext cx="3600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u="sng" dirty="0">
                <a:latin typeface="Comic Sans MS" panose="030F0702030302020204" pitchFamily="66" charset="0"/>
              </a:rPr>
              <a:t>Task</a:t>
            </a: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r>
              <a:rPr lang="en-GB" sz="2000" dirty="0">
                <a:latin typeface="Comic Sans MS" panose="030F0702030302020204" pitchFamily="66" charset="0"/>
              </a:rPr>
              <a:t>What’s your budget for your new house?</a:t>
            </a:r>
          </a:p>
        </p:txBody>
      </p:sp>
    </p:spTree>
    <p:extLst>
      <p:ext uri="{BB962C8B-B14F-4D97-AF65-F5344CB8AC3E}">
        <p14:creationId xmlns:p14="http://schemas.microsoft.com/office/powerpoint/2010/main" val="2057291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7F77B2F-6CE8-4D50-8459-36B23E5311D2}"/>
              </a:ext>
            </a:extLst>
          </p:cNvPr>
          <p:cNvSpPr txBox="1"/>
          <p:nvPr/>
        </p:nvSpPr>
        <p:spPr>
          <a:xfrm>
            <a:off x="251520" y="1196752"/>
            <a:ext cx="86409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No rolling of the die this time – you get to CHOOSE!</a:t>
            </a: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r>
              <a:rPr lang="en-GB" sz="2000" dirty="0">
                <a:latin typeface="Comic Sans MS" panose="030F0702030302020204" pitchFamily="66" charset="0"/>
              </a:rPr>
              <a:t>Bear in mind other monthly costs that might come up though…</a:t>
            </a:r>
          </a:p>
        </p:txBody>
      </p:sp>
      <p:pic>
        <p:nvPicPr>
          <p:cNvPr id="4099" name="Picture 4" descr="Property Image 1">
            <a:extLst>
              <a:ext uri="{FF2B5EF4-FFF2-40B4-BE49-F238E27FC236}">
                <a16:creationId xmlns:a16="http://schemas.microsoft.com/office/drawing/2014/main" xmlns="" id="{35CFDD5B-BA0B-46F1-9AFB-496C473BE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296318"/>
            <a:ext cx="2924175" cy="194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Property Image 1">
            <a:extLst>
              <a:ext uri="{FF2B5EF4-FFF2-40B4-BE49-F238E27FC236}">
                <a16:creationId xmlns:a16="http://schemas.microsoft.com/office/drawing/2014/main" xmlns="" id="{0E180C7F-E837-4FBA-B44B-ABDD648C6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681" y="4509120"/>
            <a:ext cx="2886075" cy="19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" name="Picture 3" descr="Property Image 1">
            <a:extLst>
              <a:ext uri="{FF2B5EF4-FFF2-40B4-BE49-F238E27FC236}">
                <a16:creationId xmlns:a16="http://schemas.microsoft.com/office/drawing/2014/main" xmlns="" id="{465DCDDF-4735-4791-93F2-07B94599F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195" y="2301081"/>
            <a:ext cx="2919413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A4839950-3A57-497A-81A7-14B7DB26FE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" y="30416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xmlns="" id="{6BEA9D0A-0C83-4F19-85D1-9BCC470839CD}"/>
              </a:ext>
            </a:extLst>
          </p:cNvPr>
          <p:cNvSpPr/>
          <p:nvPr/>
        </p:nvSpPr>
        <p:spPr>
          <a:xfrm>
            <a:off x="5076056" y="4678848"/>
            <a:ext cx="3572245" cy="1728192"/>
          </a:xfrm>
          <a:prstGeom prst="cloudCallout">
            <a:avLst>
              <a:gd name="adj1" fmla="val -64736"/>
              <a:gd name="adj2" fmla="val -67693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How much money does that leave you with in savings?</a:t>
            </a:r>
          </a:p>
        </p:txBody>
      </p:sp>
    </p:spTree>
    <p:extLst>
      <p:ext uri="{BB962C8B-B14F-4D97-AF65-F5344CB8AC3E}">
        <p14:creationId xmlns:p14="http://schemas.microsoft.com/office/powerpoint/2010/main" val="287375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BFB7F74-26B6-4BCD-875E-F26EB79EB786}"/>
              </a:ext>
            </a:extLst>
          </p:cNvPr>
          <p:cNvSpPr txBox="1"/>
          <p:nvPr/>
        </p:nvSpPr>
        <p:spPr>
          <a:xfrm>
            <a:off x="251520" y="1196752"/>
            <a:ext cx="864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Roll the die to determine which type of mortgage you will be offered.</a:t>
            </a:r>
          </a:p>
        </p:txBody>
      </p:sp>
      <p:pic>
        <p:nvPicPr>
          <p:cNvPr id="4" name="Picture 2" descr="Image result for die faces">
            <a:extLst>
              <a:ext uri="{FF2B5EF4-FFF2-40B4-BE49-F238E27FC236}">
                <a16:creationId xmlns:a16="http://schemas.microsoft.com/office/drawing/2014/main" xmlns="" id="{9BECB67E-0EC2-4276-BEE0-4D9F8ECA10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" t="21317" r="82706" b="5556"/>
          <a:stretch/>
        </p:blipFill>
        <p:spPr bwMode="auto">
          <a:xfrm>
            <a:off x="1115616" y="2027503"/>
            <a:ext cx="686644" cy="686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die faces">
            <a:extLst>
              <a:ext uri="{FF2B5EF4-FFF2-40B4-BE49-F238E27FC236}">
                <a16:creationId xmlns:a16="http://schemas.microsoft.com/office/drawing/2014/main" xmlns="" id="{439578E2-5400-4B49-AFCE-C79A23AD93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6" t="21317" r="66476" b="5556"/>
          <a:stretch/>
        </p:blipFill>
        <p:spPr bwMode="auto">
          <a:xfrm>
            <a:off x="5561515" y="2027501"/>
            <a:ext cx="675178" cy="686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die faces">
            <a:extLst>
              <a:ext uri="{FF2B5EF4-FFF2-40B4-BE49-F238E27FC236}">
                <a16:creationId xmlns:a16="http://schemas.microsoft.com/office/drawing/2014/main" xmlns="" id="{630D0267-E176-4CE8-8998-2D7E517D68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98" t="19048" r="49974" b="7825"/>
          <a:stretch/>
        </p:blipFill>
        <p:spPr bwMode="auto">
          <a:xfrm>
            <a:off x="2033123" y="2027502"/>
            <a:ext cx="675177" cy="686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die faces">
            <a:extLst>
              <a:ext uri="{FF2B5EF4-FFF2-40B4-BE49-F238E27FC236}">
                <a16:creationId xmlns:a16="http://schemas.microsoft.com/office/drawing/2014/main" xmlns="" id="{18746A17-B3B3-4681-8659-23377428A0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9534" r="33789" b="7339"/>
          <a:stretch/>
        </p:blipFill>
        <p:spPr bwMode="auto">
          <a:xfrm>
            <a:off x="6466852" y="2027501"/>
            <a:ext cx="674474" cy="686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result for die faces">
            <a:extLst>
              <a:ext uri="{FF2B5EF4-FFF2-40B4-BE49-F238E27FC236}">
                <a16:creationId xmlns:a16="http://schemas.microsoft.com/office/drawing/2014/main" xmlns="" id="{C0B53567-603C-4134-BB45-93BF8CB13F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49" t="21317" r="17441" b="5556"/>
          <a:stretch/>
        </p:blipFill>
        <p:spPr bwMode="auto">
          <a:xfrm>
            <a:off x="2939163" y="2027502"/>
            <a:ext cx="674474" cy="686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mage result for die faces">
            <a:extLst>
              <a:ext uri="{FF2B5EF4-FFF2-40B4-BE49-F238E27FC236}">
                <a16:creationId xmlns:a16="http://schemas.microsoft.com/office/drawing/2014/main" xmlns="" id="{2DFC0D54-4FA8-4E02-B4DA-EB38FA27DD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61" t="21317" r="672" b="5556"/>
          <a:stretch/>
        </p:blipFill>
        <p:spPr bwMode="auto">
          <a:xfrm>
            <a:off x="7371485" y="2027501"/>
            <a:ext cx="697675" cy="686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70510" y="2714144"/>
            <a:ext cx="36004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omic Sans MS" panose="030F0702030302020204" pitchFamily="66" charset="0"/>
              </a:rPr>
              <a:t>Odd number</a:t>
            </a:r>
          </a:p>
          <a:p>
            <a:pPr algn="ctr"/>
            <a:endParaRPr lang="en-GB" sz="2000" dirty="0">
              <a:latin typeface="Comic Sans MS" panose="030F0702030302020204" pitchFamily="66" charset="0"/>
            </a:endParaRPr>
          </a:p>
          <a:p>
            <a:pPr algn="ctr"/>
            <a:r>
              <a:rPr lang="en-GB" sz="2000" u="sng" dirty="0">
                <a:latin typeface="Comic Sans MS" panose="030F0702030302020204" pitchFamily="66" charset="0"/>
              </a:rPr>
              <a:t>The People’s Bank</a:t>
            </a:r>
          </a:p>
          <a:p>
            <a:pPr algn="ctr"/>
            <a:endParaRPr lang="en-GB" sz="2000" dirty="0">
              <a:latin typeface="Comic Sans MS" panose="030F0702030302020204" pitchFamily="66" charset="0"/>
            </a:endParaRPr>
          </a:p>
          <a:p>
            <a:pPr algn="ctr"/>
            <a:r>
              <a:rPr lang="en-GB" sz="2000" dirty="0">
                <a:latin typeface="Comic Sans MS" panose="030F0702030302020204" pitchFamily="66" charset="0"/>
              </a:rPr>
              <a:t>3% compound interest per annum over 20 years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03888" y="2708370"/>
            <a:ext cx="36004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omic Sans MS" panose="030F0702030302020204" pitchFamily="66" charset="0"/>
              </a:rPr>
              <a:t>Even number</a:t>
            </a:r>
          </a:p>
          <a:p>
            <a:pPr algn="ctr"/>
            <a:endParaRPr lang="en-GB" sz="2000" dirty="0">
              <a:latin typeface="Comic Sans MS" panose="030F0702030302020204" pitchFamily="66" charset="0"/>
            </a:endParaRPr>
          </a:p>
          <a:p>
            <a:pPr algn="ctr"/>
            <a:r>
              <a:rPr lang="en-GB" sz="2000" u="sng" dirty="0">
                <a:latin typeface="Comic Sans MS" panose="030F0702030302020204" pitchFamily="66" charset="0"/>
              </a:rPr>
              <a:t>McKinley Savings</a:t>
            </a:r>
          </a:p>
          <a:p>
            <a:pPr algn="ctr"/>
            <a:endParaRPr lang="en-GB" sz="2000" dirty="0">
              <a:latin typeface="Comic Sans MS" panose="030F0702030302020204" pitchFamily="66" charset="0"/>
            </a:endParaRPr>
          </a:p>
          <a:p>
            <a:pPr algn="ctr"/>
            <a:r>
              <a:rPr lang="en-GB" sz="2000" dirty="0">
                <a:latin typeface="Comic Sans MS" panose="030F0702030302020204" pitchFamily="66" charset="0"/>
              </a:rPr>
              <a:t>4% compound interest per annum over 25 years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C1B8A42-2D0F-4B84-927B-391B0FEB04A5}"/>
              </a:ext>
            </a:extLst>
          </p:cNvPr>
          <p:cNvSpPr txBox="1"/>
          <p:nvPr/>
        </p:nvSpPr>
        <p:spPr>
          <a:xfrm>
            <a:off x="246335" y="4939667"/>
            <a:ext cx="86409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u="sng" dirty="0">
                <a:latin typeface="Comic Sans MS" panose="030F0702030302020204" pitchFamily="66" charset="0"/>
              </a:rPr>
              <a:t>Task</a:t>
            </a: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r>
              <a:rPr lang="en-GB" sz="2000" dirty="0">
                <a:latin typeface="Comic Sans MS" panose="030F0702030302020204" pitchFamily="66" charset="0"/>
              </a:rPr>
              <a:t>How much will you have to pay per month towards your mortgage?</a:t>
            </a:r>
          </a:p>
        </p:txBody>
      </p:sp>
    </p:spTree>
    <p:extLst>
      <p:ext uri="{BB962C8B-B14F-4D97-AF65-F5344CB8AC3E}">
        <p14:creationId xmlns:p14="http://schemas.microsoft.com/office/powerpoint/2010/main" val="920733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DGL best buys TDS</Template>
  <TotalTime>1637</TotalTime>
  <Words>782</Words>
  <Application>Microsoft Office PowerPoint</Application>
  <PresentationFormat>On-screen Show (4:3)</PresentationFormat>
  <Paragraphs>130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Microsoft YaHei</vt:lpstr>
      <vt:lpstr>Arial</vt:lpstr>
      <vt:lpstr>Calibri</vt:lpstr>
      <vt:lpstr>Comic Sans MS</vt:lpstr>
      <vt:lpstr>Times New Roman</vt:lpstr>
      <vt:lpstr>Wingdings</vt:lpstr>
      <vt:lpstr>Custom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Duston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GLOVER D</dc:creator>
  <cp:lastModifiedBy>Danielle Moosajee</cp:lastModifiedBy>
  <cp:revision>65</cp:revision>
  <dcterms:created xsi:type="dcterms:W3CDTF">2014-05-07T15:48:39Z</dcterms:created>
  <dcterms:modified xsi:type="dcterms:W3CDTF">2018-06-11T09:18:47Z</dcterms:modified>
</cp:coreProperties>
</file>