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notesMasterIdLst>
    <p:notesMasterId r:id="rId28"/>
  </p:notesMasterIdLst>
  <p:sldIdLst>
    <p:sldId id="282" r:id="rId3"/>
    <p:sldId id="290" r:id="rId4"/>
    <p:sldId id="292" r:id="rId5"/>
    <p:sldId id="293" r:id="rId6"/>
    <p:sldId id="286" r:id="rId7"/>
    <p:sldId id="287" r:id="rId8"/>
    <p:sldId id="288" r:id="rId9"/>
    <p:sldId id="294" r:id="rId10"/>
    <p:sldId id="295" r:id="rId11"/>
    <p:sldId id="296" r:id="rId12"/>
    <p:sldId id="297" r:id="rId13"/>
    <p:sldId id="298" r:id="rId14"/>
    <p:sldId id="289" r:id="rId15"/>
    <p:sldId id="299" r:id="rId16"/>
    <p:sldId id="300" r:id="rId17"/>
    <p:sldId id="301" r:id="rId18"/>
    <p:sldId id="305" r:id="rId19"/>
    <p:sldId id="302" r:id="rId20"/>
    <p:sldId id="307" r:id="rId21"/>
    <p:sldId id="308" r:id="rId22"/>
    <p:sldId id="303" r:id="rId23"/>
    <p:sldId id="304" r:id="rId24"/>
    <p:sldId id="309" r:id="rId25"/>
    <p:sldId id="306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B0"/>
    <a:srgbClr val="DCA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F182A1-2A1C-4A63-915C-6A7C09BEB1A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6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00AA20-4FA9-4110-9843-8AD90AAA4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70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2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EA248E-8849-4AC6-B129-D006BD8A1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1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3 things you knew already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2 things you learnt today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1 question about today’s topic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2 stars (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  <a:r>
              <a:rPr lang="en-GB" sz="2400" dirty="0" smtClean="0">
                <a:latin typeface="Comic Sans MS" pitchFamily="66" charset="0"/>
              </a:rPr>
              <a:t> and a wish (</a:t>
            </a:r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 smtClean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 smtClean="0">
                <a:latin typeface="Comic Sans MS" pitchFamily="66" charset="0"/>
              </a:rPr>
              <a:t>Complete the exit ticket,</a:t>
            </a:r>
            <a:r>
              <a:rPr lang="en-GB" sz="2092" baseline="0" dirty="0" smtClean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What did</a:t>
            </a:r>
            <a:r>
              <a:rPr lang="en-GB" sz="2400" baseline="0" dirty="0" smtClean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56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C9A5409-0DFB-4794-8864-47F1B2ACE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30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7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Saturday, 13 January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itchFamily="66" charset="0"/>
              </a:rPr>
              <a:t>Keywords</a:t>
            </a:r>
          </a:p>
          <a:p>
            <a:r>
              <a:rPr lang="en-GB" sz="1600" dirty="0" smtClean="0">
                <a:latin typeface="Comic Sans MS" pitchFamily="66" charset="0"/>
              </a:rPr>
              <a:t>Vector,</a:t>
            </a:r>
            <a:r>
              <a:rPr lang="en-GB" sz="1600" baseline="0" dirty="0" smtClean="0">
                <a:latin typeface="Comic Sans MS" pitchFamily="66" charset="0"/>
              </a:rPr>
              <a:t> scalar, magnitude, direction, line segment, polar coordinates, Cartesian coordinates, resultant, unit, parallel, collinear, displacement.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omic Sans MS" pitchFamily="66" charset="0"/>
              </a:rPr>
              <a:t>Lesson Objectives</a:t>
            </a:r>
            <a:r>
              <a:rPr lang="en-GB" sz="1600" dirty="0" smtClean="0">
                <a:latin typeface="Comic Sans MS" pitchFamily="66" charset="0"/>
              </a:rPr>
              <a:t>: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Developing students will be able to identify</a:t>
            </a:r>
            <a:r>
              <a:rPr lang="en-GB" sz="1400" baseline="0" dirty="0" smtClean="0">
                <a:latin typeface="Comic Sans MS" pitchFamily="66" charset="0"/>
              </a:rPr>
              <a:t> vectors in magnitude-direction form or column vector form.</a:t>
            </a:r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Secure students will be able to add and subtract vectors</a:t>
            </a:r>
            <a:r>
              <a:rPr lang="en-GB" sz="1400" baseline="0" dirty="0" smtClean="0">
                <a:latin typeface="Comic Sans MS" pitchFamily="66" charset="0"/>
              </a:rPr>
              <a:t> and multiply them by a scalar.</a:t>
            </a:r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Excelling students will be able to</a:t>
            </a:r>
            <a:r>
              <a:rPr lang="en-GB" sz="1400" baseline="0" dirty="0" smtClean="0">
                <a:latin typeface="Comic Sans MS" pitchFamily="66" charset="0"/>
              </a:rPr>
              <a:t> show that vectors are parallel or points are collinear.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latin typeface="Comic Sans MS" pitchFamily="66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Saturday, 13 January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latin typeface="Comic Sans MS" pitchFamily="66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18170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39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Starter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can you remember about vectors from GCSE maths?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9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2124075" y="1196975"/>
                <a:ext cx="6696075" cy="315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r>
                  <a:rPr lang="en-GB" altLang="en-US" sz="2400" dirty="0" smtClean="0">
                    <a:latin typeface="Comic Sans MS" panose="030F0702030302020204" pitchFamily="66" charset="0"/>
                  </a:rPr>
                  <a:t>Two vectors are on a straight line if they are parallel and share a common point. Similarly, three points are </a:t>
                </a:r>
                <a:r>
                  <a:rPr lang="en-GB" altLang="en-US" sz="2400" b="1" dirty="0">
                    <a:latin typeface="Comic Sans MS" panose="030F0702030302020204" pitchFamily="66" charset="0"/>
                  </a:rPr>
                  <a:t>collinear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 if they exist on a single straight line</a:t>
                </a:r>
                <a:r>
                  <a:rPr lang="en-GB" altLang="en-US" sz="2400" dirty="0" smtClean="0">
                    <a:latin typeface="Comic Sans MS" panose="030F0702030302020204" pitchFamily="66" charset="0"/>
                  </a:rPr>
                  <a:t>.</a:t>
                </a:r>
                <a:endParaRPr lang="en-GB" altLang="en-US" sz="2400" dirty="0">
                  <a:latin typeface="Comic Sans MS" panose="030F0702030302020204" pitchFamily="66" charset="0"/>
                </a:endParaRPr>
              </a:p>
              <a:p>
                <a:endParaRPr lang="en-GB" altLang="en-US" sz="2400" dirty="0">
                  <a:latin typeface="Comic Sans MS" panose="030F0702030302020204" pitchFamily="66" charset="0"/>
                </a:endParaRPr>
              </a:p>
              <a:p>
                <a:r>
                  <a:rPr lang="en-GB" altLang="en-US" sz="2400" dirty="0" err="1">
                    <a:latin typeface="Comic Sans MS" panose="030F0702030302020204" pitchFamily="66" charset="0"/>
                  </a:rPr>
                  <a:t>Eg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𝑅𝑄</m:t>
                        </m:r>
                      </m:e>
                    </m:acc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4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GB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altLang="en-US" sz="2400" dirty="0">
                    <a:latin typeface="Comic Sans MS" panose="030F0702030302020204" pitchFamily="66" charset="0"/>
                  </a:rPr>
                  <a:t> are parallel as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is a common factor, and share the </a:t>
                </a:r>
                <a:r>
                  <a:rPr lang="en-GB" altLang="en-US" sz="2400" dirty="0" smtClean="0"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alt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so are on a straight line.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075" y="1196975"/>
                <a:ext cx="6696075" cy="3152017"/>
              </a:xfrm>
              <a:prstGeom prst="rect">
                <a:avLst/>
              </a:prstGeom>
              <a:blipFill>
                <a:blip r:embed="rId2"/>
                <a:stretch>
                  <a:fillRect l="-1365" t="-1547" r="-1274" b="-2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22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626" name="TextBox 23"/>
              <p:cNvSpPr txBox="1">
                <a:spLocks noChangeArrowheads="1"/>
              </p:cNvSpPr>
              <p:nvPr/>
            </p:nvSpPr>
            <p:spPr bwMode="auto">
              <a:xfrm>
                <a:off x="553244" y="3222626"/>
                <a:ext cx="4951412" cy="506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GB" altLang="en-US" sz="2400" dirty="0" smtClean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𝑌𝑋</m:t>
                        </m:r>
                      </m:e>
                    </m:acc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is parallel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. </a:t>
                </a:r>
                <a:endParaRPr lang="en-GB" alt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6626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44" y="3222626"/>
                <a:ext cx="4951412" cy="506421"/>
              </a:xfrm>
              <a:prstGeom prst="rect">
                <a:avLst/>
              </a:prstGeom>
              <a:blipFill>
                <a:blip r:embed="rId2"/>
                <a:stretch>
                  <a:fillRect l="-1970" b="-27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H="1" flipV="1">
            <a:off x="1062038" y="1465263"/>
            <a:ext cx="987425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 flipV="1">
            <a:off x="3028950" y="1465263"/>
            <a:ext cx="987425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1090613" y="1465263"/>
            <a:ext cx="1938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>
            <a:off x="2049463" y="2917825"/>
            <a:ext cx="1938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2232025" y="2603500"/>
            <a:ext cx="94108" cy="941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000"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236662" y="1736725"/>
            <a:ext cx="96875" cy="941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000"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2058988" y="1471613"/>
            <a:ext cx="958850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645" name="TextBox 5"/>
              <p:cNvSpPr txBox="1">
                <a:spLocks noChangeArrowheads="1"/>
              </p:cNvSpPr>
              <p:nvPr/>
            </p:nvSpPr>
            <p:spPr bwMode="auto">
              <a:xfrm>
                <a:off x="616492" y="3475836"/>
                <a:ext cx="3018006" cy="249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𝒀𝑿</m:t>
                        </m:r>
                      </m:e>
                    </m:acc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GB" altLang="en-US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altLang="en-US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bar>
                      <m:barPr>
                        <m:ctrlP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bar>
                    <m:r>
                      <a:rPr lang="en-GB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GB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bar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ctrlPr>
                              <a:rPr lang="en-GB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bar>
                      </m:e>
                    </m:d>
                  </m:oMath>
                </a14:m>
                <a:r>
                  <a:rPr lang="en-GB" altLang="en-US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alt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GB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GB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bar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ctrlPr>
                              <a:rPr lang="en-GB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bar>
                      </m:e>
                    </m:d>
                  </m:oMath>
                </a14:m>
                <a:endParaRPr lang="en-GB" alt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664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492" y="3475836"/>
                <a:ext cx="3018006" cy="2492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638" name="Rectangle 45"/>
              <p:cNvSpPr>
                <a:spLocks noChangeArrowheads="1"/>
              </p:cNvSpPr>
              <p:nvPr/>
            </p:nvSpPr>
            <p:spPr bwMode="auto">
              <a:xfrm>
                <a:off x="553244" y="5968826"/>
                <a:ext cx="7952562" cy="509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GB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bar>
                        <m:r>
                          <a:rPr lang="en-GB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ctrlPr>
                              <a:rPr lang="en-GB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bar>
                      </m:e>
                    </m:d>
                  </m:oMath>
                </a14:m>
                <a:r>
                  <a:rPr lang="en-GB" altLang="en-US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</a:t>
                </a:r>
                <a:r>
                  <a:rPr lang="en-GB" alt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common factor so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𝒀𝑿</m:t>
                        </m:r>
                      </m:e>
                    </m:acc>
                  </m:oMath>
                </a14:m>
                <a:r>
                  <a:rPr lang="en-GB" alt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 parallel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GB" alt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  <a:endParaRPr lang="en-GB" alt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6638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44" y="5968826"/>
                <a:ext cx="7952562" cy="509178"/>
              </a:xfrm>
              <a:prstGeom prst="rect">
                <a:avLst/>
              </a:prstGeom>
              <a:blipFill>
                <a:blip r:embed="rId4"/>
                <a:stretch>
                  <a:fillRect t="-2381" r="-153" b="-238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07568" y="1203652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68" y="1203652"/>
                <a:ext cx="4975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3017838" y="1157616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38" y="1157616"/>
                <a:ext cx="5116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774882" y="1640696"/>
                <a:ext cx="504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82" y="1640696"/>
                <a:ext cx="5048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1556199" y="2735124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99" y="2735124"/>
                <a:ext cx="5254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2290951" y="2408819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51" y="2408819"/>
                <a:ext cx="50603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3987800" y="2728774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800" y="2728774"/>
                <a:ext cx="49757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45088" y="1604520"/>
                <a:ext cx="2882304" cy="127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ba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𝐴𝑌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𝑌𝐷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=1:2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𝑋𝐵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=1:2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88" y="1604520"/>
                <a:ext cx="2882304" cy="1273618"/>
              </a:xfrm>
              <a:prstGeom prst="rect">
                <a:avLst/>
              </a:prstGeom>
              <a:blipFill>
                <a:blip r:embed="rId11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"/>
              <p:cNvSpPr txBox="1">
                <a:spLocks noChangeArrowheads="1"/>
              </p:cNvSpPr>
              <p:nvPr/>
            </p:nvSpPr>
            <p:spPr bwMode="auto">
              <a:xfrm>
                <a:off x="4716016" y="3600485"/>
                <a:ext cx="2329484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GB" altLang="en-US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altLang="en-US" sz="2400" b="1" dirty="0" smtClean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GB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bar>
                    <m:r>
                      <a:rPr lang="en-GB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bar>
                  </m:oMath>
                </a14:m>
                <a:r>
                  <a:rPr lang="en-GB" altLang="en-US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alt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3600485"/>
                <a:ext cx="2329484" cy="12448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85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35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8640960" cy="5404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latin typeface="Comic Sans MS" panose="030F0702030302020204" pitchFamily="66" charset="0"/>
                  </a:rPr>
                  <a:t>Answers</a:t>
                </a:r>
              </a:p>
              <a:p>
                <a:endParaRPr lang="en-GB" dirty="0" smtClean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1.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2.	a)	</a:t>
                </a:r>
                <a:r>
                  <a:rPr lang="en-GB" sz="2000" dirty="0" err="1" smtClean="0">
                    <a:latin typeface="Comic Sans MS" panose="030F0702030302020204" pitchFamily="66" charset="0"/>
                  </a:rPr>
                  <a:t>i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ii)	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		iii)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iv)	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b)	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is a common factor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3.	a)	</a:t>
                </a:r>
                <a:r>
                  <a:rPr lang="en-GB" sz="2000" dirty="0" err="1" smtClean="0">
                    <a:latin typeface="Comic Sans MS" panose="030F0702030302020204" pitchFamily="66" charset="0"/>
                  </a:rPr>
                  <a:t>i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)	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ii)	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b)	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is a common factor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4.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5404236"/>
              </a:xfrm>
              <a:prstGeom prst="rect">
                <a:avLst/>
              </a:prstGeom>
              <a:blipFill rotWithShape="0">
                <a:blip r:embed="rId2"/>
                <a:stretch>
                  <a:fillRect l="-705" t="-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3491880" y="1835320"/>
                <a:ext cx="2160240" cy="144716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Group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GB" b="1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835320"/>
                <a:ext cx="2160240" cy="144716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868144" y="1837821"/>
                <a:ext cx="2160240" cy="1447163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Group 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i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837821"/>
                <a:ext cx="2160240" cy="1447163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1115616" y="1835320"/>
                <a:ext cx="2160240" cy="1447163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Group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+ 8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35320"/>
                <a:ext cx="2160240" cy="1447163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96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388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We can use unit vectors to represent vectors in two dimensions.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A unit vector is a vector of length 1.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The unit vectors along the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axis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axis are usually represented by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respectively.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/>
                  <a:t>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GB" sz="2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888757"/>
              </a:xfrm>
              <a:prstGeom prst="rect">
                <a:avLst/>
              </a:prstGeom>
              <a:blipFill rotWithShape="0">
                <a:blip r:embed="rId2"/>
                <a:stretch>
                  <a:fillRect l="-900" t="-942" r="-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43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2123728" y="1196752"/>
                <a:ext cx="6768752" cy="4015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GB" altLang="en-US" sz="2000" dirty="0" smtClean="0">
                    <a:latin typeface="Comic Sans MS" panose="030F0702030302020204" pitchFamily="66" charset="0"/>
                  </a:rPr>
                  <a:t>We can use Pythagoras’ Theorem to calculate the magnitude of a vector.</a:t>
                </a:r>
              </a:p>
              <a:p>
                <a:pPr eaLnBrk="1" hangingPunct="1"/>
                <a:endParaRPr lang="en-GB" altLang="en-US" sz="2000" dirty="0">
                  <a:latin typeface="Comic Sans MS" panose="030F0702030302020204" pitchFamily="66" charset="0"/>
                </a:endParaRPr>
              </a:p>
              <a:p>
                <a:pPr eaLnBrk="1" hangingPunct="1"/>
                <a:r>
                  <a:rPr lang="en-GB" altLang="en-US" sz="2000" dirty="0" smtClean="0">
                    <a:latin typeface="Comic Sans MS" panose="030F0702030302020204" pitchFamily="66" charset="0"/>
                  </a:rPr>
                  <a:t>For the vector </a:t>
                </a:r>
                <a14:m>
                  <m:oMath xmlns:m="http://schemas.openxmlformats.org/officeDocument/2006/math">
                    <m:r>
                      <a:rPr lang="en-GB" alt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2000" dirty="0" smtClean="0">
                    <a:latin typeface="Comic Sans MS" panose="030F0702030302020204" pitchFamily="66" charset="0"/>
                  </a:rPr>
                  <a:t> , the magnitude is given by:</a:t>
                </a:r>
                <a:endParaRPr lang="en-GB" altLang="en-US" sz="2000" dirty="0">
                  <a:latin typeface="Comic Sans MS" panose="030F0702030302020204" pitchFamily="66" charset="0"/>
                </a:endParaRPr>
              </a:p>
              <a:p>
                <a:pPr eaLnBrk="1" hangingPunct="1"/>
                <a:r>
                  <a:rPr lang="en-GB" altLang="en-US" sz="2000" dirty="0" smtClean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altLang="en-US" sz="2000" dirty="0" smtClean="0">
                  <a:latin typeface="Comic Sans MS" panose="030F0702030302020204" pitchFamily="66" charset="0"/>
                </a:endParaRPr>
              </a:p>
              <a:p>
                <a:pPr eaLnBrk="1" hangingPunct="1"/>
                <a:endParaRPr lang="en-GB" altLang="en-US" sz="2000" dirty="0">
                  <a:latin typeface="Comic Sans MS" panose="030F0702030302020204" pitchFamily="66" charset="0"/>
                </a:endParaRPr>
              </a:p>
              <a:p>
                <a:r>
                  <a:rPr lang="en-GB" altLang="en-US" sz="2000" dirty="0" smtClean="0">
                    <a:latin typeface="Comic Sans MS" panose="030F0702030302020204" pitchFamily="66" charset="0"/>
                  </a:rPr>
                  <a:t>A unit vector (length 1) in the direction of </a:t>
                </a:r>
                <a14:m>
                  <m:oMath xmlns:m="http://schemas.openxmlformats.org/officeDocument/2006/math">
                    <m:r>
                      <a:rPr lang="en-GB" altLang="en-US" sz="2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altLang="en-US" sz="2000" dirty="0" smtClean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den>
                    </m:f>
                  </m:oMath>
                </a14:m>
                <a:endParaRPr lang="en-GB" altLang="en-US" sz="2000" dirty="0" smtClean="0">
                  <a:latin typeface="Comic Sans MS" panose="030F0702030302020204" pitchFamily="66" charset="0"/>
                </a:endParaRPr>
              </a:p>
              <a:p>
                <a:endParaRPr lang="en-GB" altLang="en-US" sz="2000" dirty="0">
                  <a:latin typeface="Comic Sans MS" panose="030F0702030302020204" pitchFamily="66" charset="0"/>
                </a:endParaRPr>
              </a:p>
              <a:p>
                <a:r>
                  <a:rPr lang="en-GB" altLang="en-US" sz="2000" dirty="0" smtClean="0">
                    <a:latin typeface="Comic Sans MS" panose="030F0702030302020204" pitchFamily="66" charset="0"/>
                  </a:rPr>
                  <a:t>For example,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GB" altLang="en-US" sz="2000" dirty="0" smtClean="0">
                    <a:latin typeface="Comic Sans MS" panose="030F0702030302020204" pitchFamily="66" charset="0"/>
                  </a:rPr>
                  <a:t> = 7, then a unit vector in the direction of </a:t>
                </a:r>
                <a14:m>
                  <m:oMath xmlns:m="http://schemas.openxmlformats.org/officeDocument/2006/math">
                    <m:r>
                      <a:rPr lang="en-GB" altLang="en-US" sz="2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altLang="en-US" sz="20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GB" altLang="en-US" sz="200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alt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1196752"/>
                <a:ext cx="6768752" cy="4015458"/>
              </a:xfrm>
              <a:prstGeom prst="rect">
                <a:avLst/>
              </a:prstGeom>
              <a:blipFill rotWithShape="0">
                <a:blip r:embed="rId2"/>
                <a:stretch>
                  <a:fillRect l="-900" t="-7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5364088" y="4869160"/>
            <a:ext cx="2016224" cy="50405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588224" y="5297016"/>
            <a:ext cx="639688" cy="1524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Isosceles Triangle 5"/>
          <p:cNvSpPr/>
          <p:nvPr/>
        </p:nvSpPr>
        <p:spPr>
          <a:xfrm rot="4602350">
            <a:off x="6674861" y="4962543"/>
            <a:ext cx="144016" cy="144016"/>
          </a:xfrm>
          <a:prstGeom prst="triangl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 rot="4602350">
            <a:off x="6818876" y="5305593"/>
            <a:ext cx="144016" cy="144016"/>
          </a:xfrm>
          <a:prstGeom prst="triangl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0000" y="4690852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000" y="4690852"/>
                <a:ext cx="38023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27912" y="5268802"/>
                <a:ext cx="336952" cy="463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GB" alt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912" y="5268802"/>
                <a:ext cx="336952" cy="463588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23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1720" y="1167191"/>
                <a:ext cx="6840760" cy="3840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2400" b="1" u="sng" dirty="0" smtClean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Task</a:t>
                </a:r>
                <a:endParaRPr lang="en-GB" b="1" u="sng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magnitude of the following vectors</a:t>
                </a: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0"/>
                  </a:spcAft>
                </a:pPr>
                <a:endParaRPr lang="en-GB" sz="20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20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0" i="0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</a:t>
                </a:r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67191"/>
                <a:ext cx="6840760" cy="3840603"/>
              </a:xfrm>
              <a:prstGeom prst="rect">
                <a:avLst/>
              </a:prstGeom>
              <a:blipFill>
                <a:blip r:embed="rId2"/>
                <a:stretch>
                  <a:fillRect l="-980" t="-1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97684" y="2492896"/>
                <a:ext cx="1352037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684" y="2492896"/>
                <a:ext cx="1352037" cy="4426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97684" y="3245559"/>
                <a:ext cx="1491499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684" y="3245559"/>
                <a:ext cx="1491499" cy="4364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97684" y="4181018"/>
                <a:ext cx="11547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684" y="4181018"/>
                <a:ext cx="115474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2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0" t="13075"/>
          <a:stretch/>
        </p:blipFill>
        <p:spPr>
          <a:xfrm>
            <a:off x="4720518" y="3212976"/>
            <a:ext cx="3681412" cy="3220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736" r="55982"/>
          <a:stretch/>
        </p:blipFill>
        <p:spPr>
          <a:xfrm>
            <a:off x="827273" y="3212976"/>
            <a:ext cx="3240981" cy="308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39912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Cartesian coordinates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These are the coordinates you are used to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3012" y="139912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Polar coordinates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These measured in the distance from the origin and the angle from the positive x axis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6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339752" y="2492896"/>
            <a:ext cx="2508084" cy="2232250"/>
            <a:chOff x="2339752" y="2492896"/>
            <a:chExt cx="2508084" cy="223225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2771802" y="2492896"/>
              <a:ext cx="0" cy="2232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2339752" y="4293096"/>
              <a:ext cx="20882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779914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10" name="Straight Connector 9"/>
            <p:cNvCxnSpPr>
              <a:endCxn id="8" idx="3"/>
            </p:cNvCxnSpPr>
            <p:nvPr/>
          </p:nvCxnSpPr>
          <p:spPr>
            <a:xfrm flipV="1">
              <a:off x="2771802" y="3202431"/>
              <a:ext cx="1018657" cy="1090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51922" y="2844198"/>
                  <a:ext cx="9959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2" y="2844198"/>
                  <a:ext cx="995914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613" b="-18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c 13"/>
            <p:cNvSpPr/>
            <p:nvPr/>
          </p:nvSpPr>
          <p:spPr>
            <a:xfrm>
              <a:off x="2339752" y="3861048"/>
              <a:ext cx="864098" cy="864098"/>
            </a:xfrm>
            <a:prstGeom prst="arc">
              <a:avLst>
                <a:gd name="adj1" fmla="val 18931297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90237" y="3856402"/>
                  <a:ext cx="3901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237" y="3856402"/>
                  <a:ext cx="39017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024432" y="3316969"/>
                  <a:ext cx="3901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432" y="3316969"/>
                  <a:ext cx="39017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95736" y="1196752"/>
                <a:ext cx="66247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We can use Pythagoras’ Theorem and trigonometry to find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.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96752"/>
                <a:ext cx="6624736" cy="707886"/>
              </a:xfrm>
              <a:prstGeom prst="rect">
                <a:avLst/>
              </a:prstGeom>
              <a:blipFill>
                <a:blip r:embed="rId5"/>
                <a:stretch>
                  <a:fillRect l="-920" t="-4310" r="-73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60032" y="4318067"/>
                <a:ext cx="3096344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318067"/>
                <a:ext cx="3096344" cy="465064"/>
              </a:xfrm>
              <a:prstGeom prst="rect">
                <a:avLst/>
              </a:prstGeom>
              <a:blipFill>
                <a:blip r:embed="rId6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5143787" y="1904638"/>
            <a:ext cx="2537605" cy="2232249"/>
            <a:chOff x="5143787" y="1904638"/>
            <a:chExt cx="2537605" cy="2232249"/>
          </a:xfrm>
        </p:grpSpPr>
        <p:sp>
          <p:nvSpPr>
            <p:cNvPr id="25" name="Arc 24"/>
            <p:cNvSpPr/>
            <p:nvPr/>
          </p:nvSpPr>
          <p:spPr>
            <a:xfrm>
              <a:off x="5143787" y="3272789"/>
              <a:ext cx="864098" cy="864098"/>
            </a:xfrm>
            <a:prstGeom prst="arc">
              <a:avLst>
                <a:gd name="adj1" fmla="val 18931297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580112" y="1904638"/>
              <a:ext cx="2101280" cy="2225833"/>
              <a:chOff x="5580112" y="1904638"/>
              <a:chExt cx="2101280" cy="2225833"/>
            </a:xfrm>
          </p:grpSpPr>
          <p:sp>
            <p:nvSpPr>
              <p:cNvPr id="24" name="Isosceles Triangle 23"/>
              <p:cNvSpPr/>
              <p:nvPr/>
            </p:nvSpPr>
            <p:spPr>
              <a:xfrm>
                <a:off x="5580112" y="1904638"/>
                <a:ext cx="1656184" cy="1800200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990494" y="3184967"/>
                    <a:ext cx="39017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GB" sz="2400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494" y="3184967"/>
                    <a:ext cx="39017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56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024048" y="2388477"/>
                    <a:ext cx="39017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400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4048" y="2388477"/>
                    <a:ext cx="39017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296860" y="3668806"/>
                    <a:ext cx="39017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400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6860" y="3668806"/>
                    <a:ext cx="39017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291222" y="2583931"/>
                    <a:ext cx="39017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400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1222" y="2583931"/>
                    <a:ext cx="39017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Arc 31"/>
            <p:cNvSpPr/>
            <p:nvPr/>
          </p:nvSpPr>
          <p:spPr>
            <a:xfrm>
              <a:off x="5171250" y="3234501"/>
              <a:ext cx="864098" cy="864098"/>
            </a:xfrm>
            <a:prstGeom prst="arc">
              <a:avLst>
                <a:gd name="adj1" fmla="val 18931297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32492" y="4921332"/>
                <a:ext cx="3096344" cy="617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92" y="4921332"/>
                <a:ext cx="3096344" cy="6172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67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Vectors are commonly expressed in one of four ways: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39752" y="1772816"/>
            <a:ext cx="2614416" cy="2614416"/>
            <a:chOff x="5344732" y="1700011"/>
            <a:chExt cx="2614416" cy="2614416"/>
          </a:xfrm>
        </p:grpSpPr>
        <p:sp>
          <p:nvSpPr>
            <p:cNvPr id="4" name="Rectangle 3"/>
            <p:cNvSpPr/>
            <p:nvPr/>
          </p:nvSpPr>
          <p:spPr>
            <a:xfrm>
              <a:off x="5344732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18220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1708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65196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8684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12172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85660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44732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8220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1708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65196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38684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12172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85660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4732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18220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1708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65196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38684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12172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85660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4732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8220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1708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65196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38684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12172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85660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44732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18220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1708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65196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8684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12172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85660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44732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18220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1708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65196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38684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12172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85660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44732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18220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1708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65196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38684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12172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585660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3086728" y="2146304"/>
            <a:ext cx="1119391" cy="1867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39752" y="4013744"/>
            <a:ext cx="26144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86728" y="1772816"/>
            <a:ext cx="0" cy="2614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4952021" y="3824715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021" y="3824715"/>
                <a:ext cx="3679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911922" y="141200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922" y="1412003"/>
                <a:ext cx="367986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6588224" y="1772816"/>
                <a:ext cx="1403909" cy="1478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5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772816"/>
                <a:ext cx="1403909" cy="1478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5927711" y="3640256"/>
                <a:ext cx="2040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4400" b="1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711" y="3640256"/>
                <a:ext cx="2040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4606796" y="4729529"/>
                <a:ext cx="28804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5.83, 59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°)</m:t>
                      </m:r>
                    </m:oMath>
                  </m:oMathPara>
                </a14:m>
                <a:endParaRPr lang="en-GB" sz="4400" b="1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96" y="4729529"/>
                <a:ext cx="288040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5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123728" y="1147763"/>
            <a:ext cx="67694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The most common notation for vectors is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threefold: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2699792" y="1978760"/>
            <a:ext cx="1827759" cy="5053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Text Box 6"/>
              <p:cNvSpPr txBox="1">
                <a:spLocks noChangeArrowheads="1"/>
              </p:cNvSpPr>
              <p:nvPr/>
            </p:nvSpPr>
            <p:spPr bwMode="auto">
              <a:xfrm>
                <a:off x="2247976" y="1722713"/>
                <a:ext cx="5762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alt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34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7976" y="1722713"/>
                <a:ext cx="576263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Text Box 7"/>
              <p:cNvSpPr txBox="1">
                <a:spLocks noChangeArrowheads="1"/>
              </p:cNvSpPr>
              <p:nvPr/>
            </p:nvSpPr>
            <p:spPr bwMode="auto">
              <a:xfrm>
                <a:off x="4510259" y="2293017"/>
                <a:ext cx="431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alt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34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0259" y="2293017"/>
                <a:ext cx="4318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940152" y="2000177"/>
                <a:ext cx="2105769" cy="608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000177"/>
                <a:ext cx="2105769" cy="608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23728" y="2852936"/>
            <a:ext cx="67694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The </a:t>
            </a:r>
            <a:r>
              <a:rPr lang="en-GB" altLang="en-US" sz="2400" b="1" dirty="0">
                <a:latin typeface="Comic Sans MS" panose="030F0702030302020204" pitchFamily="66" charset="0"/>
              </a:rPr>
              <a:t>resultant</a:t>
            </a:r>
            <a:r>
              <a:rPr lang="en-GB" altLang="en-US" sz="2400" dirty="0">
                <a:latin typeface="Comic Sans MS" panose="030F0702030302020204" pitchFamily="66" charset="0"/>
              </a:rPr>
              <a:t> is a single vector which is equivalent to a set of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8"/>
              <p:cNvSpPr txBox="1">
                <a:spLocks noChangeArrowheads="1"/>
              </p:cNvSpPr>
              <p:nvPr/>
            </p:nvSpPr>
            <p:spPr bwMode="auto">
              <a:xfrm>
                <a:off x="4437210" y="3695919"/>
                <a:ext cx="481720" cy="540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altLang="en-US" sz="2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en-GB" alt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7210" y="3695919"/>
                <a:ext cx="481720" cy="5406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3436530" y="3777437"/>
            <a:ext cx="3046746" cy="8854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6483276" y="3777437"/>
            <a:ext cx="579698" cy="12424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3419872" y="4662879"/>
            <a:ext cx="3643102" cy="356981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8"/>
              <p:cNvSpPr txBox="1">
                <a:spLocks noChangeArrowheads="1"/>
              </p:cNvSpPr>
              <p:nvPr/>
            </p:nvSpPr>
            <p:spPr bwMode="auto">
              <a:xfrm>
                <a:off x="6773125" y="3993763"/>
                <a:ext cx="481720" cy="540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altLang="en-US" sz="2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en-GB" alt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125" y="3993763"/>
                <a:ext cx="481720" cy="540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3441692" y="4943721"/>
                <a:ext cx="2171718" cy="543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altLang="en-US" sz="2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bar>
                      <m:r>
                        <a:rPr lang="en-GB" altLang="en-US" sz="2800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GB" altLang="en-US" sz="2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r>
                        <a:rPr lang="en-GB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en-GB" altLang="en-US" sz="2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en-GB" alt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1692" y="4943721"/>
                <a:ext cx="2171718" cy="543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20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  <p:bldP spid="10" grpId="0"/>
      <p:bldP spid="13" grpId="0"/>
      <p:bldP spid="11" grpId="0" animBg="1"/>
      <p:bldP spid="12" grpId="0" animBg="1"/>
      <p:bldP spid="15" grpId="0" animBg="1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96752"/>
            <a:ext cx="66967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  <a:endParaRPr lang="en-GB" sz="2400" b="1" u="sng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Match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groups of vectors.</a:t>
            </a:r>
          </a:p>
          <a:p>
            <a:pPr algn="ctr">
              <a:spcAft>
                <a:spcPts val="0"/>
              </a:spcAft>
            </a:pP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6 sets of 4 </a:t>
            </a:r>
            <a:r>
              <a:rPr lang="en-GB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cards.</a:t>
            </a:r>
          </a:p>
          <a:p>
            <a:pPr algn="ctr">
              <a:spcAft>
                <a:spcPts val="0"/>
              </a:spcAft>
            </a:pP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blank for you to fill in at the end.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5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0"/>
          <a:stretch/>
        </p:blipFill>
        <p:spPr>
          <a:xfrm>
            <a:off x="251520" y="1196752"/>
            <a:ext cx="8640960" cy="54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51520" y="1268760"/>
            <a:ext cx="86155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8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Vectors are commonly expressed in one of four ways: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39752" y="1772816"/>
            <a:ext cx="2614416" cy="2614416"/>
            <a:chOff x="5344732" y="1700011"/>
            <a:chExt cx="2614416" cy="2614416"/>
          </a:xfrm>
        </p:grpSpPr>
        <p:sp>
          <p:nvSpPr>
            <p:cNvPr id="4" name="Rectangle 3"/>
            <p:cNvSpPr/>
            <p:nvPr/>
          </p:nvSpPr>
          <p:spPr>
            <a:xfrm>
              <a:off x="5344732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18220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1708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65196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8684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12172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85660" y="170001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44732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8220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1708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65196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38684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12172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85660" y="207349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4732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18220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1708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65196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38684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12172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85660" y="2446987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4732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8220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1708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65196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38684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12172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85660" y="2820475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44732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18220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1708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65196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8684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12172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85660" y="3193963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44732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18220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1708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65196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38684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12172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85660" y="3567451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44732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18220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1708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65196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38684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12172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585660" y="3940939"/>
              <a:ext cx="373488" cy="3734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3086728" y="2146304"/>
            <a:ext cx="1119391" cy="1867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39752" y="4013744"/>
            <a:ext cx="26144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86728" y="1772816"/>
            <a:ext cx="0" cy="2614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4952021" y="3824715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021" y="3824715"/>
                <a:ext cx="3679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911922" y="141200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922" y="1412003"/>
                <a:ext cx="367986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6588224" y="1772816"/>
                <a:ext cx="1403909" cy="1478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5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772816"/>
                <a:ext cx="1403909" cy="1478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5927711" y="3640256"/>
                <a:ext cx="2040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4400" b="1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711" y="3640256"/>
                <a:ext cx="2040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4606796" y="4729529"/>
                <a:ext cx="28804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5.83, 59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°)</m:t>
                      </m:r>
                    </m:oMath>
                  </m:oMathPara>
                </a14:m>
                <a:endParaRPr lang="en-GB" sz="4400" b="1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96" y="4729529"/>
                <a:ext cx="288040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Explosion 2 61"/>
          <p:cNvSpPr/>
          <p:nvPr/>
        </p:nvSpPr>
        <p:spPr>
          <a:xfrm>
            <a:off x="-390025" y="3824715"/>
            <a:ext cx="5508104" cy="2907361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 would you identify parallel pairs of vectors for each of these formats?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7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2474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Which of the following pairs of vectors are parallel?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27477" y="1953062"/>
                <a:ext cx="248209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77" y="1953062"/>
                <a:ext cx="2482090" cy="810799"/>
              </a:xfrm>
              <a:prstGeom prst="rect">
                <a:avLst/>
              </a:prstGeom>
              <a:blipFill>
                <a:blip r:embed="rId2"/>
                <a:stretch>
                  <a:fillRect b="-3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26358" y="3068959"/>
                <a:ext cx="2084545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358" y="3068959"/>
                <a:ext cx="2084545" cy="810799"/>
              </a:xfrm>
              <a:prstGeom prst="rect">
                <a:avLst/>
              </a:prstGeom>
              <a:blipFill>
                <a:blip r:embed="rId3"/>
                <a:stretch>
                  <a:fillRect b="-3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51655" y="4293096"/>
                <a:ext cx="34339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655" y="4293096"/>
                <a:ext cx="3433953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1560" y="3212749"/>
                <a:ext cx="3401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2749"/>
                <a:ext cx="3401957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1560" y="5327630"/>
                <a:ext cx="3660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+18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27630"/>
                <a:ext cx="3660041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59155" y="5327630"/>
                <a:ext cx="35069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6, 60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(4, 300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155" y="5327630"/>
                <a:ext cx="3506986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9107" y="4270189"/>
                <a:ext cx="4052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2.7,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44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(5.4, 316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7" y="4270189"/>
                <a:ext cx="4052007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55976" y="2126359"/>
                <a:ext cx="4449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3.2,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126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(4.12, 126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26359"/>
                <a:ext cx="4449551" cy="523220"/>
              </a:xfrm>
              <a:prstGeom prst="rect">
                <a:avLst/>
              </a:prstGeom>
              <a:blipFill>
                <a:blip r:embed="rId9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55576" y="1953062"/>
            <a:ext cx="2808312" cy="810799"/>
          </a:xfrm>
          <a:prstGeom prst="rect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23930" y="5183840"/>
            <a:ext cx="3927184" cy="810799"/>
          </a:xfrm>
          <a:prstGeom prst="rect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66218" y="1953062"/>
            <a:ext cx="4554254" cy="810799"/>
          </a:xfrm>
          <a:prstGeom prst="rect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02591" y="4126399"/>
            <a:ext cx="3663550" cy="810799"/>
          </a:xfrm>
          <a:prstGeom prst="rect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5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55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2249385" y="2802364"/>
            <a:ext cx="649853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If vectors have the same magnitude and opposite directions then:</a:t>
            </a:r>
          </a:p>
        </p:txBody>
      </p:sp>
      <p:sp>
        <p:nvSpPr>
          <p:cNvPr id="8199" name="Line 19"/>
          <p:cNvSpPr>
            <a:spLocks noChangeShapeType="1"/>
          </p:cNvSpPr>
          <p:nvPr/>
        </p:nvSpPr>
        <p:spPr bwMode="auto">
          <a:xfrm flipV="1">
            <a:off x="2846285" y="1371600"/>
            <a:ext cx="684213" cy="91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3779912" y="1311275"/>
            <a:ext cx="49680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Vectors with the same </a:t>
            </a:r>
            <a:r>
              <a:rPr lang="en-GB" altLang="en-US" sz="2400" b="1" dirty="0">
                <a:latin typeface="Comic Sans MS" panose="030F0702030302020204" pitchFamily="66" charset="0"/>
              </a:rPr>
              <a:t>magnitude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b="1" dirty="0">
                <a:latin typeface="Comic Sans MS" panose="030F0702030302020204" pitchFamily="66" charset="0"/>
              </a:rPr>
              <a:t>direction</a:t>
            </a:r>
            <a:r>
              <a:rPr lang="en-GB" altLang="en-US" sz="2400" dirty="0">
                <a:latin typeface="Comic Sans MS" panose="030F0702030302020204" pitchFamily="66" charset="0"/>
              </a:rPr>
              <a:t> are </a:t>
            </a:r>
            <a:r>
              <a:rPr lang="en-GB" altLang="en-US" sz="2400" b="1" dirty="0">
                <a:latin typeface="Comic Sans MS" panose="030F0702030302020204" pitchFamily="66" charset="0"/>
              </a:rPr>
              <a:t>equal</a:t>
            </a:r>
            <a:endParaRPr lang="en-US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393" name="Line 19"/>
          <p:cNvSpPr>
            <a:spLocks noChangeShapeType="1"/>
          </p:cNvSpPr>
          <p:nvPr/>
        </p:nvSpPr>
        <p:spPr bwMode="auto">
          <a:xfrm flipV="1">
            <a:off x="2249385" y="1296988"/>
            <a:ext cx="684213" cy="91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249385" y="3864603"/>
                <a:ext cx="3485506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8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385" y="3864603"/>
                <a:ext cx="3485506" cy="578300"/>
              </a:xfrm>
              <a:prstGeom prst="rect">
                <a:avLst/>
              </a:prstGeom>
              <a:blipFill>
                <a:blip r:embed="rId2"/>
                <a:stretch>
                  <a:fillRect t="-1053" b="-2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4932040" y="4005064"/>
            <a:ext cx="3276501" cy="11509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216283" y="4057303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83" y="4057303"/>
                <a:ext cx="4892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4" idx="1"/>
            <a:endCxn id="14" idx="0"/>
          </p:cNvCxnSpPr>
          <p:nvPr/>
        </p:nvCxnSpPr>
        <p:spPr>
          <a:xfrm flipH="1">
            <a:off x="4932040" y="4005064"/>
            <a:ext cx="3276501" cy="1150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460901" y="4580523"/>
                <a:ext cx="7569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901" y="4580523"/>
                <a:ext cx="7569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4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9" grpId="0" animBg="1"/>
      <p:bldP spid="8200" grpId="0"/>
      <p:bldP spid="16393" grpId="0" animBg="1"/>
      <p:bldP spid="13" grpId="0"/>
      <p:bldP spid="14" grpId="0" animBg="1"/>
      <p:bldP spid="14" grpId="1" animBg="1"/>
      <p:bldP spid="4" grpId="0"/>
      <p:bldP spid="4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23728" y="1196752"/>
            <a:ext cx="67687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If different sized vectors have the same direction they are </a:t>
            </a:r>
            <a:r>
              <a:rPr lang="en-GB" altLang="en-US" sz="2400" b="1" dirty="0">
                <a:latin typeface="Comic Sans MS" panose="030F0702030302020204" pitchFamily="66" charset="0"/>
              </a:rPr>
              <a:t>scalar multiples </a:t>
            </a:r>
            <a:r>
              <a:rPr lang="en-GB" altLang="en-US" sz="2400" dirty="0">
                <a:latin typeface="Comic Sans MS" panose="030F0702030302020204" pitchFamily="66" charset="0"/>
              </a:rPr>
              <a:t>of each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other.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 flipV="1">
            <a:off x="2794706" y="2218389"/>
            <a:ext cx="3527425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4644008" y="2397081"/>
            <a:ext cx="1791629" cy="11555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1" name="Text Box 7"/>
              <p:cNvSpPr txBox="1">
                <a:spLocks noChangeArrowheads="1"/>
              </p:cNvSpPr>
              <p:nvPr/>
            </p:nvSpPr>
            <p:spPr bwMode="auto">
              <a:xfrm>
                <a:off x="3944056" y="2743851"/>
                <a:ext cx="574675" cy="54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en-US" sz="2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alt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bar>
                    </m:oMath>
                  </m:oMathPara>
                </a14:m>
                <a:endParaRPr lang="en-US" altLang="en-US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22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4056" y="2743851"/>
                <a:ext cx="574675" cy="5434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5384985" y="2930619"/>
                <a:ext cx="574675" cy="54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en-US" sz="2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alt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bar>
                    </m:oMath>
                  </m:oMathPara>
                </a14:m>
                <a:endParaRPr lang="en-US" altLang="en-US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4985" y="2930619"/>
                <a:ext cx="574675" cy="5434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5672322" y="3888026"/>
                <a:ext cx="1660177" cy="54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en-US" sz="2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alt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bar>
                      <m:r>
                        <a:rPr lang="en-GB" alt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altLang="en-US" sz="28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altLang="en-US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2322" y="3888026"/>
                <a:ext cx="1660177" cy="543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53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9221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49455" y="2117084"/>
                <a:ext cx="709232" cy="83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455" y="2117084"/>
                <a:ext cx="709232" cy="8318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3728" y="1124745"/>
            <a:ext cx="6768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u="sng" dirty="0" smtClean="0">
                <a:latin typeface="Comic Sans MS" panose="030F0702030302020204" pitchFamily="66" charset="0"/>
              </a:rPr>
              <a:t>Adding and Subtracting Vectors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1543" y="2209865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+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30279" y="2117083"/>
                <a:ext cx="723853" cy="831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79" y="2117083"/>
                <a:ext cx="723853" cy="831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36988" y="2209736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=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0152" y="2060848"/>
                <a:ext cx="1532279" cy="898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060848"/>
                <a:ext cx="1532279" cy="8985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49455" y="3690267"/>
                <a:ext cx="709232" cy="83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455" y="3690267"/>
                <a:ext cx="709232" cy="831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41543" y="3783048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-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30279" y="3690266"/>
                <a:ext cx="723853" cy="831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79" y="3690266"/>
                <a:ext cx="723853" cy="831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36988" y="3782919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=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40152" y="3634031"/>
                <a:ext cx="1532279" cy="83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634031"/>
                <a:ext cx="1532279" cy="8318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24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6631" y="2195385"/>
                <a:ext cx="1054584" cy="83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631" y="2195385"/>
                <a:ext cx="1054584" cy="8318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3728" y="1124745"/>
            <a:ext cx="6768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u="sng" dirty="0" smtClean="0">
                <a:latin typeface="Comic Sans MS" panose="030F0702030302020204" pitchFamily="66" charset="0"/>
              </a:rPr>
              <a:t>Multiplying Vectors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1514" y="2288035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=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82121" y="2146349"/>
                <a:ext cx="980333" cy="93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𝑘𝑏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21" y="2146349"/>
                <a:ext cx="980333" cy="934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4175" y="3573016"/>
            <a:ext cx="6774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GB" altLang="en-US" sz="2400" dirty="0">
                <a:latin typeface="Comic Sans MS" panose="030F0702030302020204" pitchFamily="66" charset="0"/>
              </a:rPr>
              <a:t>Two vectors are parallel if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one is a scalar multiple of the other.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51520" y="1167191"/>
                <a:ext cx="8640960" cy="412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2400" b="1" u="sng" dirty="0" smtClean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Task</a:t>
                </a:r>
                <a:endParaRPr lang="en-GB" b="1" u="sng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	Calculate </a:t>
                </a:r>
                <a:r>
                  <a:rPr lang="en-GB" sz="20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following</a:t>
                </a: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0"/>
                  </a:spcAft>
                </a:pP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0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b)</a:t>
                </a: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GB" sz="2000" dirty="0" smtClean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GB" sz="20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GB" sz="20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	Are </a:t>
                </a:r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following pairs of vectors parallel</a:t>
                </a:r>
                <a:r>
                  <a:rPr lang="en-GB" sz="2000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spcAft>
                    <a:spcPts val="0"/>
                  </a:spcAft>
                </a:pP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−30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GB" sz="2000" dirty="0" smtClean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7191"/>
                <a:ext cx="8640960" cy="4129207"/>
              </a:xfrm>
              <a:prstGeom prst="rect">
                <a:avLst/>
              </a:prstGeom>
              <a:blipFill>
                <a:blip r:embed="rId2"/>
                <a:stretch>
                  <a:fillRect l="-705" t="-1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84074" y="2420888"/>
                <a:ext cx="711862" cy="6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74" y="2420888"/>
                <a:ext cx="711862" cy="603883"/>
              </a:xfrm>
              <a:prstGeom prst="rect">
                <a:avLst/>
              </a:prstGeom>
              <a:blipFill>
                <a:blip r:embed="rId3"/>
                <a:stretch>
                  <a:fillRect l="-9402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956482" y="2420888"/>
                <a:ext cx="711862" cy="60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82" y="2420888"/>
                <a:ext cx="711862" cy="602409"/>
              </a:xfrm>
              <a:prstGeom prst="rect">
                <a:avLst/>
              </a:prstGeom>
              <a:blipFill>
                <a:blip r:embed="rId4"/>
                <a:stretch>
                  <a:fillRect l="-8547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915816" y="3255433"/>
                <a:ext cx="865750" cy="605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55433"/>
                <a:ext cx="865750" cy="605615"/>
              </a:xfrm>
              <a:prstGeom prst="rect">
                <a:avLst/>
              </a:prstGeom>
              <a:blipFill>
                <a:blip r:embed="rId5"/>
                <a:stretch>
                  <a:fillRect l="-7042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27784" y="5333146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2200" y="5373216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8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2715" y="2498726"/>
            <a:ext cx="4106601" cy="3636551"/>
            <a:chOff x="342715" y="2498726"/>
            <a:chExt cx="4106601" cy="3636551"/>
          </a:xfrm>
        </p:grpSpPr>
        <p:sp>
          <p:nvSpPr>
            <p:cNvPr id="18434" name="AutoShape 4"/>
            <p:cNvSpPr>
              <a:spLocks noChangeArrowheads="1"/>
            </p:cNvSpPr>
            <p:nvPr/>
          </p:nvSpPr>
          <p:spPr bwMode="auto">
            <a:xfrm>
              <a:off x="828675" y="2995613"/>
              <a:ext cx="3097213" cy="2592387"/>
            </a:xfrm>
            <a:prstGeom prst="hexagon">
              <a:avLst>
                <a:gd name="adj" fmla="val 29868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/>
              <a:endParaRPr lang="en-GB" altLang="en-US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285875" y="5575628"/>
                  <a:ext cx="4975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875" y="5575628"/>
                  <a:ext cx="497572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990850" y="5612057"/>
                  <a:ext cx="5116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850" y="5612057"/>
                  <a:ext cx="51167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268591" y="2498726"/>
                  <a:ext cx="5048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591" y="2498726"/>
                  <a:ext cx="50488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069695" y="2501139"/>
                  <a:ext cx="5254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695" y="2501139"/>
                  <a:ext cx="5254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42715" y="4029403"/>
                  <a:ext cx="4975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15" y="4029403"/>
                  <a:ext cx="49757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951744" y="4050367"/>
                  <a:ext cx="4975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744" y="4050367"/>
                  <a:ext cx="49757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132227" y="5523386"/>
                  <a:ext cx="475578" cy="543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ba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27" y="5523386"/>
                  <a:ext cx="475578" cy="5434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568700" y="4912943"/>
                  <a:ext cx="468270" cy="543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700" y="4912943"/>
                  <a:ext cx="468270" cy="54348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21488" y="3137009"/>
                  <a:ext cx="442942" cy="543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488" y="3137009"/>
                  <a:ext cx="442942" cy="5436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1620838" y="5588000"/>
            <a:ext cx="1512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 flipV="1">
            <a:off x="3133725" y="4292600"/>
            <a:ext cx="792163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 flipH="1" flipV="1">
            <a:off x="3133725" y="2995613"/>
            <a:ext cx="792163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1556807" y="5588000"/>
            <a:ext cx="15128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3141132" y="4292600"/>
            <a:ext cx="792163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3141132" y="2995613"/>
            <a:ext cx="792163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1628245" y="4292600"/>
            <a:ext cx="2232025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1628245" y="3068638"/>
            <a:ext cx="1439862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52" name="Text Box 29"/>
              <p:cNvSpPr txBox="1">
                <a:spLocks noChangeArrowheads="1"/>
              </p:cNvSpPr>
              <p:nvPr/>
            </p:nvSpPr>
            <p:spPr bwMode="auto">
              <a:xfrm>
                <a:off x="4626674" y="2089062"/>
                <a:ext cx="2014538" cy="4061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marL="571500" indent="-571500" eaLnBrk="1" hangingPunct="1">
                  <a:spcBef>
                    <a:spcPts val="3000"/>
                  </a:spcBef>
                  <a:buFont typeface="+mj-lt"/>
                  <a:buAutoNum type="roman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endParaRPr lang="en-GB" altLang="en-US" sz="2800" b="1" dirty="0">
                  <a:latin typeface="Comic Sans MS" panose="030F0702030302020204" pitchFamily="66" charset="0"/>
                </a:endParaRPr>
              </a:p>
              <a:p>
                <a:pPr marL="571500" indent="-571500">
                  <a:spcBef>
                    <a:spcPts val="3000"/>
                  </a:spcBef>
                  <a:buFont typeface="+mj-lt"/>
                  <a:buAutoNum type="roman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GB" altLang="en-US" sz="2800" dirty="0">
                  <a:latin typeface="Comic Sans MS" panose="030F0702030302020204" pitchFamily="66" charset="0"/>
                </a:endParaRPr>
              </a:p>
              <a:p>
                <a:pPr marL="571500" indent="-571500">
                  <a:spcBef>
                    <a:spcPts val="3000"/>
                  </a:spcBef>
                  <a:buFont typeface="+mj-lt"/>
                  <a:buAutoNum type="roman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GB" altLang="en-US" sz="2800" b="1" dirty="0">
                  <a:latin typeface="Comic Sans MS" panose="030F0702030302020204" pitchFamily="66" charset="0"/>
                </a:endParaRPr>
              </a:p>
              <a:p>
                <a:pPr marL="571500" indent="-571500">
                  <a:spcBef>
                    <a:spcPts val="3000"/>
                  </a:spcBef>
                  <a:buFont typeface="+mj-lt"/>
                  <a:buAutoNum type="roman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GB" altLang="en-US" sz="2800" dirty="0">
                  <a:latin typeface="Comic Sans MS" panose="030F0702030302020204" pitchFamily="66" charset="0"/>
                </a:endParaRPr>
              </a:p>
              <a:p>
                <a:pPr marL="571500" indent="-571500">
                  <a:spcBef>
                    <a:spcPts val="3000"/>
                  </a:spcBef>
                  <a:buFont typeface="+mj-lt"/>
                  <a:buAutoNum type="roman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GB" altLang="en-US" sz="28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45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6674" y="2089062"/>
                <a:ext cx="2014538" cy="40610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98" name="Text Box 30"/>
              <p:cNvSpPr txBox="1">
                <a:spLocks noChangeArrowheads="1"/>
              </p:cNvSpPr>
              <p:nvPr/>
            </p:nvSpPr>
            <p:spPr bwMode="auto">
              <a:xfrm>
                <a:off x="6055839" y="2103895"/>
                <a:ext cx="2078322" cy="3887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bar>
                      <m:barPr>
                        <m:ctrlPr>
                          <a:rPr lang="en-GB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altLang="en-US" sz="28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altLang="en-US" sz="2800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bar>
                      <m:bar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GB" altLang="en-US" sz="28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altLang="en-US" sz="2800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bar>
                      <m:bar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</m:oMath>
                </a14:m>
                <a:r>
                  <a:rPr lang="en-GB" altLang="en-US" sz="28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altLang="en-US" sz="2800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GB" altLang="en-US" sz="28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altLang="en-US" sz="2800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  <m:r>
                      <a:rPr lang="en-GB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</m:oMath>
                </a14:m>
                <a:r>
                  <a:rPr lang="en-GB" altLang="en-US" sz="28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altLang="en-US" sz="2800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198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5839" y="2103895"/>
                <a:ext cx="2078322" cy="38870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454" name="TextBox 25"/>
              <p:cNvSpPr txBox="1">
                <a:spLocks noChangeArrowheads="1"/>
              </p:cNvSpPr>
              <p:nvPr/>
            </p:nvSpPr>
            <p:spPr bwMode="auto">
              <a:xfrm>
                <a:off x="396875" y="1318585"/>
                <a:ext cx="8423597" cy="476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/>
                <a:r>
                  <a:rPr lang="en-GB" altLang="en-US" sz="2400" dirty="0" smtClean="0">
                    <a:latin typeface="Comic Sans MS" panose="030F0702030302020204" pitchFamily="66" charset="0"/>
                  </a:rPr>
                  <a:t>Rewrite the following vectors in terms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alt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alt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alt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.</a:t>
                </a:r>
                <a:endParaRPr lang="en-GB" alt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454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5" y="1318585"/>
                <a:ext cx="8423597" cy="476669"/>
              </a:xfrm>
              <a:prstGeom prst="rect">
                <a:avLst/>
              </a:prstGeom>
              <a:blipFill>
                <a:blip r:embed="rId14"/>
                <a:stretch>
                  <a:fillRect t="-8974" b="-26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13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5" grpId="1" animBg="1"/>
      <p:bldP spid="7188" grpId="0" animBg="1"/>
      <p:bldP spid="7188" grpId="1" animBg="1"/>
      <p:bldP spid="7189" grpId="0" animBg="1"/>
      <p:bldP spid="7189" grpId="1" animBg="1"/>
      <p:bldP spid="7191" grpId="0" animBg="1"/>
      <p:bldP spid="7191" grpId="1" animBg="1"/>
      <p:bldP spid="71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2124075" y="1196975"/>
                <a:ext cx="6696075" cy="3099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r>
                  <a:rPr lang="en-GB" altLang="en-US" sz="2400" dirty="0" smtClean="0">
                    <a:latin typeface="Comic Sans MS" panose="030F0702030302020204" pitchFamily="66" charset="0"/>
                  </a:rPr>
                  <a:t>Two vectors are </a:t>
                </a:r>
                <a:r>
                  <a:rPr lang="en-GB" altLang="en-US" sz="2400" b="1" dirty="0">
                    <a:latin typeface="Comic Sans MS" panose="030F0702030302020204" pitchFamily="66" charset="0"/>
                  </a:rPr>
                  <a:t>parallel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 if they share a common factor</a:t>
                </a:r>
                <a:r>
                  <a:rPr lang="en-GB" altLang="en-US" sz="2400" dirty="0" smtClean="0">
                    <a:latin typeface="Comic Sans MS" panose="030F0702030302020204" pitchFamily="66" charset="0"/>
                  </a:rPr>
                  <a:t>. </a:t>
                </a:r>
              </a:p>
              <a:p>
                <a:endParaRPr lang="en-GB" altLang="en-US" sz="2400" dirty="0">
                  <a:latin typeface="Comic Sans MS" panose="030F0702030302020204" pitchFamily="66" charset="0"/>
                </a:endParaRPr>
              </a:p>
              <a:p>
                <a:r>
                  <a:rPr lang="en-GB" altLang="en-US" sz="2400" dirty="0" err="1">
                    <a:latin typeface="Comic Sans MS" panose="030F0702030302020204" pitchFamily="66" charset="0"/>
                  </a:rPr>
                  <a:t>Eg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bar>
                      <m:bar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2400" i="1" smtClean="0">
                        <a:latin typeface="Cambria Math" panose="02040503050406030204" pitchFamily="18" charset="0"/>
                      </a:rPr>
                      <m:t>7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are parallel as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is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a common factor.</a:t>
                </a:r>
              </a:p>
              <a:p>
                <a:endParaRPr lang="en-GB" altLang="en-US" sz="2400" dirty="0">
                  <a:latin typeface="Comic Sans MS" panose="030F0702030302020204" pitchFamily="66" charset="0"/>
                </a:endParaRPr>
              </a:p>
              <a:p>
                <a:r>
                  <a:rPr lang="en-GB" altLang="en-US" sz="2400" dirty="0" err="1">
                    <a:latin typeface="Comic Sans MS" panose="030F0702030302020204" pitchFamily="66" charset="0"/>
                  </a:rPr>
                  <a:t>Eg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altLang="en-US" sz="2400" i="1">
                        <a:latin typeface="Cambria Math" panose="02040503050406030204" pitchFamily="18" charset="0"/>
                      </a:rPr>
                      <m:t>4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ba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2400" i="1" smtClean="0">
                        <a:latin typeface="Cambria Math" panose="02040503050406030204" pitchFamily="18" charset="0"/>
                      </a:rPr>
                      <m:t>6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ba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</m:oMath>
                </a14:m>
                <a:r>
                  <a:rPr lang="en-GB" altLang="en-US" sz="2400" dirty="0">
                    <a:latin typeface="Comic Sans MS" panose="030F0702030302020204" pitchFamily="66" charset="0"/>
                  </a:rPr>
                  <a:t> are parallel as </a:t>
                </a:r>
                <a:endParaRPr lang="en-GB" altLang="en-US" sz="2400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altLang="en-US" sz="2400" i="1" smtClean="0">
                        <a:latin typeface="Cambria Math" panose="02040503050406030204" pitchFamily="18" charset="0"/>
                      </a:rPr>
                      <m:t>2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ba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</m:oMath>
                </a14:m>
                <a:r>
                  <a:rPr lang="en-GB" alt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altLang="en-US" sz="2400" dirty="0">
                    <a:latin typeface="Comic Sans MS" panose="030F0702030302020204" pitchFamily="66" charset="0"/>
                  </a:rPr>
                  <a:t>is a common factor</a:t>
                </a:r>
                <a:r>
                  <a:rPr lang="en-GB" altLang="en-US" sz="2400" dirty="0" smtClean="0">
                    <a:latin typeface="Comic Sans MS" panose="030F0702030302020204" pitchFamily="66" charset="0"/>
                  </a:rPr>
                  <a:t>.</a:t>
                </a:r>
                <a:endParaRPr lang="en-GB" alt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075" y="1196975"/>
                <a:ext cx="6696075" cy="3099310"/>
              </a:xfrm>
              <a:prstGeom prst="rect">
                <a:avLst/>
              </a:prstGeom>
              <a:blipFill>
                <a:blip r:embed="rId2"/>
                <a:stretch>
                  <a:fillRect l="-1365" t="-1572" b="-2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7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477</Words>
  <Application>Microsoft Office PowerPoint</Application>
  <PresentationFormat>On-screen Show (4:3)</PresentationFormat>
  <Paragraphs>201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74</cp:revision>
  <dcterms:created xsi:type="dcterms:W3CDTF">2015-07-01T12:05:39Z</dcterms:created>
  <dcterms:modified xsi:type="dcterms:W3CDTF">2018-01-13T20:00:11Z</dcterms:modified>
</cp:coreProperties>
</file>