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8" r:id="rId2"/>
  </p:sldMasterIdLst>
  <p:notesMasterIdLst>
    <p:notesMasterId r:id="rId16"/>
  </p:notesMasterIdLst>
  <p:sldIdLst>
    <p:sldId id="280" r:id="rId3"/>
    <p:sldId id="290" r:id="rId4"/>
    <p:sldId id="291" r:id="rId5"/>
    <p:sldId id="278" r:id="rId6"/>
    <p:sldId id="279" r:id="rId7"/>
    <p:sldId id="281" r:id="rId8"/>
    <p:sldId id="282" r:id="rId9"/>
    <p:sldId id="283" r:id="rId10"/>
    <p:sldId id="292" r:id="rId11"/>
    <p:sldId id="293" r:id="rId12"/>
    <p:sldId id="294" r:id="rId13"/>
    <p:sldId id="295" r:id="rId14"/>
    <p:sldId id="29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14/06/2018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747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Thursday, 14 June 2018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Differentiate,</a:t>
            </a:r>
            <a:r>
              <a:rPr lang="en-GB" sz="1600" baseline="0" dirty="0" smtClean="0">
                <a:latin typeface="Comic Sans MS" pitchFamily="66" charset="0"/>
              </a:rPr>
              <a:t> derivative, term, equation, expression, constant, function, limit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mic Sans MS" pitchFamily="66" charset="0"/>
              </a:rPr>
              <a:t>Developing students will understand the concepts of gradient</a:t>
            </a:r>
            <a:r>
              <a:rPr lang="en-GB" sz="1400" baseline="0" dirty="0" smtClean="0">
                <a:latin typeface="Comic Sans MS" pitchFamily="66" charset="0"/>
              </a:rPr>
              <a:t> and tangent</a:t>
            </a:r>
            <a:r>
              <a:rPr lang="en-GB" sz="1400" dirty="0" smtClean="0">
                <a:latin typeface="Comic Sans MS" pitchFamily="66" charset="0"/>
              </a:rPr>
              <a:t>.</a:t>
            </a: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prove derivatives from first principles.</a:t>
            </a: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Excelling students will reproduce a diagram to</a:t>
            </a:r>
            <a:r>
              <a:rPr lang="en-GB" sz="1400" baseline="0" dirty="0" smtClean="0">
                <a:latin typeface="Comic Sans MS" pitchFamily="66" charset="0"/>
              </a:rPr>
              <a:t> demonstrate differentiation from first principles.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0" y="245398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Differentiation from</a:t>
            </a:r>
          </a:p>
          <a:p>
            <a:pPr algn="ctr"/>
            <a:r>
              <a:rPr lang="en-GB" sz="1600" dirty="0" smtClean="0">
                <a:latin typeface="Comic Sans MS" pitchFamily="66" charset="0"/>
              </a:rPr>
              <a:t>First Principles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Thursday, 14 June 2018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0" y="245398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Differentiation from</a:t>
            </a:r>
          </a:p>
          <a:p>
            <a:pPr algn="ctr"/>
            <a:r>
              <a:rPr lang="en-GB" sz="1600" dirty="0" smtClean="0">
                <a:latin typeface="Comic Sans MS" pitchFamily="66" charset="0"/>
              </a:rPr>
              <a:t>First Principles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410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gebra.org/m/NtY76qTq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95736" y="1196752"/>
                <a:ext cx="6624736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b="1" u="sng" dirty="0" smtClean="0">
                    <a:latin typeface="Comic Sans MS" panose="030F0702030302020204" pitchFamily="66" charset="0"/>
                  </a:rPr>
                  <a:t>Starter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Find the equation of the graph that passes through the points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(5, 7)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(3,−1)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.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624736" cy="1323439"/>
              </a:xfrm>
              <a:prstGeom prst="rect">
                <a:avLst/>
              </a:prstGeom>
              <a:blipFill rotWithShape="0">
                <a:blip r:embed="rId2"/>
                <a:stretch>
                  <a:fillRect l="-920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Callout 3"/>
              <p:cNvSpPr/>
              <p:nvPr/>
            </p:nvSpPr>
            <p:spPr>
              <a:xfrm>
                <a:off x="7135685" y="2346729"/>
                <a:ext cx="2451627" cy="1584176"/>
              </a:xfrm>
              <a:prstGeom prst="cloudCallout">
                <a:avLst>
                  <a:gd name="adj1" fmla="val -96367"/>
                  <a:gd name="adj2" fmla="val -3768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Remember:</a:t>
                </a:r>
              </a:p>
              <a:p>
                <a:pPr algn="ctr"/>
                <a:r>
                  <a:rPr lang="en-GB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GB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loud Callou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685" y="2346729"/>
                <a:ext cx="2451627" cy="1584176"/>
              </a:xfrm>
              <a:prstGeom prst="cloudCallout">
                <a:avLst>
                  <a:gd name="adj1" fmla="val -96367"/>
                  <a:gd name="adj2" fmla="val -37685"/>
                </a:avLst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Callout 4"/>
              <p:cNvSpPr/>
              <p:nvPr/>
            </p:nvSpPr>
            <p:spPr>
              <a:xfrm>
                <a:off x="6228185" y="3930905"/>
                <a:ext cx="3359128" cy="1224136"/>
              </a:xfrm>
              <a:prstGeom prst="cloudCallout">
                <a:avLst>
                  <a:gd name="adj1" fmla="val -48553"/>
                  <a:gd name="adj2" fmla="val -101101"/>
                </a:avLst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Equation of line =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Cloud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5" y="3930905"/>
                <a:ext cx="3359128" cy="1224136"/>
              </a:xfrm>
              <a:prstGeom prst="cloudCallout">
                <a:avLst>
                  <a:gd name="adj1" fmla="val -48553"/>
                  <a:gd name="adj2" fmla="val -101101"/>
                </a:avLst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64617" y="3486081"/>
                <a:ext cx="252479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17" y="3486081"/>
                <a:ext cx="2524794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915816" y="4042401"/>
                <a:ext cx="18707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–7=4(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–5)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042401"/>
                <a:ext cx="1870705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75856" y="4598721"/>
                <a:ext cx="19371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–20+7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4598721"/>
                <a:ext cx="1937133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275856" y="5155041"/>
                <a:ext cx="162345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5155041"/>
                <a:ext cx="1623458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21603" y="2602241"/>
                <a:ext cx="1008112" cy="719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800" dirty="0" smtClean="0">
                    <a:latin typeface="Comic Sans MS" panose="030F0702030302020204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603" y="2602241"/>
                <a:ext cx="1008112" cy="71994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229715" y="2602241"/>
                <a:ext cx="1296144" cy="703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−1−7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3−5</m:t>
                        </m:r>
                      </m:den>
                    </m:f>
                  </m:oMath>
                </a14:m>
                <a:r>
                  <a:rPr lang="en-GB" sz="2800" dirty="0" smtClean="0">
                    <a:latin typeface="Comic Sans MS" panose="030F0702030302020204" pitchFamily="66" charset="0"/>
                  </a:rPr>
                  <a:t> </a:t>
                </a:r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15" y="2602241"/>
                <a:ext cx="1296144" cy="7033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25859" y="2602241"/>
                <a:ext cx="1296144" cy="7016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sz="2800" dirty="0" smtClean="0">
                    <a:latin typeface="Comic Sans MS" panose="030F0702030302020204" pitchFamily="66" charset="0"/>
                  </a:rPr>
                  <a:t> </a:t>
                </a:r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859" y="2602241"/>
                <a:ext cx="1296144" cy="70160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459476" y="2683416"/>
                <a:ext cx="129614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800" dirty="0" smtClean="0">
                    <a:latin typeface="Comic Sans MS" panose="030F0702030302020204" pitchFamily="66" charset="0"/>
                  </a:rPr>
                  <a:t> </a:t>
                </a:r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476" y="2683416"/>
                <a:ext cx="1296144" cy="52322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8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How could we sketch a tangent at a point?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892074" y="1830901"/>
            <a:ext cx="3928398" cy="3978842"/>
            <a:chOff x="467544" y="1830901"/>
            <a:chExt cx="3928398" cy="3978842"/>
          </a:xfrm>
        </p:grpSpPr>
        <p:sp>
          <p:nvSpPr>
            <p:cNvPr id="45" name="Freeform 44"/>
            <p:cNvSpPr/>
            <p:nvPr/>
          </p:nvSpPr>
          <p:spPr>
            <a:xfrm>
              <a:off x="467544" y="2492896"/>
              <a:ext cx="2736458" cy="2274320"/>
            </a:xfrm>
            <a:custGeom>
              <a:avLst/>
              <a:gdLst>
                <a:gd name="connsiteX0" fmla="*/ 0 w 2019868"/>
                <a:gd name="connsiteY0" fmla="*/ 1514902 h 1678749"/>
                <a:gd name="connsiteX1" fmla="*/ 791570 w 2019868"/>
                <a:gd name="connsiteY1" fmla="*/ 1678675 h 1678749"/>
                <a:gd name="connsiteX2" fmla="*/ 1351128 w 2019868"/>
                <a:gd name="connsiteY2" fmla="*/ 1528550 h 1678749"/>
                <a:gd name="connsiteX3" fmla="*/ 1787856 w 2019868"/>
                <a:gd name="connsiteY3" fmla="*/ 1064526 h 1678749"/>
                <a:gd name="connsiteX4" fmla="*/ 2019868 w 2019868"/>
                <a:gd name="connsiteY4" fmla="*/ 0 h 167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68" h="1678749">
                  <a:moveTo>
                    <a:pt x="0" y="1514902"/>
                  </a:moveTo>
                  <a:cubicBezTo>
                    <a:pt x="283191" y="1595651"/>
                    <a:pt x="566382" y="1676400"/>
                    <a:pt x="791570" y="1678675"/>
                  </a:cubicBezTo>
                  <a:cubicBezTo>
                    <a:pt x="1016758" y="1680950"/>
                    <a:pt x="1185080" y="1630908"/>
                    <a:pt x="1351128" y="1528550"/>
                  </a:cubicBezTo>
                  <a:cubicBezTo>
                    <a:pt x="1517176" y="1426192"/>
                    <a:pt x="1676399" y="1319284"/>
                    <a:pt x="1787856" y="1064526"/>
                  </a:cubicBezTo>
                  <a:cubicBezTo>
                    <a:pt x="1899313" y="809768"/>
                    <a:pt x="1959590" y="404884"/>
                    <a:pt x="2019868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7761" y="1907570"/>
              <a:ext cx="0" cy="39021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467544" y="5029309"/>
              <a:ext cx="327494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1835772" y="4669661"/>
              <a:ext cx="97554" cy="975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3421571" y="5050194"/>
                  <a:ext cx="3840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1571" y="5050194"/>
                  <a:ext cx="384016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588017" y="1830901"/>
                  <a:ext cx="38741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017" y="1830901"/>
                  <a:ext cx="387414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251013" y="2200233"/>
                  <a:ext cx="11449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013" y="2200233"/>
                  <a:ext cx="1144929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712249" y="4266838"/>
                  <a:ext cx="4017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2249" y="4266838"/>
                  <a:ext cx="401713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532031" y="5091909"/>
                  <a:ext cx="38183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031" y="5091909"/>
                  <a:ext cx="381836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/>
          <p:nvPr/>
        </p:nvGrpSpPr>
        <p:grpSpPr>
          <a:xfrm>
            <a:off x="754283" y="1830901"/>
            <a:ext cx="3928398" cy="3978842"/>
            <a:chOff x="467544" y="1830901"/>
            <a:chExt cx="3928398" cy="3978842"/>
          </a:xfrm>
        </p:grpSpPr>
        <p:sp>
          <p:nvSpPr>
            <p:cNvPr id="55" name="Freeform 54"/>
            <p:cNvSpPr/>
            <p:nvPr/>
          </p:nvSpPr>
          <p:spPr>
            <a:xfrm>
              <a:off x="467544" y="2492896"/>
              <a:ext cx="2736458" cy="2274320"/>
            </a:xfrm>
            <a:custGeom>
              <a:avLst/>
              <a:gdLst>
                <a:gd name="connsiteX0" fmla="*/ 0 w 2019868"/>
                <a:gd name="connsiteY0" fmla="*/ 1514902 h 1678749"/>
                <a:gd name="connsiteX1" fmla="*/ 791570 w 2019868"/>
                <a:gd name="connsiteY1" fmla="*/ 1678675 h 1678749"/>
                <a:gd name="connsiteX2" fmla="*/ 1351128 w 2019868"/>
                <a:gd name="connsiteY2" fmla="*/ 1528550 h 1678749"/>
                <a:gd name="connsiteX3" fmla="*/ 1787856 w 2019868"/>
                <a:gd name="connsiteY3" fmla="*/ 1064526 h 1678749"/>
                <a:gd name="connsiteX4" fmla="*/ 2019868 w 2019868"/>
                <a:gd name="connsiteY4" fmla="*/ 0 h 167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868" h="1678749">
                  <a:moveTo>
                    <a:pt x="0" y="1514902"/>
                  </a:moveTo>
                  <a:cubicBezTo>
                    <a:pt x="283191" y="1595651"/>
                    <a:pt x="566382" y="1676400"/>
                    <a:pt x="791570" y="1678675"/>
                  </a:cubicBezTo>
                  <a:cubicBezTo>
                    <a:pt x="1016758" y="1680950"/>
                    <a:pt x="1185080" y="1630908"/>
                    <a:pt x="1351128" y="1528550"/>
                  </a:cubicBezTo>
                  <a:cubicBezTo>
                    <a:pt x="1517176" y="1426192"/>
                    <a:pt x="1676399" y="1319284"/>
                    <a:pt x="1787856" y="1064526"/>
                  </a:cubicBezTo>
                  <a:cubicBezTo>
                    <a:pt x="1899313" y="809768"/>
                    <a:pt x="1959590" y="404884"/>
                    <a:pt x="2019868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857761" y="1907570"/>
              <a:ext cx="0" cy="39021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467544" y="5029309"/>
              <a:ext cx="327494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1835772" y="4669661"/>
              <a:ext cx="97554" cy="975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3421571" y="5050194"/>
                  <a:ext cx="3840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1571" y="5050194"/>
                  <a:ext cx="384016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588017" y="1830901"/>
                  <a:ext cx="38741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017" y="1830901"/>
                  <a:ext cx="387414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3251013" y="2200233"/>
                  <a:ext cx="11449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1013" y="2200233"/>
                  <a:ext cx="114492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712249" y="4266838"/>
                  <a:ext cx="4017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2249" y="4266838"/>
                  <a:ext cx="401713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532031" y="5091909"/>
                  <a:ext cx="38183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031" y="5091909"/>
                  <a:ext cx="381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5" name="Straight Connector 64"/>
          <p:cNvCxnSpPr/>
          <p:nvPr/>
        </p:nvCxnSpPr>
        <p:spPr>
          <a:xfrm flipV="1">
            <a:off x="363246" y="4381969"/>
            <a:ext cx="3665986" cy="6900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7355612" y="3602238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7069217" y="3232906"/>
                <a:ext cx="4121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217" y="3232906"/>
                <a:ext cx="412100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/>
          <p:cNvCxnSpPr/>
          <p:nvPr/>
        </p:nvCxnSpPr>
        <p:spPr>
          <a:xfrm flipV="1">
            <a:off x="5523017" y="2862228"/>
            <a:ext cx="2668364" cy="25990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73224" y="603027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Discuss.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0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5013" y="3244334"/>
            <a:ext cx="39739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www.geogebra.org/m/NtY76qTq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3264203" y="2070110"/>
            <a:ext cx="2736458" cy="2274320"/>
          </a:xfrm>
          <a:custGeom>
            <a:avLst/>
            <a:gdLst>
              <a:gd name="connsiteX0" fmla="*/ 0 w 2019868"/>
              <a:gd name="connsiteY0" fmla="*/ 1514902 h 1678749"/>
              <a:gd name="connsiteX1" fmla="*/ 791570 w 2019868"/>
              <a:gd name="connsiteY1" fmla="*/ 1678675 h 1678749"/>
              <a:gd name="connsiteX2" fmla="*/ 1351128 w 2019868"/>
              <a:gd name="connsiteY2" fmla="*/ 1528550 h 1678749"/>
              <a:gd name="connsiteX3" fmla="*/ 1787856 w 2019868"/>
              <a:gd name="connsiteY3" fmla="*/ 1064526 h 1678749"/>
              <a:gd name="connsiteX4" fmla="*/ 2019868 w 2019868"/>
              <a:gd name="connsiteY4" fmla="*/ 0 h 1678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9868" h="1678749">
                <a:moveTo>
                  <a:pt x="0" y="1514902"/>
                </a:moveTo>
                <a:cubicBezTo>
                  <a:pt x="283191" y="1595651"/>
                  <a:pt x="566382" y="1676400"/>
                  <a:pt x="791570" y="1678675"/>
                </a:cubicBezTo>
                <a:cubicBezTo>
                  <a:pt x="1016758" y="1680950"/>
                  <a:pt x="1185080" y="1630908"/>
                  <a:pt x="1351128" y="1528550"/>
                </a:cubicBezTo>
                <a:cubicBezTo>
                  <a:pt x="1517176" y="1426192"/>
                  <a:pt x="1676399" y="1319284"/>
                  <a:pt x="1787856" y="1064526"/>
                </a:cubicBezTo>
                <a:cubicBezTo>
                  <a:pt x="1899313" y="809768"/>
                  <a:pt x="1959590" y="404884"/>
                  <a:pt x="2019868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>
            <a:off x="3654420" y="1484784"/>
            <a:ext cx="0" cy="39021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64203" y="4606523"/>
            <a:ext cx="327494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780709" y="3090040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632431" y="4246875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>
            <a:stCxn id="9" idx="0"/>
          </p:cNvCxnSpPr>
          <p:nvPr/>
        </p:nvCxnSpPr>
        <p:spPr>
          <a:xfrm>
            <a:off x="5829486" y="3090040"/>
            <a:ext cx="0" cy="151648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4"/>
          </p:cNvCxnSpPr>
          <p:nvPr/>
        </p:nvCxnSpPr>
        <p:spPr>
          <a:xfrm>
            <a:off x="4681208" y="4344430"/>
            <a:ext cx="0" cy="26209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2"/>
          </p:cNvCxnSpPr>
          <p:nvPr/>
        </p:nvCxnSpPr>
        <p:spPr>
          <a:xfrm flipH="1">
            <a:off x="3654420" y="3138817"/>
            <a:ext cx="212628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7"/>
          </p:cNvCxnSpPr>
          <p:nvPr/>
        </p:nvCxnSpPr>
        <p:spPr>
          <a:xfrm flipH="1" flipV="1">
            <a:off x="3654420" y="4246875"/>
            <a:ext cx="1061280" cy="1428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18230" y="4627408"/>
                <a:ext cx="3840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230" y="4627408"/>
                <a:ext cx="38401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84676" y="1408115"/>
                <a:ext cx="3874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676" y="1408115"/>
                <a:ext cx="387414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47672" y="1777447"/>
                <a:ext cx="11449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672" y="1777447"/>
                <a:ext cx="114492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86020" y="4611273"/>
                <a:ext cx="43954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020" y="4611273"/>
                <a:ext cx="439544" cy="362984"/>
              </a:xfrm>
              <a:prstGeom prst="rect">
                <a:avLst/>
              </a:prstGeom>
              <a:blipFill rotWithShape="0"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782778" y="4106145"/>
                <a:ext cx="76527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78" y="4106145"/>
                <a:ext cx="765274" cy="362984"/>
              </a:xfrm>
              <a:prstGeom prst="rect">
                <a:avLst/>
              </a:prstGeom>
              <a:blipFill rotWithShape="0">
                <a:blip r:embed="rId6"/>
                <a:stretch>
                  <a:fillRect l="-1587" b="-16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56970" y="4637093"/>
                <a:ext cx="84747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970" y="4637093"/>
                <a:ext cx="847476" cy="362984"/>
              </a:xfrm>
              <a:prstGeom prst="rect">
                <a:avLst/>
              </a:prstGeom>
              <a:blipFill rotWithShape="0">
                <a:blip r:embed="rId7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01453" y="2956380"/>
                <a:ext cx="117320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453" y="2956380"/>
                <a:ext cx="1173206" cy="362984"/>
              </a:xfrm>
              <a:prstGeom prst="rect">
                <a:avLst/>
              </a:prstGeom>
              <a:blipFill rotWithShape="0">
                <a:blip r:embed="rId8"/>
                <a:stretch>
                  <a:fillRect l="-518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508908" y="3844052"/>
                <a:ext cx="401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908" y="3844052"/>
                <a:ext cx="40171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47926" y="2956380"/>
                <a:ext cx="320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926" y="2956380"/>
                <a:ext cx="320068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>
            <a:stCxn id="9" idx="3"/>
            <a:endCxn id="31" idx="2"/>
          </p:cNvCxnSpPr>
          <p:nvPr/>
        </p:nvCxnSpPr>
        <p:spPr>
          <a:xfrm flipH="1">
            <a:off x="4709765" y="3173308"/>
            <a:ext cx="1085230" cy="104007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loud Callout 36"/>
              <p:cNvSpPr/>
              <p:nvPr/>
            </p:nvSpPr>
            <p:spPr>
              <a:xfrm>
                <a:off x="7135685" y="2346729"/>
                <a:ext cx="2451627" cy="1584176"/>
              </a:xfrm>
              <a:prstGeom prst="cloudCallout">
                <a:avLst>
                  <a:gd name="adj1" fmla="val -89687"/>
                  <a:gd name="adj2" fmla="val 34681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Remember:</a:t>
                </a:r>
              </a:p>
              <a:p>
                <a:pPr algn="ctr"/>
                <a:r>
                  <a:rPr lang="en-GB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Gradient =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Cloud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685" y="2346729"/>
                <a:ext cx="2451627" cy="1584176"/>
              </a:xfrm>
              <a:prstGeom prst="cloudCallout">
                <a:avLst>
                  <a:gd name="adj1" fmla="val -89687"/>
                  <a:gd name="adj2" fmla="val 34681"/>
                </a:avLst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328690" y="4669123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690" y="4669123"/>
                <a:ext cx="381836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0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6" grpId="0"/>
      <p:bldP spid="27" grpId="0"/>
      <p:bldP spid="28" grpId="0"/>
      <p:bldP spid="30" grpId="0"/>
      <p:bldP spid="31" grpId="0"/>
      <p:bldP spid="32" grpId="0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5780709" y="3090040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632431" y="4246875"/>
            <a:ext cx="97554" cy="975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05359" y="4383050"/>
                <a:ext cx="363368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59" y="4383050"/>
                <a:ext cx="363368" cy="3629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791740" y="3620765"/>
                <a:ext cx="1983043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-25000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aseline="-25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740" y="3620765"/>
                <a:ext cx="1983043" cy="362984"/>
              </a:xfrm>
              <a:prstGeom prst="rect">
                <a:avLst/>
              </a:prstGeom>
              <a:blipFill rotWithShape="0">
                <a:blip r:embed="rId3"/>
                <a:stretch>
                  <a:fillRect l="-615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58319" y="3844052"/>
                <a:ext cx="401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319" y="3844052"/>
                <a:ext cx="401713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47926" y="2956380"/>
                <a:ext cx="320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926" y="2956380"/>
                <a:ext cx="320068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>
            <a:stCxn id="9" idx="3"/>
            <a:endCxn id="10" idx="7"/>
          </p:cNvCxnSpPr>
          <p:nvPr/>
        </p:nvCxnSpPr>
        <p:spPr>
          <a:xfrm flipH="1">
            <a:off x="4715699" y="3173308"/>
            <a:ext cx="1079296" cy="108785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15666" y="3090040"/>
            <a:ext cx="13820" cy="125438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4744600" y="4344429"/>
            <a:ext cx="1084886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40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08908" y="2956380"/>
            <a:ext cx="3265875" cy="1789654"/>
            <a:chOff x="4508908" y="2956380"/>
            <a:chExt cx="3265875" cy="1789654"/>
          </a:xfrm>
        </p:grpSpPr>
        <p:sp>
          <p:nvSpPr>
            <p:cNvPr id="9" name="Oval 8"/>
            <p:cNvSpPr/>
            <p:nvPr/>
          </p:nvSpPr>
          <p:spPr>
            <a:xfrm>
              <a:off x="5780709" y="3090040"/>
              <a:ext cx="97554" cy="975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4632431" y="4246875"/>
              <a:ext cx="97554" cy="975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105359" y="4383050"/>
                  <a:ext cx="363368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GB" baseline="-25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359" y="4383050"/>
                  <a:ext cx="363368" cy="36298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5791740" y="3620765"/>
                  <a:ext cx="1983043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baseline="-25000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 baseline="-25000" dirty="0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baseline="-25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1740" y="3620765"/>
                  <a:ext cx="1983043" cy="36298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615" b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4508908" y="3844052"/>
                  <a:ext cx="4017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8908" y="3844052"/>
                  <a:ext cx="401713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847926" y="2956380"/>
                  <a:ext cx="3200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7926" y="2956380"/>
                  <a:ext cx="320068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188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Connector 32"/>
            <p:cNvCxnSpPr>
              <a:stCxn id="9" idx="3"/>
            </p:cNvCxnSpPr>
            <p:nvPr/>
          </p:nvCxnSpPr>
          <p:spPr>
            <a:xfrm flipH="1">
              <a:off x="4744600" y="3173308"/>
              <a:ext cx="1050395" cy="104007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815666" y="3090040"/>
              <a:ext cx="13820" cy="1254389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4744600" y="4344429"/>
              <a:ext cx="1084886" cy="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22908" y="3187528"/>
                <a:ext cx="4572000" cy="6303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dirty="0">
                    <a:latin typeface="Comic Sans MS" panose="030F0702030302020204" pitchFamily="66" charset="0"/>
                  </a:rPr>
                  <a:t>Gradient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908" y="3187528"/>
                <a:ext cx="4572000" cy="630365"/>
              </a:xfrm>
              <a:prstGeom prst="rect">
                <a:avLst/>
              </a:prstGeom>
              <a:blipFill rotWithShape="0">
                <a:blip r:embed="rId6"/>
                <a:stretch>
                  <a:fillRect l="-1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22908" y="3875493"/>
                <a:ext cx="4572000" cy="63305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baseline="-25000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)−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baseline="-25000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2400" baseline="-25000" dirty="0">
                            <a:latin typeface="Comic Sans MS" panose="030F0702030302020204" pitchFamily="66" charset="0"/>
                          </a:rPr>
                          <m:t> 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908" y="3875493"/>
                <a:ext cx="4572000" cy="633058"/>
              </a:xfrm>
              <a:prstGeom prst="rect">
                <a:avLst/>
              </a:prstGeom>
              <a:blipFill rotWithShape="0">
                <a:blip r:embed="rId7"/>
                <a:stretch>
                  <a:fillRect l="-1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36092" y="4560444"/>
                <a:ext cx="651237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As h tends towards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, the gradient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gets closer to the gradient of the tangent to the curve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6092" y="4560444"/>
                <a:ext cx="6512371" cy="646331"/>
              </a:xfrm>
              <a:prstGeom prst="rect">
                <a:avLst/>
              </a:prstGeom>
              <a:blipFill rotWithShape="0">
                <a:blip r:embed="rId8"/>
                <a:stretch>
                  <a:fillRect l="-843"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222908" y="5245395"/>
            <a:ext cx="651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We can use this to define the </a:t>
            </a:r>
            <a:r>
              <a:rPr lang="en-GB" u="sng" dirty="0" smtClean="0">
                <a:latin typeface="Comic Sans MS" panose="030F0702030302020204" pitchFamily="66" charset="0"/>
              </a:rPr>
              <a:t>gradient function</a:t>
            </a:r>
            <a:r>
              <a:rPr lang="en-GB" dirty="0" smtClean="0">
                <a:latin typeface="Comic Sans MS" panose="030F0702030302020204" pitchFamily="66" charset="0"/>
              </a:rPr>
              <a:t>.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7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23247 -0.24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3244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The gradient function, or </a:t>
                </a:r>
                <a:r>
                  <a:rPr lang="en-GB" u="sng" dirty="0" smtClean="0">
                    <a:latin typeface="Comic Sans MS" panose="030F0702030302020204" pitchFamily="66" charset="0"/>
                  </a:rPr>
                  <a:t>derivative</a:t>
                </a:r>
                <a:r>
                  <a:rPr lang="en-GB" dirty="0" smtClean="0">
                    <a:latin typeface="Comic Sans MS" panose="030F0702030302020204" pitchFamily="66" charset="0"/>
                  </a:rPr>
                  <a:t>, of the curve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is written 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  <a:p>
                <a:endParaRPr lang="en-GB" dirty="0" smtClean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The gradient function can be used to find the gradient of the curve for any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Using this rule to find the derivative is called </a:t>
                </a:r>
                <a:r>
                  <a:rPr lang="en-GB" u="sng" dirty="0" smtClean="0">
                    <a:latin typeface="Comic Sans MS" panose="030F0702030302020204" pitchFamily="66" charset="0"/>
                  </a:rPr>
                  <a:t>differentiating from first principles</a:t>
                </a:r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3244799"/>
              </a:xfrm>
              <a:prstGeom prst="rect">
                <a:avLst/>
              </a:prstGeom>
              <a:blipFill rotWithShape="0">
                <a:blip r:embed="rId2"/>
                <a:stretch>
                  <a:fillRect l="-720" t="-940" r="-1620" b="-2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4788024" y="2204864"/>
            <a:ext cx="576064" cy="5040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Callout 3"/>
          <p:cNvSpPr/>
          <p:nvPr/>
        </p:nvSpPr>
        <p:spPr>
          <a:xfrm>
            <a:off x="5220072" y="2996952"/>
            <a:ext cx="2376264" cy="792088"/>
          </a:xfrm>
          <a:prstGeom prst="wedgeEllipseCallout">
            <a:avLst>
              <a:gd name="adj1" fmla="val -48655"/>
              <a:gd name="adj2" fmla="val -89598"/>
            </a:avLst>
          </a:prstGeom>
          <a:solidFill>
            <a:srgbClr val="ECDAF1"/>
          </a:solidFill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What does this mean?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1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51720" y="1196752"/>
                <a:ext cx="67687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 smtClean="0">
                    <a:latin typeface="Comic Sans MS" panose="030F0702030302020204" pitchFamily="66" charset="0"/>
                  </a:rPr>
                  <a:t>Example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Prove, from first principles, that the derivative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96752"/>
                <a:ext cx="6768752" cy="923330"/>
              </a:xfrm>
              <a:prstGeom prst="rect">
                <a:avLst/>
              </a:prstGeom>
              <a:blipFill rotWithShape="0">
                <a:blip r:embed="rId2"/>
                <a:stretch>
                  <a:fillRect l="-811" t="-2632" b="-9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47433" y="2152218"/>
                <a:ext cx="1314078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)=5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baseline="3000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433" y="2152218"/>
                <a:ext cx="1314078" cy="362984"/>
              </a:xfrm>
              <a:prstGeom prst="rect">
                <a:avLst/>
              </a:prstGeom>
              <a:blipFill rotWithShape="0"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47433" y="2420888"/>
                <a:ext cx="3102772" cy="629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433" y="2420888"/>
                <a:ext cx="3102772" cy="6298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668659" y="2983098"/>
                <a:ext cx="2467407" cy="629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b="0" i="1" baseline="30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baseline="30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659" y="2983098"/>
                <a:ext cx="2467407" cy="62985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99792" y="3573016"/>
                <a:ext cx="3330271" cy="6481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baseline="3000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573016"/>
                <a:ext cx="3330271" cy="6481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V="1">
            <a:off x="3570286" y="3692710"/>
            <a:ext cx="203228" cy="128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652120" y="3692710"/>
            <a:ext cx="203228" cy="128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639610" y="4025383"/>
            <a:ext cx="203228" cy="128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368440" y="3718106"/>
            <a:ext cx="203228" cy="1289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172844" y="3653803"/>
            <a:ext cx="110211" cy="778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737010" y="4242954"/>
                <a:ext cx="1834990" cy="4532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010" y="4242954"/>
                <a:ext cx="1834990" cy="453201"/>
              </a:xfrm>
              <a:prstGeom prst="rect">
                <a:avLst/>
              </a:prstGeom>
              <a:blipFill rotWithShape="0">
                <a:blip r:embed="rId7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047433" y="4721435"/>
                <a:ext cx="24588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GB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</m:t>
                    </m:r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433" y="4721435"/>
                <a:ext cx="2458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233" t="-8333" b="-2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047433" y="5116047"/>
                <a:ext cx="17247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)=10</m:t>
                    </m:r>
                    <m:r>
                      <a:rPr lang="en-GB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433" y="5116047"/>
                <a:ext cx="172470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3180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loud Callout 17"/>
              <p:cNvSpPr/>
              <p:nvPr/>
            </p:nvSpPr>
            <p:spPr>
              <a:xfrm>
                <a:off x="5709268" y="3582308"/>
                <a:ext cx="3347864" cy="1508459"/>
              </a:xfrm>
              <a:prstGeom prst="cloudCallout">
                <a:avLst>
                  <a:gd name="adj1" fmla="val -83612"/>
                  <a:gd name="adj2" fmla="val 10025"/>
                </a:avLst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Any terms containing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160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1600" i="1" baseline="30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600" dirty="0" err="1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etc</a:t>
                </a:r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will have a limiting value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6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0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Cloud Callout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268" y="3582308"/>
                <a:ext cx="3347864" cy="1508459"/>
              </a:xfrm>
              <a:prstGeom prst="cloudCallout">
                <a:avLst>
                  <a:gd name="adj1" fmla="val -83612"/>
                  <a:gd name="adj2" fmla="val 10025"/>
                </a:avLst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5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5" grpId="0"/>
      <p:bldP spid="16" grpId="0"/>
      <p:bldP spid="1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67687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 smtClean="0">
                    <a:latin typeface="Comic Sans MS" panose="030F0702030302020204" pitchFamily="66" charset="0"/>
                  </a:rPr>
                  <a:t>Example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Prove, from first principles, that the derivative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baseline="30000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6768752" cy="923330"/>
              </a:xfrm>
              <a:prstGeom prst="rect">
                <a:avLst/>
              </a:prstGeom>
              <a:blipFill rotWithShape="0">
                <a:blip r:embed="rId2"/>
                <a:stretch>
                  <a:fillRect l="-720" t="-2632" b="-9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47233" y="2060848"/>
                <a:ext cx="22113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baseline="30000" dirty="0" smtClean="0"/>
                  <a:t> </a:t>
                </a:r>
                <a:endParaRPr lang="en-GB" baseline="30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3" y="2060848"/>
                <a:ext cx="2211311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7233" y="2420888"/>
                <a:ext cx="3102772" cy="629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3" y="2420888"/>
                <a:ext cx="3102772" cy="62985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68459" y="3055106"/>
                <a:ext cx="4835042" cy="6481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+2−(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+2)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59" y="3055106"/>
                <a:ext cx="4835042" cy="64812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99592" y="3738581"/>
                <a:ext cx="6156044" cy="6481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+2−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738581"/>
                <a:ext cx="6156044" cy="6481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924700" y="5157762"/>
                <a:ext cx="2865400" cy="458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00" y="5157762"/>
                <a:ext cx="2865400" cy="458715"/>
              </a:xfrm>
              <a:prstGeom prst="rect">
                <a:avLst/>
              </a:prstGeom>
              <a:blipFill rotWithShape="0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56274" y="5733256"/>
                <a:ext cx="28475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GB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</m:t>
                    </m:r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→3</m:t>
                    </m:r>
                    <m:sSup>
                      <m:sSupPr>
                        <m:ctrlPr>
                          <a:rPr lang="en-GB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74" y="5733256"/>
                <a:ext cx="2847574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709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56274" y="6127868"/>
                <a:ext cx="21133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’(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)=3</m:t>
                    </m:r>
                    <m:sSup>
                      <m:sSup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dirty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baseline="30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74" y="6127868"/>
                <a:ext cx="211339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05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/>
          <p:cNvCxnSpPr/>
          <p:nvPr/>
        </p:nvCxnSpPr>
        <p:spPr>
          <a:xfrm flipV="1">
            <a:off x="1656329" y="3817939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591300" y="3817938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151084" y="3841769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35802" y="3868731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146798" y="3868730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480304" y="3868730"/>
            <a:ext cx="395952" cy="1678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924700" y="4444257"/>
                <a:ext cx="3241144" cy="6481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00" y="4444257"/>
                <a:ext cx="3241144" cy="64812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08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3" grpId="0"/>
      <p:bldP spid="14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4314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</a:t>
                </a:r>
                <a:endParaRPr lang="en-GB" u="sng" dirty="0" smtClean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Differentiate the following functions from first principles: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)=8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endParaRPr lang="en-GB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endParaRPr lang="en-GB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b="0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endParaRPr lang="en-GB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endParaRPr lang="en-GB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eriod"/>
                </a:pPr>
                <a:r>
                  <a:rPr lang="en-GB" dirty="0" smtClean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4314130"/>
              </a:xfrm>
              <a:prstGeom prst="rect">
                <a:avLst/>
              </a:prstGeom>
              <a:blipFill rotWithShape="0">
                <a:blip r:embed="rId2"/>
                <a:stretch>
                  <a:fillRect l="-1080" t="-849" b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Callout 2"/>
          <p:cNvSpPr/>
          <p:nvPr/>
        </p:nvSpPr>
        <p:spPr>
          <a:xfrm>
            <a:off x="5652120" y="4208271"/>
            <a:ext cx="3672408" cy="1224136"/>
          </a:xfrm>
          <a:prstGeom prst="cloudCallout">
            <a:avLst>
              <a:gd name="adj1" fmla="val -69145"/>
              <a:gd name="adj2" fmla="val 30168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Binomial expansion will be useful with this one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2474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>
                <a:latin typeface="Comic Sans MS" panose="030F0702030302020204" pitchFamily="66" charset="0"/>
              </a:rPr>
              <a:t>Worked Solutions</a:t>
            </a:r>
            <a:endParaRPr lang="en-GB" u="sng" dirty="0">
              <a:latin typeface="Comic Sans MS" panose="030F0702030302020204" pitchFamily="66" charset="0"/>
            </a:endParaRPr>
          </a:p>
        </p:txBody>
      </p:sp>
      <p:pic>
        <p:nvPicPr>
          <p:cNvPr id="1026" name="9C95BC00-70BB-4378-B99F-B95399EE1FCD" descr="9C95BC00-70BB-4378-B99F-B95399EE1FC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" t="6762" r="23677" b="11772"/>
          <a:stretch/>
        </p:blipFill>
        <p:spPr bwMode="auto">
          <a:xfrm rot="5400000">
            <a:off x="59500" y="1892831"/>
            <a:ext cx="4752526" cy="422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37D15DDD-18B8-4743-BCA3-7B1AA7E354B8" descr="37D15DDD-18B8-4743-BCA3-7B1AA7E354B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" t="11535" r="63947" b="10692"/>
          <a:stretch/>
        </p:blipFill>
        <p:spPr bwMode="auto">
          <a:xfrm rot="5400000">
            <a:off x="5820799" y="2489567"/>
            <a:ext cx="1881499" cy="402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9C95BC00-70BB-4378-B99F-B95399EE1FCD" descr="9C95BC00-70BB-4378-B99F-B95399EE1FC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50" t="6762" r="4681" b="11772"/>
          <a:stretch/>
        </p:blipFill>
        <p:spPr bwMode="auto">
          <a:xfrm rot="5400000">
            <a:off x="6124710" y="250734"/>
            <a:ext cx="1368149" cy="412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9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2474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 smtClean="0">
                <a:latin typeface="Comic Sans MS" panose="030F0702030302020204" pitchFamily="66" charset="0"/>
              </a:rPr>
              <a:t>Worked Solutions</a:t>
            </a:r>
            <a:endParaRPr lang="en-GB" u="sng" dirty="0">
              <a:latin typeface="Comic Sans MS" panose="030F0702030302020204" pitchFamily="66" charset="0"/>
            </a:endParaRPr>
          </a:p>
        </p:txBody>
      </p:sp>
      <p:pic>
        <p:nvPicPr>
          <p:cNvPr id="1028" name="9459587A-394B-41C2-A5AC-81A7214470C6" descr="9459587A-394B-41C2-A5AC-81A7214470C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4571" r="4829" b="65179"/>
          <a:stretch/>
        </p:blipFill>
        <p:spPr bwMode="auto">
          <a:xfrm>
            <a:off x="81751" y="4005064"/>
            <a:ext cx="9051584" cy="219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37D15DDD-18B8-4743-BCA3-7B1AA7E354B8" descr="37D15DDD-18B8-4743-BCA3-7B1AA7E354B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6816" r="37045" b="10692"/>
          <a:stretch/>
        </p:blipFill>
        <p:spPr bwMode="auto">
          <a:xfrm rot="5400000">
            <a:off x="1741211" y="221710"/>
            <a:ext cx="2093270" cy="478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75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2204864"/>
                <a:ext cx="669674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u="sng" dirty="0" smtClean="0">
                    <a:latin typeface="Comic Sans MS" panose="030F0702030302020204" pitchFamily="66" charset="0"/>
                  </a:rPr>
                  <a:t>Plenary</a:t>
                </a:r>
              </a:p>
              <a:p>
                <a:pPr algn="ctr"/>
                <a:endParaRPr lang="en-GB" sz="24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2400" dirty="0" smtClean="0">
                    <a:latin typeface="Comic Sans MS" panose="030F0702030302020204" pitchFamily="66" charset="0"/>
                  </a:rPr>
                  <a:t>Can you come up with a general rule for differentiating any term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?</a:t>
                </a:r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2204864"/>
                <a:ext cx="6696744" cy="1569660"/>
              </a:xfrm>
              <a:prstGeom prst="rect">
                <a:avLst/>
              </a:prstGeom>
              <a:blipFill rotWithShape="0">
                <a:blip r:embed="rId2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84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386</Words>
  <Application>Microsoft Office PowerPoint</Application>
  <PresentationFormat>On-screen Show (4:3)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71</cp:revision>
  <dcterms:created xsi:type="dcterms:W3CDTF">2015-07-01T12:05:39Z</dcterms:created>
  <dcterms:modified xsi:type="dcterms:W3CDTF">2018-06-14T09:52:55Z</dcterms:modified>
</cp:coreProperties>
</file>