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</p:sldMasterIdLst>
  <p:notesMasterIdLst>
    <p:notesMasterId r:id="rId12"/>
  </p:notesMasterIdLst>
  <p:sldIdLst>
    <p:sldId id="262" r:id="rId3"/>
    <p:sldId id="273" r:id="rId4"/>
    <p:sldId id="263" r:id="rId5"/>
    <p:sldId id="264" r:id="rId6"/>
    <p:sldId id="269" r:id="rId7"/>
    <p:sldId id="274" r:id="rId8"/>
    <p:sldId id="275" r:id="rId9"/>
    <p:sldId id="270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29/08/2015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138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81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506366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7100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069263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86336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C6BB3-1FB9-472E-BDDF-57559205F054}" type="datetimeFigureOut">
              <a:rPr lang="en-GB"/>
              <a:pPr>
                <a:defRPr/>
              </a:pPr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FF23F-54AE-419D-8102-B47007C113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02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AC888-DE57-4951-BFFA-F8D2F8B460BE}" type="datetimeFigureOut">
              <a:rPr lang="en-GB"/>
              <a:pPr>
                <a:defRPr/>
              </a:pPr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AC1EC-7D5C-493C-86A4-9F7A53FC00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40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FE41-CE98-45E3-BB2A-66EB03B08043}" type="datetimeFigureOut">
              <a:rPr lang="en-GB"/>
              <a:pPr>
                <a:defRPr/>
              </a:pPr>
              <a:t>29/08/2015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7C0A2-0D6B-4AF2-A8F2-7FFFEAB6F7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9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6217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898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Saturday, 29 August 2015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The Cosine Rule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 smtClean="0">
                <a:latin typeface="Comic Sans MS" pitchFamily="66" charset="0"/>
              </a:rPr>
              <a:t>Trigonometry, cosine,</a:t>
            </a:r>
            <a:r>
              <a:rPr lang="en-GB" sz="1600" u="none" baseline="0" dirty="0" smtClean="0">
                <a:latin typeface="Comic Sans MS" pitchFamily="66" charset="0"/>
              </a:rPr>
              <a:t> Theta </a:t>
            </a:r>
            <a:r>
              <a:rPr lang="el-GR" sz="1600" u="none" baseline="0" dirty="0" smtClean="0">
                <a:latin typeface="Comic Sans MS" pitchFamily="66" charset="0"/>
              </a:rPr>
              <a:t>Θ</a:t>
            </a:r>
            <a:r>
              <a:rPr lang="en-GB" sz="1600" u="none" baseline="0" dirty="0" smtClean="0">
                <a:latin typeface="Comic Sans MS" pitchFamily="66" charset="0"/>
              </a:rPr>
              <a:t>, opposite, vertex, side</a:t>
            </a:r>
            <a:endParaRPr lang="en-GB" sz="1600" u="none" dirty="0" smtClean="0">
              <a:latin typeface="Comic Sans MS" pitchFamily="66" charset="0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</a:t>
            </a:r>
            <a:r>
              <a:rPr lang="en-GB" sz="1400" dirty="0" smtClean="0">
                <a:latin typeface="Comic Sans MS" pitchFamily="66" charset="0"/>
              </a:rPr>
              <a:t>to use the cosine rule to find missing sides.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</a:t>
            </a:r>
            <a:r>
              <a:rPr lang="en-GB" sz="1400" dirty="0" smtClean="0">
                <a:latin typeface="Comic Sans MS" pitchFamily="66" charset="0"/>
              </a:rPr>
              <a:t>apply the cosine rule to find missing angles.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 </a:t>
            </a:r>
            <a:r>
              <a:rPr lang="en-GB" sz="1400" dirty="0" smtClean="0">
                <a:latin typeface="Comic Sans MS" pitchFamily="66" charset="0"/>
              </a:rPr>
              <a:t>apply the cosine rule to questions in context.</a:t>
            </a: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5" r:id="rId8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Saturday, 29 August 2015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The Cosine Rule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48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9"/>
          <p:cNvSpPr txBox="1">
            <a:spLocks noChangeArrowheads="1"/>
          </p:cNvSpPr>
          <p:nvPr/>
        </p:nvSpPr>
        <p:spPr bwMode="auto">
          <a:xfrm>
            <a:off x="2267745" y="1412776"/>
            <a:ext cx="64087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>
                <a:latin typeface="Comic Sans MS" pitchFamily="66" charset="0"/>
              </a:rPr>
              <a:t>Starter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33946" y="2204864"/>
            <a:ext cx="62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Rearrange</a:t>
            </a:r>
          </a:p>
          <a:p>
            <a:r>
              <a:rPr lang="en-GB" sz="2400" dirty="0" smtClean="0">
                <a:latin typeface="Comic Sans MS" pitchFamily="66" charset="0"/>
              </a:rPr>
              <a:t>	a² = b² + c² - 2bc </a:t>
            </a:r>
            <a:r>
              <a:rPr lang="en-GB" sz="2400" dirty="0" err="1" smtClean="0">
                <a:latin typeface="Comic Sans MS" pitchFamily="66" charset="0"/>
              </a:rPr>
              <a:t>cosA</a:t>
            </a:r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to make </a:t>
            </a:r>
            <a:r>
              <a:rPr lang="en-GB" sz="2400" dirty="0" err="1" smtClean="0">
                <a:latin typeface="Comic Sans MS" pitchFamily="66" charset="0"/>
              </a:rPr>
              <a:t>cosA</a:t>
            </a:r>
            <a:r>
              <a:rPr lang="en-GB" sz="2400" dirty="0" smtClean="0">
                <a:latin typeface="Comic Sans MS" pitchFamily="66" charset="0"/>
              </a:rPr>
              <a:t> the subject of the formula</a:t>
            </a: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5536" y="4941168"/>
            <a:ext cx="81375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latin typeface="Comic Sans MS" pitchFamily="66" charset="0"/>
              </a:rPr>
              <a:t>We can use this formula to find missing sides or angles of non-right-angled triangles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572000" y="1340768"/>
            <a:ext cx="4103191" cy="2163063"/>
            <a:chOff x="1009057" y="1626509"/>
            <a:chExt cx="6947319" cy="3830286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1619639" y="2421232"/>
              <a:ext cx="1656344" cy="230425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275983" y="2421232"/>
              <a:ext cx="3816697" cy="230425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619639" y="4725484"/>
              <a:ext cx="5473041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155" name="TextBox 8"/>
            <p:cNvSpPr txBox="1">
              <a:spLocks noChangeArrowheads="1"/>
            </p:cNvSpPr>
            <p:nvPr/>
          </p:nvSpPr>
          <p:spPr bwMode="auto">
            <a:xfrm>
              <a:off x="5237860" y="2834740"/>
              <a:ext cx="864096" cy="73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 i="1">
                  <a:latin typeface="Comic Sans MS" pitchFamily="66" charset="0"/>
                </a:rPr>
                <a:t>c</a:t>
              </a:r>
            </a:p>
          </p:txBody>
        </p:sp>
        <p:sp>
          <p:nvSpPr>
            <p:cNvPr id="6156" name="TextBox 9"/>
            <p:cNvSpPr txBox="1">
              <a:spLocks noChangeArrowheads="1"/>
            </p:cNvSpPr>
            <p:nvPr/>
          </p:nvSpPr>
          <p:spPr bwMode="auto">
            <a:xfrm>
              <a:off x="1915229" y="2834740"/>
              <a:ext cx="864096" cy="73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 i="1">
                  <a:latin typeface="Comic Sans MS" pitchFamily="66" charset="0"/>
                </a:rPr>
                <a:t>a</a:t>
              </a:r>
            </a:p>
          </p:txBody>
        </p:sp>
        <p:sp>
          <p:nvSpPr>
            <p:cNvPr id="6157" name="TextBox 10"/>
            <p:cNvSpPr txBox="1">
              <a:spLocks noChangeArrowheads="1"/>
            </p:cNvSpPr>
            <p:nvPr/>
          </p:nvSpPr>
          <p:spPr bwMode="auto">
            <a:xfrm>
              <a:off x="3923927" y="4725145"/>
              <a:ext cx="864096" cy="73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 i="1">
                  <a:latin typeface="Comic Sans MS" pitchFamily="66" charset="0"/>
                </a:rPr>
                <a:t>b</a:t>
              </a:r>
            </a:p>
          </p:txBody>
        </p:sp>
        <p:sp>
          <p:nvSpPr>
            <p:cNvPr id="6158" name="TextBox 11"/>
            <p:cNvSpPr txBox="1">
              <a:spLocks noChangeArrowheads="1"/>
            </p:cNvSpPr>
            <p:nvPr/>
          </p:nvSpPr>
          <p:spPr bwMode="auto">
            <a:xfrm>
              <a:off x="1009057" y="4401978"/>
              <a:ext cx="864096" cy="73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>
                  <a:latin typeface="Comic Sans MS" pitchFamily="66" charset="0"/>
                </a:rPr>
                <a:t>C</a:t>
              </a:r>
            </a:p>
          </p:txBody>
        </p:sp>
        <p:sp>
          <p:nvSpPr>
            <p:cNvPr id="6159" name="TextBox 12"/>
            <p:cNvSpPr txBox="1">
              <a:spLocks noChangeArrowheads="1"/>
            </p:cNvSpPr>
            <p:nvPr/>
          </p:nvSpPr>
          <p:spPr bwMode="auto">
            <a:xfrm>
              <a:off x="7092280" y="4401978"/>
              <a:ext cx="864096" cy="73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>
                  <a:latin typeface="Comic Sans MS" pitchFamily="66" charset="0"/>
                </a:rPr>
                <a:t>A</a:t>
              </a:r>
            </a:p>
          </p:txBody>
        </p:sp>
        <p:sp>
          <p:nvSpPr>
            <p:cNvPr id="6160" name="TextBox 13"/>
            <p:cNvSpPr txBox="1">
              <a:spLocks noChangeArrowheads="1"/>
            </p:cNvSpPr>
            <p:nvPr/>
          </p:nvSpPr>
          <p:spPr bwMode="auto">
            <a:xfrm>
              <a:off x="2922087" y="1626509"/>
              <a:ext cx="864096" cy="73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="1">
                  <a:latin typeface="Comic Sans MS" pitchFamily="66" charset="0"/>
                </a:rPr>
                <a:t>B</a:t>
              </a:r>
            </a:p>
          </p:txBody>
        </p:sp>
      </p:grpSp>
      <p:sp>
        <p:nvSpPr>
          <p:cNvPr id="6149" name="Rectangle 17"/>
          <p:cNvSpPr>
            <a:spLocks noChangeArrowheads="1"/>
          </p:cNvSpPr>
          <p:nvPr/>
        </p:nvSpPr>
        <p:spPr bwMode="auto">
          <a:xfrm>
            <a:off x="323528" y="2132856"/>
            <a:ext cx="39773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a² = b² + c² - 2bc </a:t>
            </a:r>
            <a:r>
              <a:rPr lang="en-GB" sz="2400" b="1" dirty="0" err="1" smtClean="0">
                <a:latin typeface="Comic Sans MS" pitchFamily="66" charset="0"/>
              </a:rPr>
              <a:t>cosA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-1764704" y="2852936"/>
            <a:ext cx="8135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 dirty="0">
                <a:latin typeface="Comic Sans MS" pitchFamily="66" charset="0"/>
              </a:rPr>
              <a:t>...is the same as...</a:t>
            </a:r>
          </a:p>
        </p:txBody>
      </p:sp>
      <p:sp>
        <p:nvSpPr>
          <p:cNvPr id="6151" name="Rectangle 19"/>
          <p:cNvSpPr>
            <a:spLocks noChangeArrowheads="1"/>
          </p:cNvSpPr>
          <p:nvPr/>
        </p:nvSpPr>
        <p:spPr bwMode="auto">
          <a:xfrm>
            <a:off x="611560" y="3645024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 err="1" smtClean="0">
                <a:latin typeface="Comic Sans MS" pitchFamily="66" charset="0"/>
              </a:rPr>
              <a:t>cosA</a:t>
            </a:r>
            <a:r>
              <a:rPr lang="en-GB" sz="2400" b="1" dirty="0" smtClean="0">
                <a:latin typeface="Comic Sans MS" pitchFamily="66" charset="0"/>
              </a:rPr>
              <a:t> = </a:t>
            </a:r>
            <a:r>
              <a:rPr lang="en-GB" sz="2400" b="1" u="sng" dirty="0" smtClean="0">
                <a:latin typeface="Comic Sans MS" pitchFamily="66" charset="0"/>
              </a:rPr>
              <a:t>b² + c² - a²</a:t>
            </a:r>
          </a:p>
          <a:p>
            <a:r>
              <a:rPr lang="en-GB" sz="2400" b="1" dirty="0" smtClean="0">
                <a:latin typeface="Comic Sans MS" pitchFamily="66" charset="0"/>
              </a:rPr>
              <a:t>	       2bc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11"/>
          <p:cNvSpPr>
            <a:spLocks/>
          </p:cNvSpPr>
          <p:nvPr/>
        </p:nvSpPr>
        <p:spPr bwMode="auto">
          <a:xfrm>
            <a:off x="812726" y="2780928"/>
            <a:ext cx="2679154" cy="1800200"/>
          </a:xfrm>
          <a:custGeom>
            <a:avLst/>
            <a:gdLst/>
            <a:ahLst/>
            <a:cxnLst>
              <a:cxn ang="0">
                <a:pos x="0" y="840"/>
              </a:cxn>
              <a:cxn ang="0">
                <a:pos x="1368" y="840"/>
              </a:cxn>
              <a:cxn ang="0">
                <a:pos x="468" y="0"/>
              </a:cxn>
              <a:cxn ang="0">
                <a:pos x="0" y="840"/>
              </a:cxn>
            </a:cxnLst>
            <a:rect l="0" t="0" r="r" b="b"/>
            <a:pathLst>
              <a:path w="1368" h="840">
                <a:moveTo>
                  <a:pt x="0" y="840"/>
                </a:moveTo>
                <a:lnTo>
                  <a:pt x="1368" y="840"/>
                </a:lnTo>
                <a:lnTo>
                  <a:pt x="468" y="0"/>
                </a:lnTo>
                <a:lnTo>
                  <a:pt x="0" y="840"/>
                </a:lnTo>
                <a:close/>
              </a:path>
            </a:pathLst>
          </a:custGeom>
          <a:noFill/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1547664" y="4581128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latin typeface="Comic Sans MS" pitchFamily="66" charset="0"/>
              </a:rPr>
              <a:t>8 cm</a:t>
            </a: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2555776" y="3212976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latin typeface="Comic Sans MS" pitchFamily="66" charset="0"/>
              </a:rPr>
              <a:t>9.6 cm</a:t>
            </a: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827584" y="3356992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 dirty="0">
                <a:latin typeface="Comic Sans MS" pitchFamily="66" charset="0"/>
              </a:rPr>
              <a:t>a</a:t>
            </a: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2627784" y="414908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latin typeface="Comic Sans MS" pitchFamily="66" charset="0"/>
              </a:rPr>
              <a:t>40</a:t>
            </a:r>
            <a:r>
              <a:rPr lang="en-GB" sz="1800" baseline="30000" dirty="0">
                <a:latin typeface="Comic Sans MS" pitchFamily="66" charset="0"/>
              </a:rPr>
              <a:t>o</a:t>
            </a:r>
            <a:endParaRPr lang="en-GB" sz="1800" dirty="0">
              <a:latin typeface="Comic Sans MS" pitchFamily="66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779912" y="2636912"/>
            <a:ext cx="50760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a</a:t>
            </a:r>
            <a:r>
              <a:rPr lang="en-GB" sz="2000" baseline="30000" dirty="0">
                <a:latin typeface="Comic Sans MS" pitchFamily="66" charset="0"/>
              </a:rPr>
              <a:t>2</a:t>
            </a:r>
            <a:r>
              <a:rPr lang="en-GB" sz="2000" dirty="0">
                <a:latin typeface="Comic Sans MS" pitchFamily="66" charset="0"/>
              </a:rPr>
              <a:t> = 8</a:t>
            </a:r>
            <a:r>
              <a:rPr lang="en-GB" sz="2000" baseline="30000" dirty="0">
                <a:latin typeface="Comic Sans MS" pitchFamily="66" charset="0"/>
              </a:rPr>
              <a:t>2</a:t>
            </a:r>
            <a:r>
              <a:rPr lang="en-GB" sz="2000" dirty="0">
                <a:latin typeface="Comic Sans MS" pitchFamily="66" charset="0"/>
              </a:rPr>
              <a:t> + 9.6</a:t>
            </a:r>
            <a:r>
              <a:rPr lang="en-GB" sz="2000" baseline="30000" dirty="0">
                <a:latin typeface="Comic Sans MS" pitchFamily="66" charset="0"/>
              </a:rPr>
              <a:t>2</a:t>
            </a:r>
            <a:r>
              <a:rPr lang="en-GB" sz="2000" dirty="0">
                <a:latin typeface="Comic Sans MS" pitchFamily="66" charset="0"/>
              </a:rPr>
              <a:t> – 2 x 8 x 9.6 x Cos </a:t>
            </a:r>
            <a:r>
              <a:rPr lang="en-GB" sz="2000" dirty="0" smtClean="0">
                <a:latin typeface="Comic Sans MS" pitchFamily="66" charset="0"/>
              </a:rPr>
              <a:t>40</a:t>
            </a:r>
            <a:r>
              <a:rPr lang="en-GB" sz="2000" baseline="30000" dirty="0" smtClean="0">
                <a:latin typeface="Comic Sans MS" pitchFamily="66" charset="0"/>
              </a:rPr>
              <a:t>o</a:t>
            </a:r>
          </a:p>
          <a:p>
            <a:pPr>
              <a:spcBef>
                <a:spcPct val="50000"/>
              </a:spcBef>
            </a:pPr>
            <a:endParaRPr lang="en-GB" sz="20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a = </a:t>
            </a:r>
            <a:r>
              <a:rPr lang="en-GB" sz="2000" dirty="0">
                <a:latin typeface="Comic Sans MS" pitchFamily="66" charset="0"/>
                <a:sym typeface="Symbol" pitchFamily="18" charset="2"/>
              </a:rPr>
              <a:t>(</a:t>
            </a:r>
            <a:r>
              <a:rPr lang="en-GB" sz="2000" dirty="0">
                <a:latin typeface="Comic Sans MS" pitchFamily="66" charset="0"/>
              </a:rPr>
              <a:t>8</a:t>
            </a:r>
            <a:r>
              <a:rPr lang="en-GB" sz="2000" baseline="30000" dirty="0">
                <a:latin typeface="Comic Sans MS" pitchFamily="66" charset="0"/>
              </a:rPr>
              <a:t>2</a:t>
            </a:r>
            <a:r>
              <a:rPr lang="en-GB" sz="2000" dirty="0">
                <a:latin typeface="Comic Sans MS" pitchFamily="66" charset="0"/>
              </a:rPr>
              <a:t> + 9.6</a:t>
            </a:r>
            <a:r>
              <a:rPr lang="en-GB" sz="2000" baseline="30000" dirty="0">
                <a:latin typeface="Comic Sans MS" pitchFamily="66" charset="0"/>
              </a:rPr>
              <a:t>2</a:t>
            </a:r>
            <a:r>
              <a:rPr lang="en-GB" sz="2000" dirty="0">
                <a:latin typeface="Comic Sans MS" pitchFamily="66" charset="0"/>
              </a:rPr>
              <a:t> – 2 x 8 x 9.6 x Cos 40</a:t>
            </a:r>
            <a:r>
              <a:rPr lang="en-GB" sz="2000" baseline="30000" dirty="0">
                <a:latin typeface="Comic Sans MS" pitchFamily="66" charset="0"/>
              </a:rPr>
              <a:t>o</a:t>
            </a:r>
            <a:r>
              <a:rPr lang="en-GB" sz="2000" dirty="0" smtClean="0">
                <a:latin typeface="Comic Sans MS" pitchFamily="66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en-GB" sz="20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a = </a:t>
            </a:r>
            <a:r>
              <a:rPr lang="en-GB" sz="2000" u="sng" dirty="0" smtClean="0">
                <a:latin typeface="Comic Sans MS" pitchFamily="66" charset="0"/>
              </a:rPr>
              <a:t>6.20 </a:t>
            </a:r>
            <a:r>
              <a:rPr lang="en-GB" sz="2000" u="sng" dirty="0">
                <a:latin typeface="Comic Sans MS" pitchFamily="66" charset="0"/>
              </a:rPr>
              <a:t>cm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(3 </a:t>
            </a:r>
            <a:r>
              <a:rPr lang="en-GB" sz="2000" dirty="0" err="1" smtClean="0">
                <a:latin typeface="Comic Sans MS" pitchFamily="66" charset="0"/>
              </a:rPr>
              <a:t>sf</a:t>
            </a:r>
            <a:r>
              <a:rPr lang="en-GB" sz="2000" dirty="0" smtClean="0">
                <a:latin typeface="Comic Sans MS" pitchFamily="66" charset="0"/>
              </a:rPr>
              <a:t>)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50" name="TextBox 1"/>
          <p:cNvSpPr txBox="1">
            <a:spLocks noChangeArrowheads="1"/>
          </p:cNvSpPr>
          <p:nvPr/>
        </p:nvSpPr>
        <p:spPr bwMode="auto">
          <a:xfrm>
            <a:off x="574675" y="1268760"/>
            <a:ext cx="8569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Find the length of the side marked a and give your answer correct to 3 </a:t>
            </a:r>
            <a:r>
              <a:rPr lang="en-GB" sz="2400" dirty="0" err="1">
                <a:latin typeface="Comic Sans MS" pitchFamily="66" charset="0"/>
              </a:rPr>
              <a:t>s.f</a:t>
            </a:r>
            <a:r>
              <a:rPr lang="en-GB" sz="24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7"/>
          <p:cNvSpPr>
            <a:spLocks/>
          </p:cNvSpPr>
          <p:nvPr/>
        </p:nvSpPr>
        <p:spPr bwMode="auto">
          <a:xfrm>
            <a:off x="755576" y="3140968"/>
            <a:ext cx="3096344" cy="2016224"/>
          </a:xfrm>
          <a:custGeom>
            <a:avLst/>
            <a:gdLst/>
            <a:ahLst/>
            <a:cxnLst>
              <a:cxn ang="0">
                <a:pos x="0" y="840"/>
              </a:cxn>
              <a:cxn ang="0">
                <a:pos x="1368" y="840"/>
              </a:cxn>
              <a:cxn ang="0">
                <a:pos x="468" y="0"/>
              </a:cxn>
              <a:cxn ang="0">
                <a:pos x="0" y="840"/>
              </a:cxn>
            </a:cxnLst>
            <a:rect l="0" t="0" r="r" b="b"/>
            <a:pathLst>
              <a:path w="1368" h="840">
                <a:moveTo>
                  <a:pt x="0" y="840"/>
                </a:moveTo>
                <a:lnTo>
                  <a:pt x="1368" y="840"/>
                </a:lnTo>
                <a:lnTo>
                  <a:pt x="468" y="0"/>
                </a:lnTo>
                <a:lnTo>
                  <a:pt x="0" y="840"/>
                </a:lnTo>
                <a:close/>
              </a:path>
            </a:pathLst>
          </a:custGeom>
          <a:noFill/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1835696" y="5157192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Comic Sans MS" pitchFamily="66" charset="0"/>
              </a:rPr>
              <a:t>4.9</a:t>
            </a:r>
            <a:r>
              <a:rPr lang="en-GB" sz="1800" dirty="0" smtClean="0">
                <a:latin typeface="Comic Sans MS" pitchFamily="66" charset="0"/>
              </a:rPr>
              <a:t> </a:t>
            </a:r>
            <a:r>
              <a:rPr lang="en-GB" sz="1800" dirty="0">
                <a:latin typeface="Comic Sans MS" pitchFamily="66" charset="0"/>
              </a:rPr>
              <a:t>cm</a:t>
            </a: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2555776" y="3501008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Comic Sans MS" pitchFamily="66" charset="0"/>
              </a:rPr>
              <a:t>6</a:t>
            </a:r>
            <a:r>
              <a:rPr lang="en-GB" sz="1800" dirty="0" smtClean="0">
                <a:latin typeface="Comic Sans MS" pitchFamily="66" charset="0"/>
              </a:rPr>
              <a:t> </a:t>
            </a:r>
            <a:r>
              <a:rPr lang="en-GB" sz="1800" dirty="0">
                <a:latin typeface="Comic Sans MS" pitchFamily="66" charset="0"/>
              </a:rPr>
              <a:t>cm</a:t>
            </a: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395536" y="3861048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Comic Sans MS" pitchFamily="66" charset="0"/>
              </a:rPr>
              <a:t>3.2</a:t>
            </a:r>
            <a:r>
              <a:rPr lang="en-GB" sz="1800" dirty="0" smtClean="0">
                <a:latin typeface="Comic Sans MS" pitchFamily="66" charset="0"/>
              </a:rPr>
              <a:t> cm</a:t>
            </a:r>
            <a:endParaRPr lang="en-GB" sz="1800" dirty="0">
              <a:latin typeface="Comic Sans MS" pitchFamily="66" charset="0"/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987824" y="4797152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latin typeface="Comic Sans MS" pitchFamily="66" charset="0"/>
              </a:rPr>
              <a:t>A</a:t>
            </a:r>
          </a:p>
        </p:txBody>
      </p:sp>
      <p:sp>
        <p:nvSpPr>
          <p:cNvPr id="59" name="TextBox 1"/>
          <p:cNvSpPr txBox="1">
            <a:spLocks noChangeArrowheads="1"/>
          </p:cNvSpPr>
          <p:nvPr/>
        </p:nvSpPr>
        <p:spPr bwMode="auto">
          <a:xfrm>
            <a:off x="395536" y="1268760"/>
            <a:ext cx="8569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Find the size of the acute angle marked </a:t>
            </a:r>
            <a:r>
              <a:rPr lang="en-GB" sz="2400" dirty="0" smtClean="0">
                <a:latin typeface="Comic Sans MS" pitchFamily="66" charset="0"/>
              </a:rPr>
              <a:t>A </a:t>
            </a:r>
            <a:r>
              <a:rPr lang="en-GB" sz="2400" dirty="0">
                <a:latin typeface="Comic Sans MS" pitchFamily="66" charset="0"/>
              </a:rPr>
              <a:t>and give your answer correct to 1 </a:t>
            </a:r>
            <a:r>
              <a:rPr lang="en-GB" sz="2400" dirty="0" err="1">
                <a:latin typeface="Comic Sans MS" pitchFamily="66" charset="0"/>
              </a:rPr>
              <a:t>d.p</a:t>
            </a:r>
            <a:r>
              <a:rPr lang="en-GB" sz="2400" dirty="0">
                <a:latin typeface="Comic Sans MS" pitchFamily="66" charset="0"/>
              </a:rPr>
              <a:t>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27984" y="285293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omic Sans MS" pitchFamily="66" charset="0"/>
              </a:rPr>
              <a:t>cosA</a:t>
            </a:r>
            <a:r>
              <a:rPr lang="en-GB" dirty="0" smtClean="0">
                <a:latin typeface="Comic Sans MS" pitchFamily="66" charset="0"/>
              </a:rPr>
              <a:t> = </a:t>
            </a:r>
            <a:r>
              <a:rPr lang="en-GB" u="sng" dirty="0" smtClean="0">
                <a:latin typeface="Comic Sans MS" pitchFamily="66" charset="0"/>
              </a:rPr>
              <a:t>6² + 4.9² - 3.2²</a:t>
            </a:r>
          </a:p>
          <a:p>
            <a:r>
              <a:rPr lang="en-GB" dirty="0" smtClean="0">
                <a:latin typeface="Comic Sans MS" pitchFamily="66" charset="0"/>
              </a:rPr>
              <a:t>	2 x 6 x 4.9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27984" y="357301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 = Cos</a:t>
            </a:r>
            <a:r>
              <a:rPr lang="en-GB" baseline="30000" dirty="0" smtClean="0">
                <a:latin typeface="Comic Sans MS" pitchFamily="66" charset="0"/>
              </a:rPr>
              <a:t>-1  </a:t>
            </a:r>
            <a:r>
              <a:rPr lang="en-GB" u="sng" dirty="0" smtClean="0">
                <a:latin typeface="Comic Sans MS" pitchFamily="66" charset="0"/>
              </a:rPr>
              <a:t>(6² + 4.9² - 3.2²)</a:t>
            </a:r>
          </a:p>
          <a:p>
            <a:r>
              <a:rPr lang="en-GB" dirty="0" smtClean="0">
                <a:latin typeface="Comic Sans MS" pitchFamily="66" charset="0"/>
              </a:rPr>
              <a:t>	      (2 x 6 x 4.9)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27984" y="450912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 = 32.2° (1 </a:t>
            </a:r>
            <a:r>
              <a:rPr lang="en-GB" dirty="0" err="1" smtClean="0">
                <a:latin typeface="Comic Sans MS" pitchFamily="66" charset="0"/>
              </a:rPr>
              <a:t>dp</a:t>
            </a:r>
            <a:r>
              <a:rPr lang="en-GB" dirty="0" smtClean="0">
                <a:latin typeface="Comic Sans MS" pitchFamily="66" charset="0"/>
              </a:rPr>
              <a:t>)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301398" y="1679962"/>
            <a:ext cx="46101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GB" sz="1800" dirty="0" smtClean="0">
                <a:latin typeface="Comic Sans MS" pitchFamily="66" charset="0"/>
              </a:rPr>
              <a:t>	An </a:t>
            </a:r>
            <a:r>
              <a:rPr lang="en-GB" sz="1800" dirty="0">
                <a:latin typeface="Comic Sans MS" pitchFamily="66" charset="0"/>
              </a:rPr>
              <a:t>AWACS aircraft takes off from </a:t>
            </a:r>
            <a:r>
              <a:rPr lang="en-GB" sz="1800" dirty="0" smtClean="0">
                <a:latin typeface="Comic Sans MS" pitchFamily="66" charset="0"/>
              </a:rPr>
              <a:t>RAF Waddington </a:t>
            </a:r>
            <a:r>
              <a:rPr lang="en-GB" sz="1800" b="1" dirty="0">
                <a:latin typeface="Comic Sans MS" pitchFamily="66" charset="0"/>
              </a:rPr>
              <a:t>(W</a:t>
            </a:r>
            <a:r>
              <a:rPr lang="en-GB" sz="1800" dirty="0">
                <a:latin typeface="Comic Sans MS" pitchFamily="66" charset="0"/>
              </a:rPr>
              <a:t>)  on a navigation exercise. It flies 530 miles North to a point </a:t>
            </a:r>
            <a:r>
              <a:rPr lang="en-GB" sz="1800" b="1" dirty="0">
                <a:latin typeface="Comic Sans MS" pitchFamily="66" charset="0"/>
              </a:rPr>
              <a:t>(P)</a:t>
            </a:r>
            <a:r>
              <a:rPr lang="en-GB" sz="1800" dirty="0">
                <a:latin typeface="Comic Sans MS" pitchFamily="66" charset="0"/>
              </a:rPr>
              <a:t> as shown, It then turns left and flies to a point </a:t>
            </a:r>
            <a:r>
              <a:rPr lang="en-GB" sz="1800" b="1" dirty="0">
                <a:latin typeface="Comic Sans MS" pitchFamily="66" charset="0"/>
              </a:rPr>
              <a:t>(Q), </a:t>
            </a:r>
            <a:r>
              <a:rPr lang="en-GB" sz="1800" dirty="0">
                <a:latin typeface="Comic Sans MS" pitchFamily="66" charset="0"/>
              </a:rPr>
              <a:t>670 miles away</a:t>
            </a:r>
            <a:r>
              <a:rPr lang="en-GB" sz="1800" b="1" dirty="0">
                <a:latin typeface="Comic Sans MS" pitchFamily="66" charset="0"/>
              </a:rPr>
              <a:t>.</a:t>
            </a:r>
            <a:r>
              <a:rPr lang="en-GB" sz="1800" dirty="0">
                <a:latin typeface="Comic Sans MS" pitchFamily="66" charset="0"/>
              </a:rPr>
              <a:t> Finally it flies back to base, a distance of 520 miles.</a:t>
            </a:r>
          </a:p>
          <a:p>
            <a:pPr marL="457200" indent="-457200">
              <a:spcBef>
                <a:spcPct val="50000"/>
              </a:spcBef>
            </a:pPr>
            <a:r>
              <a:rPr lang="en-GB" sz="1800" b="1" dirty="0">
                <a:latin typeface="Comic Sans MS" pitchFamily="66" charset="0"/>
              </a:rPr>
              <a:t>     </a:t>
            </a:r>
            <a:r>
              <a:rPr lang="en-GB" sz="1800" dirty="0">
                <a:latin typeface="Comic Sans MS" pitchFamily="66" charset="0"/>
              </a:rPr>
              <a:t>Find the bearing of Q from point P.</a:t>
            </a:r>
            <a:endParaRPr lang="en-GB" sz="1800" b="1" dirty="0">
              <a:latin typeface="Comic Sans MS" pitchFamily="66" charset="0"/>
            </a:endParaRPr>
          </a:p>
        </p:txBody>
      </p:sp>
      <p:grpSp>
        <p:nvGrpSpPr>
          <p:cNvPr id="46" name="Group 9"/>
          <p:cNvGrpSpPr>
            <a:grpSpLocks/>
          </p:cNvGrpSpPr>
          <p:nvPr/>
        </p:nvGrpSpPr>
        <p:grpSpPr bwMode="auto">
          <a:xfrm>
            <a:off x="4067696" y="1412776"/>
            <a:ext cx="5399088" cy="5075238"/>
            <a:chOff x="2359" y="608"/>
            <a:chExt cx="3401" cy="3197"/>
          </a:xfrm>
          <a:noFill/>
        </p:grpSpPr>
        <p:sp>
          <p:nvSpPr>
            <p:cNvPr id="47" name="Text Box 10"/>
            <p:cNvSpPr txBox="1">
              <a:spLocks noChangeArrowheads="1"/>
            </p:cNvSpPr>
            <p:nvPr/>
          </p:nvSpPr>
          <p:spPr bwMode="auto">
            <a:xfrm>
              <a:off x="4991" y="608"/>
              <a:ext cx="320" cy="233"/>
            </a:xfrm>
            <a:prstGeom prst="rect">
              <a:avLst/>
            </a:prstGeom>
            <a:grp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P</a:t>
              </a:r>
            </a:p>
          </p:txBody>
        </p:sp>
        <p:sp>
          <p:nvSpPr>
            <p:cNvPr id="48" name="Text Box 11"/>
            <p:cNvSpPr txBox="1">
              <a:spLocks noChangeArrowheads="1"/>
            </p:cNvSpPr>
            <p:nvPr/>
          </p:nvSpPr>
          <p:spPr bwMode="auto">
            <a:xfrm>
              <a:off x="3077" y="1876"/>
              <a:ext cx="761" cy="2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>
                  <a:latin typeface="Comic Sans MS" pitchFamily="66" charset="0"/>
                </a:rPr>
                <a:t>670 miles</a:t>
              </a:r>
            </a:p>
          </p:txBody>
        </p:sp>
        <p:sp>
          <p:nvSpPr>
            <p:cNvPr id="49" name="Freeform 12"/>
            <p:cNvSpPr>
              <a:spLocks/>
            </p:cNvSpPr>
            <p:nvPr/>
          </p:nvSpPr>
          <p:spPr bwMode="auto">
            <a:xfrm>
              <a:off x="2453" y="892"/>
              <a:ext cx="2498" cy="2558"/>
            </a:xfrm>
            <a:custGeom>
              <a:avLst/>
              <a:gdLst/>
              <a:ahLst/>
              <a:cxnLst>
                <a:cxn ang="0">
                  <a:pos x="0" y="2264"/>
                </a:cxn>
                <a:cxn ang="0">
                  <a:pos x="2498" y="2558"/>
                </a:cxn>
                <a:cxn ang="0">
                  <a:pos x="2496" y="0"/>
                </a:cxn>
                <a:cxn ang="0">
                  <a:pos x="0" y="2264"/>
                </a:cxn>
              </a:cxnLst>
              <a:rect l="0" t="0" r="r" b="b"/>
              <a:pathLst>
                <a:path w="2498" h="2558">
                  <a:moveTo>
                    <a:pt x="0" y="2264"/>
                  </a:moveTo>
                  <a:lnTo>
                    <a:pt x="2498" y="2558"/>
                  </a:lnTo>
                  <a:lnTo>
                    <a:pt x="2496" y="0"/>
                  </a:lnTo>
                  <a:lnTo>
                    <a:pt x="0" y="2264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pic>
          <p:nvPicPr>
            <p:cNvPr id="50" name="Picture 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14" y="3318"/>
              <a:ext cx="231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1" name="Text Box 14"/>
            <p:cNvSpPr txBox="1">
              <a:spLocks noChangeArrowheads="1"/>
            </p:cNvSpPr>
            <p:nvPr/>
          </p:nvSpPr>
          <p:spPr bwMode="auto">
            <a:xfrm>
              <a:off x="4943" y="3572"/>
              <a:ext cx="320" cy="233"/>
            </a:xfrm>
            <a:prstGeom prst="rect">
              <a:avLst/>
            </a:prstGeom>
            <a:grp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W</a:t>
              </a:r>
            </a:p>
          </p:txBody>
        </p:sp>
        <p:sp>
          <p:nvSpPr>
            <p:cNvPr id="52" name="Text Box 15"/>
            <p:cNvSpPr txBox="1">
              <a:spLocks noChangeArrowheads="1"/>
            </p:cNvSpPr>
            <p:nvPr/>
          </p:nvSpPr>
          <p:spPr bwMode="auto">
            <a:xfrm>
              <a:off x="4903" y="2367"/>
              <a:ext cx="857" cy="2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>
                  <a:latin typeface="Comic Sans MS" pitchFamily="66" charset="0"/>
                </a:rPr>
                <a:t>530 miles</a:t>
              </a:r>
            </a:p>
          </p:txBody>
        </p:sp>
        <p:pic>
          <p:nvPicPr>
            <p:cNvPr id="54" name="Picture 17" descr="C:\My Download Files\awac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V="1">
              <a:off x="3513" y="2271"/>
              <a:ext cx="1242" cy="858"/>
            </a:xfrm>
            <a:prstGeom prst="rect">
              <a:avLst/>
            </a:prstGeom>
            <a:grpFill/>
          </p:spPr>
        </p:pic>
        <p:grpSp>
          <p:nvGrpSpPr>
            <p:cNvPr id="55" name="Group 18"/>
            <p:cNvGrpSpPr>
              <a:grpSpLocks/>
            </p:cNvGrpSpPr>
            <p:nvPr/>
          </p:nvGrpSpPr>
          <p:grpSpPr bwMode="auto">
            <a:xfrm rot="-206551">
              <a:off x="3722" y="1688"/>
              <a:ext cx="337" cy="325"/>
              <a:chOff x="3637" y="1797"/>
              <a:chExt cx="337" cy="325"/>
            </a:xfrm>
            <a:grpFill/>
          </p:grpSpPr>
          <p:sp>
            <p:nvSpPr>
              <p:cNvPr id="64" name="Freeform 19"/>
              <p:cNvSpPr>
                <a:spLocks/>
              </p:cNvSpPr>
              <p:nvPr/>
            </p:nvSpPr>
            <p:spPr bwMode="auto">
              <a:xfrm rot="13917685">
                <a:off x="3643" y="1791"/>
                <a:ext cx="325" cy="337"/>
              </a:xfrm>
              <a:custGeom>
                <a:avLst/>
                <a:gdLst/>
                <a:ahLst/>
                <a:cxnLst>
                  <a:cxn ang="0">
                    <a:pos x="929" y="697"/>
                  </a:cxn>
                  <a:cxn ang="0">
                    <a:pos x="1625" y="1162"/>
                  </a:cxn>
                  <a:cxn ang="0">
                    <a:pos x="929" y="1336"/>
                  </a:cxn>
                  <a:cxn ang="0">
                    <a:pos x="1102" y="1685"/>
                  </a:cxn>
                  <a:cxn ang="0">
                    <a:pos x="523" y="1685"/>
                  </a:cxn>
                  <a:cxn ang="0">
                    <a:pos x="696" y="1336"/>
                  </a:cxn>
                  <a:cxn ang="0">
                    <a:pos x="0" y="1162"/>
                  </a:cxn>
                  <a:cxn ang="0">
                    <a:pos x="696" y="697"/>
                  </a:cxn>
                  <a:cxn ang="0">
                    <a:pos x="699" y="222"/>
                  </a:cxn>
                  <a:cxn ang="0">
                    <a:pos x="704" y="203"/>
                  </a:cxn>
                  <a:cxn ang="0">
                    <a:pos x="711" y="176"/>
                  </a:cxn>
                  <a:cxn ang="0">
                    <a:pos x="717" y="159"/>
                  </a:cxn>
                  <a:cxn ang="0">
                    <a:pos x="723" y="135"/>
                  </a:cxn>
                  <a:cxn ang="0">
                    <a:pos x="731" y="114"/>
                  </a:cxn>
                  <a:cxn ang="0">
                    <a:pos x="739" y="94"/>
                  </a:cxn>
                  <a:cxn ang="0">
                    <a:pos x="746" y="76"/>
                  </a:cxn>
                  <a:cxn ang="0">
                    <a:pos x="752" y="64"/>
                  </a:cxn>
                  <a:cxn ang="0">
                    <a:pos x="756" y="54"/>
                  </a:cxn>
                  <a:cxn ang="0">
                    <a:pos x="762" y="45"/>
                  </a:cxn>
                  <a:cxn ang="0">
                    <a:pos x="766" y="37"/>
                  </a:cxn>
                  <a:cxn ang="0">
                    <a:pos x="771" y="29"/>
                  </a:cxn>
                  <a:cxn ang="0">
                    <a:pos x="779" y="19"/>
                  </a:cxn>
                  <a:cxn ang="0">
                    <a:pos x="787" y="12"/>
                  </a:cxn>
                  <a:cxn ang="0">
                    <a:pos x="793" y="6"/>
                  </a:cxn>
                  <a:cxn ang="0">
                    <a:pos x="801" y="2"/>
                  </a:cxn>
                  <a:cxn ang="0">
                    <a:pos x="806" y="1"/>
                  </a:cxn>
                  <a:cxn ang="0">
                    <a:pos x="817" y="0"/>
                  </a:cxn>
                  <a:cxn ang="0">
                    <a:pos x="823" y="2"/>
                  </a:cxn>
                  <a:cxn ang="0">
                    <a:pos x="827" y="3"/>
                  </a:cxn>
                  <a:cxn ang="0">
                    <a:pos x="833" y="7"/>
                  </a:cxn>
                  <a:cxn ang="0">
                    <a:pos x="840" y="14"/>
                  </a:cxn>
                  <a:cxn ang="0">
                    <a:pos x="845" y="18"/>
                  </a:cxn>
                  <a:cxn ang="0">
                    <a:pos x="850" y="24"/>
                  </a:cxn>
                  <a:cxn ang="0">
                    <a:pos x="855" y="30"/>
                  </a:cxn>
                  <a:cxn ang="0">
                    <a:pos x="860" y="38"/>
                  </a:cxn>
                  <a:cxn ang="0">
                    <a:pos x="868" y="52"/>
                  </a:cxn>
                  <a:cxn ang="0">
                    <a:pos x="872" y="62"/>
                  </a:cxn>
                  <a:cxn ang="0">
                    <a:pos x="878" y="72"/>
                  </a:cxn>
                  <a:cxn ang="0">
                    <a:pos x="882" y="85"/>
                  </a:cxn>
                  <a:cxn ang="0">
                    <a:pos x="887" y="97"/>
                  </a:cxn>
                  <a:cxn ang="0">
                    <a:pos x="893" y="109"/>
                  </a:cxn>
                  <a:cxn ang="0">
                    <a:pos x="899" y="131"/>
                  </a:cxn>
                  <a:cxn ang="0">
                    <a:pos x="907" y="155"/>
                  </a:cxn>
                  <a:cxn ang="0">
                    <a:pos x="913" y="171"/>
                  </a:cxn>
                  <a:cxn ang="0">
                    <a:pos x="922" y="208"/>
                  </a:cxn>
                  <a:cxn ang="0">
                    <a:pos x="927" y="227"/>
                  </a:cxn>
                </a:cxnLst>
                <a:rect l="0" t="0" r="r" b="b"/>
                <a:pathLst>
                  <a:path w="1625" h="1685">
                    <a:moveTo>
                      <a:pt x="929" y="232"/>
                    </a:moveTo>
                    <a:lnTo>
                      <a:pt x="929" y="697"/>
                    </a:lnTo>
                    <a:lnTo>
                      <a:pt x="1625" y="988"/>
                    </a:lnTo>
                    <a:lnTo>
                      <a:pt x="1625" y="1162"/>
                    </a:lnTo>
                    <a:lnTo>
                      <a:pt x="929" y="988"/>
                    </a:lnTo>
                    <a:lnTo>
                      <a:pt x="929" y="1336"/>
                    </a:lnTo>
                    <a:lnTo>
                      <a:pt x="1102" y="1510"/>
                    </a:lnTo>
                    <a:lnTo>
                      <a:pt x="1102" y="1685"/>
                    </a:lnTo>
                    <a:lnTo>
                      <a:pt x="813" y="1510"/>
                    </a:lnTo>
                    <a:lnTo>
                      <a:pt x="523" y="1685"/>
                    </a:lnTo>
                    <a:lnTo>
                      <a:pt x="523" y="1510"/>
                    </a:lnTo>
                    <a:lnTo>
                      <a:pt x="696" y="1336"/>
                    </a:lnTo>
                    <a:lnTo>
                      <a:pt x="696" y="988"/>
                    </a:lnTo>
                    <a:lnTo>
                      <a:pt x="0" y="1162"/>
                    </a:lnTo>
                    <a:lnTo>
                      <a:pt x="0" y="988"/>
                    </a:lnTo>
                    <a:lnTo>
                      <a:pt x="696" y="697"/>
                    </a:lnTo>
                    <a:lnTo>
                      <a:pt x="696" y="232"/>
                    </a:lnTo>
                    <a:lnTo>
                      <a:pt x="699" y="222"/>
                    </a:lnTo>
                    <a:lnTo>
                      <a:pt x="701" y="213"/>
                    </a:lnTo>
                    <a:lnTo>
                      <a:pt x="704" y="203"/>
                    </a:lnTo>
                    <a:lnTo>
                      <a:pt x="709" y="185"/>
                    </a:lnTo>
                    <a:lnTo>
                      <a:pt x="711" y="176"/>
                    </a:lnTo>
                    <a:lnTo>
                      <a:pt x="713" y="168"/>
                    </a:lnTo>
                    <a:lnTo>
                      <a:pt x="717" y="159"/>
                    </a:lnTo>
                    <a:lnTo>
                      <a:pt x="721" y="143"/>
                    </a:lnTo>
                    <a:lnTo>
                      <a:pt x="723" y="135"/>
                    </a:lnTo>
                    <a:lnTo>
                      <a:pt x="727" y="127"/>
                    </a:lnTo>
                    <a:lnTo>
                      <a:pt x="731" y="114"/>
                    </a:lnTo>
                    <a:lnTo>
                      <a:pt x="736" y="100"/>
                    </a:lnTo>
                    <a:lnTo>
                      <a:pt x="739" y="94"/>
                    </a:lnTo>
                    <a:lnTo>
                      <a:pt x="742" y="87"/>
                    </a:lnTo>
                    <a:lnTo>
                      <a:pt x="746" y="76"/>
                    </a:lnTo>
                    <a:lnTo>
                      <a:pt x="748" y="70"/>
                    </a:lnTo>
                    <a:lnTo>
                      <a:pt x="752" y="64"/>
                    </a:lnTo>
                    <a:lnTo>
                      <a:pt x="754" y="60"/>
                    </a:lnTo>
                    <a:lnTo>
                      <a:pt x="756" y="54"/>
                    </a:lnTo>
                    <a:lnTo>
                      <a:pt x="758" y="50"/>
                    </a:lnTo>
                    <a:lnTo>
                      <a:pt x="762" y="45"/>
                    </a:lnTo>
                    <a:lnTo>
                      <a:pt x="764" y="41"/>
                    </a:lnTo>
                    <a:lnTo>
                      <a:pt x="766" y="37"/>
                    </a:lnTo>
                    <a:lnTo>
                      <a:pt x="769" y="33"/>
                    </a:lnTo>
                    <a:lnTo>
                      <a:pt x="771" y="29"/>
                    </a:lnTo>
                    <a:lnTo>
                      <a:pt x="774" y="26"/>
                    </a:lnTo>
                    <a:lnTo>
                      <a:pt x="779" y="19"/>
                    </a:lnTo>
                    <a:lnTo>
                      <a:pt x="783" y="15"/>
                    </a:lnTo>
                    <a:lnTo>
                      <a:pt x="787" y="12"/>
                    </a:lnTo>
                    <a:lnTo>
                      <a:pt x="791" y="8"/>
                    </a:lnTo>
                    <a:lnTo>
                      <a:pt x="793" y="6"/>
                    </a:lnTo>
                    <a:lnTo>
                      <a:pt x="797" y="5"/>
                    </a:lnTo>
                    <a:lnTo>
                      <a:pt x="801" y="2"/>
                    </a:lnTo>
                    <a:lnTo>
                      <a:pt x="803" y="1"/>
                    </a:lnTo>
                    <a:lnTo>
                      <a:pt x="806" y="1"/>
                    </a:lnTo>
                    <a:lnTo>
                      <a:pt x="809" y="0"/>
                    </a:lnTo>
                    <a:lnTo>
                      <a:pt x="817" y="0"/>
                    </a:lnTo>
                    <a:lnTo>
                      <a:pt x="820" y="1"/>
                    </a:lnTo>
                    <a:lnTo>
                      <a:pt x="823" y="2"/>
                    </a:lnTo>
                    <a:lnTo>
                      <a:pt x="825" y="2"/>
                    </a:lnTo>
                    <a:lnTo>
                      <a:pt x="827" y="3"/>
                    </a:lnTo>
                    <a:lnTo>
                      <a:pt x="829" y="6"/>
                    </a:lnTo>
                    <a:lnTo>
                      <a:pt x="833" y="7"/>
                    </a:lnTo>
                    <a:lnTo>
                      <a:pt x="837" y="11"/>
                    </a:lnTo>
                    <a:lnTo>
                      <a:pt x="840" y="14"/>
                    </a:lnTo>
                    <a:lnTo>
                      <a:pt x="843" y="16"/>
                    </a:lnTo>
                    <a:lnTo>
                      <a:pt x="845" y="18"/>
                    </a:lnTo>
                    <a:lnTo>
                      <a:pt x="847" y="21"/>
                    </a:lnTo>
                    <a:lnTo>
                      <a:pt x="850" y="24"/>
                    </a:lnTo>
                    <a:lnTo>
                      <a:pt x="852" y="27"/>
                    </a:lnTo>
                    <a:lnTo>
                      <a:pt x="855" y="30"/>
                    </a:lnTo>
                    <a:lnTo>
                      <a:pt x="858" y="35"/>
                    </a:lnTo>
                    <a:lnTo>
                      <a:pt x="860" y="38"/>
                    </a:lnTo>
                    <a:lnTo>
                      <a:pt x="864" y="47"/>
                    </a:lnTo>
                    <a:lnTo>
                      <a:pt x="868" y="52"/>
                    </a:lnTo>
                    <a:lnTo>
                      <a:pt x="870" y="56"/>
                    </a:lnTo>
                    <a:lnTo>
                      <a:pt x="872" y="62"/>
                    </a:lnTo>
                    <a:lnTo>
                      <a:pt x="874" y="67"/>
                    </a:lnTo>
                    <a:lnTo>
                      <a:pt x="878" y="72"/>
                    </a:lnTo>
                    <a:lnTo>
                      <a:pt x="880" y="78"/>
                    </a:lnTo>
                    <a:lnTo>
                      <a:pt x="882" y="85"/>
                    </a:lnTo>
                    <a:lnTo>
                      <a:pt x="885" y="90"/>
                    </a:lnTo>
                    <a:lnTo>
                      <a:pt x="887" y="97"/>
                    </a:lnTo>
                    <a:lnTo>
                      <a:pt x="890" y="103"/>
                    </a:lnTo>
                    <a:lnTo>
                      <a:pt x="893" y="109"/>
                    </a:lnTo>
                    <a:lnTo>
                      <a:pt x="895" y="117"/>
                    </a:lnTo>
                    <a:lnTo>
                      <a:pt x="899" y="131"/>
                    </a:lnTo>
                    <a:lnTo>
                      <a:pt x="903" y="139"/>
                    </a:lnTo>
                    <a:lnTo>
                      <a:pt x="907" y="155"/>
                    </a:lnTo>
                    <a:lnTo>
                      <a:pt x="909" y="164"/>
                    </a:lnTo>
                    <a:lnTo>
                      <a:pt x="913" y="171"/>
                    </a:lnTo>
                    <a:lnTo>
                      <a:pt x="917" y="189"/>
                    </a:lnTo>
                    <a:lnTo>
                      <a:pt x="922" y="208"/>
                    </a:lnTo>
                    <a:lnTo>
                      <a:pt x="925" y="218"/>
                    </a:lnTo>
                    <a:lnTo>
                      <a:pt x="927" y="227"/>
                    </a:lnTo>
                    <a:lnTo>
                      <a:pt x="929" y="232"/>
                    </a:lnTo>
                    <a:close/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" name="Oval 20"/>
              <p:cNvSpPr>
                <a:spLocks noChangeArrowheads="1"/>
              </p:cNvSpPr>
              <p:nvPr/>
            </p:nvSpPr>
            <p:spPr bwMode="auto">
              <a:xfrm>
                <a:off x="3809" y="1869"/>
                <a:ext cx="88" cy="8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6" name="Group 21"/>
            <p:cNvGrpSpPr>
              <a:grpSpLocks/>
            </p:cNvGrpSpPr>
            <p:nvPr/>
          </p:nvGrpSpPr>
          <p:grpSpPr bwMode="auto">
            <a:xfrm rot="-251558">
              <a:off x="3600" y="3149"/>
              <a:ext cx="337" cy="325"/>
              <a:chOff x="3559" y="3179"/>
              <a:chExt cx="337" cy="325"/>
            </a:xfrm>
            <a:grpFill/>
          </p:grpSpPr>
          <p:sp>
            <p:nvSpPr>
              <p:cNvPr id="62" name="Freeform 22"/>
              <p:cNvSpPr>
                <a:spLocks/>
              </p:cNvSpPr>
              <p:nvPr/>
            </p:nvSpPr>
            <p:spPr bwMode="auto">
              <a:xfrm rot="5972308">
                <a:off x="3565" y="3173"/>
                <a:ext cx="325" cy="337"/>
              </a:xfrm>
              <a:custGeom>
                <a:avLst/>
                <a:gdLst/>
                <a:ahLst/>
                <a:cxnLst>
                  <a:cxn ang="0">
                    <a:pos x="929" y="697"/>
                  </a:cxn>
                  <a:cxn ang="0">
                    <a:pos x="1625" y="1162"/>
                  </a:cxn>
                  <a:cxn ang="0">
                    <a:pos x="929" y="1336"/>
                  </a:cxn>
                  <a:cxn ang="0">
                    <a:pos x="1102" y="1685"/>
                  </a:cxn>
                  <a:cxn ang="0">
                    <a:pos x="523" y="1685"/>
                  </a:cxn>
                  <a:cxn ang="0">
                    <a:pos x="696" y="1336"/>
                  </a:cxn>
                  <a:cxn ang="0">
                    <a:pos x="0" y="1162"/>
                  </a:cxn>
                  <a:cxn ang="0">
                    <a:pos x="696" y="697"/>
                  </a:cxn>
                  <a:cxn ang="0">
                    <a:pos x="699" y="222"/>
                  </a:cxn>
                  <a:cxn ang="0">
                    <a:pos x="704" y="203"/>
                  </a:cxn>
                  <a:cxn ang="0">
                    <a:pos x="711" y="176"/>
                  </a:cxn>
                  <a:cxn ang="0">
                    <a:pos x="717" y="159"/>
                  </a:cxn>
                  <a:cxn ang="0">
                    <a:pos x="723" y="135"/>
                  </a:cxn>
                  <a:cxn ang="0">
                    <a:pos x="731" y="114"/>
                  </a:cxn>
                  <a:cxn ang="0">
                    <a:pos x="739" y="94"/>
                  </a:cxn>
                  <a:cxn ang="0">
                    <a:pos x="746" y="76"/>
                  </a:cxn>
                  <a:cxn ang="0">
                    <a:pos x="752" y="64"/>
                  </a:cxn>
                  <a:cxn ang="0">
                    <a:pos x="756" y="54"/>
                  </a:cxn>
                  <a:cxn ang="0">
                    <a:pos x="762" y="45"/>
                  </a:cxn>
                  <a:cxn ang="0">
                    <a:pos x="766" y="37"/>
                  </a:cxn>
                  <a:cxn ang="0">
                    <a:pos x="771" y="29"/>
                  </a:cxn>
                  <a:cxn ang="0">
                    <a:pos x="779" y="19"/>
                  </a:cxn>
                  <a:cxn ang="0">
                    <a:pos x="787" y="12"/>
                  </a:cxn>
                  <a:cxn ang="0">
                    <a:pos x="793" y="6"/>
                  </a:cxn>
                  <a:cxn ang="0">
                    <a:pos x="801" y="2"/>
                  </a:cxn>
                  <a:cxn ang="0">
                    <a:pos x="806" y="1"/>
                  </a:cxn>
                  <a:cxn ang="0">
                    <a:pos x="817" y="0"/>
                  </a:cxn>
                  <a:cxn ang="0">
                    <a:pos x="823" y="2"/>
                  </a:cxn>
                  <a:cxn ang="0">
                    <a:pos x="827" y="3"/>
                  </a:cxn>
                  <a:cxn ang="0">
                    <a:pos x="833" y="7"/>
                  </a:cxn>
                  <a:cxn ang="0">
                    <a:pos x="840" y="14"/>
                  </a:cxn>
                  <a:cxn ang="0">
                    <a:pos x="845" y="18"/>
                  </a:cxn>
                  <a:cxn ang="0">
                    <a:pos x="850" y="24"/>
                  </a:cxn>
                  <a:cxn ang="0">
                    <a:pos x="855" y="30"/>
                  </a:cxn>
                  <a:cxn ang="0">
                    <a:pos x="860" y="38"/>
                  </a:cxn>
                  <a:cxn ang="0">
                    <a:pos x="868" y="52"/>
                  </a:cxn>
                  <a:cxn ang="0">
                    <a:pos x="872" y="62"/>
                  </a:cxn>
                  <a:cxn ang="0">
                    <a:pos x="878" y="72"/>
                  </a:cxn>
                  <a:cxn ang="0">
                    <a:pos x="882" y="85"/>
                  </a:cxn>
                  <a:cxn ang="0">
                    <a:pos x="887" y="97"/>
                  </a:cxn>
                  <a:cxn ang="0">
                    <a:pos x="893" y="109"/>
                  </a:cxn>
                  <a:cxn ang="0">
                    <a:pos x="899" y="131"/>
                  </a:cxn>
                  <a:cxn ang="0">
                    <a:pos x="907" y="155"/>
                  </a:cxn>
                  <a:cxn ang="0">
                    <a:pos x="913" y="171"/>
                  </a:cxn>
                  <a:cxn ang="0">
                    <a:pos x="922" y="208"/>
                  </a:cxn>
                  <a:cxn ang="0">
                    <a:pos x="927" y="227"/>
                  </a:cxn>
                </a:cxnLst>
                <a:rect l="0" t="0" r="r" b="b"/>
                <a:pathLst>
                  <a:path w="1625" h="1685">
                    <a:moveTo>
                      <a:pt x="929" y="232"/>
                    </a:moveTo>
                    <a:lnTo>
                      <a:pt x="929" y="697"/>
                    </a:lnTo>
                    <a:lnTo>
                      <a:pt x="1625" y="988"/>
                    </a:lnTo>
                    <a:lnTo>
                      <a:pt x="1625" y="1162"/>
                    </a:lnTo>
                    <a:lnTo>
                      <a:pt x="929" y="988"/>
                    </a:lnTo>
                    <a:lnTo>
                      <a:pt x="929" y="1336"/>
                    </a:lnTo>
                    <a:lnTo>
                      <a:pt x="1102" y="1510"/>
                    </a:lnTo>
                    <a:lnTo>
                      <a:pt x="1102" y="1685"/>
                    </a:lnTo>
                    <a:lnTo>
                      <a:pt x="813" y="1510"/>
                    </a:lnTo>
                    <a:lnTo>
                      <a:pt x="523" y="1685"/>
                    </a:lnTo>
                    <a:lnTo>
                      <a:pt x="523" y="1510"/>
                    </a:lnTo>
                    <a:lnTo>
                      <a:pt x="696" y="1336"/>
                    </a:lnTo>
                    <a:lnTo>
                      <a:pt x="696" y="988"/>
                    </a:lnTo>
                    <a:lnTo>
                      <a:pt x="0" y="1162"/>
                    </a:lnTo>
                    <a:lnTo>
                      <a:pt x="0" y="988"/>
                    </a:lnTo>
                    <a:lnTo>
                      <a:pt x="696" y="697"/>
                    </a:lnTo>
                    <a:lnTo>
                      <a:pt x="696" y="232"/>
                    </a:lnTo>
                    <a:lnTo>
                      <a:pt x="699" y="222"/>
                    </a:lnTo>
                    <a:lnTo>
                      <a:pt x="701" y="213"/>
                    </a:lnTo>
                    <a:lnTo>
                      <a:pt x="704" y="203"/>
                    </a:lnTo>
                    <a:lnTo>
                      <a:pt x="709" y="185"/>
                    </a:lnTo>
                    <a:lnTo>
                      <a:pt x="711" y="176"/>
                    </a:lnTo>
                    <a:lnTo>
                      <a:pt x="713" y="168"/>
                    </a:lnTo>
                    <a:lnTo>
                      <a:pt x="717" y="159"/>
                    </a:lnTo>
                    <a:lnTo>
                      <a:pt x="721" y="143"/>
                    </a:lnTo>
                    <a:lnTo>
                      <a:pt x="723" y="135"/>
                    </a:lnTo>
                    <a:lnTo>
                      <a:pt x="727" y="127"/>
                    </a:lnTo>
                    <a:lnTo>
                      <a:pt x="731" y="114"/>
                    </a:lnTo>
                    <a:lnTo>
                      <a:pt x="736" y="100"/>
                    </a:lnTo>
                    <a:lnTo>
                      <a:pt x="739" y="94"/>
                    </a:lnTo>
                    <a:lnTo>
                      <a:pt x="742" y="87"/>
                    </a:lnTo>
                    <a:lnTo>
                      <a:pt x="746" y="76"/>
                    </a:lnTo>
                    <a:lnTo>
                      <a:pt x="748" y="70"/>
                    </a:lnTo>
                    <a:lnTo>
                      <a:pt x="752" y="64"/>
                    </a:lnTo>
                    <a:lnTo>
                      <a:pt x="754" y="60"/>
                    </a:lnTo>
                    <a:lnTo>
                      <a:pt x="756" y="54"/>
                    </a:lnTo>
                    <a:lnTo>
                      <a:pt x="758" y="50"/>
                    </a:lnTo>
                    <a:lnTo>
                      <a:pt x="762" y="45"/>
                    </a:lnTo>
                    <a:lnTo>
                      <a:pt x="764" y="41"/>
                    </a:lnTo>
                    <a:lnTo>
                      <a:pt x="766" y="37"/>
                    </a:lnTo>
                    <a:lnTo>
                      <a:pt x="769" y="33"/>
                    </a:lnTo>
                    <a:lnTo>
                      <a:pt x="771" y="29"/>
                    </a:lnTo>
                    <a:lnTo>
                      <a:pt x="774" y="26"/>
                    </a:lnTo>
                    <a:lnTo>
                      <a:pt x="779" y="19"/>
                    </a:lnTo>
                    <a:lnTo>
                      <a:pt x="783" y="15"/>
                    </a:lnTo>
                    <a:lnTo>
                      <a:pt x="787" y="12"/>
                    </a:lnTo>
                    <a:lnTo>
                      <a:pt x="791" y="8"/>
                    </a:lnTo>
                    <a:lnTo>
                      <a:pt x="793" y="6"/>
                    </a:lnTo>
                    <a:lnTo>
                      <a:pt x="797" y="5"/>
                    </a:lnTo>
                    <a:lnTo>
                      <a:pt x="801" y="2"/>
                    </a:lnTo>
                    <a:lnTo>
                      <a:pt x="803" y="1"/>
                    </a:lnTo>
                    <a:lnTo>
                      <a:pt x="806" y="1"/>
                    </a:lnTo>
                    <a:lnTo>
                      <a:pt x="809" y="0"/>
                    </a:lnTo>
                    <a:lnTo>
                      <a:pt x="817" y="0"/>
                    </a:lnTo>
                    <a:lnTo>
                      <a:pt x="820" y="1"/>
                    </a:lnTo>
                    <a:lnTo>
                      <a:pt x="823" y="2"/>
                    </a:lnTo>
                    <a:lnTo>
                      <a:pt x="825" y="2"/>
                    </a:lnTo>
                    <a:lnTo>
                      <a:pt x="827" y="3"/>
                    </a:lnTo>
                    <a:lnTo>
                      <a:pt x="829" y="6"/>
                    </a:lnTo>
                    <a:lnTo>
                      <a:pt x="833" y="7"/>
                    </a:lnTo>
                    <a:lnTo>
                      <a:pt x="837" y="11"/>
                    </a:lnTo>
                    <a:lnTo>
                      <a:pt x="840" y="14"/>
                    </a:lnTo>
                    <a:lnTo>
                      <a:pt x="843" y="16"/>
                    </a:lnTo>
                    <a:lnTo>
                      <a:pt x="845" y="18"/>
                    </a:lnTo>
                    <a:lnTo>
                      <a:pt x="847" y="21"/>
                    </a:lnTo>
                    <a:lnTo>
                      <a:pt x="850" y="24"/>
                    </a:lnTo>
                    <a:lnTo>
                      <a:pt x="852" y="27"/>
                    </a:lnTo>
                    <a:lnTo>
                      <a:pt x="855" y="30"/>
                    </a:lnTo>
                    <a:lnTo>
                      <a:pt x="858" y="35"/>
                    </a:lnTo>
                    <a:lnTo>
                      <a:pt x="860" y="38"/>
                    </a:lnTo>
                    <a:lnTo>
                      <a:pt x="864" y="47"/>
                    </a:lnTo>
                    <a:lnTo>
                      <a:pt x="868" y="52"/>
                    </a:lnTo>
                    <a:lnTo>
                      <a:pt x="870" y="56"/>
                    </a:lnTo>
                    <a:lnTo>
                      <a:pt x="872" y="62"/>
                    </a:lnTo>
                    <a:lnTo>
                      <a:pt x="874" y="67"/>
                    </a:lnTo>
                    <a:lnTo>
                      <a:pt x="878" y="72"/>
                    </a:lnTo>
                    <a:lnTo>
                      <a:pt x="880" y="78"/>
                    </a:lnTo>
                    <a:lnTo>
                      <a:pt x="882" y="85"/>
                    </a:lnTo>
                    <a:lnTo>
                      <a:pt x="885" y="90"/>
                    </a:lnTo>
                    <a:lnTo>
                      <a:pt x="887" y="97"/>
                    </a:lnTo>
                    <a:lnTo>
                      <a:pt x="890" y="103"/>
                    </a:lnTo>
                    <a:lnTo>
                      <a:pt x="893" y="109"/>
                    </a:lnTo>
                    <a:lnTo>
                      <a:pt x="895" y="117"/>
                    </a:lnTo>
                    <a:lnTo>
                      <a:pt x="899" y="131"/>
                    </a:lnTo>
                    <a:lnTo>
                      <a:pt x="903" y="139"/>
                    </a:lnTo>
                    <a:lnTo>
                      <a:pt x="907" y="155"/>
                    </a:lnTo>
                    <a:lnTo>
                      <a:pt x="909" y="164"/>
                    </a:lnTo>
                    <a:lnTo>
                      <a:pt x="913" y="171"/>
                    </a:lnTo>
                    <a:lnTo>
                      <a:pt x="917" y="189"/>
                    </a:lnTo>
                    <a:lnTo>
                      <a:pt x="922" y="208"/>
                    </a:lnTo>
                    <a:lnTo>
                      <a:pt x="925" y="218"/>
                    </a:lnTo>
                    <a:lnTo>
                      <a:pt x="927" y="227"/>
                    </a:lnTo>
                    <a:lnTo>
                      <a:pt x="929" y="232"/>
                    </a:lnTo>
                    <a:close/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" name="Oval 23"/>
              <p:cNvSpPr>
                <a:spLocks noChangeArrowheads="1"/>
              </p:cNvSpPr>
              <p:nvPr/>
            </p:nvSpPr>
            <p:spPr bwMode="auto">
              <a:xfrm>
                <a:off x="3620" y="3285"/>
                <a:ext cx="88" cy="8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7" name="Group 24"/>
            <p:cNvGrpSpPr>
              <a:grpSpLocks/>
            </p:cNvGrpSpPr>
            <p:nvPr/>
          </p:nvGrpSpPr>
          <p:grpSpPr bwMode="auto">
            <a:xfrm>
              <a:off x="4782" y="2056"/>
              <a:ext cx="325" cy="337"/>
              <a:chOff x="4903" y="2071"/>
              <a:chExt cx="325" cy="337"/>
            </a:xfrm>
            <a:grpFill/>
          </p:grpSpPr>
          <p:sp>
            <p:nvSpPr>
              <p:cNvPr id="60" name="Freeform 25"/>
              <p:cNvSpPr>
                <a:spLocks/>
              </p:cNvSpPr>
              <p:nvPr/>
            </p:nvSpPr>
            <p:spPr bwMode="auto">
              <a:xfrm rot="-71923">
                <a:off x="4903" y="2071"/>
                <a:ext cx="325" cy="337"/>
              </a:xfrm>
              <a:custGeom>
                <a:avLst/>
                <a:gdLst/>
                <a:ahLst/>
                <a:cxnLst>
                  <a:cxn ang="0">
                    <a:pos x="929" y="697"/>
                  </a:cxn>
                  <a:cxn ang="0">
                    <a:pos x="1625" y="1162"/>
                  </a:cxn>
                  <a:cxn ang="0">
                    <a:pos x="929" y="1336"/>
                  </a:cxn>
                  <a:cxn ang="0">
                    <a:pos x="1102" y="1685"/>
                  </a:cxn>
                  <a:cxn ang="0">
                    <a:pos x="523" y="1685"/>
                  </a:cxn>
                  <a:cxn ang="0">
                    <a:pos x="696" y="1336"/>
                  </a:cxn>
                  <a:cxn ang="0">
                    <a:pos x="0" y="1162"/>
                  </a:cxn>
                  <a:cxn ang="0">
                    <a:pos x="696" y="697"/>
                  </a:cxn>
                  <a:cxn ang="0">
                    <a:pos x="699" y="222"/>
                  </a:cxn>
                  <a:cxn ang="0">
                    <a:pos x="704" y="203"/>
                  </a:cxn>
                  <a:cxn ang="0">
                    <a:pos x="711" y="176"/>
                  </a:cxn>
                  <a:cxn ang="0">
                    <a:pos x="717" y="159"/>
                  </a:cxn>
                  <a:cxn ang="0">
                    <a:pos x="723" y="135"/>
                  </a:cxn>
                  <a:cxn ang="0">
                    <a:pos x="731" y="114"/>
                  </a:cxn>
                  <a:cxn ang="0">
                    <a:pos x="739" y="94"/>
                  </a:cxn>
                  <a:cxn ang="0">
                    <a:pos x="746" y="76"/>
                  </a:cxn>
                  <a:cxn ang="0">
                    <a:pos x="752" y="64"/>
                  </a:cxn>
                  <a:cxn ang="0">
                    <a:pos x="756" y="54"/>
                  </a:cxn>
                  <a:cxn ang="0">
                    <a:pos x="762" y="45"/>
                  </a:cxn>
                  <a:cxn ang="0">
                    <a:pos x="766" y="37"/>
                  </a:cxn>
                  <a:cxn ang="0">
                    <a:pos x="771" y="29"/>
                  </a:cxn>
                  <a:cxn ang="0">
                    <a:pos x="779" y="19"/>
                  </a:cxn>
                  <a:cxn ang="0">
                    <a:pos x="787" y="12"/>
                  </a:cxn>
                  <a:cxn ang="0">
                    <a:pos x="793" y="6"/>
                  </a:cxn>
                  <a:cxn ang="0">
                    <a:pos x="801" y="2"/>
                  </a:cxn>
                  <a:cxn ang="0">
                    <a:pos x="806" y="1"/>
                  </a:cxn>
                  <a:cxn ang="0">
                    <a:pos x="817" y="0"/>
                  </a:cxn>
                  <a:cxn ang="0">
                    <a:pos x="823" y="2"/>
                  </a:cxn>
                  <a:cxn ang="0">
                    <a:pos x="827" y="3"/>
                  </a:cxn>
                  <a:cxn ang="0">
                    <a:pos x="833" y="7"/>
                  </a:cxn>
                  <a:cxn ang="0">
                    <a:pos x="840" y="14"/>
                  </a:cxn>
                  <a:cxn ang="0">
                    <a:pos x="845" y="18"/>
                  </a:cxn>
                  <a:cxn ang="0">
                    <a:pos x="850" y="24"/>
                  </a:cxn>
                  <a:cxn ang="0">
                    <a:pos x="855" y="30"/>
                  </a:cxn>
                  <a:cxn ang="0">
                    <a:pos x="860" y="38"/>
                  </a:cxn>
                  <a:cxn ang="0">
                    <a:pos x="868" y="52"/>
                  </a:cxn>
                  <a:cxn ang="0">
                    <a:pos x="872" y="62"/>
                  </a:cxn>
                  <a:cxn ang="0">
                    <a:pos x="878" y="72"/>
                  </a:cxn>
                  <a:cxn ang="0">
                    <a:pos x="882" y="85"/>
                  </a:cxn>
                  <a:cxn ang="0">
                    <a:pos x="887" y="97"/>
                  </a:cxn>
                  <a:cxn ang="0">
                    <a:pos x="893" y="109"/>
                  </a:cxn>
                  <a:cxn ang="0">
                    <a:pos x="899" y="131"/>
                  </a:cxn>
                  <a:cxn ang="0">
                    <a:pos x="907" y="155"/>
                  </a:cxn>
                  <a:cxn ang="0">
                    <a:pos x="913" y="171"/>
                  </a:cxn>
                  <a:cxn ang="0">
                    <a:pos x="922" y="208"/>
                  </a:cxn>
                  <a:cxn ang="0">
                    <a:pos x="927" y="227"/>
                  </a:cxn>
                </a:cxnLst>
                <a:rect l="0" t="0" r="r" b="b"/>
                <a:pathLst>
                  <a:path w="1625" h="1685">
                    <a:moveTo>
                      <a:pt x="929" y="232"/>
                    </a:moveTo>
                    <a:lnTo>
                      <a:pt x="929" y="697"/>
                    </a:lnTo>
                    <a:lnTo>
                      <a:pt x="1625" y="988"/>
                    </a:lnTo>
                    <a:lnTo>
                      <a:pt x="1625" y="1162"/>
                    </a:lnTo>
                    <a:lnTo>
                      <a:pt x="929" y="988"/>
                    </a:lnTo>
                    <a:lnTo>
                      <a:pt x="929" y="1336"/>
                    </a:lnTo>
                    <a:lnTo>
                      <a:pt x="1102" y="1510"/>
                    </a:lnTo>
                    <a:lnTo>
                      <a:pt x="1102" y="1685"/>
                    </a:lnTo>
                    <a:lnTo>
                      <a:pt x="813" y="1510"/>
                    </a:lnTo>
                    <a:lnTo>
                      <a:pt x="523" y="1685"/>
                    </a:lnTo>
                    <a:lnTo>
                      <a:pt x="523" y="1510"/>
                    </a:lnTo>
                    <a:lnTo>
                      <a:pt x="696" y="1336"/>
                    </a:lnTo>
                    <a:lnTo>
                      <a:pt x="696" y="988"/>
                    </a:lnTo>
                    <a:lnTo>
                      <a:pt x="0" y="1162"/>
                    </a:lnTo>
                    <a:lnTo>
                      <a:pt x="0" y="988"/>
                    </a:lnTo>
                    <a:lnTo>
                      <a:pt x="696" y="697"/>
                    </a:lnTo>
                    <a:lnTo>
                      <a:pt x="696" y="232"/>
                    </a:lnTo>
                    <a:lnTo>
                      <a:pt x="699" y="222"/>
                    </a:lnTo>
                    <a:lnTo>
                      <a:pt x="701" y="213"/>
                    </a:lnTo>
                    <a:lnTo>
                      <a:pt x="704" y="203"/>
                    </a:lnTo>
                    <a:lnTo>
                      <a:pt x="709" y="185"/>
                    </a:lnTo>
                    <a:lnTo>
                      <a:pt x="711" y="176"/>
                    </a:lnTo>
                    <a:lnTo>
                      <a:pt x="713" y="168"/>
                    </a:lnTo>
                    <a:lnTo>
                      <a:pt x="717" y="159"/>
                    </a:lnTo>
                    <a:lnTo>
                      <a:pt x="721" y="143"/>
                    </a:lnTo>
                    <a:lnTo>
                      <a:pt x="723" y="135"/>
                    </a:lnTo>
                    <a:lnTo>
                      <a:pt x="727" y="127"/>
                    </a:lnTo>
                    <a:lnTo>
                      <a:pt x="731" y="114"/>
                    </a:lnTo>
                    <a:lnTo>
                      <a:pt x="736" y="100"/>
                    </a:lnTo>
                    <a:lnTo>
                      <a:pt x="739" y="94"/>
                    </a:lnTo>
                    <a:lnTo>
                      <a:pt x="742" y="87"/>
                    </a:lnTo>
                    <a:lnTo>
                      <a:pt x="746" y="76"/>
                    </a:lnTo>
                    <a:lnTo>
                      <a:pt x="748" y="70"/>
                    </a:lnTo>
                    <a:lnTo>
                      <a:pt x="752" y="64"/>
                    </a:lnTo>
                    <a:lnTo>
                      <a:pt x="754" y="60"/>
                    </a:lnTo>
                    <a:lnTo>
                      <a:pt x="756" y="54"/>
                    </a:lnTo>
                    <a:lnTo>
                      <a:pt x="758" y="50"/>
                    </a:lnTo>
                    <a:lnTo>
                      <a:pt x="762" y="45"/>
                    </a:lnTo>
                    <a:lnTo>
                      <a:pt x="764" y="41"/>
                    </a:lnTo>
                    <a:lnTo>
                      <a:pt x="766" y="37"/>
                    </a:lnTo>
                    <a:lnTo>
                      <a:pt x="769" y="33"/>
                    </a:lnTo>
                    <a:lnTo>
                      <a:pt x="771" y="29"/>
                    </a:lnTo>
                    <a:lnTo>
                      <a:pt x="774" y="26"/>
                    </a:lnTo>
                    <a:lnTo>
                      <a:pt x="779" y="19"/>
                    </a:lnTo>
                    <a:lnTo>
                      <a:pt x="783" y="15"/>
                    </a:lnTo>
                    <a:lnTo>
                      <a:pt x="787" y="12"/>
                    </a:lnTo>
                    <a:lnTo>
                      <a:pt x="791" y="8"/>
                    </a:lnTo>
                    <a:lnTo>
                      <a:pt x="793" y="6"/>
                    </a:lnTo>
                    <a:lnTo>
                      <a:pt x="797" y="5"/>
                    </a:lnTo>
                    <a:lnTo>
                      <a:pt x="801" y="2"/>
                    </a:lnTo>
                    <a:lnTo>
                      <a:pt x="803" y="1"/>
                    </a:lnTo>
                    <a:lnTo>
                      <a:pt x="806" y="1"/>
                    </a:lnTo>
                    <a:lnTo>
                      <a:pt x="809" y="0"/>
                    </a:lnTo>
                    <a:lnTo>
                      <a:pt x="817" y="0"/>
                    </a:lnTo>
                    <a:lnTo>
                      <a:pt x="820" y="1"/>
                    </a:lnTo>
                    <a:lnTo>
                      <a:pt x="823" y="2"/>
                    </a:lnTo>
                    <a:lnTo>
                      <a:pt x="825" y="2"/>
                    </a:lnTo>
                    <a:lnTo>
                      <a:pt x="827" y="3"/>
                    </a:lnTo>
                    <a:lnTo>
                      <a:pt x="829" y="6"/>
                    </a:lnTo>
                    <a:lnTo>
                      <a:pt x="833" y="7"/>
                    </a:lnTo>
                    <a:lnTo>
                      <a:pt x="837" y="11"/>
                    </a:lnTo>
                    <a:lnTo>
                      <a:pt x="840" y="14"/>
                    </a:lnTo>
                    <a:lnTo>
                      <a:pt x="843" y="16"/>
                    </a:lnTo>
                    <a:lnTo>
                      <a:pt x="845" y="18"/>
                    </a:lnTo>
                    <a:lnTo>
                      <a:pt x="847" y="21"/>
                    </a:lnTo>
                    <a:lnTo>
                      <a:pt x="850" y="24"/>
                    </a:lnTo>
                    <a:lnTo>
                      <a:pt x="852" y="27"/>
                    </a:lnTo>
                    <a:lnTo>
                      <a:pt x="855" y="30"/>
                    </a:lnTo>
                    <a:lnTo>
                      <a:pt x="858" y="35"/>
                    </a:lnTo>
                    <a:lnTo>
                      <a:pt x="860" y="38"/>
                    </a:lnTo>
                    <a:lnTo>
                      <a:pt x="864" y="47"/>
                    </a:lnTo>
                    <a:lnTo>
                      <a:pt x="868" y="52"/>
                    </a:lnTo>
                    <a:lnTo>
                      <a:pt x="870" y="56"/>
                    </a:lnTo>
                    <a:lnTo>
                      <a:pt x="872" y="62"/>
                    </a:lnTo>
                    <a:lnTo>
                      <a:pt x="874" y="67"/>
                    </a:lnTo>
                    <a:lnTo>
                      <a:pt x="878" y="72"/>
                    </a:lnTo>
                    <a:lnTo>
                      <a:pt x="880" y="78"/>
                    </a:lnTo>
                    <a:lnTo>
                      <a:pt x="882" y="85"/>
                    </a:lnTo>
                    <a:lnTo>
                      <a:pt x="885" y="90"/>
                    </a:lnTo>
                    <a:lnTo>
                      <a:pt x="887" y="97"/>
                    </a:lnTo>
                    <a:lnTo>
                      <a:pt x="890" y="103"/>
                    </a:lnTo>
                    <a:lnTo>
                      <a:pt x="893" y="109"/>
                    </a:lnTo>
                    <a:lnTo>
                      <a:pt x="895" y="117"/>
                    </a:lnTo>
                    <a:lnTo>
                      <a:pt x="899" y="131"/>
                    </a:lnTo>
                    <a:lnTo>
                      <a:pt x="903" y="139"/>
                    </a:lnTo>
                    <a:lnTo>
                      <a:pt x="907" y="155"/>
                    </a:lnTo>
                    <a:lnTo>
                      <a:pt x="909" y="164"/>
                    </a:lnTo>
                    <a:lnTo>
                      <a:pt x="913" y="171"/>
                    </a:lnTo>
                    <a:lnTo>
                      <a:pt x="917" y="189"/>
                    </a:lnTo>
                    <a:lnTo>
                      <a:pt x="922" y="208"/>
                    </a:lnTo>
                    <a:lnTo>
                      <a:pt x="925" y="218"/>
                    </a:lnTo>
                    <a:lnTo>
                      <a:pt x="927" y="227"/>
                    </a:lnTo>
                    <a:lnTo>
                      <a:pt x="929" y="232"/>
                    </a:lnTo>
                    <a:close/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" name="Oval 26"/>
              <p:cNvSpPr>
                <a:spLocks noChangeArrowheads="1"/>
              </p:cNvSpPr>
              <p:nvPr/>
            </p:nvSpPr>
            <p:spPr bwMode="auto">
              <a:xfrm>
                <a:off x="5024" y="2250"/>
                <a:ext cx="88" cy="8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8" name="Text Box 27"/>
            <p:cNvSpPr txBox="1">
              <a:spLocks noChangeArrowheads="1"/>
            </p:cNvSpPr>
            <p:nvPr/>
          </p:nvSpPr>
          <p:spPr bwMode="auto">
            <a:xfrm>
              <a:off x="2359" y="2695"/>
              <a:ext cx="320" cy="233"/>
            </a:xfrm>
            <a:prstGeom prst="rect">
              <a:avLst/>
            </a:prstGeom>
            <a:grp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Q</a:t>
              </a:r>
            </a:p>
          </p:txBody>
        </p:sp>
        <p:sp>
          <p:nvSpPr>
            <p:cNvPr id="59" name="Text Box 28"/>
            <p:cNvSpPr txBox="1">
              <a:spLocks noChangeArrowheads="1"/>
            </p:cNvSpPr>
            <p:nvPr/>
          </p:nvSpPr>
          <p:spPr bwMode="auto">
            <a:xfrm>
              <a:off x="3312" y="3480"/>
              <a:ext cx="828" cy="2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>
                  <a:latin typeface="Comic Sans MS" pitchFamily="66" charset="0"/>
                </a:rPr>
                <a:t>520 miles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39552" y="429309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omic Sans MS" pitchFamily="66" charset="0"/>
              </a:rPr>
              <a:t>cosP</a:t>
            </a:r>
            <a:r>
              <a:rPr lang="en-GB" dirty="0" smtClean="0">
                <a:latin typeface="Comic Sans MS" pitchFamily="66" charset="0"/>
              </a:rPr>
              <a:t> = </a:t>
            </a:r>
            <a:r>
              <a:rPr lang="en-GB" u="sng" dirty="0" smtClean="0">
                <a:latin typeface="Comic Sans MS" pitchFamily="66" charset="0"/>
              </a:rPr>
              <a:t>670² + 530² - 520²</a:t>
            </a:r>
          </a:p>
          <a:p>
            <a:r>
              <a:rPr lang="en-GB" dirty="0" smtClean="0">
                <a:latin typeface="Comic Sans MS" pitchFamily="66" charset="0"/>
              </a:rPr>
              <a:t>	2 x 670 x 530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11560" y="501317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 = 49.7° (1 </a:t>
            </a:r>
            <a:r>
              <a:rPr lang="en-GB" dirty="0" err="1" smtClean="0">
                <a:latin typeface="Comic Sans MS" pitchFamily="66" charset="0"/>
              </a:rPr>
              <a:t>dp</a:t>
            </a:r>
            <a:r>
              <a:rPr lang="en-GB" dirty="0" smtClean="0">
                <a:latin typeface="Comic Sans MS" pitchFamily="66" charset="0"/>
              </a:rPr>
              <a:t>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11560" y="551723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Bearing = 180 + 49.7 = 229.7°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9925" y="1122838"/>
            <a:ext cx="2359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u="sng" dirty="0">
                <a:latin typeface="Comic Sans MS" pitchFamily="66" charset="0"/>
              </a:rPr>
              <a:t>Extension task</a:t>
            </a:r>
          </a:p>
        </p:txBody>
      </p:sp>
    </p:spTree>
    <p:extLst>
      <p:ext uri="{BB962C8B-B14F-4D97-AF65-F5344CB8AC3E}">
        <p14:creationId xmlns:p14="http://schemas.microsoft.com/office/powerpoint/2010/main" val="14825555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3481" y="112474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latin typeface="Comic Sans MS" pitchFamily="66" charset="0"/>
              </a:rPr>
              <a:t>Answers</a:t>
            </a:r>
            <a:endParaRPr lang="en-GB" sz="2400" u="sng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7456" y="2206211"/>
            <a:ext cx="43629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8.03cm		7.91mm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5.94m			14.13cm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49°			54°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9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2843808" y="1196752"/>
            <a:ext cx="59766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Comic Sans MS" pitchFamily="66" charset="0"/>
              </a:rPr>
              <a:t>How did you get on?</a:t>
            </a:r>
          </a:p>
          <a:p>
            <a:pPr algn="ctr"/>
            <a:endParaRPr lang="en-GB" sz="4800" dirty="0" smtClean="0">
              <a:latin typeface="Comic Sans MS" pitchFamily="66" charset="0"/>
            </a:endParaRPr>
          </a:p>
          <a:p>
            <a:pPr algn="ctr"/>
            <a:r>
              <a:rPr lang="en-GB" sz="4800" dirty="0" smtClean="0">
                <a:latin typeface="Comic Sans MS" pitchFamily="66" charset="0"/>
              </a:rPr>
              <a:t>Give yourself a </a:t>
            </a:r>
          </a:p>
          <a:p>
            <a:pPr algn="ctr"/>
            <a:r>
              <a:rPr lang="en-GB" sz="4800" dirty="0" smtClean="0">
                <a:latin typeface="Comic Sans MS" pitchFamily="66" charset="0"/>
                <a:sym typeface="Wingdings" pitchFamily="2" charset="2"/>
              </a:rPr>
              <a:t> or  or </a:t>
            </a:r>
            <a:endParaRPr lang="en-GB" sz="4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</TotalTime>
  <Words>206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Microsoft YaHei</vt:lpstr>
      <vt:lpstr>Arial</vt:lpstr>
      <vt:lpstr>Calibri</vt:lpstr>
      <vt:lpstr>Comic Sans MS</vt:lpstr>
      <vt:lpstr>Symbol</vt:lpstr>
      <vt:lpstr>Times New Roman</vt:lpstr>
      <vt:lpstr>Wingdings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Glover</cp:lastModifiedBy>
  <cp:revision>55</cp:revision>
  <dcterms:created xsi:type="dcterms:W3CDTF">2012-11-22T10:32:27Z</dcterms:created>
  <dcterms:modified xsi:type="dcterms:W3CDTF">2015-08-29T14:52:15Z</dcterms:modified>
</cp:coreProperties>
</file>