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1656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02/05/2017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000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02/05/2017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7107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02/05/2017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992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02/05/2017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827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02/05/2017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94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02/05/2017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670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02/05/2017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305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02/05/2017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22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02/05/2017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387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02/05/2017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819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02/05/2017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702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50" t="13519" r="8266" b="7574"/>
          <a:stretch/>
        </p:blipFill>
        <p:spPr>
          <a:xfrm>
            <a:off x="1097662" y="0"/>
            <a:ext cx="782877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703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2388973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Probability Revision Mat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2" y="735955"/>
            <a:ext cx="2388973" cy="6093976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Probability</a:t>
            </a:r>
            <a:endParaRPr lang="en-GB" sz="1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1)   I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roll a normal, 6 sided dice. What is the probability that I get:</a:t>
            </a:r>
          </a:p>
          <a:p>
            <a:pPr marL="228600" indent="-228600">
              <a:spcAft>
                <a:spcPts val="0"/>
              </a:spcAft>
              <a:buAutoNum type="alphaLcParenR"/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6?</a:t>
            </a:r>
          </a:p>
          <a:p>
            <a:pPr marL="228600" indent="-228600">
              <a:spcAft>
                <a:spcPts val="0"/>
              </a:spcAft>
              <a:buAutoNum type="alphaLcParenR"/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even 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number?</a:t>
            </a:r>
          </a:p>
          <a:p>
            <a:pPr marL="228600" indent="-228600">
              <a:spcAft>
                <a:spcPts val="0"/>
              </a:spcAft>
              <a:buAutoNum type="alphaLcParenR"/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number less than 2?</a:t>
            </a: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2)   The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spinner shown in spun. What is the 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probability that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spinner lands on:</a:t>
            </a:r>
          </a:p>
          <a:p>
            <a:pPr marL="228600" indent="-228600">
              <a:spcAft>
                <a:spcPts val="0"/>
              </a:spcAft>
              <a:buAutoNum type="alphaLcParenR"/>
            </a:pP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ed?</a:t>
            </a:r>
          </a:p>
          <a:p>
            <a:pPr marL="228600" indent="-228600">
              <a:spcAft>
                <a:spcPts val="0"/>
              </a:spcAft>
              <a:buAutoNum type="alphaLcParenR"/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red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 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yellow?</a:t>
            </a:r>
          </a:p>
          <a:p>
            <a:pPr marL="228600" indent="-228600">
              <a:spcAft>
                <a:spcPts val="0"/>
              </a:spcAft>
              <a:buAutoNum type="alphaLcParenR"/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blue?</a:t>
            </a: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3)  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put the letters from the word EXERCISE on cards, place them face down and then mix them up. I pick one card at random. What is the probability that the card is:</a:t>
            </a:r>
          </a:p>
          <a:p>
            <a:pPr marL="228600" indent="-228600">
              <a:spcAft>
                <a:spcPts val="0"/>
              </a:spcAft>
              <a:buAutoNum type="alphaLcParenR"/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 X?</a:t>
            </a:r>
          </a:p>
          <a:p>
            <a:pPr marL="228600" indent="-228600">
              <a:spcAft>
                <a:spcPts val="0"/>
              </a:spcAft>
              <a:buAutoNum type="alphaLcParenR"/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vowel?</a:t>
            </a:r>
          </a:p>
          <a:p>
            <a:pPr marL="228600" indent="-228600">
              <a:spcAft>
                <a:spcPts val="0"/>
              </a:spcAft>
              <a:buAutoNum type="alphaLcParenR"/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 E?</a:t>
            </a: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4)  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probability that I win a 100m race is 3/10. What is the probability that I don’t win the race?</a:t>
            </a: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5)   The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probability that is rains tomorrow is 0.14. What is the probability that it doesn’t rain tomorrow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83477" y="0"/>
            <a:ext cx="3698382" cy="3170099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Frequency Trees</a:t>
            </a:r>
          </a:p>
          <a:p>
            <a:pPr>
              <a:spcAft>
                <a:spcPts val="0"/>
              </a:spcAft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200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adults go on an international flight. Each travel with a suitcase or a rucksack. 70 are men. 50 men and 115 women have suitcases.</a:t>
            </a:r>
          </a:p>
          <a:p>
            <a:pPr marL="228600" indent="-228600">
              <a:spcAft>
                <a:spcPts val="0"/>
              </a:spcAft>
              <a:buAutoNum type="arabicParenR"/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Fill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the frequency tree 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diagram.</a:t>
            </a:r>
          </a:p>
          <a:p>
            <a:pPr marL="228600" indent="-228600">
              <a:spcAft>
                <a:spcPts val="0"/>
              </a:spcAft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AutoNum type="arabicParenR"/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AutoNum type="arabicParenR"/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AutoNum type="arabicParenR"/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AutoNum type="arabicParenR"/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AutoNum type="arabicParenR"/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AutoNum type="arabicParenR"/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 the probability that a passenger chosen at random is a man with a 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rucksack?</a:t>
            </a:r>
          </a:p>
          <a:p>
            <a:pPr marL="228600" indent="-228600">
              <a:spcAft>
                <a:spcPts val="0"/>
              </a:spcAft>
              <a:buAutoNum type="arabicParenR"/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AutoNum type="arabicParenR"/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 the probability that a passenger chosen at random is a woman with a suitcase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</a:p>
          <a:p>
            <a:pPr marL="228600" indent="-228600">
              <a:spcAft>
                <a:spcPts val="0"/>
              </a:spcAft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83474" y="3291036"/>
            <a:ext cx="4872449" cy="3477875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Sample Space Diagrams</a:t>
            </a:r>
            <a:endParaRPr lang="en-GB" sz="1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Two fair dice are thrown together and the scores are added together.</a:t>
            </a: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Complete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sample space diagram showing all the possible 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outcomes</a:t>
            </a: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many outcomes are there altogether?</a:t>
            </a: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 the most likely score?</a:t>
            </a: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 the least likely 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scores?</a:t>
            </a: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is probability of scoring 10 or more?</a:t>
            </a: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is the probability of scoring less than 5?</a:t>
            </a: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450425" y="3291036"/>
            <a:ext cx="2388973" cy="3477875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Relative Frequency</a:t>
            </a: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probability that a biased dice will land on a five is 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0.3. Megan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 going to roll the dice 400 times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Work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out an estimate for the number of times the dice will land on a five.</a:t>
            </a: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Jack sows 300 wildflower seeds. The probability of a seed flowering is 0.7. Work out an estimate for the number of these seeds that will flower.</a:t>
            </a: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308440" y="0"/>
            <a:ext cx="3530958" cy="3170099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Systematic Listing </a:t>
            </a:r>
            <a:endParaRPr lang="en-GB" sz="1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Three friends 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Andrew, Billy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Chris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 sitting in the same row at a 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concert. Show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different seating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arrangements that are 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possible.</a:t>
            </a: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arenR"/>
            </a:pP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restaurant menu allows a choice of one each of starter, main course and 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sweet. The 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choices are: </a:t>
            </a:r>
            <a:r>
              <a:rPr lang="en-GB" sz="1000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Starter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</a:t>
            </a:r>
            <a:r>
              <a:rPr lang="en-GB" sz="1000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Main Course</a:t>
            </a: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</a:t>
            </a:r>
            <a:r>
              <a:rPr lang="en-GB" sz="1000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Sweet</a:t>
            </a:r>
            <a:endParaRPr lang="en-GB" sz="1000" u="sng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Melon                Pasta                    Gateaux</a:t>
            </a: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Soup                  Fish                      Ice-cream</a:t>
            </a: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Chicken</a:t>
            </a: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3220317" y="735955"/>
            <a:ext cx="2224702" cy="1389649"/>
            <a:chOff x="-3486150" y="1895611"/>
            <a:chExt cx="2224702" cy="1389649"/>
          </a:xfrm>
        </p:grpSpPr>
        <p:sp>
          <p:nvSpPr>
            <p:cNvPr id="2" name="Oval 1"/>
            <p:cNvSpPr/>
            <p:nvPr/>
          </p:nvSpPr>
          <p:spPr>
            <a:xfrm>
              <a:off x="-3486150" y="2452255"/>
              <a:ext cx="529936" cy="270163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Oval 10"/>
            <p:cNvSpPr/>
            <p:nvPr/>
          </p:nvSpPr>
          <p:spPr>
            <a:xfrm>
              <a:off x="-2667000" y="2722418"/>
              <a:ext cx="529936" cy="270163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Oval 11"/>
            <p:cNvSpPr/>
            <p:nvPr/>
          </p:nvSpPr>
          <p:spPr>
            <a:xfrm>
              <a:off x="-2667000" y="2182092"/>
              <a:ext cx="529936" cy="270163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Oval 14"/>
            <p:cNvSpPr/>
            <p:nvPr/>
          </p:nvSpPr>
          <p:spPr>
            <a:xfrm>
              <a:off x="-1791384" y="2266951"/>
              <a:ext cx="529936" cy="270163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Oval 15"/>
            <p:cNvSpPr/>
            <p:nvPr/>
          </p:nvSpPr>
          <p:spPr>
            <a:xfrm>
              <a:off x="-1791384" y="1895611"/>
              <a:ext cx="529936" cy="270163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Oval 16"/>
            <p:cNvSpPr/>
            <p:nvPr/>
          </p:nvSpPr>
          <p:spPr>
            <a:xfrm>
              <a:off x="-1791384" y="3015097"/>
              <a:ext cx="529936" cy="270163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Oval 17"/>
            <p:cNvSpPr/>
            <p:nvPr/>
          </p:nvSpPr>
          <p:spPr>
            <a:xfrm>
              <a:off x="-1791384" y="2641024"/>
              <a:ext cx="529936" cy="270163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" name="Straight Connector 3"/>
            <p:cNvCxnSpPr>
              <a:stCxn id="2" idx="7"/>
              <a:endCxn id="12" idx="2"/>
            </p:cNvCxnSpPr>
            <p:nvPr/>
          </p:nvCxnSpPr>
          <p:spPr>
            <a:xfrm flipV="1">
              <a:off x="-3033821" y="2317174"/>
              <a:ext cx="366821" cy="17464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2" idx="5"/>
              <a:endCxn id="11" idx="2"/>
            </p:cNvCxnSpPr>
            <p:nvPr/>
          </p:nvCxnSpPr>
          <p:spPr>
            <a:xfrm>
              <a:off x="-3033821" y="2682854"/>
              <a:ext cx="366821" cy="17464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2" idx="7"/>
              <a:endCxn id="16" idx="2"/>
            </p:cNvCxnSpPr>
            <p:nvPr/>
          </p:nvCxnSpPr>
          <p:spPr>
            <a:xfrm flipV="1">
              <a:off x="-2214671" y="2030693"/>
              <a:ext cx="423287" cy="19096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2" idx="6"/>
              <a:endCxn id="15" idx="2"/>
            </p:cNvCxnSpPr>
            <p:nvPr/>
          </p:nvCxnSpPr>
          <p:spPr>
            <a:xfrm>
              <a:off x="-2137064" y="2317174"/>
              <a:ext cx="345680" cy="8485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1" idx="6"/>
              <a:endCxn id="18" idx="2"/>
            </p:cNvCxnSpPr>
            <p:nvPr/>
          </p:nvCxnSpPr>
          <p:spPr>
            <a:xfrm flipV="1">
              <a:off x="-2137064" y="2776106"/>
              <a:ext cx="345680" cy="813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1" idx="5"/>
              <a:endCxn id="17" idx="2"/>
            </p:cNvCxnSpPr>
            <p:nvPr/>
          </p:nvCxnSpPr>
          <p:spPr>
            <a:xfrm>
              <a:off x="-2214671" y="2953017"/>
              <a:ext cx="423287" cy="19716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 rot="20029800">
              <a:off x="-3075382" y="2241372"/>
              <a:ext cx="38504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men</a:t>
              </a:r>
              <a:endParaRPr lang="en-GB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 rot="1547156">
              <a:off x="-3136887" y="2710496"/>
              <a:ext cx="51648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women</a:t>
              </a:r>
              <a:endParaRPr lang="en-GB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 rot="20130824">
              <a:off x="-2316040" y="1967702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suitcase</a:t>
              </a:r>
              <a:endParaRPr lang="en-GB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 rot="785860">
              <a:off x="-2242853" y="2301133"/>
              <a:ext cx="59022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rucksack</a:t>
              </a:r>
              <a:endParaRPr lang="en-GB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 rot="20740005">
              <a:off x="-2258471" y="2641518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suitcase</a:t>
              </a:r>
              <a:endParaRPr lang="en-GB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 rot="1423895">
              <a:off x="-2328993" y="2982744"/>
              <a:ext cx="59022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rucksack</a:t>
              </a:r>
              <a:endParaRPr lang="en-GB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6210325"/>
              </p:ext>
            </p:extLst>
          </p:nvPr>
        </p:nvGraphicFramePr>
        <p:xfrm>
          <a:off x="2852385" y="3871163"/>
          <a:ext cx="4148914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2702"/>
                <a:gridCol w="592702"/>
                <a:gridCol w="592702"/>
                <a:gridCol w="592702"/>
                <a:gridCol w="592702"/>
                <a:gridCol w="592702"/>
                <a:gridCol w="592702"/>
              </a:tblGrid>
              <a:tr h="234648"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GB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4648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4648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4648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4648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4648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4648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GB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20" name="Group 19"/>
          <p:cNvGrpSpPr/>
          <p:nvPr/>
        </p:nvGrpSpPr>
        <p:grpSpPr>
          <a:xfrm>
            <a:off x="1401291" y="2421712"/>
            <a:ext cx="582853" cy="455699"/>
            <a:chOff x="-994228" y="1816748"/>
            <a:chExt cx="582853" cy="455699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731508">
              <a:off x="-994228" y="1826386"/>
              <a:ext cx="582853" cy="446061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 rot="8023424">
              <a:off x="-956398" y="1852724"/>
              <a:ext cx="25359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endParaRPr lang="en-GB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 rot="1696725">
              <a:off x="-926695" y="2017881"/>
              <a:ext cx="25840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endParaRPr lang="en-GB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 rot="18767099">
              <a:off x="-713653" y="1993434"/>
              <a:ext cx="26481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G</a:t>
              </a:r>
              <a:endParaRPr lang="en-GB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 rot="12548983">
              <a:off x="-753692" y="1816748"/>
              <a:ext cx="25359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  <a:endParaRPr lang="en-GB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78808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</TotalTime>
  <Words>452</Words>
  <Application>Microsoft Office PowerPoint</Application>
  <PresentationFormat>A4 Paper (210x297 mm)</PresentationFormat>
  <Paragraphs>109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Moosajee</dc:creator>
  <cp:lastModifiedBy>Danielle Moosajee</cp:lastModifiedBy>
  <cp:revision>18</cp:revision>
  <dcterms:created xsi:type="dcterms:W3CDTF">2017-04-26T15:30:54Z</dcterms:created>
  <dcterms:modified xsi:type="dcterms:W3CDTF">2017-05-02T10:55:20Z</dcterms:modified>
</cp:coreProperties>
</file>