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sldIdLst>
    <p:sldId id="291" r:id="rId2"/>
    <p:sldId id="290" r:id="rId3"/>
    <p:sldId id="284" r:id="rId4"/>
    <p:sldId id="285" r:id="rId5"/>
    <p:sldId id="288" r:id="rId6"/>
    <p:sldId id="287" r:id="rId7"/>
    <p:sldId id="28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0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Discuss what happens to constants</a:t>
            </a:r>
            <a:r>
              <a:rPr lang="en-GB" baseline="0" dirty="0" smtClean="0"/>
              <a:t> (index of x is 0, anything multiplied by 0 = 0)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86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3 things you knew already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2 things you learnt today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1 question about today’s topic</a:t>
              </a:r>
              <a:endParaRPr lang="en-GB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2 stars (</a:t>
            </a:r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  <a:r>
              <a:rPr lang="en-GB" sz="2400" dirty="0" smtClean="0">
                <a:latin typeface="Comic Sans MS" pitchFamily="66" charset="0"/>
              </a:rPr>
              <a:t> and a wish (</a:t>
            </a:r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 smtClean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 smtClean="0">
                <a:latin typeface="Comic Sans MS" pitchFamily="66" charset="0"/>
              </a:rPr>
              <a:t>Complete the exit ticket,</a:t>
            </a:r>
            <a:r>
              <a:rPr lang="en-GB" sz="2092" baseline="0" dirty="0" smtClean="0">
                <a:latin typeface="Comic Sans MS" pitchFamily="66" charset="0"/>
              </a:rPr>
              <a:t> making sure you justify each emoji.</a:t>
            </a:r>
            <a:endParaRPr lang="en-GB" sz="2092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82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123728" y="4293096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What did</a:t>
            </a:r>
            <a:r>
              <a:rPr lang="en-GB" sz="2400" baseline="0" dirty="0" smtClean="0">
                <a:latin typeface="Comic Sans MS" pitchFamily="66" charset="0"/>
              </a:rPr>
              <a:t> you learn today? What did you find tricky? What can we do next time?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2123728" y="1327090"/>
            <a:ext cx="6768752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6" name="Picture 5" descr="\\WGA-STH-FS1\STHLeadership$\dmoosajee\My Pictures\twitter plenary.png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50"/>
          <a:stretch/>
        </p:blipFill>
        <p:spPr bwMode="auto">
          <a:xfrm>
            <a:off x="2123729" y="2250392"/>
            <a:ext cx="6768752" cy="15795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2357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Thursday, 14 June 2018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51720" y="5949281"/>
            <a:ext cx="6903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latin typeface="Comic Sans MS" pitchFamily="66" charset="0"/>
              </a:rPr>
              <a:t>Keywords</a:t>
            </a:r>
          </a:p>
          <a:p>
            <a:r>
              <a:rPr lang="en-GB" sz="1600" dirty="0" smtClean="0">
                <a:latin typeface="Comic Sans MS" pitchFamily="66" charset="0"/>
              </a:rPr>
              <a:t>Differentiate,</a:t>
            </a:r>
            <a:r>
              <a:rPr lang="en-GB" sz="1600" baseline="0" dirty="0" smtClean="0">
                <a:latin typeface="Comic Sans MS" pitchFamily="66" charset="0"/>
              </a:rPr>
              <a:t> derivative, term, equation, expression, constant, function, limit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latin typeface="Comic Sans MS" pitchFamily="66" charset="0"/>
              </a:rPr>
              <a:t>Lesson Objectives</a:t>
            </a:r>
            <a:r>
              <a:rPr lang="en-GB" sz="1600" dirty="0" smtClean="0">
                <a:latin typeface="Comic Sans MS" pitchFamily="66" charset="0"/>
              </a:rPr>
              <a:t>: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Developing students will be able to find the first derivative of a function.</a:t>
            </a: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Secure students will be able to </a:t>
            </a:r>
            <a:r>
              <a:rPr lang="en-GB" sz="1400" baseline="0" dirty="0" smtClean="0">
                <a:latin typeface="Comic Sans MS" pitchFamily="66" charset="0"/>
              </a:rPr>
              <a:t>differentiate equations with several terms.</a:t>
            </a:r>
            <a:endParaRPr lang="en-GB" sz="1400" dirty="0" smtClean="0">
              <a:latin typeface="Comic Sans MS" pitchFamily="66" charset="0"/>
            </a:endParaRP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Excelling students will be able to</a:t>
            </a:r>
            <a:r>
              <a:rPr lang="en-GB" sz="1400" baseline="0" dirty="0" smtClean="0">
                <a:latin typeface="Comic Sans MS" pitchFamily="66" charset="0"/>
              </a:rPr>
              <a:t> </a:t>
            </a:r>
            <a:r>
              <a:rPr lang="en-GB" sz="1400" baseline="0" dirty="0" smtClean="0">
                <a:latin typeface="Comic Sans MS" pitchFamily="66" charset="0"/>
              </a:rPr>
              <a:t>articulate what the first derivative can be used for in maths.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Differentiation Introduction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latin typeface="Comic Sans MS" panose="030F0702030302020204" pitchFamily="66" charset="0"/>
              </a:rPr>
              <a:t>Starter</a:t>
            </a: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Simplify the following using laws of indices.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627784" y="2348880"/>
                <a:ext cx="2808312" cy="2872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GB" sz="2000" dirty="0" smtClean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GB" sz="2000" dirty="0" smtClean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GB" sz="2000" dirty="0" smtClean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GB" sz="2000" dirty="0" smtClean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GB" sz="2000" dirty="0" smtClean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2348880"/>
                <a:ext cx="2808312" cy="2872902"/>
              </a:xfrm>
              <a:prstGeom prst="rect">
                <a:avLst/>
              </a:prstGeom>
              <a:blipFill rotWithShape="0">
                <a:blip r:embed="rId2"/>
                <a:stretch>
                  <a:fillRect l="-3037" t="-2754" b="-40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436096" y="2348880"/>
                <a:ext cx="2808312" cy="2732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rabicPeriod" startAt="6"/>
                </a:pPr>
                <a:r>
                  <a:rPr lang="en-GB" sz="2000" dirty="0" smtClean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GB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pPr marL="457200" indent="-457200">
                  <a:buFont typeface="+mj-lt"/>
                  <a:buAutoNum type="arabicPeriod" startAt="6"/>
                </a:pPr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457200" indent="-457200">
                  <a:buFont typeface="+mj-lt"/>
                  <a:buAutoNum type="arabicPeriod" startAt="6"/>
                </a:pPr>
                <a:r>
                  <a:rPr lang="en-GB" sz="2000" dirty="0" smtClean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GB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den>
                    </m:f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pPr marL="457200" indent="-457200">
                  <a:buFont typeface="+mj-lt"/>
                  <a:buAutoNum type="arabicPeriod" startAt="6"/>
                </a:pPr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pPr marL="457200" indent="-457200">
                  <a:buFont typeface="+mj-lt"/>
                  <a:buAutoNum type="arabicPeriod" startAt="6"/>
                </a:pPr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GB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GB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den>
                    </m:f>
                  </m:oMath>
                </a14:m>
                <a:endParaRPr lang="en-GB" sz="2800" dirty="0" smtClean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2348880"/>
                <a:ext cx="2808312" cy="2732928"/>
              </a:xfrm>
              <a:prstGeom prst="rect">
                <a:avLst/>
              </a:prstGeom>
              <a:blipFill rotWithShape="0">
                <a:blip r:embed="rId3"/>
                <a:stretch>
                  <a:fillRect l="-3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268239" y="2356125"/>
                <a:ext cx="1260140" cy="28584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sup>
                    </m:sSup>
                  </m:oMath>
                </a14:m>
                <a:endParaRPr lang="en-GB" b="1" dirty="0" smtClean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GB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GB" b="1" dirty="0" smtClean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GB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sup>
                    </m:sSup>
                  </m:oMath>
                </a14:m>
                <a:endParaRPr lang="en-GB" b="1" dirty="0" smtClean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GB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endParaRPr lang="en-GB" b="1" dirty="0" smtClean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GB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239" y="2356125"/>
                <a:ext cx="1260140" cy="285841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987768" y="2492896"/>
                <a:ext cx="1260140" cy="2396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</m:oMath>
                </a14:m>
                <a:endParaRPr lang="en-GB" sz="2000" b="1" dirty="0" smtClean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GB" sz="2000" b="1" dirty="0" smtClean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GB" sz="20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GB" sz="2000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</m:sSup>
                      </m:den>
                    </m:f>
                  </m:oMath>
                </a14:m>
                <a:endParaRPr lang="en-GB" sz="2000" b="1" dirty="0" smtClean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GB" sz="20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GB" sz="2000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endParaRPr lang="en-GB" sz="20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GB" sz="2000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</m:oMath>
                </a14:m>
                <a:endParaRPr lang="en-GB" sz="2000" b="1" dirty="0" smtClean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7768" y="2492896"/>
                <a:ext cx="1260140" cy="239610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56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195736" y="1196752"/>
                <a:ext cx="6624736" cy="35382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rate of change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with respect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measured by the derived function which is denoted by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’(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common notations for the derived functions are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’(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most common rate of change of one variable with respect to another that you will meet is the gradient of a curve (at a point), defined to be the gradient of the tangent to the curve at that point.</a:t>
                </a: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dirty="0"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We’ll meet this later on in this topic.</a:t>
                </a: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196752"/>
                <a:ext cx="6624736" cy="3538276"/>
              </a:xfrm>
              <a:prstGeom prst="rect">
                <a:avLst/>
              </a:prstGeom>
              <a:blipFill rotWithShape="0">
                <a:blip r:embed="rId2"/>
                <a:stretch>
                  <a:fillRect l="-736" t="-688" r="-1748" b="-17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669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170722" y="1169462"/>
                <a:ext cx="4572000" cy="92333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GB" dirty="0" smtClean="0">
                    <a:latin typeface="Comic Sans MS" pitchFamily="66" charset="0"/>
                  </a:rPr>
                  <a:t>As a general rule, if</a:t>
                </a:r>
                <a:r>
                  <a:rPr lang="en-GB" dirty="0">
                    <a:latin typeface="Comic Sans MS" pitchFamily="66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GB" dirty="0">
                  <a:latin typeface="Comic Sans MS" pitchFamily="66" charset="0"/>
                </a:endParaRPr>
              </a:p>
              <a:p>
                <a:endParaRPr lang="en-GB" dirty="0">
                  <a:latin typeface="Comic Sans MS" pitchFamily="66" charset="0"/>
                </a:endParaRPr>
              </a:p>
              <a:p>
                <a:r>
                  <a:rPr lang="en-GB" dirty="0" smtClean="0">
                    <a:latin typeface="Comic Sans MS" pitchFamily="66" charset="0"/>
                  </a:rPr>
                  <a:t>Then		</a:t>
                </a:r>
                <a:r>
                  <a:rPr lang="en-GB" i="1" dirty="0">
                    <a:latin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 smtClean="0">
                    <a:latin typeface="Comic Sans MS" pitchFamily="66" charset="0"/>
                  </a:rPr>
                  <a:t> </a:t>
                </a:r>
                <a:endParaRPr lang="en-GB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722" y="1169462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311" b="-105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70722" y="2276872"/>
                <a:ext cx="6649750" cy="15929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u="sng" dirty="0" smtClean="0">
                    <a:latin typeface="Comic Sans MS" panose="030F0702030302020204" pitchFamily="66" charset="0"/>
                  </a:rPr>
                  <a:t>Examples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Find </a:t>
                </a:r>
                <a:r>
                  <a:rPr lang="en-GB" dirty="0">
                    <a:latin typeface="Comic Sans MS" panose="030F0702030302020204" pitchFamily="66" charset="0"/>
                  </a:rPr>
                  <a:t>f’(x) </a:t>
                </a:r>
                <a:r>
                  <a:rPr lang="en-GB" dirty="0" smtClean="0">
                    <a:latin typeface="Comic Sans MS" panose="030F0702030302020204" pitchFamily="66" charset="0"/>
                  </a:rPr>
                  <a:t>given that f(x) equals: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a.	x</a:t>
                </a:r>
                <a:r>
                  <a:rPr lang="en-GB" baseline="30000" dirty="0" smtClean="0">
                    <a:latin typeface="Comic Sans MS" panose="030F0702030302020204" pitchFamily="66" charset="0"/>
                  </a:rPr>
                  <a:t>5</a:t>
                </a:r>
                <a:r>
                  <a:rPr lang="en-GB" dirty="0" smtClean="0">
                    <a:latin typeface="Comic Sans MS" panose="030F0702030302020204" pitchFamily="66" charset="0"/>
                  </a:rPr>
                  <a:t>	b.	3x</a:t>
                </a:r>
                <a:r>
                  <a:rPr lang="en-GB" baseline="30000" dirty="0" smtClean="0">
                    <a:latin typeface="Comic Sans MS" panose="030F0702030302020204" pitchFamily="66" charset="0"/>
                  </a:rPr>
                  <a:t>4</a:t>
                </a:r>
                <a:r>
                  <a:rPr lang="en-GB" dirty="0" smtClean="0">
                    <a:latin typeface="Comic Sans MS" panose="030F0702030302020204" pitchFamily="66" charset="0"/>
                  </a:rPr>
                  <a:t>	c.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722" y="2276872"/>
                <a:ext cx="6649750" cy="1592937"/>
              </a:xfrm>
              <a:prstGeom prst="rect">
                <a:avLst/>
              </a:prstGeom>
              <a:blipFill>
                <a:blip r:embed="rId3"/>
                <a:stretch>
                  <a:fillRect l="-733" t="-1916" b="-19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2615458" y="4074160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f’(x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 = 5x</a:t>
            </a:r>
            <a:r>
              <a:rPr lang="en-GB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28971" y="4065875"/>
            <a:ext cx="1449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f’(x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 = 12x</a:t>
            </a:r>
            <a:r>
              <a:rPr lang="en-GB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00192" y="4065875"/>
            <a:ext cx="1226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f(x) = x</a:t>
            </a:r>
            <a:r>
              <a:rPr lang="en-GB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-2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00192" y="4443492"/>
            <a:ext cx="1505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f’(x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 = -2x</a:t>
            </a:r>
            <a:r>
              <a:rPr lang="en-GB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-3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300192" y="4812238"/>
                <a:ext cx="1311898" cy="485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f’(x) = 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4812238"/>
                <a:ext cx="1311898" cy="485518"/>
              </a:xfrm>
              <a:prstGeom prst="rect">
                <a:avLst/>
              </a:prstGeom>
              <a:blipFill>
                <a:blip r:embed="rId4"/>
                <a:stretch>
                  <a:fillRect l="-3704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Callout 16"/>
          <p:cNvSpPr/>
          <p:nvPr/>
        </p:nvSpPr>
        <p:spPr>
          <a:xfrm>
            <a:off x="6913501" y="1620373"/>
            <a:ext cx="2526908" cy="1739389"/>
          </a:xfrm>
          <a:prstGeom prst="wedgeEllipseCallout">
            <a:avLst>
              <a:gd name="adj1" fmla="val -76463"/>
              <a:gd name="adj2" fmla="val -17532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Multiply the coefficient by the index, then reduce the index by 1</a:t>
            </a:r>
          </a:p>
        </p:txBody>
      </p:sp>
    </p:spTree>
    <p:extLst>
      <p:ext uri="{BB962C8B-B14F-4D97-AF65-F5344CB8AC3E}">
        <p14:creationId xmlns:p14="http://schemas.microsoft.com/office/powerpoint/2010/main" val="426092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051720" y="1124744"/>
                <a:ext cx="6840760" cy="29842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u="sng" dirty="0" smtClean="0">
                    <a:latin typeface="Comic Sans MS" panose="030F0702030302020204" pitchFamily="66" charset="0"/>
                  </a:rPr>
                  <a:t>Examples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given that y equals: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a.	2x</a:t>
                </a:r>
                <a:r>
                  <a:rPr lang="en-GB" baseline="30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:r>
                  <a:rPr lang="en-GB" dirty="0" smtClean="0">
                    <a:latin typeface="Comic Sans MS" panose="030F0702030302020204" pitchFamily="66" charset="0"/>
                  </a:rPr>
                  <a:t>– 6x + 3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b.	2x</a:t>
                </a:r>
                <a:r>
                  <a:rPr lang="en-GB" baseline="30000" dirty="0" smtClean="0">
                    <a:latin typeface="Comic Sans MS" panose="030F0702030302020204" pitchFamily="66" charset="0"/>
                  </a:rPr>
                  <a:t>5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+ 3x</a:t>
                </a:r>
                <a:r>
                  <a:rPr lang="en-GB" baseline="30000" dirty="0" smtClean="0">
                    <a:latin typeface="Comic Sans MS" panose="030F0702030302020204" pitchFamily="66" charset="0"/>
                  </a:rPr>
                  <a:t>-2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124744"/>
                <a:ext cx="6840760" cy="2984278"/>
              </a:xfrm>
              <a:prstGeom prst="rect">
                <a:avLst/>
              </a:prstGeom>
              <a:blipFill>
                <a:blip r:embed="rId3"/>
                <a:stretch>
                  <a:fillRect l="-802" t="-1022" b="-24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483768" y="2708920"/>
                <a:ext cx="727379" cy="491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=  </a:t>
                </a:r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708920"/>
                <a:ext cx="727379" cy="491288"/>
              </a:xfrm>
              <a:prstGeom prst="rect">
                <a:avLst/>
              </a:prstGeom>
              <a:blipFill>
                <a:blip r:embed="rId4"/>
                <a:stretch>
                  <a:fillRect r="-6667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980154" y="2769898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4x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438501" y="2769898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- 6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3995936" y="2316930"/>
            <a:ext cx="432048" cy="3919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482554" y="4072141"/>
                <a:ext cx="727379" cy="491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=  </a:t>
                </a:r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2554" y="4072141"/>
                <a:ext cx="727379" cy="491288"/>
              </a:xfrm>
              <a:prstGeom prst="rect">
                <a:avLst/>
              </a:prstGeom>
              <a:blipFill>
                <a:blip r:embed="rId5"/>
                <a:stretch>
                  <a:fillRect r="-6667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2978940" y="4133119"/>
            <a:ext cx="660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10x</a:t>
            </a:r>
            <a:r>
              <a:rPr lang="en-GB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endParaRPr lang="en-GB" baseline="30000" dirty="0"/>
          </a:p>
        </p:txBody>
      </p:sp>
      <p:sp>
        <p:nvSpPr>
          <p:cNvPr id="9" name="Rectangle 8"/>
          <p:cNvSpPr/>
          <p:nvPr/>
        </p:nvSpPr>
        <p:spPr>
          <a:xfrm>
            <a:off x="3598390" y="4133119"/>
            <a:ext cx="78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- 6x</a:t>
            </a:r>
            <a:r>
              <a:rPr lang="en-GB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-3</a:t>
            </a:r>
            <a:endParaRPr lang="en-GB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482553" y="4622489"/>
                <a:ext cx="1678280" cy="491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= 10x</a:t>
                </a:r>
                <a:r>
                  <a:rPr lang="en-GB" baseline="300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4</a:t>
                </a:r>
                <a:r>
                  <a:rPr lang="en-GB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sSup>
                          <m:sSup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2553" y="4622489"/>
                <a:ext cx="1678280" cy="491288"/>
              </a:xfrm>
              <a:prstGeom prst="rect">
                <a:avLst/>
              </a:prstGeom>
              <a:blipFill>
                <a:blip r:embed="rId6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198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821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43808" y="1124744"/>
                <a:ext cx="5256584" cy="4255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u="sng" dirty="0" smtClean="0">
                    <a:latin typeface="Comic Sans MS" panose="030F0702030302020204" pitchFamily="66" charset="0"/>
                  </a:rPr>
                  <a:t>Answers</a:t>
                </a:r>
                <a:endParaRPr lang="en-GB" b="1" u="sng" dirty="0" smtClean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4a.	5x</a:t>
                </a:r>
                <a:r>
                  <a:rPr lang="en-GB" baseline="30000" dirty="0" smtClean="0">
                    <a:latin typeface="Comic Sans MS" panose="030F0702030302020204" pitchFamily="66" charset="0"/>
                  </a:rPr>
                  <a:t>4</a:t>
                </a:r>
                <a:r>
                  <a:rPr lang="en-GB" dirty="0" smtClean="0">
                    <a:latin typeface="Comic Sans MS" panose="030F0702030302020204" pitchFamily="66" charset="0"/>
                  </a:rPr>
                  <a:t>	b.	8x</a:t>
                </a:r>
                <a:r>
                  <a:rPr lang="en-GB" baseline="30000" dirty="0" smtClean="0">
                    <a:latin typeface="Comic Sans MS" panose="030F0702030302020204" pitchFamily="66" charset="0"/>
                  </a:rPr>
                  <a:t>3</a:t>
                </a:r>
                <a:r>
                  <a:rPr lang="en-GB" dirty="0" smtClean="0">
                    <a:latin typeface="Comic Sans MS" panose="030F0702030302020204" pitchFamily="66" charset="0"/>
                  </a:rPr>
                  <a:t>	c.	8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5a.	21x</a:t>
                </a:r>
                <a:r>
                  <a:rPr lang="en-GB" baseline="30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GB" dirty="0" smtClean="0">
                    <a:latin typeface="Comic Sans MS" panose="030F0702030302020204" pitchFamily="66" charset="0"/>
                  </a:rPr>
                  <a:t>	b.	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	c.	0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6a.	2x + 5		b.	6x</a:t>
                </a:r>
                <a:r>
                  <a:rPr lang="en-GB" baseline="30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+ 1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  c.	12x</a:t>
                </a:r>
                <a:r>
                  <a:rPr lang="en-GB" baseline="30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		d.	-6x + 4x</a:t>
                </a:r>
                <a:r>
                  <a:rPr lang="en-GB" baseline="30000" dirty="0" smtClean="0">
                    <a:latin typeface="Comic Sans MS" panose="030F0702030302020204" pitchFamily="66" charset="0"/>
                  </a:rPr>
                  <a:t>3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7a.	6x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√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		b.	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+ 12x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  c.	3x</a:t>
                </a:r>
                <a:r>
                  <a:rPr lang="en-GB" baseline="30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+ 7		d.	3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1124744"/>
                <a:ext cx="5256584" cy="4255332"/>
              </a:xfrm>
              <a:prstGeom prst="rect">
                <a:avLst/>
              </a:prstGeom>
              <a:blipFill rotWithShape="0">
                <a:blip r:embed="rId2"/>
                <a:stretch>
                  <a:fillRect l="-1044" t="-11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393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133</Words>
  <Application>Microsoft Office PowerPoint</Application>
  <PresentationFormat>On-screen Show (4:3)</PresentationFormat>
  <Paragraphs>86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Microsoft YaHei</vt:lpstr>
      <vt:lpstr>Arial</vt:lpstr>
      <vt:lpstr>Calibri</vt:lpstr>
      <vt:lpstr>Cambria Math</vt:lpstr>
      <vt:lpstr>Comic Sans MS</vt:lpstr>
      <vt:lpstr>Times New Roman</vt:lpstr>
      <vt:lpstr>Wingdings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60</cp:revision>
  <dcterms:created xsi:type="dcterms:W3CDTF">2015-07-01T12:05:39Z</dcterms:created>
  <dcterms:modified xsi:type="dcterms:W3CDTF">2018-06-14T11:19:22Z</dcterms:modified>
</cp:coreProperties>
</file>