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44" autoAdjust="0"/>
  </p:normalViewPr>
  <p:slideViewPr>
    <p:cSldViewPr snapToGrid="0">
      <p:cViewPr>
        <p:scale>
          <a:sx n="70" d="100"/>
          <a:sy n="70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9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7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0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1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97C9A82-4BB0-47FF-9FF5-8711343865B7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D65E5ED3-91D2-4DDA-B448-3189E100C4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0" t="13519" r="8266" b="7574"/>
          <a:stretch/>
        </p:blipFill>
        <p:spPr>
          <a:xfrm>
            <a:off x="1097662" y="0"/>
            <a:ext cx="7828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8897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Algebra Revision Mat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99031"/>
            <a:ext cx="2388972" cy="17477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Expanding Brackets</a:t>
            </a: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(2x + 3)(x + 8)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(3x – 2)(4x - 1)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+ 3)(x + 1)(x – 2)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375337"/>
            <a:ext cx="2388972" cy="19510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Factorising and Solving</a:t>
            </a: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 – 8x + 15 = 0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4x² - 49 = 0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6x² + 7x – 3 = 0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89202" y="1492212"/>
            <a:ext cx="2388972" cy="17477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Completing the Square</a:t>
            </a: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+ 8x +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= 0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2x²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+ 8x - 3 = 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77751" y="-1"/>
            <a:ext cx="2388972" cy="13647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Quadratic Formula</a:t>
            </a: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+ 7x - 3 =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+ 3x - 1 =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4 -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477751" y="3370997"/>
                <a:ext cx="2388972" cy="12499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GB" sz="1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Iterations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en-GB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1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1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GB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endParaRPr lang="en-GB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</a:p>
              <a:p>
                <a:endParaRPr lang="en-GB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endParaRPr lang="en-GB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000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751" y="3370997"/>
                <a:ext cx="2388972" cy="12499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444703" y="3695700"/>
            <a:ext cx="2388972" cy="31623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Rearranging Formulae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Make a the subject of the formula:</a:t>
            </a: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</a:rPr>
              <a:t>F = ma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</a:rPr>
              <a:t>v </a:t>
            </a:r>
            <a:r>
              <a:rPr lang="en-GB" sz="1000" dirty="0">
                <a:solidFill>
                  <a:schemeClr val="tx1"/>
                </a:solidFill>
              </a:rPr>
              <a:t>= u + </a:t>
            </a:r>
            <a:r>
              <a:rPr lang="en-GB" sz="1000" dirty="0" smtClean="0">
                <a:solidFill>
                  <a:schemeClr val="tx1"/>
                </a:solidFill>
              </a:rPr>
              <a:t>at</a:t>
            </a: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r>
              <a:rPr lang="en-GB" sz="1000" dirty="0">
                <a:solidFill>
                  <a:schemeClr val="tx1"/>
                </a:solidFill>
              </a:rPr>
              <a:t>ab + c = </a:t>
            </a:r>
            <a:r>
              <a:rPr lang="en-GB" sz="1000" dirty="0" err="1">
                <a:solidFill>
                  <a:schemeClr val="tx1"/>
                </a:solidFill>
              </a:rPr>
              <a:t>bc</a:t>
            </a:r>
            <a:r>
              <a:rPr lang="en-GB" sz="1000" dirty="0">
                <a:solidFill>
                  <a:schemeClr val="tx1"/>
                </a:solidFill>
              </a:rPr>
              <a:t> - 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44703" y="0"/>
            <a:ext cx="2388972" cy="35687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Inequalities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the region satisfying x &gt; 2,   y &gt; - 1 and x + y &lt; 5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 + 4 &lt; x – 3</a:t>
            </a:r>
          </a:p>
          <a:p>
            <a:pPr marL="228600" indent="-228600">
              <a:buFont typeface="+mj-lt"/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 - 7x + 12 ≥ 0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5501" y="-2"/>
            <a:ext cx="2388972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Simultaneous Equations</a:t>
            </a: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sandwiches and a juice cost £3.40. Four sandwiches and three juices cost £7.20. What is the cost of a sandwich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s-E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  <a:r>
              <a:rPr lang="es-E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y </a:t>
            </a:r>
            <a:r>
              <a:rPr 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x + </a:t>
            </a:r>
            <a:r>
              <a:rPr lang="es-E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s-E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 </a:t>
            </a:r>
            <a:r>
              <a:rPr 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s-E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</a:t>
            </a:r>
          </a:p>
          <a:p>
            <a:endParaRPr lang="es-E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arenR" startAt="3"/>
            </a:pPr>
            <a:r>
              <a:rPr lang="es-ES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  <a:r>
              <a:rPr lang="es-E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x² + y² = 34</a:t>
            </a:r>
          </a:p>
          <a:p>
            <a:r>
              <a:rPr lang="es-E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 + 8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5501" y="2374204"/>
            <a:ext cx="2388972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Quadratic Sequences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nth term:</a:t>
            </a: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-2,   2,   10,   22,   38</a:t>
            </a: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3,   15,   33,   57,   87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77749" y="4748409"/>
            <a:ext cx="4866723" cy="21095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 of Graphs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equation to its graph: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0" y="4452466"/>
                <a:ext cx="2388972" cy="240553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GB" sz="1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Algebraic Fractions</a:t>
                </a:r>
              </a:p>
              <a:p>
                <a:pPr marL="228600" indent="-228600">
                  <a:buAutoNum type="arabicParenR"/>
                </a:pPr>
                <a:r>
                  <a:rPr lang="en-GB" sz="1000" dirty="0" smtClean="0">
                    <a:solidFill>
                      <a:schemeClr val="tx1"/>
                    </a:solidFill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−1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−1</m:t>
                        </m:r>
                      </m:den>
                    </m:f>
                  </m:oMath>
                </a14:m>
                <a:endParaRPr lang="en-GB" sz="1000" dirty="0" smtClean="0">
                  <a:solidFill>
                    <a:schemeClr val="tx1"/>
                  </a:solidFill>
                </a:endParaRPr>
              </a:p>
              <a:p>
                <a:pPr marL="228600" indent="-228600">
                  <a:buAutoNum type="arabicParenR"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 marL="228600" indent="-228600">
                  <a:buAutoNum type="arabicParenR"/>
                </a:pPr>
                <a:endParaRPr lang="en-GB" sz="1000" dirty="0" smtClean="0">
                  <a:solidFill>
                    <a:schemeClr val="tx1"/>
                  </a:solidFill>
                </a:endParaRPr>
              </a:p>
              <a:p>
                <a:pPr marL="228600" indent="-228600">
                  <a:buAutoNum type="arabicParenR"/>
                </a:pPr>
                <a:r>
                  <a:rPr lang="en-GB" sz="1000" dirty="0" smtClean="0">
                    <a:solidFill>
                      <a:schemeClr val="tx1"/>
                    </a:solidFill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+ 3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1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− 2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+ 1</m:t>
                        </m:r>
                      </m:den>
                    </m:f>
                  </m:oMath>
                </a14:m>
                <a:endParaRPr lang="en-GB" sz="1000" dirty="0" smtClean="0">
                  <a:solidFill>
                    <a:schemeClr val="tx1"/>
                  </a:solidFill>
                </a:endParaRPr>
              </a:p>
              <a:p>
                <a:pPr marL="228600" indent="-228600">
                  <a:buAutoNum type="arabicParenR"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 marL="228600" indent="-228600">
                  <a:buAutoNum type="arabicParenR"/>
                </a:pPr>
                <a:endParaRPr lang="en-GB" sz="1000" dirty="0" smtClean="0">
                  <a:solidFill>
                    <a:schemeClr val="tx1"/>
                  </a:solidFill>
                </a:endParaRPr>
              </a:p>
              <a:p>
                <a:pPr marL="228600" indent="-228600">
                  <a:buAutoNum type="arabicParenR"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 marL="228600" indent="-228600">
                  <a:buAutoNum type="arabicParenR"/>
                </a:pPr>
                <a:r>
                  <a:rPr lang="en-GB" sz="1000" dirty="0" smtClean="0">
                    <a:solidFill>
                      <a:schemeClr val="tx1"/>
                    </a:solidFill>
                  </a:rPr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− 2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− 3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1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52466"/>
                <a:ext cx="2388972" cy="24055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2386852"/>
                  </p:ext>
                </p:extLst>
              </p:nvPr>
            </p:nvGraphicFramePr>
            <p:xfrm>
              <a:off x="2558256" y="5108555"/>
              <a:ext cx="1840830" cy="16732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20415">
                      <a:extLst>
                        <a:ext uri="{9D8B030D-6E8A-4147-A177-3AD203B41FA5}">
                          <a16:colId xmlns:a16="http://schemas.microsoft.com/office/drawing/2014/main" val="3698947608"/>
                        </a:ext>
                      </a:extLst>
                    </a:gridCol>
                    <a:gridCol w="920415">
                      <a:extLst>
                        <a:ext uri="{9D8B030D-6E8A-4147-A177-3AD203B41FA5}">
                          <a16:colId xmlns:a16="http://schemas.microsoft.com/office/drawing/2014/main" val="4172418695"/>
                        </a:ext>
                      </a:extLst>
                    </a:gridCol>
                  </a:tblGrid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 (letter)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9036631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2x – 5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9601910"/>
                      </a:ext>
                    </a:extLst>
                  </a:tr>
                  <a:tr h="37803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000" b="0" i="1">
                                      <a:solidFill>
                                        <a:schemeClr val="tx1"/>
                                      </a:solidFill>
                                      <a:effectLst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065305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2x</a:t>
                          </a:r>
                          <a:r>
                            <a:rPr lang="en-GB" sz="1000" b="0" baseline="300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4423630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x</a:t>
                          </a:r>
                          <a:r>
                            <a:rPr lang="en-GB" sz="1000" b="0" baseline="300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– 6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6926228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7 - x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85234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22386852"/>
                  </p:ext>
                </p:extLst>
              </p:nvPr>
            </p:nvGraphicFramePr>
            <p:xfrm>
              <a:off x="2558256" y="5108555"/>
              <a:ext cx="1840830" cy="16732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20415">
                      <a:extLst>
                        <a:ext uri="{9D8B030D-6E8A-4147-A177-3AD203B41FA5}">
                          <a16:colId xmlns:a16="http://schemas.microsoft.com/office/drawing/2014/main" val="3698947608"/>
                        </a:ext>
                      </a:extLst>
                    </a:gridCol>
                    <a:gridCol w="920415">
                      <a:extLst>
                        <a:ext uri="{9D8B030D-6E8A-4147-A177-3AD203B41FA5}">
                          <a16:colId xmlns:a16="http://schemas.microsoft.com/office/drawing/2014/main" val="4172418695"/>
                        </a:ext>
                      </a:extLst>
                    </a:gridCol>
                  </a:tblGrid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Graph (letter)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9036631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2x – 5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9601910"/>
                      </a:ext>
                    </a:extLst>
                  </a:tr>
                  <a:tr h="37803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1325" t="-140323" r="-1325" b="-2112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065305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2x</a:t>
                          </a:r>
                          <a:r>
                            <a:rPr lang="en-GB" sz="1000" b="0" baseline="300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4423630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x</a:t>
                          </a:r>
                          <a:r>
                            <a:rPr lang="en-GB" sz="1000" b="0" baseline="300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– 6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6926228"/>
                      </a:ext>
                    </a:extLst>
                  </a:tr>
                  <a:tr h="25904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000" b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y = 7 - x</a:t>
                          </a:r>
                          <a:endParaRPr lang="en-GB" sz="1000" b="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852344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049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4826621"/>
            <a:ext cx="2713037" cy="200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7292"/>
              </p:ext>
            </p:extLst>
          </p:nvPr>
        </p:nvGraphicFramePr>
        <p:xfrm>
          <a:off x="7686026" y="723044"/>
          <a:ext cx="1908000" cy="19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00">
                  <a:extLst>
                    <a:ext uri="{9D8B030D-6E8A-4147-A177-3AD203B41FA5}">
                      <a16:colId xmlns:a16="http://schemas.microsoft.com/office/drawing/2014/main" val="3412665174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1211389433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3370159763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3369949943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667439179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3126049295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935674232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1366804769"/>
                    </a:ext>
                  </a:extLst>
                </a:gridCol>
                <a:gridCol w="212000">
                  <a:extLst>
                    <a:ext uri="{9D8B030D-6E8A-4147-A177-3AD203B41FA5}">
                      <a16:colId xmlns:a16="http://schemas.microsoft.com/office/drawing/2014/main" val="2687569022"/>
                    </a:ext>
                  </a:extLst>
                </a:gridCol>
              </a:tblGrid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571516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486050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37227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198317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34250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7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0032656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483662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986941"/>
                  </a:ext>
                </a:extLst>
              </a:tr>
              <a:tr h="212000"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3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61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80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274</Words>
  <Application>Microsoft Office PowerPoint</Application>
  <PresentationFormat>A4 Paper (210x297 mm)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17</cp:revision>
  <dcterms:created xsi:type="dcterms:W3CDTF">2017-04-26T15:30:54Z</dcterms:created>
  <dcterms:modified xsi:type="dcterms:W3CDTF">2017-11-05T19:27:48Z</dcterms:modified>
</cp:coreProperties>
</file>