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0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C9F3551C-E33B-43AE-90C0-45BE06AC79F2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2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9321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F6A35706-59A9-4ED7-A9E8-4A139669843B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3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406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BB86241C-E5A3-4803-B6C3-6C0164CCC253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4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7616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F60A50DE-4E6C-408A-8760-89C02702DAE2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5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663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B1071E73-2321-4CD4-99CB-1E1CE76CCC6C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6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4094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218C0461-0E3A-4D1F-B651-01E76365D7AD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7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1105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EBD4B99E-A8B4-4AFB-90EB-F9687C948CA6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8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168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3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4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66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07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4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0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32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5F55709-DCCF-4E04-ABBD-BCE01D841BE7}" type="datetimeFigureOut">
              <a:rPr lang="en-GB" smtClean="0"/>
              <a:t>28/08/2015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C34C01E-59DB-4AE8-8705-A4527825A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11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 smtClean="0">
              <a:latin typeface="Comic Sans MS" pitchFamily="66" charset="0"/>
            </a:endParaRPr>
          </a:p>
          <a:p>
            <a:endParaRPr lang="en-GB" sz="2000" u="none" dirty="0" smtClean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3 things you knew already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2 things you learnt today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1 question about today’s topic</a:t>
              </a:r>
              <a:endParaRPr lang="en-GB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2 stars (</a:t>
            </a:r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  <a:r>
              <a:rPr lang="en-GB" sz="2400" dirty="0" smtClean="0">
                <a:latin typeface="Comic Sans MS" pitchFamily="66" charset="0"/>
              </a:rPr>
              <a:t> and a wish (</a:t>
            </a:r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 smtClean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50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37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09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Friday, 28 August 2015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Simplifying Surds</a:t>
            </a:r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Friday, 28 August 2015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latin typeface="Comic Sans MS" pitchFamily="66" charset="0"/>
              </a:rPr>
              <a:t>Simplifying Surds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6025715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 smtClean="0">
                <a:latin typeface="Comic Sans MS" pitchFamily="66" charset="0"/>
              </a:rPr>
              <a:t>Keywords</a:t>
            </a:r>
          </a:p>
          <a:p>
            <a:r>
              <a:rPr lang="en-GB" sz="1600" dirty="0" smtClean="0">
                <a:latin typeface="Comic Sans MS" pitchFamily="66" charset="0"/>
              </a:rPr>
              <a:t>Surd, root, simplify, brackets, factor, square</a:t>
            </a:r>
          </a:p>
          <a:p>
            <a:endParaRPr lang="en-GB" sz="16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itchFamily="66" charset="0"/>
              </a:rPr>
              <a:t>Lesson Objectives</a:t>
            </a:r>
            <a:r>
              <a:rPr lang="en-GB" sz="1600" dirty="0" smtClean="0">
                <a:latin typeface="Comic Sans MS" pitchFamily="66" charset="0"/>
              </a:rPr>
              <a:t>: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923093"/>
            <a:ext cx="17144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Developing students will be able </a:t>
            </a:r>
            <a:r>
              <a:rPr lang="en-GB" sz="1400" dirty="0" smtClean="0">
                <a:latin typeface="Comic Sans MS" pitchFamily="66" charset="0"/>
              </a:rPr>
              <a:t>to simplify surds in the form √a.</a:t>
            </a:r>
          </a:p>
          <a:p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Secure students will be able to </a:t>
            </a:r>
            <a:r>
              <a:rPr lang="en-GB" sz="1400" dirty="0" smtClean="0">
                <a:latin typeface="Comic Sans MS" pitchFamily="66" charset="0"/>
              </a:rPr>
              <a:t>simplify surds involving x or ÷.</a:t>
            </a:r>
          </a:p>
          <a:p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Excelling students will be able to  </a:t>
            </a:r>
            <a:r>
              <a:rPr lang="en-GB" sz="1400" dirty="0" smtClean="0">
                <a:latin typeface="Comic Sans MS" pitchFamily="66" charset="0"/>
              </a:rPr>
              <a:t>simplify surds involving brackets.</a:t>
            </a:r>
          </a:p>
          <a:p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817131" y="1631093"/>
            <a:ext cx="7183976" cy="414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092" b="1" u="sng" dirty="0">
                <a:latin typeface="Comic Sans MS" pitchFamily="66" charset="0"/>
                <a:ea typeface="Microsoft YaHei" pitchFamily="34" charset="-122"/>
              </a:rPr>
              <a:t>Starter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1817131" y="1978463"/>
            <a:ext cx="7183976" cy="2391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1793" dirty="0">
                <a:latin typeface="Comic Sans MS" pitchFamily="66" charset="0"/>
                <a:ea typeface="Microsoft YaHei" pitchFamily="34" charset="-122"/>
              </a:rPr>
              <a:t>What’s the same and what’s different?</a:t>
            </a:r>
          </a:p>
          <a:p>
            <a:pPr algn="ctr"/>
            <a:endParaRPr lang="en-GB" altLang="en-US" sz="3287" dirty="0">
              <a:latin typeface="Comic Sans MS" pitchFamily="66" charset="0"/>
              <a:ea typeface="Microsoft YaHei" pitchFamily="34" charset="-122"/>
            </a:endParaRPr>
          </a:p>
          <a:p>
            <a:pPr algn="ctr"/>
            <a:r>
              <a:rPr lang="en-GB" altLang="en-US" sz="3287" b="1" dirty="0">
                <a:latin typeface="Comic Sans MS" pitchFamily="66" charset="0"/>
                <a:ea typeface="Microsoft YaHei" pitchFamily="34" charset="-122"/>
              </a:rPr>
              <a:t>√2				√81</a:t>
            </a:r>
          </a:p>
          <a:p>
            <a:pPr algn="ctr"/>
            <a:endParaRPr lang="en-GB" altLang="en-US" sz="3287" b="1" dirty="0">
              <a:latin typeface="Comic Sans MS" pitchFamily="66" charset="0"/>
              <a:ea typeface="Microsoft YaHei" pitchFamily="34" charset="-122"/>
            </a:endParaRPr>
          </a:p>
          <a:p>
            <a:pPr algn="ctr"/>
            <a:r>
              <a:rPr lang="en-GB" altLang="en-US" sz="3287" b="1" dirty="0">
                <a:latin typeface="Comic Sans MS" pitchFamily="66" charset="0"/>
                <a:ea typeface="Microsoft YaHei" pitchFamily="34" charset="-122"/>
              </a:rPr>
              <a:t>9				√5</a:t>
            </a:r>
          </a:p>
        </p:txBody>
      </p:sp>
    </p:spTree>
    <p:extLst>
      <p:ext uri="{BB962C8B-B14F-4D97-AF65-F5344CB8AC3E}">
        <p14:creationId xmlns:p14="http://schemas.microsoft.com/office/powerpoint/2010/main" val="311275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9256" y="2093387"/>
            <a:ext cx="2581866" cy="55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88" dirty="0">
                <a:latin typeface="Comic Sans MS" panose="030F0702030302020204" pitchFamily="66" charset="0"/>
              </a:rPr>
              <a:t>Simplify √12</a:t>
            </a:r>
            <a:endParaRPr lang="en-GB" sz="2988" dirty="0">
              <a:latin typeface="Comic Sans MS" panose="030F0702030302020204" pitchFamily="66" charset="0"/>
            </a:endParaRPr>
          </a:p>
        </p:txBody>
      </p:sp>
      <p:sp>
        <p:nvSpPr>
          <p:cNvPr id="5" name="Cloud Callout 4"/>
          <p:cNvSpPr/>
          <p:nvPr/>
        </p:nvSpPr>
        <p:spPr bwMode="auto">
          <a:xfrm>
            <a:off x="2627784" y="2846430"/>
            <a:ext cx="2368509" cy="1590681"/>
          </a:xfrm>
          <a:prstGeom prst="cloudCallout">
            <a:avLst>
              <a:gd name="adj1" fmla="val 50470"/>
              <a:gd name="adj2" fmla="val -65312"/>
            </a:avLst>
          </a:prstGeom>
          <a:solidFill>
            <a:schemeClr val="accent1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400" dirty="0">
                <a:latin typeface="Comic Sans MS" panose="030F0702030302020204" pitchFamily="66" charset="0"/>
                <a:ea typeface="Microsoft YaHei" charset="-122"/>
              </a:rPr>
              <a:t>What is the largest square number that is a factor of 12?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3545" y="2093387"/>
            <a:ext cx="1075778" cy="55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88" dirty="0">
                <a:latin typeface="Comic Sans MS" panose="030F0702030302020204" pitchFamily="66" charset="0"/>
              </a:rPr>
              <a:t>= √4</a:t>
            </a:r>
            <a:endParaRPr lang="en-GB" sz="2988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12616" y="2093387"/>
            <a:ext cx="1075778" cy="55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88" dirty="0">
                <a:latin typeface="Comic Sans MS" panose="030F0702030302020204" pitchFamily="66" charset="0"/>
              </a:rPr>
              <a:t>x √3</a:t>
            </a:r>
            <a:endParaRPr lang="en-GB" sz="2988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5666" y="2736008"/>
            <a:ext cx="2102727" cy="55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88" dirty="0">
                <a:latin typeface="Comic Sans MS" panose="030F0702030302020204" pitchFamily="66" charset="0"/>
              </a:rPr>
              <a:t>= 2 x √3</a:t>
            </a:r>
            <a:endParaRPr lang="en-GB" sz="2988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93989" y="3330532"/>
            <a:ext cx="2102727" cy="55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88" dirty="0">
                <a:latin typeface="Comic Sans MS" panose="030F0702030302020204" pitchFamily="66" charset="0"/>
              </a:rPr>
              <a:t>= 2√3</a:t>
            </a:r>
            <a:endParaRPr lang="en-GB" sz="2988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26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9256" y="2093387"/>
            <a:ext cx="2581866" cy="55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88" dirty="0">
                <a:latin typeface="Comic Sans MS" panose="030F0702030302020204" pitchFamily="66" charset="0"/>
              </a:rPr>
              <a:t>Simplify √72</a:t>
            </a:r>
            <a:endParaRPr lang="en-GB" sz="2988" dirty="0">
              <a:latin typeface="Comic Sans MS" panose="030F0702030302020204" pitchFamily="66" charset="0"/>
            </a:endParaRPr>
          </a:p>
        </p:txBody>
      </p:sp>
      <p:sp>
        <p:nvSpPr>
          <p:cNvPr id="5" name="Cloud Callout 4"/>
          <p:cNvSpPr/>
          <p:nvPr/>
        </p:nvSpPr>
        <p:spPr bwMode="auto">
          <a:xfrm>
            <a:off x="2627784" y="2846431"/>
            <a:ext cx="2368509" cy="1590682"/>
          </a:xfrm>
          <a:prstGeom prst="cloudCallout">
            <a:avLst>
              <a:gd name="adj1" fmla="val 50470"/>
              <a:gd name="adj2" fmla="val -65312"/>
            </a:avLst>
          </a:prstGeom>
          <a:solidFill>
            <a:schemeClr val="accent1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600" dirty="0">
                <a:latin typeface="Comic Sans MS" panose="030F0702030302020204" pitchFamily="66" charset="0"/>
                <a:ea typeface="Microsoft YaHei" charset="-122"/>
              </a:rPr>
              <a:t>What is the largest square number that is a factor of 72?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3545" y="2093387"/>
            <a:ext cx="1321377" cy="55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88" dirty="0">
                <a:latin typeface="Comic Sans MS" panose="030F0702030302020204" pitchFamily="66" charset="0"/>
              </a:rPr>
              <a:t>= √36</a:t>
            </a:r>
            <a:endParaRPr lang="en-GB" sz="2988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23555" y="2093387"/>
            <a:ext cx="1075778" cy="55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88" dirty="0">
                <a:latin typeface="Comic Sans MS" panose="030F0702030302020204" pitchFamily="66" charset="0"/>
              </a:rPr>
              <a:t>x √2</a:t>
            </a:r>
            <a:endParaRPr lang="en-GB" sz="2988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5666" y="2736008"/>
            <a:ext cx="2102727" cy="55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88" dirty="0">
                <a:latin typeface="Comic Sans MS" panose="030F0702030302020204" pitchFamily="66" charset="0"/>
              </a:rPr>
              <a:t>= 6 x √2</a:t>
            </a:r>
            <a:endParaRPr lang="en-GB" sz="2988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93989" y="3330532"/>
            <a:ext cx="2102727" cy="55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88" dirty="0">
                <a:latin typeface="Comic Sans MS" panose="030F0702030302020204" pitchFamily="66" charset="0"/>
              </a:rPr>
              <a:t>= 6√2</a:t>
            </a:r>
            <a:endParaRPr lang="en-GB" sz="2988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85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3641" y="1660640"/>
            <a:ext cx="489478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dirty="0">
                <a:latin typeface="Comic Sans MS" panose="030F0702030302020204" pitchFamily="66" charset="0"/>
              </a:rPr>
              <a:t>Simplify √12 x √27</a:t>
            </a:r>
            <a:endParaRPr lang="en-GB" sz="239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53641" y="2097458"/>
            <a:ext cx="3139001" cy="46012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GB" sz="2390" dirty="0">
                <a:latin typeface="Comic Sans MS" panose="030F0702030302020204" pitchFamily="66" charset="0"/>
              </a:rPr>
              <a:t>√12 = √4 x √3 = 2√3 </a:t>
            </a:r>
            <a:endParaRPr lang="en-GB" sz="239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53641" y="2488295"/>
            <a:ext cx="3096765" cy="46012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sz="2390" dirty="0">
                <a:latin typeface="Comic Sans MS" panose="030F0702030302020204" pitchFamily="66" charset="0"/>
              </a:rPr>
              <a:t>√27 = √9 x √3 = 3√3 </a:t>
            </a:r>
            <a:endParaRPr lang="en-GB" sz="239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48086" y="3002099"/>
            <a:ext cx="274328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dirty="0">
                <a:latin typeface="Comic Sans MS" panose="030F0702030302020204" pitchFamily="66" charset="0"/>
              </a:rPr>
              <a:t>= 2√3 x 3√3</a:t>
            </a:r>
            <a:endParaRPr lang="en-GB" sz="239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48086" y="3434302"/>
            <a:ext cx="274328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dirty="0">
                <a:latin typeface="Comic Sans MS" panose="030F0702030302020204" pitchFamily="66" charset="0"/>
              </a:rPr>
              <a:t>= 2 x 3 x √3 x √3</a:t>
            </a:r>
            <a:endParaRPr lang="en-GB" sz="239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53641" y="2999506"/>
            <a:ext cx="1620957" cy="460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390" dirty="0">
                <a:latin typeface="Comic Sans MS" panose="030F0702030302020204" pitchFamily="66" charset="0"/>
              </a:rPr>
              <a:t>√12 x √27</a:t>
            </a:r>
            <a:endParaRPr lang="en-GB" sz="239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28486" y="3859311"/>
            <a:ext cx="274328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dirty="0">
                <a:latin typeface="Comic Sans MS" panose="030F0702030302020204" pitchFamily="66" charset="0"/>
              </a:rPr>
              <a:t>= 6 x √9</a:t>
            </a:r>
            <a:endParaRPr lang="en-GB" sz="239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28486" y="4296129"/>
            <a:ext cx="274328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dirty="0">
                <a:latin typeface="Comic Sans MS" panose="030F0702030302020204" pitchFamily="66" charset="0"/>
              </a:rPr>
              <a:t>= 18</a:t>
            </a:r>
            <a:endParaRPr lang="en-GB" sz="239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0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0756" y="2752032"/>
            <a:ext cx="4894788" cy="82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dirty="0">
                <a:latin typeface="Comic Sans MS" panose="030F0702030302020204" pitchFamily="66" charset="0"/>
              </a:rPr>
              <a:t>Simplify  </a:t>
            </a:r>
            <a:r>
              <a:rPr lang="en-GB" sz="2390" u="sng" dirty="0">
                <a:latin typeface="Comic Sans MS" panose="030F0702030302020204" pitchFamily="66" charset="0"/>
              </a:rPr>
              <a:t>√90</a:t>
            </a:r>
          </a:p>
          <a:p>
            <a:r>
              <a:rPr lang="en-GB" sz="2390" dirty="0">
                <a:latin typeface="Comic Sans MS" panose="030F0702030302020204" pitchFamily="66" charset="0"/>
              </a:rPr>
              <a:t>	</a:t>
            </a:r>
            <a:r>
              <a:rPr lang="en-GB" sz="2390" dirty="0">
                <a:latin typeface="Comic Sans MS" panose="030F0702030302020204" pitchFamily="66" charset="0"/>
              </a:rPr>
              <a:t> </a:t>
            </a:r>
            <a:r>
              <a:rPr lang="en-GB" sz="2390" dirty="0" smtClean="0">
                <a:latin typeface="Comic Sans MS" panose="030F0702030302020204" pitchFamily="66" charset="0"/>
              </a:rPr>
              <a:t>    √</a:t>
            </a:r>
            <a:r>
              <a:rPr lang="en-GB" sz="2390" dirty="0">
                <a:latin typeface="Comic Sans MS" panose="030F0702030302020204" pitchFamily="66" charset="0"/>
              </a:rPr>
              <a:t>10</a:t>
            </a:r>
            <a:endParaRPr lang="en-GB" sz="239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8085" y="2773084"/>
            <a:ext cx="274328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dirty="0">
                <a:latin typeface="Comic Sans MS" panose="030F0702030302020204" pitchFamily="66" charset="0"/>
              </a:rPr>
              <a:t>= √9</a:t>
            </a:r>
            <a:endParaRPr lang="en-GB" sz="239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70511" y="2773084"/>
            <a:ext cx="2743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= 3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4011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749200" y="926926"/>
            <a:ext cx="3414028" cy="320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345">
              <a:ea typeface="Microsoft YaHei" pitchFamily="34" charset="-122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002" y="1777358"/>
            <a:ext cx="6956258" cy="32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998869" y="2274631"/>
            <a:ext cx="5823049" cy="406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390">
                <a:solidFill>
                  <a:srgbClr val="000000"/>
                </a:solidFill>
                <a:latin typeface="Comic Sans MS" pitchFamily="66" charset="0"/>
              </a:rPr>
              <a:t>(5 - </a:t>
            </a:r>
            <a:r>
              <a:rPr lang="en-GB" altLang="en-US" sz="239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√3)² = (5 - √3)(5 - √3)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28984" y="2740983"/>
            <a:ext cx="5690839" cy="40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39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 = 25 - (√3 x 5) – (5 x √3) + (√3 x √3)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228984" y="3278168"/>
            <a:ext cx="5690839" cy="406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39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 = 25 - 5√3 – 5√3 + √9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228984" y="3765548"/>
            <a:ext cx="5690839" cy="40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39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 = 25 - 10√3 + 3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228984" y="4230396"/>
            <a:ext cx="5690839" cy="40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39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 = 28 - 10√3</a:t>
            </a:r>
          </a:p>
        </p:txBody>
      </p:sp>
    </p:spTree>
    <p:extLst>
      <p:ext uri="{BB962C8B-B14F-4D97-AF65-F5344CB8AC3E}">
        <p14:creationId xmlns:p14="http://schemas.microsoft.com/office/powerpoint/2010/main" val="395665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467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08004" y="1196752"/>
            <a:ext cx="71839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b="1" u="sng" dirty="0">
                <a:latin typeface="Comic Sans MS" pitchFamily="66" charset="0"/>
                <a:ea typeface="Microsoft YaHei" pitchFamily="34" charset="-122"/>
              </a:rPr>
              <a:t>Answers</a:t>
            </a:r>
            <a:endParaRPr lang="en-GB" altLang="en-US" sz="2400" b="1" u="sng" dirty="0">
              <a:latin typeface="Comic Sans MS" pitchFamily="66" charset="0"/>
              <a:ea typeface="Microsoft YaHei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988840"/>
            <a:ext cx="80648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omic Sans MS" panose="030F0702030302020204" pitchFamily="66" charset="0"/>
              </a:rPr>
              <a:t>1.</a:t>
            </a:r>
            <a:r>
              <a:rPr lang="en-GB" sz="2000" dirty="0">
                <a:latin typeface="Comic Sans MS" panose="030F0702030302020204" pitchFamily="66" charset="0"/>
              </a:rPr>
              <a:t>	3√2	</a:t>
            </a:r>
            <a:r>
              <a:rPr lang="en-GB" sz="2000" b="1" dirty="0">
                <a:latin typeface="Comic Sans MS" panose="030F0702030302020204" pitchFamily="66" charset="0"/>
              </a:rPr>
              <a:t>2.</a:t>
            </a:r>
            <a:r>
              <a:rPr lang="en-GB" sz="2000" dirty="0">
                <a:latin typeface="Comic Sans MS" panose="030F0702030302020204" pitchFamily="66" charset="0"/>
              </a:rPr>
              <a:t>	4√14		</a:t>
            </a:r>
            <a:r>
              <a:rPr lang="en-GB" sz="2000" b="1" dirty="0">
                <a:latin typeface="Comic Sans MS" panose="030F0702030302020204" pitchFamily="66" charset="0"/>
              </a:rPr>
              <a:t>9.</a:t>
            </a:r>
            <a:r>
              <a:rPr lang="en-GB" sz="2000" dirty="0">
                <a:latin typeface="Comic Sans MS" panose="030F0702030302020204" pitchFamily="66" charset="0"/>
              </a:rPr>
              <a:t>	33 + 11√3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b="1" dirty="0">
                <a:latin typeface="Comic Sans MS" panose="030F0702030302020204" pitchFamily="66" charset="0"/>
              </a:rPr>
              <a:t>3.</a:t>
            </a:r>
            <a:r>
              <a:rPr lang="en-GB" sz="2000" dirty="0">
                <a:latin typeface="Comic Sans MS" panose="030F0702030302020204" pitchFamily="66" charset="0"/>
              </a:rPr>
              <a:t>	4√6	</a:t>
            </a:r>
            <a:r>
              <a:rPr lang="en-GB" sz="2000" b="1" dirty="0">
                <a:latin typeface="Comic Sans MS" panose="030F0702030302020204" pitchFamily="66" charset="0"/>
              </a:rPr>
              <a:t>4.</a:t>
            </a:r>
            <a:r>
              <a:rPr lang="en-GB" sz="2000" dirty="0">
                <a:latin typeface="Comic Sans MS" panose="030F0702030302020204" pitchFamily="66" charset="0"/>
              </a:rPr>
              <a:t>	2√15		</a:t>
            </a:r>
            <a:r>
              <a:rPr lang="en-GB" sz="2000" b="1" dirty="0">
                <a:latin typeface="Comic Sans MS" panose="030F0702030302020204" pitchFamily="66" charset="0"/>
              </a:rPr>
              <a:t>10.</a:t>
            </a:r>
            <a:r>
              <a:rPr lang="en-GB" sz="2000" dirty="0">
                <a:latin typeface="Comic Sans MS" panose="030F0702030302020204" pitchFamily="66" charset="0"/>
              </a:rPr>
              <a:t>	44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b="1" dirty="0">
                <a:latin typeface="Comic Sans MS" panose="030F0702030302020204" pitchFamily="66" charset="0"/>
              </a:rPr>
              <a:t>5.</a:t>
            </a:r>
            <a:r>
              <a:rPr lang="en-GB" sz="2000" dirty="0">
                <a:latin typeface="Comic Sans MS" panose="030F0702030302020204" pitchFamily="66" charset="0"/>
              </a:rPr>
              <a:t>	3√6				</a:t>
            </a:r>
            <a:r>
              <a:rPr lang="en-GB" sz="2000" b="1" dirty="0">
                <a:latin typeface="Comic Sans MS" panose="030F0702030302020204" pitchFamily="66" charset="0"/>
              </a:rPr>
              <a:t>11.</a:t>
            </a:r>
            <a:r>
              <a:rPr lang="en-GB" sz="2000" dirty="0">
                <a:latin typeface="Comic Sans MS" panose="030F0702030302020204" pitchFamily="66" charset="0"/>
              </a:rPr>
              <a:t>	34 - 25√2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b="1" dirty="0">
                <a:latin typeface="Comic Sans MS" panose="030F0702030302020204" pitchFamily="66" charset="0"/>
              </a:rPr>
              <a:t>6.</a:t>
            </a:r>
            <a:r>
              <a:rPr lang="en-GB" sz="2000" dirty="0">
                <a:latin typeface="Comic Sans MS" panose="030F0702030302020204" pitchFamily="66" charset="0"/>
              </a:rPr>
              <a:t>	12				</a:t>
            </a:r>
            <a:r>
              <a:rPr lang="en-GB" sz="2000" b="1" dirty="0">
                <a:latin typeface="Comic Sans MS" panose="030F0702030302020204" pitchFamily="66" charset="0"/>
              </a:rPr>
              <a:t>12.</a:t>
            </a:r>
            <a:r>
              <a:rPr lang="en-GB" sz="2000" dirty="0">
                <a:latin typeface="Comic Sans MS" panose="030F0702030302020204" pitchFamily="66" charset="0"/>
              </a:rPr>
              <a:t>	9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b="1" dirty="0">
                <a:latin typeface="Comic Sans MS" panose="030F0702030302020204" pitchFamily="66" charset="0"/>
              </a:rPr>
              <a:t>7.</a:t>
            </a:r>
            <a:r>
              <a:rPr lang="en-GB" sz="2000" dirty="0">
                <a:latin typeface="Comic Sans MS" panose="030F0702030302020204" pitchFamily="66" charset="0"/>
              </a:rPr>
              <a:t>	8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b="1" dirty="0">
                <a:latin typeface="Comic Sans MS" panose="030F0702030302020204" pitchFamily="66" charset="0"/>
              </a:rPr>
              <a:t>8.</a:t>
            </a:r>
            <a:r>
              <a:rPr lang="en-GB" sz="2000" dirty="0">
                <a:latin typeface="Comic Sans MS" panose="030F0702030302020204" pitchFamily="66" charset="0"/>
              </a:rPr>
              <a:t>	6</a:t>
            </a:r>
          </a:p>
        </p:txBody>
      </p:sp>
    </p:spTree>
    <p:extLst>
      <p:ext uri="{BB962C8B-B14F-4D97-AF65-F5344CB8AC3E}">
        <p14:creationId xmlns:p14="http://schemas.microsoft.com/office/powerpoint/2010/main" val="290767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17130" y="1340768"/>
            <a:ext cx="71839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800" b="1" u="sng" dirty="0">
                <a:latin typeface="Comic Sans MS" panose="030F0702030302020204" pitchFamily="66" charset="0"/>
                <a:ea typeface="Microsoft YaHei" pitchFamily="34" charset="-122"/>
              </a:rPr>
              <a:t>Plenary</a:t>
            </a:r>
            <a:endParaRPr lang="en-GB" altLang="en-US" sz="2800" b="1" u="sng" dirty="0">
              <a:latin typeface="Comic Sans MS" pitchFamily="66" charset="0"/>
              <a:ea typeface="Microsoft YaHei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2096" y="2191856"/>
            <a:ext cx="5594044" cy="2506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89" dirty="0">
                <a:latin typeface="Comic Sans MS" panose="030F0702030302020204" pitchFamily="66" charset="0"/>
              </a:rPr>
              <a:t>The answer is</a:t>
            </a:r>
          </a:p>
          <a:p>
            <a:pPr algn="ctr"/>
            <a:endParaRPr lang="en-GB" sz="2689" dirty="0">
              <a:latin typeface="Comic Sans MS" panose="030F0702030302020204" pitchFamily="66" charset="0"/>
            </a:endParaRPr>
          </a:p>
          <a:p>
            <a:pPr algn="ctr"/>
            <a:r>
              <a:rPr lang="en-GB" sz="4930" dirty="0">
                <a:latin typeface="Comic Sans MS" panose="030F0702030302020204" pitchFamily="66" charset="0"/>
              </a:rPr>
              <a:t>3√5</a:t>
            </a:r>
            <a:endParaRPr lang="en-GB" sz="4930" dirty="0">
              <a:latin typeface="Comic Sans MS" panose="030F0702030302020204" pitchFamily="66" charset="0"/>
            </a:endParaRPr>
          </a:p>
          <a:p>
            <a:pPr algn="ctr"/>
            <a:endParaRPr lang="en-GB" sz="2689" dirty="0">
              <a:latin typeface="Comic Sans MS" panose="030F0702030302020204" pitchFamily="66" charset="0"/>
            </a:endParaRPr>
          </a:p>
          <a:p>
            <a:pPr algn="ctr"/>
            <a:r>
              <a:rPr lang="en-GB" sz="2689" dirty="0">
                <a:latin typeface="Comic Sans MS" panose="030F0702030302020204" pitchFamily="66" charset="0"/>
              </a:rPr>
              <a:t>What was the question?</a:t>
            </a:r>
          </a:p>
        </p:txBody>
      </p:sp>
    </p:spTree>
    <p:extLst>
      <p:ext uri="{BB962C8B-B14F-4D97-AF65-F5344CB8AC3E}">
        <p14:creationId xmlns:p14="http://schemas.microsoft.com/office/powerpoint/2010/main" val="252944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63138" y="1086919"/>
            <a:ext cx="3754529" cy="31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345">
              <a:ea typeface="Microsoft YaHei" pitchFamily="34" charset="-122"/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2513738" y="1721196"/>
            <a:ext cx="5747895" cy="36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/>
            <a:r>
              <a:rPr lang="en-GB" altLang="en-US" sz="1793" b="1" u="sng">
                <a:solidFill>
                  <a:srgbClr val="000000"/>
                </a:solidFill>
                <a:latin typeface="Comic Sans MS" pitchFamily="66" charset="0"/>
              </a:rPr>
              <a:t>What is a surd?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317259" y="2111246"/>
            <a:ext cx="6122991" cy="752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1793">
                <a:solidFill>
                  <a:srgbClr val="000000"/>
                </a:solidFill>
                <a:latin typeface="Comic Sans MS" pitchFamily="66" charset="0"/>
              </a:rPr>
              <a:t>A </a:t>
            </a:r>
            <a:r>
              <a:rPr lang="en-GB" altLang="en-US" sz="1793" b="1">
                <a:solidFill>
                  <a:srgbClr val="000000"/>
                </a:solidFill>
                <a:latin typeface="Comic Sans MS" pitchFamily="66" charset="0"/>
              </a:rPr>
              <a:t>surd</a:t>
            </a:r>
            <a:r>
              <a:rPr lang="en-GB" altLang="en-US" sz="1793">
                <a:solidFill>
                  <a:srgbClr val="000000"/>
                </a:solidFill>
                <a:latin typeface="Comic Sans MS" pitchFamily="66" charset="0"/>
              </a:rPr>
              <a:t> is a square root which cannot be reduced to a whole number.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317259" y="2762120"/>
            <a:ext cx="2809051" cy="197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1793" u="sng">
                <a:solidFill>
                  <a:srgbClr val="000000"/>
                </a:solidFill>
                <a:latin typeface="Comic Sans MS" pitchFamily="66" charset="0"/>
              </a:rPr>
              <a:t>Examples</a:t>
            </a:r>
            <a:r>
              <a:rPr lang="en-GB" altLang="en-US" sz="1793">
                <a:solidFill>
                  <a:srgbClr val="000000"/>
                </a:solidFill>
                <a:latin typeface="Comic Sans MS" pitchFamily="66" charset="0"/>
              </a:rPr>
              <a:t>: </a:t>
            </a:r>
          </a:p>
          <a:p>
            <a:pPr eaLnBrk="1"/>
            <a:endParaRPr lang="en-GB" altLang="en-US" sz="1793">
              <a:solidFill>
                <a:srgbClr val="000000"/>
              </a:solidFill>
              <a:latin typeface="Comic Sans MS" pitchFamily="66" charset="0"/>
            </a:endParaRPr>
          </a:p>
          <a:p>
            <a:pPr eaLnBrk="1"/>
            <a:r>
              <a:rPr lang="en-GB" altLang="en-US" sz="1793" b="1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√2</a:t>
            </a:r>
            <a:r>
              <a:rPr lang="en-GB" altLang="en-US" sz="1793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 is a surd. </a:t>
            </a:r>
          </a:p>
          <a:p>
            <a:pPr eaLnBrk="1"/>
            <a:r>
              <a:rPr lang="en-GB" altLang="en-US" sz="1793" b="1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√5</a:t>
            </a:r>
            <a:r>
              <a:rPr lang="en-GB" altLang="en-US" sz="1793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 is a surd.</a:t>
            </a:r>
          </a:p>
          <a:p>
            <a:pPr eaLnBrk="1"/>
            <a:r>
              <a:rPr lang="en-GB" altLang="en-US" sz="1793" b="1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√81</a:t>
            </a:r>
            <a:r>
              <a:rPr lang="en-GB" altLang="en-US" sz="1793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 </a:t>
            </a:r>
            <a:r>
              <a:rPr lang="en-GB" altLang="en-US" sz="1793" i="1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looks like</a:t>
            </a:r>
            <a:r>
              <a:rPr lang="en-GB" altLang="en-US" sz="1793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 a surd, but isn't really...</a:t>
            </a:r>
          </a:p>
        </p:txBody>
      </p:sp>
      <p:pic>
        <p:nvPicPr>
          <p:cNvPr id="215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541" y="2796503"/>
            <a:ext cx="3548525" cy="177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4775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613969" y="2176099"/>
            <a:ext cx="2273149" cy="48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√4 x √9 = 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449258" y="2176099"/>
            <a:ext cx="2987965" cy="48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2 x </a:t>
            </a:r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3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771" r="20174" b="39771"/>
          <a:stretch>
            <a:fillRect/>
          </a:stretch>
        </p:blipFill>
        <p:spPr bwMode="auto">
          <a:xfrm>
            <a:off x="4748454" y="4051858"/>
            <a:ext cx="3325849" cy="57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39771" r="20174" b="3977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435930" y="4157326"/>
            <a:ext cx="3429446" cy="40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390" dirty="0">
                <a:solidFill>
                  <a:srgbClr val="000000"/>
                </a:solidFill>
                <a:latin typeface="Comic Sans MS" pitchFamily="66" charset="0"/>
              </a:rPr>
              <a:t>General Rule:</a:t>
            </a:r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1936345" y="3913100"/>
            <a:ext cx="6857702" cy="854791"/>
          </a:xfrm>
          <a:prstGeom prst="roundRect">
            <a:avLst>
              <a:gd name="adj" fmla="val 125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195">
              <a:latin typeface="Comic Sans MS" pitchFamily="66" charset="0"/>
              <a:ea typeface="Microsoft YaHei" pitchFamily="34" charset="-122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5552814" y="2176099"/>
            <a:ext cx="2987965" cy="48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= 6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6247269" y="2176099"/>
            <a:ext cx="1819046" cy="48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= √36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2613969" y="2934648"/>
            <a:ext cx="2273149" cy="48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√2 </a:t>
            </a:r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x </a:t>
            </a:r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√8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4249267" y="2944900"/>
            <a:ext cx="1819046" cy="48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= √16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5365196" y="2944900"/>
            <a:ext cx="1819046" cy="48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= 4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330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2" grpId="0"/>
      <p:bldP spid="6158" grpId="0"/>
      <p:bldP spid="6159" grpId="0" animBg="1"/>
      <p:bldP spid="19" grpId="0"/>
      <p:bldP spid="20" grpId="0"/>
      <p:bldP spid="25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5666923" y="1916814"/>
            <a:ext cx="2840010" cy="228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092" b="1">
                <a:solidFill>
                  <a:srgbClr val="000000"/>
                </a:solidFill>
                <a:latin typeface="Comic Sans MS" pitchFamily="66" charset="0"/>
              </a:rPr>
              <a:t>2-minute challenge:</a:t>
            </a:r>
          </a:p>
          <a:p>
            <a:pPr eaLnBrk="1"/>
            <a:r>
              <a:rPr lang="en-GB" altLang="en-US" sz="2092">
                <a:solidFill>
                  <a:srgbClr val="000000"/>
                </a:solidFill>
                <a:latin typeface="Comic Sans MS" pitchFamily="66" charset="0"/>
              </a:rPr>
              <a:t>How many can you do? </a:t>
            </a:r>
          </a:p>
          <a:p>
            <a:pPr eaLnBrk="1"/>
            <a:r>
              <a:rPr lang="en-GB" altLang="en-US" sz="2092">
                <a:solidFill>
                  <a:srgbClr val="000000"/>
                </a:solidFill>
                <a:latin typeface="Comic Sans MS" pitchFamily="66" charset="0"/>
              </a:rPr>
              <a:t>Simplify answers where possible.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652548" y="2066194"/>
            <a:ext cx="4571405" cy="282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√3 x √12 =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√3 x √4 = 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√2 x √5 =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√5 x √5 = 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√6 x √9 = 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√5 x √20 = 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√3 x √27 = 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√2 x √3 x √6 =</a:t>
            </a:r>
          </a:p>
        </p:txBody>
      </p:sp>
      <p:pic>
        <p:nvPicPr>
          <p:cNvPr id="2458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497" y="4453921"/>
            <a:ext cx="1827847" cy="1055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1" name="Line 7"/>
          <p:cNvSpPr>
            <a:spLocks noChangeShapeType="1"/>
          </p:cNvSpPr>
          <p:nvPr/>
        </p:nvSpPr>
        <p:spPr bwMode="auto">
          <a:xfrm>
            <a:off x="6107512" y="4308096"/>
            <a:ext cx="1958833" cy="1269739"/>
          </a:xfrm>
          <a:prstGeom prst="line">
            <a:avLst/>
          </a:prstGeom>
          <a:noFill/>
          <a:ln w="756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345"/>
          </a:p>
        </p:txBody>
      </p:sp>
      <p:sp>
        <p:nvSpPr>
          <p:cNvPr id="24582" name="Line 8"/>
          <p:cNvSpPr>
            <a:spLocks noChangeShapeType="1"/>
          </p:cNvSpPr>
          <p:nvPr/>
        </p:nvSpPr>
        <p:spPr bwMode="auto">
          <a:xfrm flipV="1">
            <a:off x="5780048" y="4302168"/>
            <a:ext cx="2351791" cy="1183193"/>
          </a:xfrm>
          <a:prstGeom prst="line">
            <a:avLst/>
          </a:prstGeom>
          <a:noFill/>
          <a:ln w="756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345"/>
          </a:p>
        </p:txBody>
      </p:sp>
    </p:spTree>
    <p:extLst>
      <p:ext uri="{BB962C8B-B14F-4D97-AF65-F5344CB8AC3E}">
        <p14:creationId xmlns:p14="http://schemas.microsoft.com/office/powerpoint/2010/main" val="2900844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5795528" y="2091091"/>
            <a:ext cx="2530407" cy="1513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092" b="1">
                <a:solidFill>
                  <a:srgbClr val="000000"/>
                </a:solidFill>
                <a:latin typeface="Comic Sans MS" pitchFamily="66" charset="0"/>
              </a:rPr>
              <a:t>2-minute challenge:</a:t>
            </a:r>
          </a:p>
          <a:p>
            <a:pPr eaLnBrk="1"/>
            <a:r>
              <a:rPr lang="en-GB" altLang="en-US" sz="2092">
                <a:solidFill>
                  <a:srgbClr val="000000"/>
                </a:solidFill>
                <a:latin typeface="Comic Sans MS" pitchFamily="66" charset="0"/>
              </a:rPr>
              <a:t>Answers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652548" y="2081607"/>
            <a:ext cx="4571405" cy="3049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√3 x √12 = 6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√3 x √4 = √12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√2 x √5 = √10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√5 x √5 = 5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√6 x √9 = √54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√5 x √20 = 10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√3 x √27 = 9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√2 x √3 x √6 = 6</a:t>
            </a:r>
          </a:p>
        </p:txBody>
      </p:sp>
    </p:spTree>
    <p:extLst>
      <p:ext uri="{BB962C8B-B14F-4D97-AF65-F5344CB8AC3E}">
        <p14:creationId xmlns:p14="http://schemas.microsoft.com/office/powerpoint/2010/main" val="23853360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5388281" y="1111816"/>
            <a:ext cx="3428255" cy="320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345">
              <a:ea typeface="Microsoft YaHei" pitchFamily="34" charset="-122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792922" y="1976091"/>
            <a:ext cx="3428256" cy="48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√36 ÷ √</a:t>
            </a:r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9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663792" y="1976091"/>
            <a:ext cx="1612112" cy="48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= 6 </a:t>
            </a:r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÷ </a:t>
            </a:r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3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022854" y="4167140"/>
            <a:ext cx="3429446" cy="40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390" dirty="0">
                <a:solidFill>
                  <a:srgbClr val="000000"/>
                </a:solidFill>
                <a:latin typeface="Comic Sans MS" pitchFamily="66" charset="0"/>
              </a:rPr>
              <a:t>General Rule:</a:t>
            </a:r>
          </a:p>
        </p:txBody>
      </p:sp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74" t="59755" r="20174"/>
          <a:stretch>
            <a:fillRect/>
          </a:stretch>
        </p:blipFill>
        <p:spPr bwMode="auto">
          <a:xfrm>
            <a:off x="5576863" y="3939511"/>
            <a:ext cx="1791597" cy="86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0174" t="59755" r="20174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34" name="AutoShape 18"/>
          <p:cNvSpPr>
            <a:spLocks noChangeArrowheads="1"/>
          </p:cNvSpPr>
          <p:nvPr/>
        </p:nvSpPr>
        <p:spPr bwMode="auto">
          <a:xfrm>
            <a:off x="1956048" y="3943068"/>
            <a:ext cx="6857702" cy="854791"/>
          </a:xfrm>
          <a:prstGeom prst="roundRect">
            <a:avLst>
              <a:gd name="adj" fmla="val 125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195">
              <a:latin typeface="Comic Sans MS" pitchFamily="66" charset="0"/>
              <a:ea typeface="Microsoft YaHei" pitchFamily="34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31877" y="1953557"/>
            <a:ext cx="728084" cy="5521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= </a:t>
            </a:r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2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74698" y="1953557"/>
            <a:ext cx="960519" cy="5521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= √4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2792922" y="2783533"/>
            <a:ext cx="3428256" cy="48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√54 </a:t>
            </a:r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÷ </a:t>
            </a:r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√6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4663792" y="2783533"/>
            <a:ext cx="1612112" cy="48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= √9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94333" y="2760999"/>
            <a:ext cx="728084" cy="5521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= </a:t>
            </a:r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3</a:t>
            </a:r>
            <a:endParaRPr lang="en-GB" altLang="en-US" sz="2988" dirty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637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4" grpId="0"/>
      <p:bldP spid="9229" grpId="0"/>
      <p:bldP spid="9234" grpId="0" animBg="1"/>
      <p:bldP spid="2" grpId="0"/>
      <p:bldP spid="3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551417" y="1941710"/>
            <a:ext cx="2644723" cy="1779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092" b="1">
                <a:solidFill>
                  <a:srgbClr val="000000"/>
                </a:solidFill>
                <a:latin typeface="Comic Sans MS" pitchFamily="66" charset="0"/>
              </a:rPr>
              <a:t>2-minute challenge:</a:t>
            </a:r>
          </a:p>
          <a:p>
            <a:pPr eaLnBrk="1"/>
            <a:r>
              <a:rPr lang="en-GB" altLang="en-US" sz="2092">
                <a:solidFill>
                  <a:srgbClr val="000000"/>
                </a:solidFill>
                <a:latin typeface="Comic Sans MS" pitchFamily="66" charset="0"/>
              </a:rPr>
              <a:t>How many can you do? </a:t>
            </a:r>
          </a:p>
          <a:p>
            <a:pPr eaLnBrk="1"/>
            <a:r>
              <a:rPr lang="en-GB" altLang="en-US" sz="2092">
                <a:solidFill>
                  <a:srgbClr val="000000"/>
                </a:solidFill>
                <a:latin typeface="Comic Sans MS" pitchFamily="66" charset="0"/>
              </a:rPr>
              <a:t>Simplify answers where possible.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783534" y="2161040"/>
            <a:ext cx="4571405" cy="282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√12 ÷ √3 =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√44 ÷ √4 = 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√100 ÷ √4 =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√25 ÷ √5 = 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√81 ÷ √9 = 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√75 ÷ √25 = 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√28 ÷ √7 = 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(√2 x √9) ÷ √3 =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102" y="4347220"/>
            <a:ext cx="1829038" cy="1055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6236116" y="4200210"/>
            <a:ext cx="1960024" cy="1269738"/>
          </a:xfrm>
          <a:prstGeom prst="line">
            <a:avLst/>
          </a:prstGeom>
          <a:noFill/>
          <a:ln w="756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345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V="1">
            <a:off x="5909841" y="4195468"/>
            <a:ext cx="2351791" cy="1182007"/>
          </a:xfrm>
          <a:prstGeom prst="line">
            <a:avLst/>
          </a:prstGeom>
          <a:noFill/>
          <a:ln w="756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345"/>
          </a:p>
        </p:txBody>
      </p:sp>
    </p:spTree>
    <p:extLst>
      <p:ext uri="{BB962C8B-B14F-4D97-AF65-F5344CB8AC3E}">
        <p14:creationId xmlns:p14="http://schemas.microsoft.com/office/powerpoint/2010/main" val="1550036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042018" y="1982019"/>
            <a:ext cx="2530408" cy="159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092" b="1">
                <a:solidFill>
                  <a:srgbClr val="000000"/>
                </a:solidFill>
                <a:latin typeface="Comic Sans MS" pitchFamily="66" charset="0"/>
              </a:rPr>
              <a:t>2-minute challenge:</a:t>
            </a:r>
          </a:p>
          <a:p>
            <a:pPr eaLnBrk="1"/>
            <a:r>
              <a:rPr lang="en-GB" altLang="en-US" sz="2092">
                <a:solidFill>
                  <a:srgbClr val="000000"/>
                </a:solidFill>
                <a:latin typeface="Comic Sans MS" pitchFamily="66" charset="0"/>
              </a:rPr>
              <a:t>Answers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14520" y="2257071"/>
            <a:ext cx="4571405" cy="2827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√12 ÷ √3 = 2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√44 ÷ √4 = √11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√100 ÷ √4 = 5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√25 ÷ √5 = √5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√81 ÷ √9 = 3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√75 ÷ √25 = √3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√28 ÷ √7 = 2</a:t>
            </a:r>
          </a:p>
          <a:p>
            <a:pPr eaLnBrk="1"/>
            <a:r>
              <a:rPr lang="en-GB" altLang="en-US" sz="2689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(√2 x √9) ÷ √3 = √6</a:t>
            </a:r>
          </a:p>
        </p:txBody>
      </p:sp>
    </p:spTree>
    <p:extLst>
      <p:ext uri="{BB962C8B-B14F-4D97-AF65-F5344CB8AC3E}">
        <p14:creationId xmlns:p14="http://schemas.microsoft.com/office/powerpoint/2010/main" val="13305298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4217824" y="1653967"/>
            <a:ext cx="3415215" cy="485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√9 + √16 = ?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153779" y="4178290"/>
            <a:ext cx="3415215" cy="406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390">
                <a:solidFill>
                  <a:srgbClr val="000000"/>
                </a:solidFill>
                <a:latin typeface="Comic Sans MS" pitchFamily="66" charset="0"/>
              </a:rPr>
              <a:t>General Rule: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1990134" y="3934008"/>
            <a:ext cx="6829244" cy="854989"/>
          </a:xfrm>
          <a:prstGeom prst="roundRect">
            <a:avLst>
              <a:gd name="adj" fmla="val 125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195">
              <a:latin typeface="Comic Sans MS" pitchFamily="66" charset="0"/>
              <a:ea typeface="Microsoft YaHei" pitchFamily="34" charset="-12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099806" y="2359374"/>
            <a:ext cx="4227514" cy="483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√(9 + 16) = √25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818956" y="2926076"/>
            <a:ext cx="1740811" cy="485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=  5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260530" y="2349085"/>
            <a:ext cx="4291550" cy="485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√9 + √16 = 3 + 4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762041" y="2926076"/>
            <a:ext cx="1741996" cy="485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2988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=  7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4916783" y="4056148"/>
            <a:ext cx="3576489" cy="598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229" tIns="33614" rIns="67229" bIns="33614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r>
              <a:rPr lang="en-GB" altLang="en-US" sz="1793" b="1">
                <a:solidFill>
                  <a:srgbClr val="DC2300"/>
                </a:solidFill>
                <a:latin typeface="Comic Sans MS" pitchFamily="66" charset="0"/>
              </a:rPr>
              <a:t>There isn't a rule for adding or subtracting!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2153780" y="3809494"/>
            <a:ext cx="2601729" cy="1104016"/>
          </a:xfrm>
          <a:prstGeom prst="line">
            <a:avLst/>
          </a:prstGeom>
          <a:noFill/>
          <a:ln w="72000">
            <a:solidFill>
              <a:srgbClr val="FF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345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083969" y="2368861"/>
            <a:ext cx="1185" cy="1042224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345"/>
          </a:p>
        </p:txBody>
      </p:sp>
    </p:spTree>
    <p:extLst>
      <p:ext uri="{BB962C8B-B14F-4D97-AF65-F5344CB8AC3E}">
        <p14:creationId xmlns:p14="http://schemas.microsoft.com/office/powerpoint/2010/main" val="262850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641</Words>
  <Application>Microsoft Office PowerPoint</Application>
  <PresentationFormat>On-screen Show (4:3)</PresentationFormat>
  <Paragraphs>132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 Unicode MS</vt:lpstr>
      <vt:lpstr>Microsoft YaHei</vt:lpstr>
      <vt:lpstr>Arial</vt:lpstr>
      <vt:lpstr>Calibri</vt:lpstr>
      <vt:lpstr>Comic Sans MS</vt:lpstr>
      <vt:lpstr>Times New Roman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Glover</cp:lastModifiedBy>
  <cp:revision>13</cp:revision>
  <dcterms:created xsi:type="dcterms:W3CDTF">2015-07-01T12:05:39Z</dcterms:created>
  <dcterms:modified xsi:type="dcterms:W3CDTF">2015-08-28T14:35:58Z</dcterms:modified>
</cp:coreProperties>
</file>