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42"/>
  </p:notesMasterIdLst>
  <p:sldIdLst>
    <p:sldId id="279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313" r:id="rId12"/>
    <p:sldId id="314" r:id="rId13"/>
    <p:sldId id="315" r:id="rId14"/>
    <p:sldId id="316" r:id="rId15"/>
    <p:sldId id="317" r:id="rId16"/>
    <p:sldId id="318" r:id="rId17"/>
    <p:sldId id="319" r:id="rId18"/>
    <p:sldId id="320" r:id="rId19"/>
    <p:sldId id="321" r:id="rId20"/>
    <p:sldId id="322" r:id="rId21"/>
    <p:sldId id="323" r:id="rId22"/>
    <p:sldId id="324" r:id="rId23"/>
    <p:sldId id="325" r:id="rId24"/>
    <p:sldId id="326" r:id="rId25"/>
    <p:sldId id="299" r:id="rId26"/>
    <p:sldId id="300" r:id="rId27"/>
    <p:sldId id="301" r:id="rId28"/>
    <p:sldId id="307" r:id="rId29"/>
    <p:sldId id="311" r:id="rId30"/>
    <p:sldId id="312" r:id="rId31"/>
    <p:sldId id="309" r:id="rId32"/>
    <p:sldId id="310" r:id="rId33"/>
    <p:sldId id="302" r:id="rId34"/>
    <p:sldId id="306" r:id="rId35"/>
    <p:sldId id="305" r:id="rId36"/>
    <p:sldId id="327" r:id="rId37"/>
    <p:sldId id="328" r:id="rId38"/>
    <p:sldId id="329" r:id="rId39"/>
    <p:sldId id="330" r:id="rId40"/>
    <p:sldId id="256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42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6F85B-3A73-419E-8473-96D639676AD5}" type="datetimeFigureOut">
              <a:rPr lang="en-GB" smtClean="0"/>
              <a:t>28/08/2017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22B3F-CFD1-4D08-88A2-9C0473CAC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633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DA2FB-D15F-45BB-B979-B08B0DABF33B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4460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CD7815-80E9-4118-AACF-8DAEA4E23B92}" type="slidenum">
              <a:rPr lang="en-GB"/>
              <a:pPr/>
              <a:t>27</a:t>
            </a:fld>
            <a:endParaRPr lang="en-GB"/>
          </a:p>
        </p:txBody>
      </p:sp>
      <p:sp>
        <p:nvSpPr>
          <p:cNvPr id="351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2439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CD7815-80E9-4118-AACF-8DAEA4E23B92}" type="slidenum">
              <a:rPr lang="en-GB"/>
              <a:pPr/>
              <a:t>32</a:t>
            </a:fld>
            <a:endParaRPr lang="en-GB"/>
          </a:p>
        </p:txBody>
      </p:sp>
      <p:sp>
        <p:nvSpPr>
          <p:cNvPr id="351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7790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928316-AEB4-4C0C-9B3F-BBAE779C6036}" type="slidenum">
              <a:rPr lang="en-GB"/>
              <a:pPr/>
              <a:t>33</a:t>
            </a:fld>
            <a:endParaRPr lang="en-GB"/>
          </a:p>
        </p:txBody>
      </p:sp>
      <p:sp>
        <p:nvSpPr>
          <p:cNvPr id="359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6202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7FC39D-6267-4CAC-BA4B-6A1808EF33C0}" type="slidenum">
              <a:rPr lang="en-GB"/>
              <a:pPr/>
              <a:t>34</a:t>
            </a:fld>
            <a:endParaRPr lang="en-GB"/>
          </a:p>
        </p:txBody>
      </p:sp>
      <p:sp>
        <p:nvSpPr>
          <p:cNvPr id="363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35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95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DA2FB-D15F-45BB-B979-B08B0DABF33B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384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DA2FB-D15F-45BB-B979-B08B0DABF33B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2032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DA2FB-D15F-45BB-B979-B08B0DABF33B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8061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DA2FB-D15F-45BB-B979-B08B0DABF33B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0136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DA2FB-D15F-45BB-B979-B08B0DABF33B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52187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076FE3-CA7B-449B-A89A-B0EE0C6B48E8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7460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3E684F-F82D-4855-B58D-470679D318B3}" type="slidenum">
              <a:rPr lang="en-GB"/>
              <a:pPr/>
              <a:t>25</a:t>
            </a:fld>
            <a:endParaRPr lang="en-GB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4519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13F973-F02B-4AC7-AD90-A98730B1369A}" type="slidenum">
              <a:rPr lang="en-GB"/>
              <a:pPr/>
              <a:t>26</a:t>
            </a:fld>
            <a:endParaRPr lang="en-GB"/>
          </a:p>
        </p:txBody>
      </p:sp>
      <p:sp>
        <p:nvSpPr>
          <p:cNvPr id="355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2960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2161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73238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fld id="{D0FA3CAD-B2EA-4646-B97C-1082B75D4AD1}" type="datetimeFigureOut">
              <a:rPr lang="en-US" smtClean="0"/>
              <a:pPr/>
              <a:t>8/28/2017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/>
          <a:lstStyle/>
          <a:p>
            <a:fld id="{60FEB20E-760B-48A7-980F-B8E7E877A0F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726334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23528" y="2132856"/>
            <a:ext cx="4248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 smtClean="0">
                <a:latin typeface="Comic Sans MS" pitchFamily="66" charset="0"/>
              </a:rPr>
              <a:t>Probing questions to check understanding:</a:t>
            </a:r>
          </a:p>
          <a:p>
            <a:endParaRPr lang="en-GB" sz="2000" u="none" dirty="0" smtClean="0">
              <a:latin typeface="Comic Sans MS" pitchFamily="66" charset="0"/>
            </a:endParaRPr>
          </a:p>
          <a:p>
            <a:endParaRPr lang="en-GB" sz="2000" u="none" dirty="0" smtClean="0">
              <a:latin typeface="Comic Sans MS" pitchFamily="66" charset="0"/>
            </a:endParaRPr>
          </a:p>
        </p:txBody>
      </p:sp>
      <p:pic>
        <p:nvPicPr>
          <p:cNvPr id="3" name="Picture 2" descr="bloom_taxonom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788024" y="2115056"/>
            <a:ext cx="402482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20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051720" y="2150894"/>
            <a:ext cx="691276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dirty="0">
                <a:latin typeface="Comic Sans MS" pitchFamily="66" charset="0"/>
              </a:rPr>
              <a:t>How </a:t>
            </a:r>
            <a:r>
              <a:rPr lang="en-GB" b="1" u="sng" dirty="0">
                <a:latin typeface="Comic Sans MS" pitchFamily="66" charset="0"/>
              </a:rPr>
              <a:t>confident</a:t>
            </a:r>
            <a:r>
              <a:rPr lang="en-GB" dirty="0">
                <a:latin typeface="Comic Sans MS" pitchFamily="66" charset="0"/>
              </a:rPr>
              <a:t> do you feel with this topic?</a:t>
            </a:r>
          </a:p>
          <a:p>
            <a:pPr algn="ctr" eaLnBrk="1" hangingPunct="1"/>
            <a:endParaRPr lang="en-GB" dirty="0">
              <a:latin typeface="Comic Sans MS" pitchFamily="66" charset="0"/>
            </a:endParaRPr>
          </a:p>
          <a:p>
            <a:pPr algn="ctr" eaLnBrk="1" hangingPunct="1"/>
            <a:r>
              <a:rPr lang="en-GB" dirty="0">
                <a:latin typeface="Comic Sans MS" pitchFamily="66" charset="0"/>
              </a:rPr>
              <a:t>Write 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red</a:t>
            </a:r>
            <a:r>
              <a:rPr lang="en-GB" dirty="0">
                <a:latin typeface="Comic Sans MS" pitchFamily="66" charset="0"/>
              </a:rPr>
              <a:t>, </a:t>
            </a:r>
            <a:r>
              <a:rPr lang="en-GB" dirty="0">
                <a:solidFill>
                  <a:srgbClr val="FFC000"/>
                </a:solidFill>
                <a:latin typeface="Comic Sans MS" pitchFamily="66" charset="0"/>
              </a:rPr>
              <a:t>amber</a:t>
            </a:r>
            <a:r>
              <a:rPr lang="en-GB" dirty="0">
                <a:latin typeface="Comic Sans MS" pitchFamily="66" charset="0"/>
              </a:rPr>
              <a:t> or </a:t>
            </a:r>
            <a:r>
              <a:rPr lang="en-GB" dirty="0">
                <a:solidFill>
                  <a:srgbClr val="00B050"/>
                </a:solidFill>
                <a:latin typeface="Comic Sans MS" pitchFamily="66" charset="0"/>
              </a:rPr>
              <a:t>green</a:t>
            </a:r>
            <a:r>
              <a:rPr lang="en-GB" dirty="0">
                <a:latin typeface="Comic Sans MS" pitchFamily="66" charset="0"/>
              </a:rPr>
              <a:t> in your book!</a:t>
            </a:r>
          </a:p>
          <a:p>
            <a:pPr algn="ctr" eaLnBrk="1" hangingPunct="1"/>
            <a:endParaRPr lang="en-GB" dirty="0">
              <a:latin typeface="Comic Sans MS" pitchFamily="66" charset="0"/>
            </a:endParaRPr>
          </a:p>
          <a:p>
            <a:pPr algn="ctr" eaLnBrk="1" hangingPunct="1"/>
            <a:r>
              <a:rPr lang="en-GB" b="1" dirty="0">
                <a:latin typeface="Comic Sans MS" pitchFamily="66" charset="0"/>
              </a:rPr>
              <a:t>Complete the corresponding activity </a:t>
            </a:r>
            <a:r>
              <a:rPr lang="en-GB" b="1" dirty="0">
                <a:latin typeface="Comic Sans MS" pitchFamily="66" charset="0"/>
                <a:sym typeface="Wingdings" pitchFamily="2" charset="2"/>
              </a:rPr>
              <a:t></a:t>
            </a:r>
          </a:p>
          <a:p>
            <a:pPr algn="ctr" eaLnBrk="1" hangingPunct="1"/>
            <a:endParaRPr lang="en-GB" b="1" dirty="0">
              <a:latin typeface="Comic Sans MS" pitchFamily="66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64402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06012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2051720" y="2150894"/>
            <a:ext cx="691276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dirty="0">
                <a:latin typeface="Comic Sans MS" pitchFamily="66" charset="0"/>
              </a:rPr>
              <a:t>How </a:t>
            </a:r>
            <a:r>
              <a:rPr lang="en-GB" b="1" u="sng" dirty="0">
                <a:latin typeface="Comic Sans MS" pitchFamily="66" charset="0"/>
              </a:rPr>
              <a:t>confident</a:t>
            </a:r>
            <a:r>
              <a:rPr lang="en-GB" dirty="0">
                <a:latin typeface="Comic Sans MS" pitchFamily="66" charset="0"/>
              </a:rPr>
              <a:t> do you feel with this topic?</a:t>
            </a:r>
          </a:p>
          <a:p>
            <a:pPr algn="ctr" eaLnBrk="1" hangingPunct="1"/>
            <a:endParaRPr lang="en-GB" dirty="0">
              <a:latin typeface="Comic Sans MS" pitchFamily="66" charset="0"/>
            </a:endParaRPr>
          </a:p>
          <a:p>
            <a:pPr algn="ctr" eaLnBrk="1" hangingPunct="1"/>
            <a:r>
              <a:rPr lang="en-GB" dirty="0">
                <a:latin typeface="Comic Sans MS" pitchFamily="66" charset="0"/>
              </a:rPr>
              <a:t>Write 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red</a:t>
            </a:r>
            <a:r>
              <a:rPr lang="en-GB" dirty="0">
                <a:latin typeface="Comic Sans MS" pitchFamily="66" charset="0"/>
              </a:rPr>
              <a:t>, </a:t>
            </a:r>
            <a:r>
              <a:rPr lang="en-GB" dirty="0">
                <a:solidFill>
                  <a:srgbClr val="FFC000"/>
                </a:solidFill>
                <a:latin typeface="Comic Sans MS" pitchFamily="66" charset="0"/>
              </a:rPr>
              <a:t>amber</a:t>
            </a:r>
            <a:r>
              <a:rPr lang="en-GB" dirty="0">
                <a:latin typeface="Comic Sans MS" pitchFamily="66" charset="0"/>
              </a:rPr>
              <a:t> or </a:t>
            </a:r>
            <a:r>
              <a:rPr lang="en-GB" dirty="0">
                <a:solidFill>
                  <a:srgbClr val="00B050"/>
                </a:solidFill>
                <a:latin typeface="Comic Sans MS" pitchFamily="66" charset="0"/>
              </a:rPr>
              <a:t>green</a:t>
            </a:r>
            <a:r>
              <a:rPr lang="en-GB" dirty="0">
                <a:latin typeface="Comic Sans MS" pitchFamily="66" charset="0"/>
              </a:rPr>
              <a:t> in your book!</a:t>
            </a:r>
          </a:p>
          <a:p>
            <a:pPr algn="ctr" eaLnBrk="1" hangingPunct="1"/>
            <a:endParaRPr lang="en-GB" dirty="0">
              <a:latin typeface="Comic Sans MS" pitchFamily="66" charset="0"/>
            </a:endParaRPr>
          </a:p>
          <a:p>
            <a:pPr algn="ctr" eaLnBrk="1" hangingPunct="1"/>
            <a:r>
              <a:rPr lang="en-GB" b="1" dirty="0">
                <a:latin typeface="Comic Sans MS" pitchFamily="66" charset="0"/>
              </a:rPr>
              <a:t>Complete the corresponding activity </a:t>
            </a:r>
            <a:r>
              <a:rPr lang="en-GB" b="1" dirty="0">
                <a:latin typeface="Comic Sans MS" pitchFamily="66" charset="0"/>
                <a:sym typeface="Wingdings" pitchFamily="2" charset="2"/>
              </a:rPr>
              <a:t></a:t>
            </a:r>
          </a:p>
          <a:p>
            <a:pPr algn="ctr" eaLnBrk="1" hangingPunct="1"/>
            <a:endParaRPr lang="en-GB" b="1" dirty="0">
              <a:latin typeface="Comic Sans MS" pitchFamily="66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3364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2751927" y="1376432"/>
            <a:ext cx="5430768" cy="4032451"/>
            <a:chOff x="4469824" y="1124744"/>
            <a:chExt cx="6236041" cy="4032451"/>
          </a:xfrm>
        </p:grpSpPr>
        <p:sp>
          <p:nvSpPr>
            <p:cNvPr id="2" name="Isosceles Triangle 1"/>
            <p:cNvSpPr/>
            <p:nvPr userDrawn="1"/>
          </p:nvSpPr>
          <p:spPr bwMode="auto">
            <a:xfrm>
              <a:off x="4469824" y="1124744"/>
              <a:ext cx="6236041" cy="4032448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icrosoft YaHei" charset="-122"/>
              </a:endParaRPr>
            </a:p>
          </p:txBody>
        </p:sp>
        <p:cxnSp>
          <p:nvCxnSpPr>
            <p:cNvPr id="3" name="Straight Connector 2"/>
            <p:cNvCxnSpPr/>
            <p:nvPr userDrawn="1"/>
          </p:nvCxnSpPr>
          <p:spPr bwMode="auto">
            <a:xfrm>
              <a:off x="5423219" y="3933056"/>
              <a:ext cx="43199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 userDrawn="1"/>
          </p:nvCxnSpPr>
          <p:spPr bwMode="auto">
            <a:xfrm>
              <a:off x="6479199" y="2564904"/>
              <a:ext cx="220795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 userDrawn="1"/>
          </p:nvCxnSpPr>
          <p:spPr bwMode="auto">
            <a:xfrm>
              <a:off x="7535179" y="2564907"/>
              <a:ext cx="0" cy="1368152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 userDrawn="1"/>
          </p:nvCxnSpPr>
          <p:spPr bwMode="auto">
            <a:xfrm>
              <a:off x="6671196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 userDrawn="1"/>
          </p:nvCxnSpPr>
          <p:spPr bwMode="auto">
            <a:xfrm>
              <a:off x="8399163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 userDrawn="1"/>
          </p:nvSpPr>
          <p:spPr>
            <a:xfrm>
              <a:off x="5615217" y="4365104"/>
              <a:ext cx="4127921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Comic Sans MS" pitchFamily="66" charset="0"/>
                </a:rPr>
                <a:t>3 things you knew already</a:t>
              </a:r>
              <a:endParaRPr lang="en-GB" dirty="0">
                <a:latin typeface="Comic Sans MS" pitchFamily="66" charset="0"/>
              </a:endParaRPr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6479199" y="2996956"/>
              <a:ext cx="2111960" cy="64633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Comic Sans MS" pitchFamily="66" charset="0"/>
                </a:rPr>
                <a:t>2 things you learnt today</a:t>
              </a:r>
              <a:endParaRPr lang="en-GB" dirty="0">
                <a:latin typeface="Comic Sans MS" pitchFamily="66" charset="0"/>
              </a:endParaRPr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6394406" y="1412779"/>
              <a:ext cx="2292751" cy="64633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Comic Sans MS" pitchFamily="66" charset="0"/>
                </a:rPr>
                <a:t>1 question about today’s topic</a:t>
              </a:r>
              <a:endParaRPr lang="en-GB" dirty="0">
                <a:latin typeface="Comic Sans MS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2042195" y="1052736"/>
            <a:ext cx="692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 smtClean="0">
                <a:latin typeface="Comic Sans MS" pitchFamily="66" charset="0"/>
              </a:rPr>
              <a:t>Plenary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2052882" y="2060847"/>
            <a:ext cx="6911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itchFamily="66" charset="0"/>
              </a:rPr>
              <a:t>2 stars (</a:t>
            </a:r>
            <a:r>
              <a:rPr lang="en-GB" sz="2400" dirty="0" smtClean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)</a:t>
            </a:r>
            <a:r>
              <a:rPr lang="en-GB" sz="2400" dirty="0" smtClean="0">
                <a:latin typeface="Comic Sans MS" pitchFamily="66" charset="0"/>
              </a:rPr>
              <a:t> and a wish (</a:t>
            </a:r>
            <a:r>
              <a:rPr lang="en-GB" sz="2400" b="1" dirty="0" smtClean="0">
                <a:latin typeface="Comic Sans MS" pitchFamily="66" charset="0"/>
                <a:sym typeface="Wingdings"/>
              </a:rPr>
              <a:t>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)</a:t>
            </a:r>
          </a:p>
          <a:p>
            <a:pPr algn="ctr"/>
            <a:endParaRPr lang="en-GB" sz="2400" dirty="0" smtClean="0">
              <a:latin typeface="Comic Sans MS" pitchFamily="66" charset="0"/>
            </a:endParaRPr>
          </a:p>
          <a:p>
            <a:pPr algn="ctr"/>
            <a:r>
              <a:rPr lang="en-GB" sz="2400" dirty="0" smtClean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 I am brilliant at...</a:t>
            </a:r>
          </a:p>
          <a:p>
            <a:pPr algn="ctr"/>
            <a:r>
              <a:rPr lang="en-GB" sz="2400" dirty="0" smtClean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 I am good at...</a:t>
            </a:r>
          </a:p>
          <a:p>
            <a:pPr algn="ctr"/>
            <a:endParaRPr lang="en-GB" sz="2400" dirty="0" smtClean="0">
              <a:latin typeface="Comic Sans MS" pitchFamily="66" charset="0"/>
              <a:sym typeface="Wingdings"/>
            </a:endParaRPr>
          </a:p>
          <a:p>
            <a:pPr algn="ctr"/>
            <a:r>
              <a:rPr lang="en-GB" sz="2400" b="1" dirty="0" smtClean="0">
                <a:latin typeface="Comic Sans MS" pitchFamily="66" charset="0"/>
                <a:sym typeface="Wingdings"/>
              </a:rPr>
              <a:t>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 </a:t>
            </a:r>
            <a:r>
              <a:rPr lang="en-GB" sz="2400" dirty="0" smtClean="0">
                <a:latin typeface="Comic Sans MS" pitchFamily="66" charset="0"/>
              </a:rPr>
              <a:t>Something I need to work on is...</a:t>
            </a:r>
          </a:p>
          <a:p>
            <a:pPr algn="ctr"/>
            <a:endParaRPr lang="en-GB" sz="24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5796136" y="2420888"/>
            <a:ext cx="3096344" cy="1058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92" dirty="0" smtClean="0">
                <a:latin typeface="Comic Sans MS" pitchFamily="66" charset="0"/>
              </a:rPr>
              <a:t>Complete the exit ticket,</a:t>
            </a:r>
            <a:r>
              <a:rPr lang="en-GB" sz="2092" baseline="0" dirty="0" smtClean="0">
                <a:latin typeface="Comic Sans MS" pitchFamily="66" charset="0"/>
              </a:rPr>
              <a:t> making sure you justify each emoji.</a:t>
            </a:r>
            <a:endParaRPr lang="en-GB" sz="2092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5796136" y="1812716"/>
            <a:ext cx="3096344" cy="46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390" b="1" u="sng" dirty="0">
                <a:latin typeface="Comic Sans MS" pitchFamily="66" charset="0"/>
              </a:rPr>
              <a:t>Plenary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/>
          <a:srcRect l="23245" t="21656" r="51851" b="16329"/>
          <a:stretch/>
        </p:blipFill>
        <p:spPr>
          <a:xfrm>
            <a:off x="2395772" y="1170911"/>
            <a:ext cx="3240360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082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2123728" y="4293096"/>
            <a:ext cx="67687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itchFamily="66" charset="0"/>
              </a:rPr>
              <a:t>What did</a:t>
            </a:r>
            <a:r>
              <a:rPr lang="en-GB" sz="2400" baseline="0" dirty="0" smtClean="0">
                <a:latin typeface="Comic Sans MS" pitchFamily="66" charset="0"/>
              </a:rPr>
              <a:t> you learn today? What did you find tricky? What can we do next time?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2123728" y="1327090"/>
            <a:ext cx="6768752" cy="46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>
                <a:latin typeface="Comic Sans MS" pitchFamily="66" charset="0"/>
              </a:rPr>
              <a:t>Plenary</a:t>
            </a:r>
          </a:p>
        </p:txBody>
      </p:sp>
      <p:pic>
        <p:nvPicPr>
          <p:cNvPr id="6" name="Picture 5" descr="\\WGA-STH-FS1\STHLeadership$\dmoosajee\My Pictures\twitter plenary.png"/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950"/>
          <a:stretch/>
        </p:blipFill>
        <p:spPr bwMode="auto">
          <a:xfrm>
            <a:off x="2123729" y="2250392"/>
            <a:ext cx="6768752" cy="157952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23579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8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7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2" y="1095460"/>
            <a:ext cx="8775386" cy="5645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Comic Sans MS" pitchFamily="66" charset="0"/>
              </a:rPr>
              <a:pPr algn="ctr"/>
              <a:t>Monday, 28 August 2017</a:t>
            </a:fld>
            <a:endParaRPr lang="en-GB" sz="1600" dirty="0"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2051721" y="37273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itchFamily="66" charset="0"/>
              </a:rPr>
              <a:t>Solving Quadratic</a:t>
            </a:r>
            <a:r>
              <a:rPr lang="en-GB" sz="1600" baseline="0" dirty="0" smtClean="0">
                <a:latin typeface="Comic Sans MS" pitchFamily="66" charset="0"/>
              </a:rPr>
              <a:t> Equations</a:t>
            </a:r>
            <a:endParaRPr lang="en-GB" sz="1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405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70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5949281"/>
            <a:ext cx="6893587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51720" y="1095460"/>
            <a:ext cx="6903178" cy="463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3" y="1095460"/>
            <a:ext cx="1714499" cy="571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Comic Sans MS" pitchFamily="66" charset="0"/>
              </a:rPr>
              <a:pPr algn="ctr"/>
              <a:t>Monday, 28 August 2017</a:t>
            </a:fld>
            <a:endParaRPr lang="en-GB" sz="1600" dirty="0"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2051720" y="5949281"/>
            <a:ext cx="690317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u="sng" dirty="0" smtClean="0">
                <a:latin typeface="Comic Sans MS" pitchFamily="66" charset="0"/>
              </a:rPr>
              <a:t>Keywords</a:t>
            </a:r>
          </a:p>
          <a:p>
            <a:r>
              <a:rPr lang="en-GB" sz="1500" dirty="0" smtClean="0">
                <a:latin typeface="Comic Sans MS" pitchFamily="66" charset="0"/>
              </a:rPr>
              <a:t>Quadratic, equation, complete the square, coefficient, solve, solutions, graph, minimum/maximum, square root, surd, sum</a:t>
            </a:r>
            <a:r>
              <a:rPr lang="en-GB" sz="1500" baseline="0" dirty="0" smtClean="0">
                <a:latin typeface="Comic Sans MS" pitchFamily="66" charset="0"/>
              </a:rPr>
              <a:t> product, discriminant, </a:t>
            </a:r>
            <a:endParaRPr lang="en-GB" sz="1500" dirty="0" smtClean="0"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179512" y="1165852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 smtClean="0">
                <a:latin typeface="Comic Sans MS" pitchFamily="66" charset="0"/>
              </a:rPr>
              <a:t>Lesson Objectives</a:t>
            </a:r>
            <a:r>
              <a:rPr lang="en-GB" sz="1600" dirty="0" smtClean="0">
                <a:latin typeface="Comic Sans MS" pitchFamily="66" charset="0"/>
              </a:rPr>
              <a:t>: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 userDrawn="1"/>
        </p:nvSpPr>
        <p:spPr>
          <a:xfrm>
            <a:off x="179512" y="1741251"/>
            <a:ext cx="171449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dirty="0" smtClean="0">
                <a:latin typeface="Comic Sans MS" pitchFamily="66" charset="0"/>
              </a:rPr>
              <a:t>Developing students will be able to solve quadratic equations by factorising, using the formula or completing</a:t>
            </a:r>
            <a:r>
              <a:rPr lang="en-GB" sz="1350" baseline="0" dirty="0" smtClean="0">
                <a:latin typeface="Comic Sans MS" pitchFamily="66" charset="0"/>
              </a:rPr>
              <a:t> the square.</a:t>
            </a:r>
            <a:endParaRPr lang="en-GB" sz="1350" dirty="0" smtClean="0">
              <a:latin typeface="Comic Sans MS" pitchFamily="66" charset="0"/>
            </a:endParaRPr>
          </a:p>
          <a:p>
            <a:endParaRPr lang="en-GB" sz="1350" dirty="0" smtClean="0">
              <a:latin typeface="Comic Sans MS" pitchFamily="66" charset="0"/>
            </a:endParaRPr>
          </a:p>
          <a:p>
            <a:r>
              <a:rPr lang="en-GB" sz="1350" dirty="0" smtClean="0">
                <a:latin typeface="Comic Sans MS" pitchFamily="66" charset="0"/>
              </a:rPr>
              <a:t>Secure students will be able to describe</a:t>
            </a:r>
            <a:r>
              <a:rPr lang="en-GB" sz="1350" baseline="0" dirty="0" smtClean="0">
                <a:latin typeface="Comic Sans MS" pitchFamily="66" charset="0"/>
              </a:rPr>
              <a:t> the number of solutions an equation has, using the discriminant.</a:t>
            </a:r>
            <a:endParaRPr lang="en-GB" sz="1350" dirty="0" smtClean="0">
              <a:latin typeface="Comic Sans MS" pitchFamily="66" charset="0"/>
            </a:endParaRPr>
          </a:p>
          <a:p>
            <a:endParaRPr lang="en-GB" sz="1350" dirty="0" smtClean="0">
              <a:latin typeface="Comic Sans MS" pitchFamily="66" charset="0"/>
            </a:endParaRPr>
          </a:p>
          <a:p>
            <a:r>
              <a:rPr lang="en-GB" sz="1350" dirty="0" smtClean="0">
                <a:latin typeface="Comic Sans MS" pitchFamily="66" charset="0"/>
              </a:rPr>
              <a:t>Excelling students will be able to</a:t>
            </a:r>
            <a:r>
              <a:rPr lang="en-GB" sz="1350" baseline="0" dirty="0" smtClean="0">
                <a:latin typeface="Comic Sans MS" pitchFamily="66" charset="0"/>
              </a:rPr>
              <a:t> solve problems involving quadratics and the discriminant.</a:t>
            </a:r>
            <a:endParaRPr lang="en-GB" sz="1350" dirty="0"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2051721" y="37273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 smtClean="0">
                <a:latin typeface="Comic Sans MS" pitchFamily="66" charset="0"/>
              </a:rPr>
              <a:t>Solving Quadratic</a:t>
            </a:r>
            <a:r>
              <a:rPr lang="en-GB" sz="1600" baseline="0" dirty="0" smtClean="0">
                <a:latin typeface="Comic Sans MS" pitchFamily="66" charset="0"/>
              </a:rPr>
              <a:t> Equations</a:t>
            </a:r>
            <a:endParaRPr lang="en-GB" sz="16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940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3" r:id="rId3"/>
    <p:sldLayoutId id="2147483664" r:id="rId4"/>
    <p:sldLayoutId id="2147483666" r:id="rId5"/>
    <p:sldLayoutId id="2147483667" r:id="rId6"/>
    <p:sldLayoutId id="2147483668" r:id="rId7"/>
    <p:sldLayoutId id="2147483669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23728" y="1340768"/>
            <a:ext cx="67687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u="sng" dirty="0">
                <a:latin typeface="Comic Sans MS" pitchFamily="66" charset="0"/>
              </a:rPr>
              <a:t>Starter</a:t>
            </a:r>
            <a:endParaRPr lang="en-GB" sz="2000" b="1" u="sng" dirty="0"/>
          </a:p>
        </p:txBody>
      </p:sp>
      <p:sp>
        <p:nvSpPr>
          <p:cNvPr id="6" name="Rectangle 5"/>
          <p:cNvSpPr/>
          <p:nvPr/>
        </p:nvSpPr>
        <p:spPr>
          <a:xfrm>
            <a:off x="2483768" y="2191855"/>
            <a:ext cx="548937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What’s the same and what’s different?</a:t>
            </a:r>
          </a:p>
          <a:p>
            <a:pPr algn="ctr"/>
            <a:endParaRPr lang="en-GB" sz="2000" dirty="0">
              <a:latin typeface="Comic Sans MS" pitchFamily="66" charset="0"/>
            </a:endParaRPr>
          </a:p>
          <a:p>
            <a:pPr algn="ctr"/>
            <a:r>
              <a:rPr lang="en-GB" sz="2000" dirty="0">
                <a:latin typeface="Comic Sans MS" pitchFamily="66" charset="0"/>
              </a:rPr>
              <a:t>x² + 3x + 2			(x + 2)(x + 1)</a:t>
            </a:r>
          </a:p>
          <a:p>
            <a:pPr algn="ctr"/>
            <a:endParaRPr lang="en-GB" sz="2000" dirty="0">
              <a:latin typeface="Comic Sans MS" pitchFamily="66" charset="0"/>
            </a:endParaRPr>
          </a:p>
          <a:p>
            <a:pPr algn="ctr"/>
            <a:endParaRPr lang="en-GB" sz="2000" dirty="0">
              <a:latin typeface="Comic Sans MS" pitchFamily="66" charset="0"/>
            </a:endParaRPr>
          </a:p>
          <a:p>
            <a:pPr algn="ctr"/>
            <a:r>
              <a:rPr lang="en-GB" sz="2000" dirty="0">
                <a:latin typeface="Comic Sans MS" pitchFamily="66" charset="0"/>
              </a:rPr>
              <a:t>(2x + 1)(x + 2</a:t>
            </a:r>
            <a:r>
              <a:rPr lang="en-GB" sz="2000" dirty="0" smtClean="0">
                <a:latin typeface="Comic Sans MS" pitchFamily="66" charset="0"/>
              </a:rPr>
              <a:t>) 	</a:t>
            </a:r>
            <a:r>
              <a:rPr lang="en-GB" sz="2000" dirty="0">
                <a:latin typeface="Comic Sans MS" pitchFamily="66" charset="0"/>
              </a:rPr>
              <a:t>		(x + 1)(x + 2)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9872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508104" y="3358655"/>
            <a:ext cx="3312368" cy="14401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(x+3)</a:t>
            </a:r>
            <a:r>
              <a:rPr lang="en-GB" sz="36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endParaRPr lang="en-GB" sz="36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600" y="3358655"/>
            <a:ext cx="3312368" cy="14401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(x+6)</a:t>
            </a:r>
            <a:r>
              <a:rPr lang="en-GB" sz="36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endParaRPr lang="en-GB" sz="36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08104" y="5085184"/>
            <a:ext cx="3312368" cy="14401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(x+4)</a:t>
            </a:r>
            <a:r>
              <a:rPr lang="en-GB" sz="36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endParaRPr lang="en-GB" sz="36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71600" y="5086847"/>
            <a:ext cx="3312368" cy="14401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(x+9)</a:t>
            </a:r>
            <a:r>
              <a:rPr lang="en-GB" sz="36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endParaRPr lang="en-GB" sz="36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03648" y="1661057"/>
            <a:ext cx="68407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latin typeface="Comic Sans MS" pitchFamily="66" charset="0"/>
              </a:rPr>
              <a:t>x</a:t>
            </a:r>
            <a:r>
              <a:rPr lang="en-GB" sz="6600" baseline="30000" dirty="0" smtClean="0">
                <a:latin typeface="Comic Sans MS" pitchFamily="66" charset="0"/>
              </a:rPr>
              <a:t>2</a:t>
            </a:r>
            <a:r>
              <a:rPr lang="en-GB" sz="6600" dirty="0" smtClean="0">
                <a:latin typeface="Comic Sans MS" pitchFamily="66" charset="0"/>
              </a:rPr>
              <a:t> + 6x + 9</a:t>
            </a:r>
            <a:endParaRPr lang="en-GB" sz="6600" dirty="0">
              <a:latin typeface="Comic Sans MS" pitchFamily="66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716016" y="5477103"/>
            <a:ext cx="648072" cy="64807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251520" y="5481228"/>
            <a:ext cx="648072" cy="64807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C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251520" y="3825044"/>
            <a:ext cx="648072" cy="64807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A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716016" y="3825044"/>
            <a:ext cx="648072" cy="648072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B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07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66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36096" y="5085184"/>
            <a:ext cx="3312368" cy="14401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(x+3)</a:t>
            </a:r>
            <a:r>
              <a:rPr lang="en-GB" sz="3600" baseline="30000" dirty="0" smtClean="0">
                <a:solidFill>
                  <a:schemeClr val="tx1"/>
                </a:solidFill>
                <a:latin typeface="Comic Sans MS" pitchFamily="66" charset="0"/>
              </a:rPr>
              <a:t>2 </a:t>
            </a:r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+ 1</a:t>
            </a:r>
            <a:endParaRPr lang="en-GB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600" y="3429000"/>
            <a:ext cx="3312368" cy="14401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(x+6)</a:t>
            </a:r>
            <a:r>
              <a:rPr lang="en-GB" sz="3600" baseline="30000" dirty="0" smtClean="0">
                <a:solidFill>
                  <a:schemeClr val="tx1"/>
                </a:solidFill>
                <a:latin typeface="Comic Sans MS" pitchFamily="66" charset="0"/>
              </a:rPr>
              <a:t>2 </a:t>
            </a:r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+ 1</a:t>
            </a:r>
            <a:endParaRPr lang="en-GB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36096" y="3429000"/>
            <a:ext cx="3312368" cy="14401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(x+3)</a:t>
            </a:r>
            <a:r>
              <a:rPr lang="en-GB" sz="3600" baseline="30000" dirty="0" smtClean="0">
                <a:solidFill>
                  <a:schemeClr val="tx1"/>
                </a:solidFill>
                <a:latin typeface="Comic Sans MS" pitchFamily="66" charset="0"/>
              </a:rPr>
              <a:t>2 </a:t>
            </a:r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+ 10</a:t>
            </a:r>
            <a:endParaRPr lang="en-GB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71600" y="5085184"/>
            <a:ext cx="3312368" cy="14401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(x+3)</a:t>
            </a:r>
            <a:r>
              <a:rPr lang="en-GB" sz="3600" baseline="30000" dirty="0" smtClean="0">
                <a:solidFill>
                  <a:schemeClr val="tx1"/>
                </a:solidFill>
                <a:latin typeface="Comic Sans MS" pitchFamily="66" charset="0"/>
              </a:rPr>
              <a:t>2 </a:t>
            </a:r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- 1</a:t>
            </a:r>
            <a:endParaRPr lang="en-GB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03648" y="1819011"/>
            <a:ext cx="68407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latin typeface="Comic Sans MS" pitchFamily="66" charset="0"/>
              </a:rPr>
              <a:t>x</a:t>
            </a:r>
            <a:r>
              <a:rPr lang="en-GB" sz="6600" baseline="30000" dirty="0" smtClean="0">
                <a:latin typeface="Comic Sans MS" pitchFamily="66" charset="0"/>
              </a:rPr>
              <a:t>2</a:t>
            </a:r>
            <a:r>
              <a:rPr lang="en-GB" sz="6600" dirty="0" smtClean="0">
                <a:latin typeface="Comic Sans MS" pitchFamily="66" charset="0"/>
              </a:rPr>
              <a:t> + 6x + 10</a:t>
            </a:r>
            <a:endParaRPr lang="en-GB" sz="6600" dirty="0">
              <a:latin typeface="Comic Sans MS" pitchFamily="66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716016" y="5477103"/>
            <a:ext cx="648072" cy="64807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251520" y="5481228"/>
            <a:ext cx="648072" cy="64807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C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251520" y="3825044"/>
            <a:ext cx="648072" cy="64807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A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716016" y="3825044"/>
            <a:ext cx="648072" cy="648072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B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106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66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36096" y="5085184"/>
            <a:ext cx="3312368" cy="14401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(x+5)</a:t>
            </a:r>
            <a:r>
              <a:rPr lang="en-GB" sz="36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endParaRPr lang="en-GB" sz="36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600" y="3429000"/>
            <a:ext cx="3312368" cy="14401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(x+5)</a:t>
            </a:r>
            <a:r>
              <a:rPr lang="en-GB" sz="3600" baseline="30000" dirty="0" smtClean="0">
                <a:solidFill>
                  <a:schemeClr val="tx1"/>
                </a:solidFill>
                <a:latin typeface="Comic Sans MS" pitchFamily="66" charset="0"/>
              </a:rPr>
              <a:t>2 </a:t>
            </a:r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+20</a:t>
            </a:r>
            <a:endParaRPr lang="en-GB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36096" y="3429000"/>
            <a:ext cx="3312368" cy="14401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(x+10)</a:t>
            </a:r>
            <a:r>
              <a:rPr lang="en-GB" sz="36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endParaRPr lang="en-GB" sz="36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71600" y="5085184"/>
            <a:ext cx="3312368" cy="14401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(x+5)</a:t>
            </a:r>
            <a:r>
              <a:rPr lang="en-GB" sz="3600" baseline="30000" dirty="0" smtClean="0">
                <a:solidFill>
                  <a:schemeClr val="tx1"/>
                </a:solidFill>
                <a:latin typeface="Comic Sans MS" pitchFamily="66" charset="0"/>
              </a:rPr>
              <a:t>2 </a:t>
            </a:r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+10</a:t>
            </a:r>
            <a:endParaRPr lang="en-GB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59632" y="1632124"/>
            <a:ext cx="68407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latin typeface="Comic Sans MS" pitchFamily="66" charset="0"/>
              </a:rPr>
              <a:t>x</a:t>
            </a:r>
            <a:r>
              <a:rPr lang="en-GB" sz="6600" baseline="30000" dirty="0" smtClean="0">
                <a:latin typeface="Comic Sans MS" pitchFamily="66" charset="0"/>
              </a:rPr>
              <a:t>2</a:t>
            </a:r>
            <a:r>
              <a:rPr lang="en-GB" sz="6600" dirty="0" smtClean="0">
                <a:latin typeface="Comic Sans MS" pitchFamily="66" charset="0"/>
              </a:rPr>
              <a:t> + 10x + 25</a:t>
            </a:r>
            <a:endParaRPr lang="en-GB" sz="6600" dirty="0">
              <a:latin typeface="Comic Sans MS" pitchFamily="66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716016" y="5477103"/>
            <a:ext cx="648072" cy="64807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251520" y="5481228"/>
            <a:ext cx="648072" cy="64807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C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251520" y="3825044"/>
            <a:ext cx="648072" cy="64807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A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716016" y="3825044"/>
            <a:ext cx="648072" cy="648072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B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037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66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508104" y="3429000"/>
            <a:ext cx="3312368" cy="14401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(x+5)</a:t>
            </a:r>
            <a:r>
              <a:rPr lang="en-GB" sz="3600" baseline="30000" dirty="0" smtClean="0">
                <a:solidFill>
                  <a:schemeClr val="tx1"/>
                </a:solidFill>
                <a:latin typeface="Comic Sans MS" pitchFamily="66" charset="0"/>
              </a:rPr>
              <a:t>2 </a:t>
            </a:r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-1</a:t>
            </a:r>
            <a:endParaRPr lang="en-GB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600" y="3429000"/>
            <a:ext cx="3312368" cy="14401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(x+5)</a:t>
            </a:r>
            <a:r>
              <a:rPr lang="en-GB" sz="3600" baseline="30000" dirty="0" smtClean="0">
                <a:solidFill>
                  <a:schemeClr val="tx1"/>
                </a:solidFill>
                <a:latin typeface="Comic Sans MS" pitchFamily="66" charset="0"/>
              </a:rPr>
              <a:t>2 </a:t>
            </a:r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+1</a:t>
            </a:r>
            <a:endParaRPr lang="en-GB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08104" y="5157192"/>
            <a:ext cx="3312368" cy="14401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(x+5)</a:t>
            </a:r>
            <a:r>
              <a:rPr lang="en-GB" sz="3600" baseline="30000" dirty="0" smtClean="0">
                <a:solidFill>
                  <a:schemeClr val="tx1"/>
                </a:solidFill>
                <a:latin typeface="Comic Sans MS" pitchFamily="66" charset="0"/>
              </a:rPr>
              <a:t>2 </a:t>
            </a:r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+4</a:t>
            </a:r>
            <a:endParaRPr lang="en-GB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71600" y="5157192"/>
            <a:ext cx="3312368" cy="14401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(x+5)</a:t>
            </a:r>
            <a:r>
              <a:rPr lang="en-GB" sz="3600" baseline="30000" dirty="0" smtClean="0">
                <a:solidFill>
                  <a:schemeClr val="tx1"/>
                </a:solidFill>
                <a:latin typeface="Comic Sans MS" pitchFamily="66" charset="0"/>
              </a:rPr>
              <a:t>2 </a:t>
            </a:r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-2</a:t>
            </a:r>
            <a:endParaRPr lang="en-GB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03648" y="1713061"/>
            <a:ext cx="68407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latin typeface="Comic Sans MS" pitchFamily="66" charset="0"/>
              </a:rPr>
              <a:t>x</a:t>
            </a:r>
            <a:r>
              <a:rPr lang="en-GB" sz="6600" baseline="30000" dirty="0" smtClean="0">
                <a:latin typeface="Comic Sans MS" pitchFamily="66" charset="0"/>
              </a:rPr>
              <a:t>2</a:t>
            </a:r>
            <a:r>
              <a:rPr lang="en-GB" sz="6600" dirty="0" smtClean="0">
                <a:latin typeface="Comic Sans MS" pitchFamily="66" charset="0"/>
              </a:rPr>
              <a:t> + 10x + 24</a:t>
            </a:r>
            <a:endParaRPr lang="en-GB" sz="6600" dirty="0">
              <a:latin typeface="Comic Sans MS" pitchFamily="66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716016" y="5477103"/>
            <a:ext cx="648072" cy="64807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251520" y="5481228"/>
            <a:ext cx="648072" cy="64807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C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251520" y="3825044"/>
            <a:ext cx="648072" cy="64807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A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716016" y="3825044"/>
            <a:ext cx="648072" cy="648072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B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916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66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43608" y="3429000"/>
            <a:ext cx="3312368" cy="14401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(x+6)</a:t>
            </a:r>
            <a:r>
              <a:rPr lang="en-GB" sz="36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endParaRPr lang="en-GB" sz="36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08104" y="3429000"/>
            <a:ext cx="3312368" cy="14401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(x+6)</a:t>
            </a:r>
            <a:r>
              <a:rPr lang="en-GB" sz="3600" baseline="30000" dirty="0" smtClean="0">
                <a:solidFill>
                  <a:schemeClr val="tx1"/>
                </a:solidFill>
                <a:latin typeface="Comic Sans MS" pitchFamily="66" charset="0"/>
              </a:rPr>
              <a:t>2 </a:t>
            </a:r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+ 4</a:t>
            </a:r>
            <a:endParaRPr lang="en-GB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08104" y="5085184"/>
            <a:ext cx="3312368" cy="14401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(x+6)</a:t>
            </a:r>
            <a:r>
              <a:rPr lang="en-GB" sz="3600" baseline="30000" dirty="0" smtClean="0">
                <a:solidFill>
                  <a:schemeClr val="tx1"/>
                </a:solidFill>
                <a:latin typeface="Comic Sans MS" pitchFamily="66" charset="0"/>
              </a:rPr>
              <a:t>2 </a:t>
            </a:r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+2</a:t>
            </a:r>
            <a:endParaRPr lang="en-GB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43608" y="5085184"/>
            <a:ext cx="3312368" cy="14401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(x+12)</a:t>
            </a:r>
            <a:r>
              <a:rPr lang="en-GB" sz="36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endParaRPr lang="en-GB" sz="36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95636" y="1703543"/>
            <a:ext cx="68407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latin typeface="Comic Sans MS" pitchFamily="66" charset="0"/>
              </a:rPr>
              <a:t>x</a:t>
            </a:r>
            <a:r>
              <a:rPr lang="en-GB" sz="6600" baseline="30000" dirty="0" smtClean="0">
                <a:latin typeface="Comic Sans MS" pitchFamily="66" charset="0"/>
              </a:rPr>
              <a:t>2</a:t>
            </a:r>
            <a:r>
              <a:rPr lang="en-GB" sz="6600" dirty="0" smtClean="0">
                <a:latin typeface="Comic Sans MS" pitchFamily="66" charset="0"/>
              </a:rPr>
              <a:t> + 12x + 36</a:t>
            </a:r>
            <a:endParaRPr lang="en-GB" sz="6600" dirty="0">
              <a:latin typeface="Comic Sans MS" pitchFamily="66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716016" y="5477103"/>
            <a:ext cx="648072" cy="64807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251520" y="5481228"/>
            <a:ext cx="648072" cy="64807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C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251520" y="3825044"/>
            <a:ext cx="648072" cy="64807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A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716016" y="3825044"/>
            <a:ext cx="648072" cy="648072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B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63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66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71600" y="3429000"/>
            <a:ext cx="3312368" cy="14401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(x+6)</a:t>
            </a:r>
            <a:r>
              <a:rPr lang="en-GB" sz="36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+10</a:t>
            </a:r>
            <a:endParaRPr lang="en-GB" sz="36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36096" y="3429000"/>
            <a:ext cx="3312368" cy="14401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(x+6)</a:t>
            </a:r>
            <a:r>
              <a:rPr lang="en-GB" sz="36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+16</a:t>
            </a:r>
            <a:endParaRPr lang="en-GB" sz="36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36096" y="5085184"/>
            <a:ext cx="3312368" cy="14401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(x+6)</a:t>
            </a:r>
            <a:r>
              <a:rPr lang="en-GB" sz="36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+36</a:t>
            </a:r>
            <a:endParaRPr lang="en-GB" sz="36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71600" y="5085184"/>
            <a:ext cx="3312368" cy="14401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(x+6)</a:t>
            </a:r>
            <a:r>
              <a:rPr lang="en-GB" sz="36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-10</a:t>
            </a:r>
            <a:endParaRPr lang="en-GB" sz="36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95636" y="1721026"/>
            <a:ext cx="68407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latin typeface="Comic Sans MS" pitchFamily="66" charset="0"/>
              </a:rPr>
              <a:t>x</a:t>
            </a:r>
            <a:r>
              <a:rPr lang="en-GB" sz="6600" baseline="30000" dirty="0" smtClean="0">
                <a:latin typeface="Comic Sans MS" pitchFamily="66" charset="0"/>
              </a:rPr>
              <a:t>2</a:t>
            </a:r>
            <a:r>
              <a:rPr lang="en-GB" sz="6600" dirty="0" smtClean="0">
                <a:latin typeface="Comic Sans MS" pitchFamily="66" charset="0"/>
              </a:rPr>
              <a:t> + 12x + 46</a:t>
            </a:r>
            <a:endParaRPr lang="en-GB" sz="6600" dirty="0">
              <a:latin typeface="Comic Sans MS" pitchFamily="66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716016" y="5477103"/>
            <a:ext cx="648072" cy="64807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251520" y="5481228"/>
            <a:ext cx="648072" cy="64807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C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251520" y="3825044"/>
            <a:ext cx="648072" cy="64807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A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716016" y="3825044"/>
            <a:ext cx="648072" cy="648072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B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906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66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96962" y="5085184"/>
            <a:ext cx="3312368" cy="14401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(x+10)</a:t>
            </a:r>
            <a:r>
              <a:rPr lang="en-GB" sz="36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-20</a:t>
            </a:r>
            <a:endParaRPr lang="en-GB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32466" y="3429000"/>
            <a:ext cx="3312368" cy="14401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(x+10)</a:t>
            </a:r>
            <a:r>
              <a:rPr lang="en-GB" sz="36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+20</a:t>
            </a:r>
            <a:endParaRPr lang="en-GB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96962" y="3429000"/>
            <a:ext cx="3312368" cy="14401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(x+10)</a:t>
            </a:r>
            <a:r>
              <a:rPr lang="en-GB" sz="36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+10</a:t>
            </a:r>
            <a:endParaRPr lang="en-GB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32466" y="5085184"/>
            <a:ext cx="3312368" cy="14401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(x+10)</a:t>
            </a:r>
            <a:r>
              <a:rPr lang="en-GB" sz="36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-10</a:t>
            </a:r>
            <a:endParaRPr lang="en-GB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03648" y="1658994"/>
            <a:ext cx="68407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latin typeface="Comic Sans MS" pitchFamily="66" charset="0"/>
              </a:rPr>
              <a:t>x</a:t>
            </a:r>
            <a:r>
              <a:rPr lang="en-GB" sz="6600" baseline="30000" dirty="0" smtClean="0">
                <a:latin typeface="Comic Sans MS" pitchFamily="66" charset="0"/>
              </a:rPr>
              <a:t>2</a:t>
            </a:r>
            <a:r>
              <a:rPr lang="en-GB" sz="6600" dirty="0" smtClean="0">
                <a:latin typeface="Comic Sans MS" pitchFamily="66" charset="0"/>
              </a:rPr>
              <a:t> + 20x + 80</a:t>
            </a:r>
            <a:endParaRPr lang="en-GB" sz="6600" dirty="0">
              <a:latin typeface="Comic Sans MS" pitchFamily="66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716016" y="5477103"/>
            <a:ext cx="648072" cy="64807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251520" y="5481228"/>
            <a:ext cx="648072" cy="64807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C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251520" y="3825044"/>
            <a:ext cx="648072" cy="64807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A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716016" y="3825044"/>
            <a:ext cx="648072" cy="648072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B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66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71600" y="5085184"/>
            <a:ext cx="3312368" cy="14401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(x+7)</a:t>
            </a:r>
            <a:r>
              <a:rPr lang="en-GB" sz="36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+7</a:t>
            </a:r>
            <a:endParaRPr lang="en-GB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600" y="3429000"/>
            <a:ext cx="3312368" cy="14401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(x+7)</a:t>
            </a:r>
            <a:r>
              <a:rPr lang="en-GB" sz="36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+8</a:t>
            </a:r>
            <a:endParaRPr lang="en-GB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36096" y="5085184"/>
            <a:ext cx="3312368" cy="14401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(x+7)</a:t>
            </a:r>
            <a:r>
              <a:rPr lang="en-GB" sz="36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-7</a:t>
            </a:r>
            <a:endParaRPr lang="en-GB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436096" y="3429000"/>
            <a:ext cx="3312368" cy="14401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(x+8)</a:t>
            </a:r>
            <a:r>
              <a:rPr lang="en-GB" sz="36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r>
              <a:rPr lang="en-GB" sz="3600" dirty="0" smtClean="0">
                <a:solidFill>
                  <a:schemeClr val="tx1"/>
                </a:solidFill>
                <a:latin typeface="Comic Sans MS" pitchFamily="66" charset="0"/>
              </a:rPr>
              <a:t>+6</a:t>
            </a:r>
            <a:endParaRPr lang="en-GB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95636" y="1748902"/>
            <a:ext cx="68407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latin typeface="Comic Sans MS" pitchFamily="66" charset="0"/>
              </a:rPr>
              <a:t>x</a:t>
            </a:r>
            <a:r>
              <a:rPr lang="en-GB" sz="6600" baseline="30000" dirty="0" smtClean="0">
                <a:latin typeface="Comic Sans MS" pitchFamily="66" charset="0"/>
              </a:rPr>
              <a:t>2</a:t>
            </a:r>
            <a:r>
              <a:rPr lang="en-GB" sz="6600" dirty="0" smtClean="0">
                <a:latin typeface="Comic Sans MS" pitchFamily="66" charset="0"/>
              </a:rPr>
              <a:t> + 14x + 56</a:t>
            </a:r>
            <a:endParaRPr lang="en-GB" sz="6600" dirty="0">
              <a:latin typeface="Comic Sans MS" pitchFamily="66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716016" y="5477103"/>
            <a:ext cx="648072" cy="64807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251520" y="5481228"/>
            <a:ext cx="648072" cy="64807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C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251520" y="3825044"/>
            <a:ext cx="648072" cy="64807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A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716016" y="3825044"/>
            <a:ext cx="648072" cy="648072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B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104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66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79912" y="1147860"/>
            <a:ext cx="35381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u="sng" dirty="0" smtClean="0">
                <a:latin typeface="Comic Sans MS" pitchFamily="66" charset="0"/>
              </a:rPr>
              <a:t>Completing the Square</a:t>
            </a:r>
            <a:endParaRPr lang="en-GB" sz="2400" b="1" u="sng" dirty="0"/>
          </a:p>
        </p:txBody>
      </p:sp>
      <p:sp>
        <p:nvSpPr>
          <p:cNvPr id="5" name="Rectangle 4"/>
          <p:cNvSpPr/>
          <p:nvPr/>
        </p:nvSpPr>
        <p:spPr>
          <a:xfrm>
            <a:off x="3577966" y="2017086"/>
            <a:ext cx="21323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latin typeface="Comic Sans MS" pitchFamily="66" charset="0"/>
              </a:rPr>
              <a:t>x</a:t>
            </a:r>
            <a:r>
              <a:rPr lang="en-GB" sz="2000" baseline="30000" dirty="0">
                <a:latin typeface="Comic Sans MS" pitchFamily="66" charset="0"/>
              </a:rPr>
              <a:t>2</a:t>
            </a:r>
            <a:r>
              <a:rPr lang="en-GB" sz="2000" dirty="0">
                <a:latin typeface="Comic Sans MS" pitchFamily="66" charset="0"/>
              </a:rPr>
              <a:t> </a:t>
            </a:r>
            <a:r>
              <a:rPr lang="en-GB" sz="2000" dirty="0" smtClean="0">
                <a:latin typeface="Comic Sans MS" pitchFamily="66" charset="0"/>
              </a:rPr>
              <a:t>+ 10x </a:t>
            </a:r>
            <a:r>
              <a:rPr lang="en-GB" sz="2000" dirty="0">
                <a:latin typeface="Comic Sans MS" pitchFamily="66" charset="0"/>
              </a:rPr>
              <a:t>+ </a:t>
            </a:r>
            <a:r>
              <a:rPr lang="en-GB" sz="2000" dirty="0" smtClean="0">
                <a:latin typeface="Comic Sans MS" pitchFamily="66" charset="0"/>
              </a:rPr>
              <a:t>10 = 0</a:t>
            </a:r>
            <a:endParaRPr lang="en-GB" sz="2000" dirty="0"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95434" y="2421557"/>
            <a:ext cx="281038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(x + </a:t>
            </a:r>
            <a:r>
              <a:rPr lang="en-GB" sz="2000" b="1" dirty="0" smtClean="0">
                <a:solidFill>
                  <a:srgbClr val="FF0000"/>
                </a:solidFill>
                <a:latin typeface="Comic Sans MS" pitchFamily="66" charset="0"/>
              </a:rPr>
              <a:t>5</a:t>
            </a:r>
            <a:r>
              <a:rPr lang="en-GB" sz="2000" dirty="0" smtClean="0">
                <a:latin typeface="Comic Sans MS" pitchFamily="66" charset="0"/>
              </a:rPr>
              <a:t>)</a:t>
            </a:r>
            <a:r>
              <a:rPr lang="en-GB" sz="2000" baseline="30000" dirty="0" smtClean="0">
                <a:latin typeface="Comic Sans MS" pitchFamily="66" charset="0"/>
              </a:rPr>
              <a:t>2 </a:t>
            </a:r>
            <a:r>
              <a:rPr lang="en-GB" sz="2000" dirty="0" smtClean="0">
                <a:latin typeface="Comic Sans MS" pitchFamily="66" charset="0"/>
              </a:rPr>
              <a:t>– (</a:t>
            </a:r>
            <a:r>
              <a:rPr lang="en-GB" sz="2000" b="1" dirty="0" smtClean="0">
                <a:solidFill>
                  <a:srgbClr val="FF0000"/>
                </a:solidFill>
                <a:latin typeface="Comic Sans MS" pitchFamily="66" charset="0"/>
              </a:rPr>
              <a:t>5</a:t>
            </a:r>
            <a:r>
              <a:rPr lang="en-GB" sz="2000" dirty="0" smtClean="0">
                <a:latin typeface="Comic Sans MS" pitchFamily="66" charset="0"/>
              </a:rPr>
              <a:t>)² </a:t>
            </a:r>
            <a:r>
              <a:rPr lang="en-GB" sz="2000" dirty="0">
                <a:latin typeface="Comic Sans MS" pitchFamily="66" charset="0"/>
              </a:rPr>
              <a:t>+ 10 </a:t>
            </a:r>
            <a:r>
              <a:rPr lang="en-GB" sz="2000" dirty="0" smtClean="0">
                <a:latin typeface="Comic Sans MS" pitchFamily="66" charset="0"/>
              </a:rPr>
              <a:t>= 0</a:t>
            </a:r>
            <a:endParaRPr lang="en-GB" sz="2000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35796" y="2017086"/>
            <a:ext cx="1296144" cy="83099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itchFamily="66" charset="0"/>
              </a:rPr>
              <a:t>Half the coefficient of x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02781" y="2856219"/>
            <a:ext cx="26116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(x + 5)</a:t>
            </a:r>
            <a:r>
              <a:rPr lang="en-GB" sz="2000" baseline="30000" dirty="0" smtClean="0">
                <a:latin typeface="Comic Sans MS" pitchFamily="66" charset="0"/>
              </a:rPr>
              <a:t>2 </a:t>
            </a:r>
            <a:r>
              <a:rPr lang="en-GB" sz="2000" dirty="0" smtClean="0">
                <a:latin typeface="Comic Sans MS" pitchFamily="66" charset="0"/>
              </a:rPr>
              <a:t>– </a:t>
            </a:r>
            <a:r>
              <a:rPr lang="en-GB" sz="2000" b="1" dirty="0" smtClean="0">
                <a:solidFill>
                  <a:srgbClr val="0070C0"/>
                </a:solidFill>
                <a:latin typeface="Comic Sans MS" pitchFamily="66" charset="0"/>
              </a:rPr>
              <a:t>25</a:t>
            </a:r>
            <a:r>
              <a:rPr lang="en-GB" sz="2000" dirty="0" smtClean="0">
                <a:latin typeface="Comic Sans MS" pitchFamily="66" charset="0"/>
              </a:rPr>
              <a:t> </a:t>
            </a:r>
            <a:r>
              <a:rPr lang="en-GB" sz="2000" dirty="0">
                <a:latin typeface="Comic Sans MS" pitchFamily="66" charset="0"/>
              </a:rPr>
              <a:t>+ 10 </a:t>
            </a:r>
            <a:r>
              <a:rPr lang="en-GB" sz="2000" dirty="0" smtClean="0">
                <a:latin typeface="Comic Sans MS" pitchFamily="66" charset="0"/>
              </a:rPr>
              <a:t>= 0</a:t>
            </a:r>
            <a:endParaRPr lang="en-GB" sz="2000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35796" y="2917775"/>
            <a:ext cx="1296144" cy="338554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itchFamily="66" charset="0"/>
              </a:rPr>
              <a:t>Simplify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15044" y="3276046"/>
            <a:ext cx="21547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(x + 5)</a:t>
            </a:r>
            <a:r>
              <a:rPr lang="en-GB" sz="2000" baseline="30000" dirty="0" smtClean="0">
                <a:latin typeface="Comic Sans MS" pitchFamily="66" charset="0"/>
              </a:rPr>
              <a:t>2</a:t>
            </a:r>
            <a:r>
              <a:rPr lang="en-GB" sz="2000" dirty="0" smtClean="0">
                <a:latin typeface="Comic Sans MS" pitchFamily="66" charset="0"/>
              </a:rPr>
              <a:t> </a:t>
            </a:r>
            <a:r>
              <a:rPr lang="en-GB" sz="2000" b="1" dirty="0" smtClean="0">
                <a:solidFill>
                  <a:srgbClr val="0070C0"/>
                </a:solidFill>
                <a:latin typeface="Comic Sans MS" pitchFamily="66" charset="0"/>
              </a:rPr>
              <a:t>– 15 </a:t>
            </a:r>
            <a:r>
              <a:rPr lang="en-GB" sz="2000" dirty="0" smtClean="0">
                <a:latin typeface="Comic Sans MS" pitchFamily="66" charset="0"/>
              </a:rPr>
              <a:t>= 0</a:t>
            </a:r>
            <a:endParaRPr lang="en-GB" sz="2000" dirty="0"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48264" y="3684049"/>
            <a:ext cx="1296144" cy="338554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itchFamily="66" charset="0"/>
              </a:rPr>
              <a:t>Solve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255153" y="3684049"/>
            <a:ext cx="16626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(x + 5)</a:t>
            </a:r>
            <a:r>
              <a:rPr lang="en-GB" sz="2000" baseline="30000" dirty="0" smtClean="0">
                <a:latin typeface="Comic Sans MS" pitchFamily="66" charset="0"/>
              </a:rPr>
              <a:t>2</a:t>
            </a:r>
            <a:r>
              <a:rPr lang="en-GB" sz="2000" dirty="0" smtClean="0">
                <a:latin typeface="Comic Sans MS" pitchFamily="66" charset="0"/>
              </a:rPr>
              <a:t> = </a:t>
            </a:r>
            <a:r>
              <a:rPr lang="en-GB" sz="2000" b="1" dirty="0" smtClean="0">
                <a:solidFill>
                  <a:srgbClr val="00B050"/>
                </a:solidFill>
                <a:latin typeface="Comic Sans MS" pitchFamily="66" charset="0"/>
              </a:rPr>
              <a:t>15</a:t>
            </a:r>
            <a:endParaRPr lang="en-GB" sz="20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607967" y="4084159"/>
            <a:ext cx="18309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x + 5 = </a:t>
            </a:r>
            <a:r>
              <a:rPr lang="en-GB" sz="2000" b="1" dirty="0">
                <a:solidFill>
                  <a:srgbClr val="00B050"/>
                </a:solidFill>
                <a:latin typeface="Comic Sans MS" pitchFamily="66" charset="0"/>
              </a:rPr>
              <a:t>± </a:t>
            </a:r>
            <a:r>
              <a:rPr lang="en-GB" sz="2000" b="1" dirty="0" smtClean="0">
                <a:solidFill>
                  <a:srgbClr val="00B050"/>
                </a:solidFill>
                <a:latin typeface="Comic Sans MS" pitchFamily="66" charset="0"/>
              </a:rPr>
              <a:t>√15</a:t>
            </a:r>
            <a:endParaRPr lang="en-GB" sz="20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049987" y="4484269"/>
            <a:ext cx="18982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x = </a:t>
            </a:r>
            <a:r>
              <a:rPr lang="en-GB" sz="2000" b="1" dirty="0" smtClean="0">
                <a:solidFill>
                  <a:srgbClr val="00B050"/>
                </a:solidFill>
                <a:latin typeface="Comic Sans MS" pitchFamily="66" charset="0"/>
              </a:rPr>
              <a:t>- 5</a:t>
            </a:r>
            <a:r>
              <a:rPr lang="en-GB" sz="2000" dirty="0" smtClean="0">
                <a:latin typeface="Comic Sans MS" pitchFamily="66" charset="0"/>
              </a:rPr>
              <a:t> </a:t>
            </a:r>
            <a:r>
              <a:rPr lang="en-GB" sz="2000" b="1" dirty="0" smtClean="0">
                <a:solidFill>
                  <a:srgbClr val="00B050"/>
                </a:solidFill>
                <a:latin typeface="Comic Sans MS" pitchFamily="66" charset="0"/>
              </a:rPr>
              <a:t>± √15</a:t>
            </a:r>
            <a:endParaRPr lang="en-GB" sz="20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16" name="Rounded Rectangular Callout 15"/>
          <p:cNvSpPr/>
          <p:nvPr/>
        </p:nvSpPr>
        <p:spPr bwMode="auto">
          <a:xfrm>
            <a:off x="2411760" y="3284728"/>
            <a:ext cx="1140733" cy="902278"/>
          </a:xfrm>
          <a:prstGeom prst="wedgeRoundRectCallout">
            <a:avLst>
              <a:gd name="adj1" fmla="val 62956"/>
              <a:gd name="adj2" fmla="val -30814"/>
              <a:gd name="adj3" fmla="val 16667"/>
            </a:avLst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effectLst/>
                <a:latin typeface="Comic Sans MS" pitchFamily="66" charset="0"/>
                <a:ea typeface="Microsoft YaHei" charset="-122"/>
              </a:rPr>
              <a:t>Minimum</a:t>
            </a:r>
            <a:r>
              <a:rPr kumimoji="0" lang="en-GB" sz="1600" b="0" i="0" u="none" strike="noStrike" cap="none" normalizeH="0" dirty="0" smtClean="0">
                <a:ln>
                  <a:noFill/>
                </a:ln>
                <a:effectLst/>
                <a:latin typeface="Comic Sans MS" pitchFamily="66" charset="0"/>
                <a:ea typeface="Microsoft YaHei" charset="-122"/>
              </a:rPr>
              <a:t> point</a:t>
            </a:r>
          </a:p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GB" sz="1600" baseline="0" dirty="0" smtClean="0">
                <a:latin typeface="Comic Sans MS" pitchFamily="66" charset="0"/>
                <a:ea typeface="Microsoft YaHei" charset="-122"/>
              </a:rPr>
              <a:t>(-5,</a:t>
            </a:r>
            <a:r>
              <a:rPr lang="en-GB" sz="1600" dirty="0" smtClean="0">
                <a:latin typeface="Comic Sans MS" pitchFamily="66" charset="0"/>
                <a:ea typeface="Microsoft YaHei" charset="-122"/>
              </a:rPr>
              <a:t> -15)</a:t>
            </a:r>
            <a:endParaRPr kumimoji="0" lang="en-GB" sz="1600" b="0" i="0" u="none" strike="noStrike" cap="none" normalizeH="0" baseline="0" dirty="0" smtClean="0">
              <a:ln>
                <a:noFill/>
              </a:ln>
              <a:effectLst/>
              <a:latin typeface="Comic Sans MS" pitchFamily="66" charset="0"/>
              <a:ea typeface="Microsoft YaHei" charset="-122"/>
            </a:endParaRPr>
          </a:p>
        </p:txBody>
      </p:sp>
      <p:sp>
        <p:nvSpPr>
          <p:cNvPr id="17" name="Rounded Rectangular Callout 16"/>
          <p:cNvSpPr/>
          <p:nvPr/>
        </p:nvSpPr>
        <p:spPr bwMode="auto">
          <a:xfrm>
            <a:off x="3275856" y="4941168"/>
            <a:ext cx="2641932" cy="613989"/>
          </a:xfrm>
          <a:prstGeom prst="wedgeRoundRectCallout">
            <a:avLst>
              <a:gd name="adj1" fmla="val 63598"/>
              <a:gd name="adj2" fmla="val -56080"/>
              <a:gd name="adj3" fmla="val 16667"/>
            </a:avLst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effectLst/>
                <a:latin typeface="Comic Sans MS" pitchFamily="66" charset="0"/>
                <a:ea typeface="Microsoft YaHei" charset="-122"/>
              </a:rPr>
              <a:t>Make sure you have both</a:t>
            </a:r>
            <a:r>
              <a:rPr kumimoji="0" lang="en-GB" sz="1600" b="0" i="0" u="none" strike="noStrike" cap="none" normalizeH="0" dirty="0" smtClean="0">
                <a:ln>
                  <a:noFill/>
                </a:ln>
                <a:effectLst/>
                <a:latin typeface="Comic Sans MS" pitchFamily="66" charset="0"/>
                <a:ea typeface="Microsoft YaHei" charset="-122"/>
              </a:rPr>
              <a:t>  + and – square root!</a:t>
            </a:r>
            <a:endParaRPr kumimoji="0" lang="en-GB" sz="1600" b="0" i="0" u="none" strike="noStrike" cap="none" normalizeH="0" baseline="0" dirty="0" smtClean="0">
              <a:ln>
                <a:noFill/>
              </a:ln>
              <a:effectLst/>
              <a:latin typeface="Comic Sans MS" pitchFamily="66" charset="0"/>
              <a:ea typeface="Microsoft YaHe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43935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 animBg="1"/>
      <p:bldP spid="10" grpId="0"/>
      <p:bldP spid="11" grpId="0" animBg="1"/>
      <p:bldP spid="12" grpId="0"/>
      <p:bldP spid="13" grpId="0"/>
      <p:bldP spid="14" grpId="0"/>
      <p:bldP spid="16" grpId="0" animBg="1"/>
      <p:bldP spid="1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43203" y="1094931"/>
            <a:ext cx="35381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u="sng" dirty="0" smtClean="0">
                <a:latin typeface="Comic Sans MS" pitchFamily="66" charset="0"/>
              </a:rPr>
              <a:t>Completing the Square</a:t>
            </a:r>
            <a:endParaRPr lang="en-GB" sz="2400" b="1" u="sng" dirty="0"/>
          </a:p>
        </p:txBody>
      </p:sp>
      <p:sp>
        <p:nvSpPr>
          <p:cNvPr id="5" name="Rectangle 4"/>
          <p:cNvSpPr/>
          <p:nvPr/>
        </p:nvSpPr>
        <p:spPr>
          <a:xfrm>
            <a:off x="3834953" y="1961771"/>
            <a:ext cx="18854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latin typeface="Comic Sans MS" pitchFamily="66" charset="0"/>
              </a:rPr>
              <a:t>x</a:t>
            </a:r>
            <a:r>
              <a:rPr lang="en-GB" sz="2000" baseline="30000" dirty="0">
                <a:latin typeface="Comic Sans MS" pitchFamily="66" charset="0"/>
              </a:rPr>
              <a:t>2</a:t>
            </a:r>
            <a:r>
              <a:rPr lang="en-GB" sz="2000" dirty="0">
                <a:latin typeface="Comic Sans MS" pitchFamily="66" charset="0"/>
              </a:rPr>
              <a:t> </a:t>
            </a:r>
            <a:r>
              <a:rPr lang="en-GB" sz="2000" dirty="0" smtClean="0">
                <a:latin typeface="Comic Sans MS" pitchFamily="66" charset="0"/>
              </a:rPr>
              <a:t>- 8x </a:t>
            </a:r>
            <a:r>
              <a:rPr lang="en-GB" sz="2000" dirty="0">
                <a:latin typeface="Comic Sans MS" pitchFamily="66" charset="0"/>
              </a:rPr>
              <a:t>+ 5</a:t>
            </a:r>
            <a:r>
              <a:rPr lang="en-GB" sz="2000" dirty="0" smtClean="0">
                <a:latin typeface="Comic Sans MS" pitchFamily="66" charset="0"/>
              </a:rPr>
              <a:t> = 0</a:t>
            </a:r>
            <a:endParaRPr lang="en-GB" sz="2000" dirty="0"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28505" y="2361881"/>
            <a:ext cx="28616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(x - </a:t>
            </a:r>
            <a:r>
              <a:rPr lang="en-GB" sz="2000" b="1" dirty="0" smtClean="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GB" sz="2000" dirty="0" smtClean="0">
                <a:latin typeface="Comic Sans MS" pitchFamily="66" charset="0"/>
              </a:rPr>
              <a:t>)</a:t>
            </a:r>
            <a:r>
              <a:rPr lang="en-GB" sz="2000" baseline="30000" dirty="0" smtClean="0">
                <a:latin typeface="Comic Sans MS" pitchFamily="66" charset="0"/>
              </a:rPr>
              <a:t>2</a:t>
            </a:r>
            <a:r>
              <a:rPr lang="en-GB" sz="2000" dirty="0" smtClean="0">
                <a:latin typeface="Comic Sans MS" pitchFamily="66" charset="0"/>
              </a:rPr>
              <a:t> – (</a:t>
            </a:r>
            <a:r>
              <a:rPr lang="en-GB" sz="2000" b="1" dirty="0" smtClean="0">
                <a:solidFill>
                  <a:srgbClr val="FF0000"/>
                </a:solidFill>
                <a:latin typeface="Comic Sans MS" pitchFamily="66" charset="0"/>
              </a:rPr>
              <a:t>-4</a:t>
            </a:r>
            <a:r>
              <a:rPr lang="en-GB" sz="2000" dirty="0" smtClean="0">
                <a:latin typeface="Comic Sans MS" pitchFamily="66" charset="0"/>
              </a:rPr>
              <a:t>)² </a:t>
            </a:r>
            <a:r>
              <a:rPr lang="en-GB" sz="2000" dirty="0">
                <a:latin typeface="Comic Sans MS" pitchFamily="66" charset="0"/>
              </a:rPr>
              <a:t>+ 5</a:t>
            </a:r>
            <a:r>
              <a:rPr lang="en-GB" sz="2000" dirty="0" smtClean="0">
                <a:latin typeface="Comic Sans MS" pitchFamily="66" charset="0"/>
              </a:rPr>
              <a:t> = 0</a:t>
            </a:r>
            <a:endParaRPr lang="en-GB" sz="2000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99087" y="1964157"/>
            <a:ext cx="1296144" cy="83099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itchFamily="66" charset="0"/>
              </a:rPr>
              <a:t>Half the coefficient of x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98562" y="2795027"/>
            <a:ext cx="25058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(x - 4)</a:t>
            </a:r>
            <a:r>
              <a:rPr lang="en-GB" sz="2000" baseline="30000" dirty="0" smtClean="0">
                <a:latin typeface="Comic Sans MS" pitchFamily="66" charset="0"/>
              </a:rPr>
              <a:t>2</a:t>
            </a:r>
            <a:r>
              <a:rPr lang="en-GB" sz="2000" dirty="0" smtClean="0">
                <a:latin typeface="Comic Sans MS" pitchFamily="66" charset="0"/>
              </a:rPr>
              <a:t> – </a:t>
            </a:r>
            <a:r>
              <a:rPr lang="en-GB" sz="2000" b="1" dirty="0" smtClean="0">
                <a:solidFill>
                  <a:srgbClr val="0070C0"/>
                </a:solidFill>
                <a:latin typeface="Comic Sans MS" pitchFamily="66" charset="0"/>
              </a:rPr>
              <a:t>16</a:t>
            </a:r>
            <a:r>
              <a:rPr lang="en-GB" sz="2000" dirty="0" smtClean="0">
                <a:latin typeface="Comic Sans MS" pitchFamily="66" charset="0"/>
              </a:rPr>
              <a:t> </a:t>
            </a:r>
            <a:r>
              <a:rPr lang="en-GB" sz="2000" dirty="0">
                <a:latin typeface="Comic Sans MS" pitchFamily="66" charset="0"/>
              </a:rPr>
              <a:t>+ 5 </a:t>
            </a:r>
            <a:r>
              <a:rPr lang="en-GB" sz="2000" dirty="0" smtClean="0">
                <a:latin typeface="Comic Sans MS" pitchFamily="66" charset="0"/>
              </a:rPr>
              <a:t>= 0</a:t>
            </a:r>
            <a:endParaRPr lang="en-GB" sz="2000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99087" y="2864846"/>
            <a:ext cx="1296144" cy="338554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itchFamily="66" charset="0"/>
              </a:rPr>
              <a:t>Simplify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578335" y="3223117"/>
            <a:ext cx="21387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(x - 4)</a:t>
            </a:r>
            <a:r>
              <a:rPr lang="en-GB" sz="2000" baseline="30000" dirty="0" smtClean="0">
                <a:latin typeface="Comic Sans MS" pitchFamily="66" charset="0"/>
              </a:rPr>
              <a:t>2</a:t>
            </a:r>
            <a:r>
              <a:rPr lang="en-GB" sz="2000" dirty="0" smtClean="0">
                <a:latin typeface="Comic Sans MS" pitchFamily="66" charset="0"/>
              </a:rPr>
              <a:t> </a:t>
            </a:r>
            <a:r>
              <a:rPr lang="en-GB" sz="2000" b="1" dirty="0" smtClean="0">
                <a:solidFill>
                  <a:srgbClr val="0070C0"/>
                </a:solidFill>
                <a:latin typeface="Comic Sans MS" pitchFamily="66" charset="0"/>
              </a:rPr>
              <a:t>– 11 </a:t>
            </a:r>
            <a:r>
              <a:rPr lang="en-GB" sz="2000" dirty="0" smtClean="0">
                <a:latin typeface="Comic Sans MS" pitchFamily="66" charset="0"/>
              </a:rPr>
              <a:t>= 0</a:t>
            </a:r>
            <a:endParaRPr lang="en-GB" sz="2000" dirty="0"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11555" y="3631120"/>
            <a:ext cx="1296144" cy="338554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itchFamily="66" charset="0"/>
              </a:rPr>
              <a:t>Solve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218444" y="3631120"/>
            <a:ext cx="16466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(x - 4)</a:t>
            </a:r>
            <a:r>
              <a:rPr lang="en-GB" sz="2000" baseline="30000" dirty="0" smtClean="0">
                <a:latin typeface="Comic Sans MS" pitchFamily="66" charset="0"/>
              </a:rPr>
              <a:t>2</a:t>
            </a:r>
            <a:r>
              <a:rPr lang="en-GB" sz="2000" dirty="0" smtClean="0">
                <a:latin typeface="Comic Sans MS" pitchFamily="66" charset="0"/>
              </a:rPr>
              <a:t> = </a:t>
            </a:r>
            <a:r>
              <a:rPr lang="en-GB" sz="2000" b="1" dirty="0" smtClean="0">
                <a:solidFill>
                  <a:srgbClr val="00B050"/>
                </a:solidFill>
                <a:latin typeface="Comic Sans MS" pitchFamily="66" charset="0"/>
              </a:rPr>
              <a:t>11</a:t>
            </a:r>
            <a:endParaRPr lang="en-GB" sz="20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71258" y="4031230"/>
            <a:ext cx="18149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x - 4 = </a:t>
            </a:r>
            <a:r>
              <a:rPr lang="en-GB" sz="2000" b="1" dirty="0">
                <a:solidFill>
                  <a:srgbClr val="00B050"/>
                </a:solidFill>
                <a:latin typeface="Comic Sans MS" pitchFamily="66" charset="0"/>
              </a:rPr>
              <a:t>± </a:t>
            </a:r>
            <a:r>
              <a:rPr lang="en-GB" sz="2000" b="1" dirty="0" smtClean="0">
                <a:solidFill>
                  <a:srgbClr val="00B050"/>
                </a:solidFill>
                <a:latin typeface="Comic Sans MS" pitchFamily="66" charset="0"/>
              </a:rPr>
              <a:t>√11</a:t>
            </a:r>
            <a:endParaRPr lang="en-GB" sz="20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013278" y="4431340"/>
            <a:ext cx="16305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x = </a:t>
            </a:r>
            <a:r>
              <a:rPr lang="en-GB" sz="2000" b="1" dirty="0" smtClean="0">
                <a:solidFill>
                  <a:srgbClr val="00B050"/>
                </a:solidFill>
                <a:latin typeface="Comic Sans MS" pitchFamily="66" charset="0"/>
              </a:rPr>
              <a:t>4</a:t>
            </a:r>
            <a:r>
              <a:rPr lang="en-GB" sz="2000" dirty="0" smtClean="0">
                <a:latin typeface="Comic Sans MS" pitchFamily="66" charset="0"/>
              </a:rPr>
              <a:t> </a:t>
            </a:r>
            <a:r>
              <a:rPr lang="en-GB" sz="2000" b="1" dirty="0" smtClean="0">
                <a:solidFill>
                  <a:srgbClr val="00B050"/>
                </a:solidFill>
                <a:latin typeface="Comic Sans MS" pitchFamily="66" charset="0"/>
              </a:rPr>
              <a:t>± √11</a:t>
            </a:r>
            <a:endParaRPr lang="en-GB" sz="20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16" name="Rounded Rectangular Callout 15"/>
          <p:cNvSpPr/>
          <p:nvPr/>
        </p:nvSpPr>
        <p:spPr bwMode="auto">
          <a:xfrm>
            <a:off x="2375051" y="3231799"/>
            <a:ext cx="1140733" cy="902278"/>
          </a:xfrm>
          <a:prstGeom prst="wedgeRoundRectCallout">
            <a:avLst>
              <a:gd name="adj1" fmla="val 62956"/>
              <a:gd name="adj2" fmla="val -30814"/>
              <a:gd name="adj3" fmla="val 16667"/>
            </a:avLst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effectLst/>
                <a:latin typeface="Comic Sans MS" pitchFamily="66" charset="0"/>
                <a:ea typeface="Microsoft YaHei" charset="-122"/>
              </a:rPr>
              <a:t>Minimum</a:t>
            </a:r>
            <a:r>
              <a:rPr kumimoji="0" lang="en-GB" sz="1600" b="0" i="0" u="none" strike="noStrike" cap="none" normalizeH="0" dirty="0" smtClean="0">
                <a:ln>
                  <a:noFill/>
                </a:ln>
                <a:effectLst/>
                <a:latin typeface="Comic Sans MS" pitchFamily="66" charset="0"/>
                <a:ea typeface="Microsoft YaHei" charset="-122"/>
              </a:rPr>
              <a:t> point</a:t>
            </a:r>
          </a:p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GB" sz="1600" baseline="0" dirty="0" smtClean="0">
                <a:latin typeface="Comic Sans MS" pitchFamily="66" charset="0"/>
                <a:ea typeface="Microsoft YaHei" charset="-122"/>
              </a:rPr>
              <a:t>(4,</a:t>
            </a:r>
            <a:r>
              <a:rPr lang="en-GB" sz="1600" dirty="0" smtClean="0">
                <a:latin typeface="Comic Sans MS" pitchFamily="66" charset="0"/>
                <a:ea typeface="Microsoft YaHei" charset="-122"/>
              </a:rPr>
              <a:t> -11)</a:t>
            </a:r>
            <a:endParaRPr kumimoji="0" lang="en-GB" sz="1600" b="0" i="0" u="none" strike="noStrike" cap="none" normalizeH="0" baseline="0" dirty="0" smtClean="0">
              <a:ln>
                <a:noFill/>
              </a:ln>
              <a:effectLst/>
              <a:latin typeface="Comic Sans MS" pitchFamily="66" charset="0"/>
              <a:ea typeface="Microsoft YaHei" charset="-122"/>
            </a:endParaRPr>
          </a:p>
        </p:txBody>
      </p:sp>
      <p:sp>
        <p:nvSpPr>
          <p:cNvPr id="17" name="Rounded Rectangular Callout 16"/>
          <p:cNvSpPr/>
          <p:nvPr/>
        </p:nvSpPr>
        <p:spPr bwMode="auto">
          <a:xfrm>
            <a:off x="3059832" y="4869160"/>
            <a:ext cx="2641932" cy="613989"/>
          </a:xfrm>
          <a:prstGeom prst="wedgeRoundRectCallout">
            <a:avLst>
              <a:gd name="adj1" fmla="val 59982"/>
              <a:gd name="adj2" fmla="val -53857"/>
              <a:gd name="adj3" fmla="val 16667"/>
            </a:avLst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effectLst/>
                <a:latin typeface="Comic Sans MS" pitchFamily="66" charset="0"/>
                <a:ea typeface="Microsoft YaHei" charset="-122"/>
              </a:rPr>
              <a:t>Make sure you have both</a:t>
            </a:r>
            <a:r>
              <a:rPr kumimoji="0" lang="en-GB" sz="1600" b="0" i="0" u="none" strike="noStrike" cap="none" normalizeH="0" dirty="0" smtClean="0">
                <a:ln>
                  <a:noFill/>
                </a:ln>
                <a:effectLst/>
                <a:latin typeface="Comic Sans MS" pitchFamily="66" charset="0"/>
                <a:ea typeface="Microsoft YaHei" charset="-122"/>
              </a:rPr>
              <a:t>  + and – square root!</a:t>
            </a:r>
            <a:endParaRPr kumimoji="0" lang="en-GB" sz="1600" b="0" i="0" u="none" strike="noStrike" cap="none" normalizeH="0" baseline="0" dirty="0" smtClean="0">
              <a:ln>
                <a:noFill/>
              </a:ln>
              <a:effectLst/>
              <a:latin typeface="Comic Sans MS" pitchFamily="66" charset="0"/>
              <a:ea typeface="Microsoft YaHe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16666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 animBg="1"/>
      <p:bldP spid="10" grpId="0"/>
      <p:bldP spid="11" grpId="0" animBg="1"/>
      <p:bldP spid="12" grpId="0"/>
      <p:bldP spid="13" grpId="0"/>
      <p:bldP spid="14" grpId="0"/>
      <p:bldP spid="16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35896" y="1908126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itchFamily="66" charset="0"/>
              </a:rPr>
              <a:t>x² + 15x + 44 = 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123728" y="1446461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itchFamily="66" charset="0"/>
              </a:rPr>
              <a:t>Factorise and solve: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635896" y="2372353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itchFamily="66" charset="0"/>
              </a:rPr>
              <a:t>Product = 44, sum = 15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635896" y="2831456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itchFamily="66" charset="0"/>
              </a:rPr>
              <a:t>(x + 11)(x + 4) = 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635896" y="3293121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itchFamily="66" charset="0"/>
              </a:rPr>
              <a:t>x = -11 or -4</a:t>
            </a:r>
          </a:p>
        </p:txBody>
      </p:sp>
    </p:spTree>
    <p:extLst>
      <p:ext uri="{BB962C8B-B14F-4D97-AF65-F5344CB8AC3E}">
        <p14:creationId xmlns:p14="http://schemas.microsoft.com/office/powerpoint/2010/main" val="1060218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9" grpId="0"/>
      <p:bldP spid="45" grpId="0"/>
      <p:bldP spid="4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27905" y="1147860"/>
            <a:ext cx="35381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u="sng" dirty="0" smtClean="0">
                <a:latin typeface="Comic Sans MS" pitchFamily="66" charset="0"/>
              </a:rPr>
              <a:t>Completing the Square</a:t>
            </a:r>
            <a:endParaRPr lang="en-GB" sz="2400" b="1" u="sng" dirty="0"/>
          </a:p>
        </p:txBody>
      </p:sp>
      <p:sp>
        <p:nvSpPr>
          <p:cNvPr id="5" name="Rectangle 4"/>
          <p:cNvSpPr/>
          <p:nvPr/>
        </p:nvSpPr>
        <p:spPr>
          <a:xfrm>
            <a:off x="3647995" y="2017086"/>
            <a:ext cx="19848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latin typeface="Comic Sans MS" pitchFamily="66" charset="0"/>
              </a:rPr>
              <a:t>x</a:t>
            </a:r>
            <a:r>
              <a:rPr lang="en-GB" sz="2000" baseline="30000" dirty="0">
                <a:latin typeface="Comic Sans MS" pitchFamily="66" charset="0"/>
              </a:rPr>
              <a:t>2</a:t>
            </a:r>
            <a:r>
              <a:rPr lang="en-GB" sz="2000" dirty="0">
                <a:latin typeface="Comic Sans MS" pitchFamily="66" charset="0"/>
              </a:rPr>
              <a:t> -</a:t>
            </a:r>
            <a:r>
              <a:rPr lang="en-GB" sz="2000" dirty="0" smtClean="0">
                <a:latin typeface="Comic Sans MS" pitchFamily="66" charset="0"/>
              </a:rPr>
              <a:t> 14x - 9 = 0</a:t>
            </a:r>
            <a:endParaRPr lang="en-GB" sz="2000" dirty="0"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73519" y="2417196"/>
            <a:ext cx="28456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(x </a:t>
            </a:r>
            <a:r>
              <a:rPr lang="en-GB" sz="2000" dirty="0">
                <a:latin typeface="Comic Sans MS" pitchFamily="66" charset="0"/>
              </a:rPr>
              <a:t>-</a:t>
            </a:r>
            <a:r>
              <a:rPr lang="en-GB" sz="2000" dirty="0" smtClean="0">
                <a:latin typeface="Comic Sans MS" pitchFamily="66" charset="0"/>
              </a:rPr>
              <a:t> </a:t>
            </a:r>
            <a:r>
              <a:rPr lang="en-GB" sz="2000" b="1" dirty="0" smtClean="0">
                <a:solidFill>
                  <a:srgbClr val="FF0000"/>
                </a:solidFill>
                <a:latin typeface="Comic Sans MS" pitchFamily="66" charset="0"/>
              </a:rPr>
              <a:t>7</a:t>
            </a:r>
            <a:r>
              <a:rPr lang="en-GB" sz="2000" dirty="0" smtClean="0">
                <a:latin typeface="Comic Sans MS" pitchFamily="66" charset="0"/>
              </a:rPr>
              <a:t>)</a:t>
            </a:r>
            <a:r>
              <a:rPr lang="en-GB" sz="2000" baseline="30000" dirty="0" smtClean="0">
                <a:latin typeface="Comic Sans MS" pitchFamily="66" charset="0"/>
              </a:rPr>
              <a:t>2</a:t>
            </a:r>
            <a:r>
              <a:rPr lang="en-GB" sz="2000" dirty="0" smtClean="0">
                <a:latin typeface="Comic Sans MS" pitchFamily="66" charset="0"/>
              </a:rPr>
              <a:t> – (</a:t>
            </a:r>
            <a:r>
              <a:rPr lang="en-GB" sz="2000" b="1" dirty="0" smtClean="0">
                <a:solidFill>
                  <a:srgbClr val="FF0000"/>
                </a:solidFill>
                <a:latin typeface="Comic Sans MS" pitchFamily="66" charset="0"/>
              </a:rPr>
              <a:t>-7</a:t>
            </a:r>
            <a:r>
              <a:rPr lang="en-GB" sz="2000" dirty="0" smtClean="0">
                <a:latin typeface="Comic Sans MS" pitchFamily="66" charset="0"/>
              </a:rPr>
              <a:t>)² </a:t>
            </a:r>
            <a:r>
              <a:rPr lang="en-GB" sz="2000" dirty="0">
                <a:latin typeface="Comic Sans MS" pitchFamily="66" charset="0"/>
              </a:rPr>
              <a:t>- 9</a:t>
            </a:r>
            <a:r>
              <a:rPr lang="en-GB" sz="2000" dirty="0" smtClean="0">
                <a:latin typeface="Comic Sans MS" pitchFamily="66" charset="0"/>
              </a:rPr>
              <a:t> = 0</a:t>
            </a:r>
            <a:endParaRPr lang="en-GB" sz="2000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83789" y="2017086"/>
            <a:ext cx="1296144" cy="83099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itchFamily="66" charset="0"/>
              </a:rPr>
              <a:t>Half the coefficient of x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68523" y="2830826"/>
            <a:ext cx="24897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(x - 7)</a:t>
            </a:r>
            <a:r>
              <a:rPr lang="en-GB" sz="2000" baseline="30000" dirty="0" smtClean="0">
                <a:latin typeface="Comic Sans MS" pitchFamily="66" charset="0"/>
              </a:rPr>
              <a:t>2</a:t>
            </a:r>
            <a:r>
              <a:rPr lang="en-GB" sz="2000" dirty="0" smtClean="0">
                <a:latin typeface="Comic Sans MS" pitchFamily="66" charset="0"/>
              </a:rPr>
              <a:t> – </a:t>
            </a:r>
            <a:r>
              <a:rPr lang="en-GB" sz="2000" b="1" dirty="0" smtClean="0">
                <a:solidFill>
                  <a:srgbClr val="0070C0"/>
                </a:solidFill>
                <a:latin typeface="Comic Sans MS" pitchFamily="66" charset="0"/>
              </a:rPr>
              <a:t>49</a:t>
            </a:r>
            <a:r>
              <a:rPr lang="en-GB" sz="2000" dirty="0" smtClean="0">
                <a:latin typeface="Comic Sans MS" pitchFamily="66" charset="0"/>
              </a:rPr>
              <a:t> </a:t>
            </a:r>
            <a:r>
              <a:rPr lang="en-GB" sz="2000" dirty="0">
                <a:latin typeface="Comic Sans MS" pitchFamily="66" charset="0"/>
              </a:rPr>
              <a:t>- 9 </a:t>
            </a:r>
            <a:r>
              <a:rPr lang="en-GB" sz="2000" dirty="0" smtClean="0">
                <a:latin typeface="Comic Sans MS" pitchFamily="66" charset="0"/>
              </a:rPr>
              <a:t>= 0</a:t>
            </a:r>
            <a:endParaRPr lang="en-GB" sz="2000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83789" y="2917775"/>
            <a:ext cx="1296144" cy="338554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itchFamily="66" charset="0"/>
              </a:rPr>
              <a:t>Simplify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563037" y="3276046"/>
            <a:ext cx="21387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(x - 7)</a:t>
            </a:r>
            <a:r>
              <a:rPr lang="en-GB" sz="2000" baseline="30000" dirty="0" smtClean="0">
                <a:latin typeface="Comic Sans MS" pitchFamily="66" charset="0"/>
              </a:rPr>
              <a:t>2</a:t>
            </a:r>
            <a:r>
              <a:rPr lang="en-GB" sz="2000" dirty="0" smtClean="0">
                <a:latin typeface="Comic Sans MS" pitchFamily="66" charset="0"/>
              </a:rPr>
              <a:t> </a:t>
            </a:r>
            <a:r>
              <a:rPr lang="en-GB" sz="2000" b="1" dirty="0" smtClean="0">
                <a:solidFill>
                  <a:srgbClr val="0070C0"/>
                </a:solidFill>
                <a:latin typeface="Comic Sans MS" pitchFamily="66" charset="0"/>
              </a:rPr>
              <a:t>– 58 </a:t>
            </a:r>
            <a:r>
              <a:rPr lang="en-GB" sz="2000" dirty="0" smtClean="0">
                <a:latin typeface="Comic Sans MS" pitchFamily="66" charset="0"/>
              </a:rPr>
              <a:t>= 0</a:t>
            </a:r>
            <a:endParaRPr lang="en-GB" sz="2000" dirty="0"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96257" y="3684049"/>
            <a:ext cx="1296144" cy="338554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itchFamily="66" charset="0"/>
              </a:rPr>
              <a:t>Solve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203146" y="3684049"/>
            <a:ext cx="16466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(x - 7)</a:t>
            </a:r>
            <a:r>
              <a:rPr lang="en-GB" sz="2000" baseline="30000" dirty="0" smtClean="0">
                <a:latin typeface="Comic Sans MS" pitchFamily="66" charset="0"/>
              </a:rPr>
              <a:t>2</a:t>
            </a:r>
            <a:r>
              <a:rPr lang="en-GB" sz="2000" dirty="0" smtClean="0">
                <a:latin typeface="Comic Sans MS" pitchFamily="66" charset="0"/>
              </a:rPr>
              <a:t> = </a:t>
            </a:r>
            <a:r>
              <a:rPr lang="en-GB" sz="2000" b="1" dirty="0" smtClean="0">
                <a:solidFill>
                  <a:srgbClr val="00B050"/>
                </a:solidFill>
                <a:latin typeface="Comic Sans MS" pitchFamily="66" charset="0"/>
              </a:rPr>
              <a:t>58</a:t>
            </a:r>
            <a:endParaRPr lang="en-GB" sz="20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55960" y="4084159"/>
            <a:ext cx="18149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x - 7 = </a:t>
            </a:r>
            <a:r>
              <a:rPr lang="en-GB" sz="2000" b="1" dirty="0">
                <a:solidFill>
                  <a:srgbClr val="00B050"/>
                </a:solidFill>
                <a:latin typeface="Comic Sans MS" pitchFamily="66" charset="0"/>
              </a:rPr>
              <a:t>± </a:t>
            </a:r>
            <a:r>
              <a:rPr lang="en-GB" sz="2000" b="1" dirty="0" smtClean="0">
                <a:solidFill>
                  <a:srgbClr val="00B050"/>
                </a:solidFill>
                <a:latin typeface="Comic Sans MS" pitchFamily="66" charset="0"/>
              </a:rPr>
              <a:t>√58</a:t>
            </a:r>
            <a:endParaRPr lang="en-GB" sz="20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997980" y="4484269"/>
            <a:ext cx="16305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x = </a:t>
            </a:r>
            <a:r>
              <a:rPr lang="en-GB" sz="2000" b="1" dirty="0">
                <a:solidFill>
                  <a:srgbClr val="00B050"/>
                </a:solidFill>
                <a:latin typeface="Comic Sans MS" pitchFamily="66" charset="0"/>
              </a:rPr>
              <a:t>7</a:t>
            </a:r>
            <a:r>
              <a:rPr lang="en-GB" sz="2000" dirty="0" smtClean="0">
                <a:latin typeface="Comic Sans MS" pitchFamily="66" charset="0"/>
              </a:rPr>
              <a:t> </a:t>
            </a:r>
            <a:r>
              <a:rPr lang="en-GB" sz="2000" b="1" dirty="0" smtClean="0">
                <a:solidFill>
                  <a:srgbClr val="00B050"/>
                </a:solidFill>
                <a:latin typeface="Comic Sans MS" pitchFamily="66" charset="0"/>
              </a:rPr>
              <a:t>± √58</a:t>
            </a:r>
            <a:endParaRPr lang="en-GB" sz="20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16" name="Rounded Rectangular Callout 15"/>
          <p:cNvSpPr/>
          <p:nvPr/>
        </p:nvSpPr>
        <p:spPr bwMode="auto">
          <a:xfrm>
            <a:off x="2359753" y="3284728"/>
            <a:ext cx="1140733" cy="902278"/>
          </a:xfrm>
          <a:prstGeom prst="wedgeRoundRectCallout">
            <a:avLst>
              <a:gd name="adj1" fmla="val 62956"/>
              <a:gd name="adj2" fmla="val -30814"/>
              <a:gd name="adj3" fmla="val 16667"/>
            </a:avLst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effectLst/>
                <a:latin typeface="Comic Sans MS" pitchFamily="66" charset="0"/>
                <a:ea typeface="Microsoft YaHei" charset="-122"/>
              </a:rPr>
              <a:t>Minimum</a:t>
            </a:r>
            <a:r>
              <a:rPr kumimoji="0" lang="en-GB" sz="1600" b="0" i="0" u="none" strike="noStrike" cap="none" normalizeH="0" dirty="0" smtClean="0">
                <a:ln>
                  <a:noFill/>
                </a:ln>
                <a:effectLst/>
                <a:latin typeface="Comic Sans MS" pitchFamily="66" charset="0"/>
                <a:ea typeface="Microsoft YaHei" charset="-122"/>
              </a:rPr>
              <a:t> point</a:t>
            </a:r>
          </a:p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GB" sz="1600" baseline="0" dirty="0" smtClean="0">
                <a:latin typeface="Comic Sans MS" pitchFamily="66" charset="0"/>
                <a:ea typeface="Microsoft YaHei" charset="-122"/>
              </a:rPr>
              <a:t>(7,</a:t>
            </a:r>
            <a:r>
              <a:rPr lang="en-GB" sz="1600" dirty="0" smtClean="0">
                <a:latin typeface="Comic Sans MS" pitchFamily="66" charset="0"/>
                <a:ea typeface="Microsoft YaHei" charset="-122"/>
              </a:rPr>
              <a:t> -58)</a:t>
            </a:r>
            <a:endParaRPr kumimoji="0" lang="en-GB" sz="1600" b="0" i="0" u="none" strike="noStrike" cap="none" normalizeH="0" baseline="0" dirty="0" smtClean="0">
              <a:ln>
                <a:noFill/>
              </a:ln>
              <a:effectLst/>
              <a:latin typeface="Comic Sans MS" pitchFamily="66" charset="0"/>
              <a:ea typeface="Microsoft YaHei" charset="-122"/>
            </a:endParaRPr>
          </a:p>
        </p:txBody>
      </p:sp>
      <p:sp>
        <p:nvSpPr>
          <p:cNvPr id="17" name="Rounded Rectangular Callout 16"/>
          <p:cNvSpPr/>
          <p:nvPr/>
        </p:nvSpPr>
        <p:spPr bwMode="auto">
          <a:xfrm>
            <a:off x="3059832" y="4941168"/>
            <a:ext cx="2641932" cy="613989"/>
          </a:xfrm>
          <a:prstGeom prst="wedgeRoundRectCallout">
            <a:avLst>
              <a:gd name="adj1" fmla="val 57399"/>
              <a:gd name="adj2" fmla="val -53857"/>
              <a:gd name="adj3" fmla="val 16667"/>
            </a:avLst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effectLst/>
                <a:latin typeface="Comic Sans MS" pitchFamily="66" charset="0"/>
                <a:ea typeface="Microsoft YaHei" charset="-122"/>
              </a:rPr>
              <a:t>Make sure you have both</a:t>
            </a:r>
            <a:r>
              <a:rPr kumimoji="0" lang="en-GB" sz="1600" b="0" i="0" u="none" strike="noStrike" cap="none" normalizeH="0" dirty="0" smtClean="0">
                <a:ln>
                  <a:noFill/>
                </a:ln>
                <a:effectLst/>
                <a:latin typeface="Comic Sans MS" pitchFamily="66" charset="0"/>
                <a:ea typeface="Microsoft YaHei" charset="-122"/>
              </a:rPr>
              <a:t>  + and – square root!</a:t>
            </a:r>
            <a:endParaRPr kumimoji="0" lang="en-GB" sz="1600" b="0" i="0" u="none" strike="noStrike" cap="none" normalizeH="0" baseline="0" dirty="0" smtClean="0">
              <a:ln>
                <a:noFill/>
              </a:ln>
              <a:effectLst/>
              <a:latin typeface="Comic Sans MS" pitchFamily="66" charset="0"/>
              <a:ea typeface="Microsoft YaHe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24614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 animBg="1"/>
      <p:bldP spid="10" grpId="0"/>
      <p:bldP spid="11" grpId="0" animBg="1"/>
      <p:bldP spid="12" grpId="0"/>
      <p:bldP spid="13" grpId="0"/>
      <p:bldP spid="14" grpId="0"/>
      <p:bldP spid="16" grpId="0" animBg="1"/>
      <p:bldP spid="1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27718" y="2292842"/>
            <a:ext cx="537679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(x </a:t>
            </a:r>
            <a:r>
              <a:rPr lang="en-GB" sz="2000" dirty="0" smtClean="0">
                <a:solidFill>
                  <a:srgbClr val="FF0000"/>
                </a:solidFill>
                <a:latin typeface="Comic Sans MS" pitchFamily="66" charset="0"/>
              </a:rPr>
              <a:t>+ 5</a:t>
            </a:r>
            <a:r>
              <a:rPr lang="en-GB" sz="2000" dirty="0" smtClean="0">
                <a:latin typeface="Comic Sans MS" pitchFamily="66" charset="0"/>
              </a:rPr>
              <a:t>)</a:t>
            </a:r>
            <a:r>
              <a:rPr lang="en-GB" sz="2000" baseline="30000" dirty="0" smtClean="0">
                <a:latin typeface="Comic Sans MS" pitchFamily="66" charset="0"/>
              </a:rPr>
              <a:t>2</a:t>
            </a:r>
            <a:r>
              <a:rPr lang="en-GB" sz="2000" dirty="0" smtClean="0">
                <a:latin typeface="Comic Sans MS" pitchFamily="66" charset="0"/>
              </a:rPr>
              <a:t> </a:t>
            </a:r>
            <a:r>
              <a:rPr lang="en-GB" sz="2000" dirty="0" smtClean="0">
                <a:solidFill>
                  <a:srgbClr val="0070C0"/>
                </a:solidFill>
                <a:latin typeface="Comic Sans MS" pitchFamily="66" charset="0"/>
              </a:rPr>
              <a:t>– 15</a:t>
            </a:r>
            <a:r>
              <a:rPr lang="en-GB" sz="2000" dirty="0" smtClean="0">
                <a:latin typeface="Comic Sans MS" pitchFamily="66" charset="0"/>
              </a:rPr>
              <a:t> = 0	Minimum at (</a:t>
            </a:r>
            <a:r>
              <a:rPr lang="en-GB" sz="2000" dirty="0" smtClean="0">
                <a:solidFill>
                  <a:srgbClr val="FF0000"/>
                </a:solidFill>
                <a:latin typeface="Comic Sans MS" pitchFamily="66" charset="0"/>
              </a:rPr>
              <a:t>-5</a:t>
            </a:r>
            <a:r>
              <a:rPr lang="en-GB" sz="2000" dirty="0" smtClean="0">
                <a:latin typeface="Comic Sans MS" pitchFamily="66" charset="0"/>
              </a:rPr>
              <a:t>, </a:t>
            </a:r>
            <a:r>
              <a:rPr lang="en-GB" sz="2000" dirty="0" smtClean="0">
                <a:solidFill>
                  <a:srgbClr val="0070C0"/>
                </a:solidFill>
                <a:latin typeface="Comic Sans MS" pitchFamily="66" charset="0"/>
              </a:rPr>
              <a:t>-15</a:t>
            </a:r>
            <a:r>
              <a:rPr lang="en-GB" sz="2000" dirty="0" smtClean="0">
                <a:latin typeface="Comic Sans MS" pitchFamily="66" charset="0"/>
              </a:rPr>
              <a:t>)</a:t>
            </a:r>
            <a:endParaRPr lang="en-GB" sz="2000" dirty="0"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27718" y="2868906"/>
            <a:ext cx="52277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(x </a:t>
            </a:r>
            <a:r>
              <a:rPr lang="en-GB" sz="2000" dirty="0" smtClean="0">
                <a:solidFill>
                  <a:srgbClr val="FF0000"/>
                </a:solidFill>
                <a:latin typeface="Comic Sans MS" pitchFamily="66" charset="0"/>
              </a:rPr>
              <a:t>- 4</a:t>
            </a:r>
            <a:r>
              <a:rPr lang="en-GB" sz="2000" dirty="0" smtClean="0">
                <a:latin typeface="Comic Sans MS" pitchFamily="66" charset="0"/>
              </a:rPr>
              <a:t>)</a:t>
            </a:r>
            <a:r>
              <a:rPr lang="en-GB" sz="2000" baseline="30000" dirty="0" smtClean="0">
                <a:latin typeface="Comic Sans MS" pitchFamily="66" charset="0"/>
              </a:rPr>
              <a:t>2</a:t>
            </a:r>
            <a:r>
              <a:rPr lang="en-GB" sz="2000" dirty="0" smtClean="0">
                <a:latin typeface="Comic Sans MS" pitchFamily="66" charset="0"/>
              </a:rPr>
              <a:t> </a:t>
            </a:r>
            <a:r>
              <a:rPr lang="en-GB" sz="2000" dirty="0" smtClean="0">
                <a:solidFill>
                  <a:srgbClr val="0070C0"/>
                </a:solidFill>
                <a:latin typeface="Comic Sans MS" pitchFamily="66" charset="0"/>
              </a:rPr>
              <a:t>– 11</a:t>
            </a:r>
            <a:r>
              <a:rPr lang="en-GB" sz="2000" dirty="0" smtClean="0">
                <a:latin typeface="Comic Sans MS" pitchFamily="66" charset="0"/>
              </a:rPr>
              <a:t> = 0		Minimum at (</a:t>
            </a:r>
            <a:r>
              <a:rPr lang="en-GB" sz="2000" dirty="0" smtClean="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GB" sz="2000" dirty="0" smtClean="0">
                <a:latin typeface="Comic Sans MS" pitchFamily="66" charset="0"/>
              </a:rPr>
              <a:t>, </a:t>
            </a:r>
            <a:r>
              <a:rPr lang="en-GB" sz="2000" dirty="0" smtClean="0">
                <a:solidFill>
                  <a:srgbClr val="0070C0"/>
                </a:solidFill>
                <a:latin typeface="Comic Sans MS" pitchFamily="66" charset="0"/>
              </a:rPr>
              <a:t>-11</a:t>
            </a:r>
            <a:r>
              <a:rPr lang="en-GB" sz="2000" dirty="0" smtClean="0">
                <a:latin typeface="Comic Sans MS" pitchFamily="66" charset="0"/>
              </a:rPr>
              <a:t>)</a:t>
            </a:r>
            <a:endParaRPr lang="en-GB" sz="2000" dirty="0"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27718" y="3516978"/>
            <a:ext cx="537679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(x </a:t>
            </a:r>
            <a:r>
              <a:rPr lang="en-GB" sz="2000" dirty="0" smtClean="0">
                <a:solidFill>
                  <a:srgbClr val="FF0000"/>
                </a:solidFill>
                <a:latin typeface="Comic Sans MS" pitchFamily="66" charset="0"/>
              </a:rPr>
              <a:t>- 7</a:t>
            </a:r>
            <a:r>
              <a:rPr lang="en-GB" sz="2000" dirty="0" smtClean="0">
                <a:latin typeface="Comic Sans MS" pitchFamily="66" charset="0"/>
              </a:rPr>
              <a:t>)</a:t>
            </a:r>
            <a:r>
              <a:rPr lang="en-GB" sz="2000" baseline="30000" dirty="0" smtClean="0">
                <a:latin typeface="Comic Sans MS" pitchFamily="66" charset="0"/>
              </a:rPr>
              <a:t>2</a:t>
            </a:r>
            <a:r>
              <a:rPr lang="en-GB" sz="2000" dirty="0" smtClean="0">
                <a:latin typeface="Comic Sans MS" pitchFamily="66" charset="0"/>
              </a:rPr>
              <a:t> </a:t>
            </a:r>
            <a:r>
              <a:rPr lang="en-GB" sz="2000" dirty="0" smtClean="0">
                <a:solidFill>
                  <a:srgbClr val="0070C0"/>
                </a:solidFill>
                <a:latin typeface="Comic Sans MS" pitchFamily="66" charset="0"/>
              </a:rPr>
              <a:t>– 58</a:t>
            </a:r>
            <a:r>
              <a:rPr lang="en-GB" sz="2000" dirty="0" smtClean="0">
                <a:latin typeface="Comic Sans MS" pitchFamily="66" charset="0"/>
              </a:rPr>
              <a:t> = 0	Minimum at (</a:t>
            </a:r>
            <a:r>
              <a:rPr lang="en-GB" sz="2000" dirty="0" smtClean="0">
                <a:solidFill>
                  <a:srgbClr val="FF0000"/>
                </a:solidFill>
                <a:latin typeface="Comic Sans MS" pitchFamily="66" charset="0"/>
              </a:rPr>
              <a:t>7</a:t>
            </a:r>
            <a:r>
              <a:rPr lang="en-GB" sz="2000" dirty="0" smtClean="0">
                <a:latin typeface="Comic Sans MS" pitchFamily="66" charset="0"/>
              </a:rPr>
              <a:t>, </a:t>
            </a:r>
            <a:r>
              <a:rPr lang="en-GB" sz="2000" dirty="0" smtClean="0">
                <a:solidFill>
                  <a:srgbClr val="0070C0"/>
                </a:solidFill>
                <a:latin typeface="Comic Sans MS" pitchFamily="66" charset="0"/>
              </a:rPr>
              <a:t>-58</a:t>
            </a:r>
            <a:r>
              <a:rPr lang="en-GB" sz="2000" dirty="0" smtClean="0">
                <a:latin typeface="Comic Sans MS" pitchFamily="66" charset="0"/>
              </a:rPr>
              <a:t>)</a:t>
            </a:r>
            <a:endParaRPr lang="en-GB" sz="2000" dirty="0">
              <a:latin typeface="Comic Sans MS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400879" y="1175938"/>
            <a:ext cx="24304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u="sng" dirty="0" smtClean="0">
                <a:latin typeface="Comic Sans MS" pitchFamily="66" charset="0"/>
              </a:rPr>
              <a:t>Minimum Points</a:t>
            </a:r>
            <a:endParaRPr lang="en-GB" sz="2400" b="1" u="sng" dirty="0"/>
          </a:p>
        </p:txBody>
      </p:sp>
      <p:sp>
        <p:nvSpPr>
          <p:cNvPr id="9" name="Explosion 1 8"/>
          <p:cNvSpPr/>
          <p:nvPr/>
        </p:nvSpPr>
        <p:spPr bwMode="auto">
          <a:xfrm>
            <a:off x="1835696" y="3717032"/>
            <a:ext cx="7560840" cy="2136139"/>
          </a:xfrm>
          <a:prstGeom prst="irregularSeal1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34739" y="4499707"/>
            <a:ext cx="49776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(x </a:t>
            </a:r>
            <a:r>
              <a:rPr lang="en-GB" sz="2000" dirty="0" smtClean="0">
                <a:solidFill>
                  <a:srgbClr val="FF0000"/>
                </a:solidFill>
                <a:latin typeface="Comic Sans MS" pitchFamily="66" charset="0"/>
              </a:rPr>
              <a:t>- p</a:t>
            </a:r>
            <a:r>
              <a:rPr lang="en-GB" sz="2000" dirty="0" smtClean="0">
                <a:latin typeface="Comic Sans MS" pitchFamily="66" charset="0"/>
              </a:rPr>
              <a:t>)</a:t>
            </a:r>
            <a:r>
              <a:rPr lang="en-GB" sz="2000" baseline="30000" dirty="0" smtClean="0">
                <a:latin typeface="Comic Sans MS" pitchFamily="66" charset="0"/>
              </a:rPr>
              <a:t>2</a:t>
            </a:r>
            <a:r>
              <a:rPr lang="en-GB" sz="2000" dirty="0" smtClean="0">
                <a:latin typeface="Comic Sans MS" pitchFamily="66" charset="0"/>
              </a:rPr>
              <a:t> </a:t>
            </a:r>
            <a:r>
              <a:rPr lang="en-GB" sz="2000" dirty="0" smtClean="0">
                <a:solidFill>
                  <a:srgbClr val="0070C0"/>
                </a:solidFill>
                <a:latin typeface="Comic Sans MS" pitchFamily="66" charset="0"/>
              </a:rPr>
              <a:t>+ q</a:t>
            </a:r>
            <a:r>
              <a:rPr lang="en-GB" sz="2000" dirty="0" smtClean="0">
                <a:latin typeface="Comic Sans MS" pitchFamily="66" charset="0"/>
              </a:rPr>
              <a:t> = 0		Minimum at (</a:t>
            </a:r>
            <a:r>
              <a:rPr lang="en-GB" sz="2000" dirty="0">
                <a:solidFill>
                  <a:srgbClr val="FF0000"/>
                </a:solidFill>
                <a:latin typeface="Comic Sans MS" pitchFamily="66" charset="0"/>
              </a:rPr>
              <a:t>p</a:t>
            </a:r>
            <a:r>
              <a:rPr lang="en-GB" sz="2000" dirty="0" smtClean="0">
                <a:latin typeface="Comic Sans MS" pitchFamily="66" charset="0"/>
              </a:rPr>
              <a:t>, </a:t>
            </a:r>
            <a:r>
              <a:rPr lang="en-GB" sz="2000" dirty="0">
                <a:solidFill>
                  <a:srgbClr val="0070C0"/>
                </a:solidFill>
                <a:latin typeface="Comic Sans MS" pitchFamily="66" charset="0"/>
              </a:rPr>
              <a:t>q</a:t>
            </a:r>
            <a:r>
              <a:rPr lang="en-GB" sz="2000" dirty="0" smtClean="0">
                <a:latin typeface="Comic Sans MS" pitchFamily="66" charset="0"/>
              </a:rPr>
              <a:t>)</a:t>
            </a:r>
            <a:endParaRPr lang="en-GB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254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 animBg="1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63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3"/>
          <p:cNvSpPr txBox="1">
            <a:spLocks noChangeArrowheads="1"/>
          </p:cNvSpPr>
          <p:nvPr/>
        </p:nvSpPr>
        <p:spPr bwMode="auto">
          <a:xfrm>
            <a:off x="2699792" y="1139031"/>
            <a:ext cx="33845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sz="2400" b="1" u="sng" dirty="0">
                <a:latin typeface="Comic Sans MS" pitchFamily="66" charset="0"/>
              </a:rPr>
              <a:t>Answers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971600" y="1600994"/>
          <a:ext cx="7187653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76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7917">
                <a:tc>
                  <a:txBody>
                    <a:bodyPr/>
                    <a:lstStyle/>
                    <a:p>
                      <a:pPr algn="ctr"/>
                      <a:endParaRPr lang="en-GB" sz="1800" b="1" i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(a)</a:t>
                      </a:r>
                      <a:endParaRPr lang="en-GB" sz="1800" b="1" i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(b)</a:t>
                      </a:r>
                      <a:endParaRPr lang="en-GB" sz="1800" b="1" i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(c)</a:t>
                      </a:r>
                      <a:endParaRPr lang="en-GB" sz="1800" b="1" i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917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</a:t>
                      </a:r>
                      <a:endParaRPr lang="en-GB" sz="1800" b="1" i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0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(x + 4)² - 25</a:t>
                      </a:r>
                      <a:endParaRPr lang="en-GB" sz="1800" b="0" i="0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0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x</a:t>
                      </a:r>
                      <a:r>
                        <a:rPr lang="en-GB" sz="1800" b="0" i="0" strike="noStrike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= 1 or -9</a:t>
                      </a:r>
                      <a:endParaRPr lang="en-GB" sz="1800" b="0" i="0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strike="noStrike" dirty="0" smtClean="0">
                          <a:latin typeface="Comic Sans MS" pitchFamily="66" charset="0"/>
                        </a:rPr>
                        <a:t>(-4, -25)</a:t>
                      </a:r>
                      <a:endParaRPr lang="en-GB" sz="1800" strike="noStrike" dirty="0"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917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</a:t>
                      </a:r>
                      <a:endParaRPr lang="en-GB" sz="1800" b="1" i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8294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(x -</a:t>
                      </a:r>
                      <a:r>
                        <a:rPr lang="en-GB" sz="1800" b="0" i="0" strike="noStrike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3</a:t>
                      </a:r>
                      <a:r>
                        <a:rPr lang="en-GB" sz="1800" b="0" i="0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)² - 19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8294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x</a:t>
                      </a:r>
                      <a:r>
                        <a:rPr lang="en-GB" sz="1800" b="0" i="0" strike="noStrike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= 3 ± √19</a:t>
                      </a:r>
                      <a:endParaRPr lang="en-GB" sz="1800" b="0" i="0" strike="noStrike" dirty="0" smtClean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strike="noStrike" dirty="0" smtClean="0">
                          <a:latin typeface="Comic Sans MS" pitchFamily="66" charset="0"/>
                        </a:rPr>
                        <a:t>(3,</a:t>
                      </a:r>
                      <a:r>
                        <a:rPr lang="en-GB" sz="1800" strike="noStrike" baseline="0" dirty="0" smtClean="0">
                          <a:latin typeface="Comic Sans MS" pitchFamily="66" charset="0"/>
                        </a:rPr>
                        <a:t> -19)</a:t>
                      </a:r>
                      <a:endParaRPr lang="en-GB" sz="1800" strike="noStrike" dirty="0"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7917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3</a:t>
                      </a:r>
                      <a:endParaRPr lang="en-GB" sz="1800" b="1" i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8294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(x + 5)² - 34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8294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x</a:t>
                      </a:r>
                      <a:r>
                        <a:rPr lang="en-GB" sz="1800" b="0" i="0" strike="noStrike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= -5 ± √34</a:t>
                      </a:r>
                      <a:endParaRPr lang="en-GB" sz="1800" b="0" i="0" strike="noStrike" dirty="0" smtClean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strike="noStrike" dirty="0" smtClean="0">
                          <a:latin typeface="Comic Sans MS" pitchFamily="66" charset="0"/>
                        </a:rPr>
                        <a:t>(-5, -34)</a:t>
                      </a:r>
                      <a:endParaRPr lang="en-GB" sz="1800" strike="noStrike" dirty="0"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7917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4</a:t>
                      </a:r>
                      <a:endParaRPr lang="en-GB" sz="1800" b="1" i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8294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(x + 3)² - 16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8294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x</a:t>
                      </a:r>
                      <a:r>
                        <a:rPr lang="en-GB" sz="1800" b="0" i="0" strike="noStrike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= 1 or -7</a:t>
                      </a:r>
                      <a:endParaRPr lang="en-GB" sz="1800" b="0" i="0" strike="noStrike" dirty="0" smtClean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strike="noStrike" dirty="0" smtClean="0">
                          <a:latin typeface="Comic Sans MS" pitchFamily="66" charset="0"/>
                        </a:rPr>
                        <a:t>(-3, -16)</a:t>
                      </a:r>
                      <a:endParaRPr lang="en-GB" sz="1800" strike="noStrike" dirty="0"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7917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5</a:t>
                      </a:r>
                      <a:endParaRPr lang="en-GB" sz="1800" b="1" i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8294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(x -</a:t>
                      </a:r>
                      <a:r>
                        <a:rPr lang="en-GB" sz="1800" b="0" i="0" strike="noStrike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5</a:t>
                      </a:r>
                      <a:r>
                        <a:rPr lang="en-GB" sz="1800" b="0" i="0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)² - 22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8294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x</a:t>
                      </a:r>
                      <a:r>
                        <a:rPr lang="en-GB" sz="1800" b="0" i="0" strike="noStrike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= 5 ± √22</a:t>
                      </a:r>
                      <a:endParaRPr lang="en-GB" sz="1800" b="0" i="0" strike="noStrike" dirty="0" smtClean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strike="noStrike" dirty="0" smtClean="0">
                          <a:latin typeface="Comic Sans MS" pitchFamily="66" charset="0"/>
                        </a:rPr>
                        <a:t>(5, -22)</a:t>
                      </a:r>
                      <a:endParaRPr lang="en-GB" sz="1800" strike="noStrike" dirty="0"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7917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6</a:t>
                      </a:r>
                      <a:endParaRPr lang="en-GB" sz="1800" b="1" i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8294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(x –</a:t>
                      </a:r>
                      <a:r>
                        <a:rPr lang="en-GB" sz="1800" b="0" i="0" strike="noStrike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7/2</a:t>
                      </a:r>
                      <a:r>
                        <a:rPr lang="en-GB" sz="1800" b="0" i="0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)² - 45/4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8294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x</a:t>
                      </a:r>
                      <a:r>
                        <a:rPr lang="en-GB" sz="1800" b="0" i="0" strike="noStrike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= 7/2 ± 3/2√5</a:t>
                      </a:r>
                      <a:endParaRPr lang="en-GB" sz="1800" b="0" i="0" strike="noStrike" dirty="0" smtClean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strike="noStrike" dirty="0" smtClean="0">
                          <a:latin typeface="Comic Sans MS" pitchFamily="66" charset="0"/>
                        </a:rPr>
                        <a:t>(3.5</a:t>
                      </a:r>
                      <a:r>
                        <a:rPr lang="en-GB" sz="1800" strike="noStrike" smtClean="0">
                          <a:latin typeface="Comic Sans MS" pitchFamily="66" charset="0"/>
                        </a:rPr>
                        <a:t>, -11.25</a:t>
                      </a:r>
                      <a:r>
                        <a:rPr lang="en-GB" sz="1800" strike="noStrike" dirty="0" smtClean="0">
                          <a:latin typeface="Comic Sans MS" pitchFamily="66" charset="0"/>
                        </a:rPr>
                        <a:t>)</a:t>
                      </a:r>
                      <a:endParaRPr lang="en-GB" sz="1800" strike="noStrike" dirty="0"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7917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7</a:t>
                      </a:r>
                      <a:endParaRPr lang="en-GB" sz="1800" b="1" i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8294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(x + 6)² - 41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8294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x</a:t>
                      </a:r>
                      <a:r>
                        <a:rPr lang="en-GB" sz="1800" b="0" i="0" strike="noStrike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= -6 ± √53</a:t>
                      </a:r>
                      <a:endParaRPr lang="en-GB" sz="1800" b="0" i="0" strike="noStrike" dirty="0" smtClean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strike="noStrike" dirty="0" smtClean="0">
                          <a:latin typeface="Comic Sans MS" pitchFamily="66" charset="0"/>
                        </a:rPr>
                        <a:t>(-6, -41)</a:t>
                      </a:r>
                      <a:endParaRPr lang="en-GB" sz="1800" strike="noStrike" dirty="0"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7917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8</a:t>
                      </a:r>
                      <a:endParaRPr lang="en-GB" sz="1800" b="1" i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8294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(x + 3/2)² + 7/4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8294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strike="noStrike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x</a:t>
                      </a:r>
                      <a:r>
                        <a:rPr lang="en-GB" sz="1800" b="0" i="0" strike="noStrike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= -3/2 ± ½√29</a:t>
                      </a:r>
                      <a:endParaRPr lang="en-GB" sz="1800" b="0" i="0" strike="noStrike" dirty="0" smtClean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strike="noStrike" dirty="0" smtClean="0">
                          <a:latin typeface="Comic Sans MS" pitchFamily="66" charset="0"/>
                        </a:rPr>
                        <a:t>(-1.5, 1.75)</a:t>
                      </a:r>
                      <a:endParaRPr lang="en-GB" sz="1800" strike="noStrike" dirty="0"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7917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9</a:t>
                      </a:r>
                      <a:endParaRPr lang="en-GB" sz="1800" b="1" i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8294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4(x + 1)² - 16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8294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x</a:t>
                      </a:r>
                      <a:r>
                        <a:rPr lang="en-GB" sz="1800" b="0" i="0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= 1 or -3</a:t>
                      </a:r>
                      <a:endParaRPr lang="en-GB" sz="1800" b="0" i="0" dirty="0" smtClean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(-1, -16)</a:t>
                      </a:r>
                      <a:endParaRPr lang="en-GB" sz="1800" dirty="0"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7917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10</a:t>
                      </a:r>
                      <a:endParaRPr lang="en-GB" sz="1800" b="1" i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8294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3(x + 1)² - 12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8294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x</a:t>
                      </a:r>
                      <a:r>
                        <a:rPr lang="en-GB" sz="1800" b="0" i="0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= 1 or -3</a:t>
                      </a:r>
                      <a:endParaRPr lang="en-GB" sz="1800" b="0" i="0" dirty="0" smtClean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(-1, -12)</a:t>
                      </a:r>
                      <a:endParaRPr lang="en-GB" sz="1800" dirty="0"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7917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11</a:t>
                      </a:r>
                      <a:endParaRPr lang="en-GB" sz="1800" b="1" i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8294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5(x + 1)² - 21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8294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x</a:t>
                      </a:r>
                      <a:r>
                        <a:rPr lang="en-GB" sz="1800" b="0" i="0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= -1 ± √(29/5)</a:t>
                      </a:r>
                      <a:endParaRPr lang="en-GB" sz="1800" b="0" i="0" dirty="0" smtClean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(-1, -21)</a:t>
                      </a:r>
                      <a:endParaRPr lang="en-GB" sz="1800" dirty="0"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7917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12</a:t>
                      </a:r>
                      <a:endParaRPr lang="en-GB" sz="1800" b="1" i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8294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2(x + 3/2)² +</a:t>
                      </a:r>
                      <a:r>
                        <a:rPr lang="en-GB" sz="1800" b="0" i="0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½ </a:t>
                      </a:r>
                      <a:endParaRPr lang="en-GB" sz="1800" b="0" i="0" dirty="0" smtClean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8294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x</a:t>
                      </a:r>
                      <a:r>
                        <a:rPr lang="en-GB" sz="1800" b="0" i="0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= -3/2 ± ½√23</a:t>
                      </a:r>
                      <a:endParaRPr lang="en-GB" sz="1800" b="0" i="0" dirty="0" smtClean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(-1.5, 0.5)</a:t>
                      </a:r>
                      <a:endParaRPr lang="en-GB" sz="1800" dirty="0"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771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ctrTitle" idx="4294967295"/>
              </p:nvPr>
            </p:nvSpPr>
            <p:spPr>
              <a:xfrm>
                <a:off x="0" y="1125538"/>
                <a:ext cx="8785225" cy="935037"/>
              </a:xfrm>
              <a:prstGeom prst="rect">
                <a:avLst/>
              </a:prstGeom>
            </p:spPr>
            <p:txBody>
              <a:bodyPr>
                <a:normAutofit fontScale="90000"/>
              </a:bodyPr>
              <a:lstStyle/>
              <a:p>
                <a:pPr/>
                <a:r>
                  <a:rPr lang="en-GB" sz="2800" dirty="0" smtClean="0">
                    <a:latin typeface="Comic Sans MS" pitchFamily="66" charset="0"/>
                  </a:rPr>
                  <a:t>Match the equation to its values of a, b and c for</a:t>
                </a:r>
                <a:br>
                  <a:rPr lang="en-GB" sz="2800" dirty="0" smtClean="0">
                    <a:latin typeface="Comic Sans MS" pitchFamily="66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/>
                        </a:rPr>
                        <m:t>+</m:t>
                      </m:r>
                      <m:r>
                        <a:rPr lang="en-GB" sz="2800" b="0" i="1" smtClean="0">
                          <a:latin typeface="Cambria Math"/>
                        </a:rPr>
                        <m:t>𝑏𝑥</m:t>
                      </m:r>
                      <m:r>
                        <a:rPr lang="en-GB" sz="2800" b="0" i="1" smtClean="0">
                          <a:latin typeface="Cambria Math"/>
                        </a:rPr>
                        <m:t>+</m:t>
                      </m:r>
                      <m:r>
                        <a:rPr lang="en-GB" sz="2800" b="0" i="1" smtClean="0">
                          <a:latin typeface="Cambria Math"/>
                        </a:rPr>
                        <m:t>𝑐</m:t>
                      </m:r>
                      <m:r>
                        <a:rPr lang="en-GB" sz="28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28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 idx="4294967295"/>
              </p:nvPr>
            </p:nvSpPr>
            <p:spPr>
              <a:xfrm>
                <a:off x="0" y="1125538"/>
                <a:ext cx="8785225" cy="935037"/>
              </a:xfrm>
              <a:prstGeom prst="rect">
                <a:avLst/>
              </a:prstGeom>
              <a:blipFill rotWithShape="0">
                <a:blip r:embed="rId2"/>
                <a:stretch>
                  <a:fillRect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Content Placeholder 3"/>
              <p:cNvGraphicFramePr>
                <a:graphicFrameLocks/>
              </p:cNvGraphicFramePr>
              <p:nvPr>
                <p:extLst/>
              </p:nvPr>
            </p:nvGraphicFramePr>
            <p:xfrm>
              <a:off x="395535" y="2204862"/>
              <a:ext cx="8352930" cy="3744420"/>
            </p:xfrm>
            <a:graphic>
              <a:graphicData uri="http://schemas.openxmlformats.org/drawingml/2006/table">
                <a:tbl>
                  <a:tblPr bandRow="1">
                    <a:tableStyleId>{5C22544A-7EE6-4342-B048-85BDC9FD1C3A}</a:tableStyleId>
                  </a:tblPr>
                  <a:tblGrid>
                    <a:gridCol w="417646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4176465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74888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28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  <m:r>
                                      <a:rPr lang="en-GB" sz="2800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28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2800" b="0" i="1" smtClean="0">
                                    <a:latin typeface="Cambria Math"/>
                                  </a:rPr>
                                  <m:t>+4</m:t>
                                </m:r>
                                <m:r>
                                  <a:rPr lang="en-GB" sz="2800" b="0" i="1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GB" sz="2800" b="0" i="1" smtClean="0">
                                    <a:latin typeface="Cambria Math"/>
                                  </a:rPr>
                                  <m:t>−20=0</m:t>
                                </m:r>
                              </m:oMath>
                            </m:oMathPara>
                          </a14:m>
                          <a:endParaRPr lang="en-GB" sz="2800" b="0" dirty="0">
                            <a:latin typeface="Comic Sans MS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0" dirty="0" smtClean="0">
                              <a:latin typeface="Comic Sans MS" pitchFamily="66" charset="0"/>
                            </a:rPr>
                            <a:t>a=1 b=4 c=-20</a:t>
                          </a:r>
                          <a:endParaRPr lang="en-GB" sz="2800" b="0" dirty="0">
                            <a:latin typeface="Comic Sans MS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74888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0" i="1" smtClean="0">
                                    <a:latin typeface="Cambria Math"/>
                                  </a:rPr>
                                  <m:t>2</m:t>
                                </m:r>
                                <m:sSup>
                                  <m:sSupPr>
                                    <m:ctrlPr>
                                      <a:rPr lang="en-GB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2800" b="0" i="1" smtClean="0">
                                        <a:latin typeface="Cambria Math"/>
                                      </a:rPr>
                                      <m:t>(</m:t>
                                    </m:r>
                                    <m:r>
                                      <a:rPr lang="en-GB" sz="2800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  <m:r>
                                      <a:rPr lang="en-GB" sz="2800" b="0" i="1" smtClean="0">
                                        <a:latin typeface="Cambria Math"/>
                                      </a:rPr>
                                      <m:t>+1)</m:t>
                                    </m:r>
                                  </m:e>
                                  <m:sup>
                                    <m:r>
                                      <a:rPr lang="en-GB" sz="28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2800" b="0" i="1" smtClean="0">
                                    <a:latin typeface="Cambria Math"/>
                                  </a:rPr>
                                  <m:t>+18=0</m:t>
                                </m:r>
                              </m:oMath>
                            </m:oMathPara>
                          </a14:m>
                          <a:endParaRPr lang="en-GB" sz="2800" dirty="0">
                            <a:latin typeface="Comic Sans MS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 smtClean="0">
                              <a:latin typeface="Comic Sans MS" pitchFamily="66" charset="0"/>
                            </a:rPr>
                            <a:t>a=2 b=2 c=-20</a:t>
                          </a:r>
                          <a:endParaRPr lang="en-GB" sz="2800" dirty="0">
                            <a:latin typeface="Comic Sans MS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74888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0" i="1" smtClean="0">
                                    <a:latin typeface="Cambria Math"/>
                                  </a:rPr>
                                  <m:t>𝑥</m:t>
                                </m:r>
                                <m:d>
                                  <m:dPr>
                                    <m:ctrlPr>
                                      <a:rPr lang="en-GB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2800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  <m:r>
                                      <a:rPr lang="en-GB" sz="2800" b="0" i="1" smtClean="0">
                                        <a:latin typeface="Cambria Math"/>
                                      </a:rPr>
                                      <m:t>+4</m:t>
                                    </m:r>
                                  </m:e>
                                </m:d>
                                <m:r>
                                  <a:rPr lang="en-GB" sz="2800" b="0" i="1" smtClean="0">
                                    <a:latin typeface="Cambria Math"/>
                                  </a:rPr>
                                  <m:t>=20</m:t>
                                </m:r>
                              </m:oMath>
                            </m:oMathPara>
                          </a14:m>
                          <a:endParaRPr lang="en-GB" sz="2800" dirty="0">
                            <a:latin typeface="Comic Sans MS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 smtClean="0">
                              <a:latin typeface="Comic Sans MS" pitchFamily="66" charset="0"/>
                            </a:rPr>
                            <a:t>a=2</a:t>
                          </a:r>
                          <a:r>
                            <a:rPr lang="en-GB" sz="2800" baseline="0" dirty="0" smtClean="0">
                              <a:latin typeface="Comic Sans MS" pitchFamily="66" charset="0"/>
                            </a:rPr>
                            <a:t> b=4 c=-20</a:t>
                          </a:r>
                          <a:endParaRPr lang="en-GB" sz="2800" dirty="0" smtClean="0">
                            <a:latin typeface="Comic Sans MS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74888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0" i="1" smtClean="0">
                                    <a:latin typeface="Cambria Math"/>
                                  </a:rPr>
                                  <m:t>20−4</m:t>
                                </m:r>
                                <m:r>
                                  <a:rPr lang="en-GB" sz="2800" b="0" i="1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GB" sz="2800" b="0" i="1" smtClean="0">
                                    <a:latin typeface="Cambria Math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n-GB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2800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28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2800" b="0" i="1" smtClean="0">
                                    <a:latin typeface="Cambria Math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GB" sz="2800" dirty="0">
                            <a:latin typeface="Comic Sans MS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 smtClean="0">
                              <a:latin typeface="Comic Sans MS" pitchFamily="66" charset="0"/>
                            </a:rPr>
                            <a:t>a=2</a:t>
                          </a:r>
                          <a:r>
                            <a:rPr lang="en-GB" sz="2800" baseline="0" dirty="0" smtClean="0">
                              <a:latin typeface="Comic Sans MS" pitchFamily="66" charset="0"/>
                            </a:rPr>
                            <a:t> b=4 c=20</a:t>
                          </a:r>
                          <a:endParaRPr lang="en-GB" sz="2800" dirty="0">
                            <a:latin typeface="Comic Sans MS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74888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0" i="1" smtClean="0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GB" sz="2800" b="0" i="1" smtClean="0">
                                    <a:latin typeface="Cambria Math"/>
                                  </a:rPr>
                                  <m:t>𝑥</m:t>
                                </m:r>
                                <m:d>
                                  <m:dPr>
                                    <m:ctrlPr>
                                      <a:rPr lang="en-GB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2800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  <m:r>
                                      <a:rPr lang="en-GB" sz="2800" b="0" i="1" smtClean="0">
                                        <a:latin typeface="Cambria Math"/>
                                      </a:rPr>
                                      <m:t>+1</m:t>
                                    </m:r>
                                  </m:e>
                                </m:d>
                                <m:r>
                                  <a:rPr lang="en-GB" sz="2800" b="0" i="1" smtClean="0">
                                    <a:latin typeface="Cambria Math"/>
                                  </a:rPr>
                                  <m:t>=20</m:t>
                                </m:r>
                              </m:oMath>
                            </m:oMathPara>
                          </a14:m>
                          <a:endParaRPr lang="en-GB" sz="2800" dirty="0">
                            <a:latin typeface="Comic Sans MS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 smtClean="0">
                              <a:latin typeface="Comic Sans MS" pitchFamily="66" charset="0"/>
                            </a:rPr>
                            <a:t>a=-1</a:t>
                          </a:r>
                          <a:r>
                            <a:rPr lang="en-GB" sz="2800" baseline="0" dirty="0" smtClean="0">
                              <a:latin typeface="Comic Sans MS" pitchFamily="66" charset="0"/>
                            </a:rPr>
                            <a:t> b=-4 c=20</a:t>
                          </a:r>
                          <a:endParaRPr lang="en-GB" sz="2800" dirty="0">
                            <a:latin typeface="Comic Sans MS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Content Placeholder 3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557941336"/>
                  </p:ext>
                </p:extLst>
              </p:nvPr>
            </p:nvGraphicFramePr>
            <p:xfrm>
              <a:off x="395535" y="2204862"/>
              <a:ext cx="8352930" cy="3744420"/>
            </p:xfrm>
            <a:graphic>
              <a:graphicData uri="http://schemas.openxmlformats.org/drawingml/2006/table">
                <a:tbl>
                  <a:tblPr bandRow="1">
                    <a:tableStyleId>{5C22544A-7EE6-4342-B048-85BDC9FD1C3A}</a:tableStyleId>
                  </a:tblPr>
                  <a:tblGrid>
                    <a:gridCol w="4176465"/>
                    <a:gridCol w="4176465"/>
                  </a:tblGrid>
                  <a:tr h="74888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3"/>
                          <a:stretch>
                            <a:fillRect l="-146" t="-8130" r="-100146" b="-3991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0" dirty="0" smtClean="0">
                              <a:latin typeface="Comic Sans MS" pitchFamily="66" charset="0"/>
                            </a:rPr>
                            <a:t>a=1 b=4 c=-20</a:t>
                          </a:r>
                          <a:endParaRPr lang="en-GB" sz="2800" b="0" dirty="0">
                            <a:latin typeface="Comic Sans MS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74888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3"/>
                          <a:stretch>
                            <a:fillRect l="-146" t="-108130" r="-100146" b="-2991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 smtClean="0">
                              <a:latin typeface="Comic Sans MS" pitchFamily="66" charset="0"/>
                            </a:rPr>
                            <a:t>a=2 b=2 c=-20</a:t>
                          </a:r>
                          <a:endParaRPr lang="en-GB" sz="2800" dirty="0">
                            <a:latin typeface="Comic Sans MS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74888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3"/>
                          <a:stretch>
                            <a:fillRect l="-146" t="-209836" r="-100146" b="-2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 smtClean="0">
                              <a:latin typeface="Comic Sans MS" pitchFamily="66" charset="0"/>
                            </a:rPr>
                            <a:t>a=2</a:t>
                          </a:r>
                          <a:r>
                            <a:rPr lang="en-GB" sz="2800" baseline="0" dirty="0" smtClean="0">
                              <a:latin typeface="Comic Sans MS" pitchFamily="66" charset="0"/>
                            </a:rPr>
                            <a:t> b=4 c=-20</a:t>
                          </a:r>
                          <a:endParaRPr lang="en-GB" sz="2800" dirty="0" smtClean="0">
                            <a:latin typeface="Comic Sans MS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74888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3"/>
                          <a:stretch>
                            <a:fillRect l="-146" t="-307317" r="-100146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 smtClean="0">
                              <a:latin typeface="Comic Sans MS" pitchFamily="66" charset="0"/>
                            </a:rPr>
                            <a:t>a=2</a:t>
                          </a:r>
                          <a:r>
                            <a:rPr lang="en-GB" sz="2800" baseline="0" dirty="0" smtClean="0">
                              <a:latin typeface="Comic Sans MS" pitchFamily="66" charset="0"/>
                            </a:rPr>
                            <a:t> b=4 c=20</a:t>
                          </a:r>
                          <a:endParaRPr lang="en-GB" sz="2800" dirty="0">
                            <a:latin typeface="Comic Sans MS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74888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3"/>
                          <a:stretch>
                            <a:fillRect l="-146" t="-407317" r="-1001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 smtClean="0">
                              <a:latin typeface="Comic Sans MS" pitchFamily="66" charset="0"/>
                            </a:rPr>
                            <a:t>a=-1</a:t>
                          </a:r>
                          <a:r>
                            <a:rPr lang="en-GB" sz="2800" baseline="0" dirty="0" smtClean="0">
                              <a:latin typeface="Comic Sans MS" pitchFamily="66" charset="0"/>
                            </a:rPr>
                            <a:t> b=-4 c=20</a:t>
                          </a:r>
                          <a:endParaRPr lang="en-GB" sz="2800" dirty="0">
                            <a:latin typeface="Comic Sans MS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</a:tbl>
              </a:graphicData>
            </a:graphic>
          </p:graphicFrame>
        </mc:Fallback>
      </mc:AlternateContent>
      <p:cxnSp>
        <p:nvCxnSpPr>
          <p:cNvPr id="8" name="Straight Arrow Connector 7"/>
          <p:cNvCxnSpPr/>
          <p:nvPr/>
        </p:nvCxnSpPr>
        <p:spPr>
          <a:xfrm>
            <a:off x="4139952" y="2522612"/>
            <a:ext cx="1008112" cy="1662472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3995936" y="2522612"/>
            <a:ext cx="1224136" cy="1740024"/>
          </a:xfrm>
          <a:prstGeom prst="straightConnector1">
            <a:avLst/>
          </a:prstGeom>
          <a:ln w="762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139952" y="4682852"/>
            <a:ext cx="970012" cy="972108"/>
          </a:xfrm>
          <a:prstGeom prst="straightConnector1">
            <a:avLst/>
          </a:prstGeom>
          <a:ln w="762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3995936" y="3212976"/>
            <a:ext cx="1152128" cy="2441984"/>
          </a:xfrm>
          <a:prstGeom prst="straightConnector1">
            <a:avLst/>
          </a:prstGeom>
          <a:ln w="762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139952" y="3353848"/>
            <a:ext cx="970012" cy="1617036"/>
          </a:xfrm>
          <a:prstGeom prst="straightConnector1">
            <a:avLst/>
          </a:prstGeom>
          <a:ln w="762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0654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041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 sz="2800" dirty="0">
                <a:latin typeface="Comic Sans MS" pitchFamily="66" charset="0"/>
              </a:rPr>
              <a:t>Using the quadratic formula</a:t>
            </a:r>
          </a:p>
        </p:txBody>
      </p:sp>
      <p:sp>
        <p:nvSpPr>
          <p:cNvPr id="339973" name="Text Box 5"/>
          <p:cNvSpPr txBox="1">
            <a:spLocks noChangeArrowheads="1"/>
          </p:cNvSpPr>
          <p:nvPr/>
        </p:nvSpPr>
        <p:spPr bwMode="auto">
          <a:xfrm>
            <a:off x="280194" y="1702237"/>
            <a:ext cx="87026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000" dirty="0">
                <a:latin typeface="Comic Sans MS" pitchFamily="66" charset="0"/>
              </a:rPr>
              <a:t>Any quadratic equation of the form,</a:t>
            </a:r>
          </a:p>
        </p:txBody>
      </p:sp>
      <p:sp>
        <p:nvSpPr>
          <p:cNvPr id="339976" name="Text Box 8"/>
          <p:cNvSpPr txBox="1">
            <a:spLocks noChangeArrowheads="1"/>
          </p:cNvSpPr>
          <p:nvPr/>
        </p:nvSpPr>
        <p:spPr bwMode="auto">
          <a:xfrm>
            <a:off x="280194" y="3291325"/>
            <a:ext cx="84740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000" dirty="0">
                <a:latin typeface="Comic Sans MS" pitchFamily="66" charset="0"/>
              </a:rPr>
              <a:t>can be solved by substituting the values of a, b and c into the formula,</a:t>
            </a:r>
          </a:p>
        </p:txBody>
      </p:sp>
      <p:sp>
        <p:nvSpPr>
          <p:cNvPr id="339986" name="Text Box 18"/>
          <p:cNvSpPr txBox="1">
            <a:spLocks noChangeArrowheads="1"/>
          </p:cNvSpPr>
          <p:nvPr/>
        </p:nvSpPr>
        <p:spPr bwMode="auto">
          <a:xfrm>
            <a:off x="3483769" y="2464237"/>
            <a:ext cx="2096343" cy="40011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sz="2000">
                <a:solidFill>
                  <a:srgbClr val="FF6600"/>
                </a:solidFill>
                <a:latin typeface="Comic Sans MS" pitchFamily="66" charset="0"/>
              </a:rPr>
              <a:t>a</a:t>
            </a:r>
            <a:r>
              <a:rPr lang="en-GB" sz="2000">
                <a:latin typeface="Comic Sans MS" pitchFamily="66" charset="0"/>
              </a:rPr>
              <a:t>x</a:t>
            </a:r>
            <a:r>
              <a:rPr lang="en-GB" sz="2000" baseline="30000">
                <a:latin typeface="Comic Sans MS" pitchFamily="66" charset="0"/>
              </a:rPr>
              <a:t>2</a:t>
            </a:r>
            <a:r>
              <a:rPr lang="en-GB" sz="2000">
                <a:latin typeface="Comic Sans MS" pitchFamily="66" charset="0"/>
              </a:rPr>
              <a:t> + </a:t>
            </a:r>
            <a:r>
              <a:rPr lang="en-GB" sz="2000">
                <a:solidFill>
                  <a:srgbClr val="0066FF"/>
                </a:solidFill>
                <a:latin typeface="Comic Sans MS" pitchFamily="66" charset="0"/>
              </a:rPr>
              <a:t>b</a:t>
            </a:r>
            <a:r>
              <a:rPr lang="en-GB" sz="2000">
                <a:latin typeface="Comic Sans MS" pitchFamily="66" charset="0"/>
              </a:rPr>
              <a:t>x + </a:t>
            </a:r>
            <a:r>
              <a:rPr lang="en-GB" sz="2000">
                <a:solidFill>
                  <a:srgbClr val="009900"/>
                </a:solidFill>
                <a:latin typeface="Comic Sans MS" pitchFamily="66" charset="0"/>
              </a:rPr>
              <a:t>c</a:t>
            </a:r>
            <a:r>
              <a:rPr lang="en-GB" sz="2000">
                <a:latin typeface="Comic Sans MS" pitchFamily="66" charset="0"/>
              </a:rPr>
              <a:t> = 0</a:t>
            </a: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3039269" y="4196200"/>
            <a:ext cx="3124200" cy="990600"/>
            <a:chOff x="1920" y="2221"/>
            <a:chExt cx="1968" cy="624"/>
          </a:xfrm>
        </p:grpSpPr>
        <p:sp>
          <p:nvSpPr>
            <p:cNvPr id="339994" name="Rectangle 26"/>
            <p:cNvSpPr>
              <a:spLocks noChangeArrowheads="1"/>
            </p:cNvSpPr>
            <p:nvPr/>
          </p:nvSpPr>
          <p:spPr bwMode="auto">
            <a:xfrm>
              <a:off x="1920" y="2221"/>
              <a:ext cx="1968" cy="62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GB" sz="2000">
                <a:latin typeface="Comic Sans MS" pitchFamily="66" charset="0"/>
              </a:endParaRPr>
            </a:p>
          </p:txBody>
        </p:sp>
        <p:grpSp>
          <p:nvGrpSpPr>
            <p:cNvPr id="3" name="Group 25"/>
            <p:cNvGrpSpPr>
              <a:grpSpLocks/>
            </p:cNvGrpSpPr>
            <p:nvPr/>
          </p:nvGrpSpPr>
          <p:grpSpPr bwMode="auto">
            <a:xfrm>
              <a:off x="2036" y="2256"/>
              <a:ext cx="1733" cy="518"/>
              <a:chOff x="1382" y="2470"/>
              <a:chExt cx="1733" cy="518"/>
            </a:xfrm>
          </p:grpSpPr>
          <p:sp>
            <p:nvSpPr>
              <p:cNvPr id="339987" name="Text Box 19"/>
              <p:cNvSpPr txBox="1">
                <a:spLocks noChangeArrowheads="1"/>
              </p:cNvSpPr>
              <p:nvPr/>
            </p:nvSpPr>
            <p:spPr bwMode="auto">
              <a:xfrm>
                <a:off x="1382" y="2603"/>
                <a:ext cx="34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latin typeface="Comic Sans MS" pitchFamily="66" charset="0"/>
                  </a:rPr>
                  <a:t>x =</a:t>
                </a:r>
              </a:p>
            </p:txBody>
          </p:sp>
          <p:grpSp>
            <p:nvGrpSpPr>
              <p:cNvPr id="4" name="Group 24"/>
              <p:cNvGrpSpPr>
                <a:grpSpLocks/>
              </p:cNvGrpSpPr>
              <p:nvPr/>
            </p:nvGrpSpPr>
            <p:grpSpPr bwMode="auto">
              <a:xfrm>
                <a:off x="1815" y="2470"/>
                <a:ext cx="1300" cy="518"/>
                <a:chOff x="1815" y="2470"/>
                <a:chExt cx="1300" cy="518"/>
              </a:xfrm>
            </p:grpSpPr>
            <p:sp>
              <p:nvSpPr>
                <p:cNvPr id="339988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1815" y="2470"/>
                  <a:ext cx="1185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GB" sz="2000">
                      <a:latin typeface="Comic Sans MS" pitchFamily="66" charset="0"/>
                    </a:rPr>
                    <a:t>–</a:t>
                  </a:r>
                  <a:r>
                    <a:rPr lang="en-GB" sz="2000">
                      <a:solidFill>
                        <a:srgbClr val="0066FF"/>
                      </a:solidFill>
                      <a:latin typeface="Comic Sans MS" pitchFamily="66" charset="0"/>
                    </a:rPr>
                    <a:t>b</a:t>
                  </a:r>
                  <a:r>
                    <a:rPr lang="en-GB" sz="2000">
                      <a:latin typeface="Comic Sans MS" pitchFamily="66" charset="0"/>
                    </a:rPr>
                    <a:t> </a:t>
                  </a:r>
                  <a:r>
                    <a:rPr lang="en-US" sz="2000">
                      <a:latin typeface="Comic Sans MS" pitchFamily="66" charset="0"/>
                      <a:sym typeface="Symbol" pitchFamily="18" charset="2"/>
                    </a:rPr>
                    <a:t>±</a:t>
                  </a:r>
                  <a:r>
                    <a:rPr lang="en-GB" sz="2000">
                      <a:latin typeface="Comic Sans MS" pitchFamily="66" charset="0"/>
                      <a:sym typeface="Symbol" pitchFamily="18" charset="2"/>
                    </a:rPr>
                    <a:t> </a:t>
                  </a:r>
                  <a:r>
                    <a:rPr lang="en-GB" sz="2000">
                      <a:solidFill>
                        <a:srgbClr val="0066FF"/>
                      </a:solidFill>
                      <a:latin typeface="Comic Sans MS" pitchFamily="66" charset="0"/>
                      <a:sym typeface="Symbol" pitchFamily="18" charset="2"/>
                    </a:rPr>
                    <a:t>b</a:t>
                  </a:r>
                  <a:r>
                    <a:rPr lang="en-GB" sz="2000" baseline="30000">
                      <a:latin typeface="Comic Sans MS" pitchFamily="66" charset="0"/>
                      <a:sym typeface="Symbol" pitchFamily="18" charset="2"/>
                    </a:rPr>
                    <a:t>2</a:t>
                  </a:r>
                  <a:r>
                    <a:rPr lang="en-GB" sz="2000">
                      <a:latin typeface="Comic Sans MS" pitchFamily="66" charset="0"/>
                      <a:sym typeface="Symbol" pitchFamily="18" charset="2"/>
                    </a:rPr>
                    <a:t> – 4</a:t>
                  </a:r>
                  <a:r>
                    <a:rPr lang="en-GB" sz="2000">
                      <a:solidFill>
                        <a:srgbClr val="FF6600"/>
                      </a:solidFill>
                      <a:latin typeface="Comic Sans MS" pitchFamily="66" charset="0"/>
                      <a:sym typeface="Symbol" pitchFamily="18" charset="2"/>
                    </a:rPr>
                    <a:t>a</a:t>
                  </a:r>
                  <a:r>
                    <a:rPr lang="en-GB" sz="2000">
                      <a:solidFill>
                        <a:srgbClr val="009900"/>
                      </a:solidFill>
                      <a:latin typeface="Comic Sans MS" pitchFamily="66" charset="0"/>
                      <a:sym typeface="Symbol" pitchFamily="18" charset="2"/>
                    </a:rPr>
                    <a:t>c</a:t>
                  </a:r>
                </a:p>
              </p:txBody>
            </p:sp>
            <p:sp>
              <p:nvSpPr>
                <p:cNvPr id="339989" name="Line 21"/>
                <p:cNvSpPr>
                  <a:spLocks noChangeShapeType="1"/>
                </p:cNvSpPr>
                <p:nvPr/>
              </p:nvSpPr>
              <p:spPr bwMode="auto">
                <a:xfrm>
                  <a:off x="1819" y="2747"/>
                  <a:ext cx="129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 sz="2000">
                    <a:latin typeface="Comic Sans MS" pitchFamily="66" charset="0"/>
                  </a:endParaRPr>
                </a:p>
              </p:txBody>
            </p:sp>
            <p:sp>
              <p:nvSpPr>
                <p:cNvPr id="339990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2307" y="2736"/>
                  <a:ext cx="298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GB" sz="2000">
                      <a:latin typeface="Comic Sans MS" pitchFamily="66" charset="0"/>
                    </a:rPr>
                    <a:t>2</a:t>
                  </a:r>
                  <a:r>
                    <a:rPr lang="en-GB" sz="2000">
                      <a:solidFill>
                        <a:srgbClr val="FF6600"/>
                      </a:solidFill>
                      <a:latin typeface="Comic Sans MS" pitchFamily="66" charset="0"/>
                    </a:rPr>
                    <a:t>a</a:t>
                  </a:r>
                </a:p>
              </p:txBody>
            </p:sp>
            <p:sp>
              <p:nvSpPr>
                <p:cNvPr id="339991" name="Line 23"/>
                <p:cNvSpPr>
                  <a:spLocks noChangeShapeType="1"/>
                </p:cNvSpPr>
                <p:nvPr/>
              </p:nvSpPr>
              <p:spPr bwMode="auto">
                <a:xfrm>
                  <a:off x="2328" y="2497"/>
                  <a:ext cx="67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 sz="2000">
                    <a:latin typeface="Comic Sans MS" pitchFamily="66" charset="0"/>
                  </a:endParaRPr>
                </a:p>
              </p:txBody>
            </p:sp>
          </p:grpSp>
        </p:grpSp>
      </p:grpSp>
      <p:sp>
        <p:nvSpPr>
          <p:cNvPr id="339996" name="Text Box 28"/>
          <p:cNvSpPr txBox="1">
            <a:spLocks noChangeArrowheads="1"/>
          </p:cNvSpPr>
          <p:nvPr/>
        </p:nvSpPr>
        <p:spPr bwMode="auto">
          <a:xfrm>
            <a:off x="280194" y="5528112"/>
            <a:ext cx="84740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000">
                <a:latin typeface="Comic Sans MS" pitchFamily="66" charset="0"/>
              </a:rPr>
              <a:t>This equation can be derived by completing the square on the general form of the quadratic equation.</a:t>
            </a:r>
          </a:p>
        </p:txBody>
      </p:sp>
    </p:spTree>
    <p:extLst>
      <p:ext uri="{BB962C8B-B14F-4D97-AF65-F5344CB8AC3E}">
        <p14:creationId xmlns:p14="http://schemas.microsoft.com/office/powerpoint/2010/main" val="988890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9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9" name="Text Box 5"/>
          <p:cNvSpPr txBox="1">
            <a:spLocks noChangeArrowheads="1"/>
          </p:cNvSpPr>
          <p:nvPr/>
        </p:nvSpPr>
        <p:spPr bwMode="auto">
          <a:xfrm>
            <a:off x="1043608" y="1196752"/>
            <a:ext cx="7178675" cy="40011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2000" dirty="0">
                <a:solidFill>
                  <a:schemeClr val="tx1"/>
                </a:solidFill>
                <a:latin typeface="Comic Sans MS" pitchFamily="66" charset="0"/>
              </a:rPr>
              <a:t>Use the quadratic formula to solve x</a:t>
            </a:r>
            <a:r>
              <a:rPr lang="en-GB" sz="2000" baseline="30000" dirty="0">
                <a:solidFill>
                  <a:schemeClr val="tx1"/>
                </a:solidFill>
                <a:latin typeface="Comic Sans MS" pitchFamily="66" charset="0"/>
              </a:rPr>
              <a:t>2</a:t>
            </a:r>
            <a:r>
              <a:rPr lang="en-GB" sz="2000" dirty="0">
                <a:solidFill>
                  <a:schemeClr val="tx1"/>
                </a:solidFill>
                <a:latin typeface="Comic Sans MS" pitchFamily="66" charset="0"/>
              </a:rPr>
              <a:t> – 7x + 8 = 0.</a:t>
            </a:r>
          </a:p>
        </p:txBody>
      </p:sp>
      <p:sp>
        <p:nvSpPr>
          <p:cNvPr id="354310" name="Text Box 6"/>
          <p:cNvSpPr txBox="1">
            <a:spLocks noChangeArrowheads="1"/>
          </p:cNvSpPr>
          <p:nvPr/>
        </p:nvSpPr>
        <p:spPr bwMode="auto">
          <a:xfrm>
            <a:off x="3433763" y="1676400"/>
            <a:ext cx="20072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>
                <a:solidFill>
                  <a:srgbClr val="FF6600"/>
                </a:solidFill>
                <a:latin typeface="Comic Sans MS" pitchFamily="66" charset="0"/>
              </a:rPr>
              <a:t>1</a:t>
            </a:r>
            <a:r>
              <a:rPr lang="en-GB" sz="2000">
                <a:latin typeface="Comic Sans MS" pitchFamily="66" charset="0"/>
              </a:rPr>
              <a:t>x</a:t>
            </a:r>
            <a:r>
              <a:rPr lang="en-GB" sz="2000" baseline="30000">
                <a:latin typeface="Comic Sans MS" pitchFamily="66" charset="0"/>
              </a:rPr>
              <a:t>2</a:t>
            </a:r>
            <a:r>
              <a:rPr lang="en-GB" sz="2000">
                <a:latin typeface="Comic Sans MS" pitchFamily="66" charset="0"/>
              </a:rPr>
              <a:t> </a:t>
            </a:r>
            <a:r>
              <a:rPr lang="en-GB" sz="2000">
                <a:solidFill>
                  <a:srgbClr val="0066FF"/>
                </a:solidFill>
                <a:latin typeface="Comic Sans MS" pitchFamily="66" charset="0"/>
              </a:rPr>
              <a:t>– 7</a:t>
            </a:r>
            <a:r>
              <a:rPr lang="en-GB" sz="2000">
                <a:solidFill>
                  <a:schemeClr val="tx1"/>
                </a:solidFill>
                <a:latin typeface="Comic Sans MS" pitchFamily="66" charset="0"/>
              </a:rPr>
              <a:t>x</a:t>
            </a:r>
            <a:r>
              <a:rPr lang="en-GB" sz="2000">
                <a:latin typeface="Comic Sans MS" pitchFamily="66" charset="0"/>
              </a:rPr>
              <a:t> </a:t>
            </a:r>
            <a:r>
              <a:rPr lang="en-GB" sz="2000">
                <a:solidFill>
                  <a:srgbClr val="009900"/>
                </a:solidFill>
                <a:latin typeface="Comic Sans MS" pitchFamily="66" charset="0"/>
              </a:rPr>
              <a:t>+ 8 </a:t>
            </a:r>
            <a:r>
              <a:rPr lang="en-GB" sz="2000">
                <a:solidFill>
                  <a:schemeClr val="tx1"/>
                </a:solidFill>
                <a:latin typeface="Comic Sans MS" pitchFamily="66" charset="0"/>
              </a:rPr>
              <a:t>= 0</a:t>
            </a:r>
          </a:p>
        </p:txBody>
      </p:sp>
      <p:grpSp>
        <p:nvGrpSpPr>
          <p:cNvPr id="2" name="Group 66"/>
          <p:cNvGrpSpPr>
            <a:grpSpLocks/>
          </p:cNvGrpSpPr>
          <p:nvPr/>
        </p:nvGrpSpPr>
        <p:grpSpPr bwMode="auto">
          <a:xfrm>
            <a:off x="2822576" y="2208213"/>
            <a:ext cx="2751138" cy="822325"/>
            <a:chOff x="1778" y="1391"/>
            <a:chExt cx="1733" cy="518"/>
          </a:xfrm>
        </p:grpSpPr>
        <p:sp>
          <p:nvSpPr>
            <p:cNvPr id="354312" name="Text Box 8"/>
            <p:cNvSpPr txBox="1">
              <a:spLocks noChangeArrowheads="1"/>
            </p:cNvSpPr>
            <p:nvPr/>
          </p:nvSpPr>
          <p:spPr bwMode="auto">
            <a:xfrm>
              <a:off x="1778" y="1524"/>
              <a:ext cx="34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>
                  <a:latin typeface="Comic Sans MS" pitchFamily="66" charset="0"/>
                </a:rPr>
                <a:t>x =</a:t>
              </a:r>
            </a:p>
          </p:txBody>
        </p:sp>
        <p:sp>
          <p:nvSpPr>
            <p:cNvPr id="354314" name="Text Box 10"/>
            <p:cNvSpPr txBox="1">
              <a:spLocks noChangeArrowheads="1"/>
            </p:cNvSpPr>
            <p:nvPr/>
          </p:nvSpPr>
          <p:spPr bwMode="auto">
            <a:xfrm>
              <a:off x="2211" y="1391"/>
              <a:ext cx="1185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>
                  <a:latin typeface="Comic Sans MS" pitchFamily="66" charset="0"/>
                </a:rPr>
                <a:t>–</a:t>
              </a:r>
              <a:r>
                <a:rPr lang="en-GB" sz="2000">
                  <a:solidFill>
                    <a:srgbClr val="0066FF"/>
                  </a:solidFill>
                  <a:latin typeface="Comic Sans MS" pitchFamily="66" charset="0"/>
                </a:rPr>
                <a:t>b</a:t>
              </a:r>
              <a:r>
                <a:rPr lang="en-GB" sz="2000">
                  <a:latin typeface="Comic Sans MS" pitchFamily="66" charset="0"/>
                </a:rPr>
                <a:t> </a:t>
              </a:r>
              <a:r>
                <a:rPr lang="en-US" sz="2000">
                  <a:latin typeface="Comic Sans MS" pitchFamily="66" charset="0"/>
                  <a:sym typeface="Symbol" pitchFamily="18" charset="2"/>
                </a:rPr>
                <a:t>±</a:t>
              </a:r>
              <a:r>
                <a:rPr lang="en-GB" sz="2000">
                  <a:latin typeface="Comic Sans MS" pitchFamily="66" charset="0"/>
                  <a:sym typeface="Symbol" pitchFamily="18" charset="2"/>
                </a:rPr>
                <a:t> </a:t>
              </a:r>
              <a:r>
                <a:rPr lang="en-GB" sz="2000">
                  <a:solidFill>
                    <a:srgbClr val="0066FF"/>
                  </a:solidFill>
                  <a:latin typeface="Comic Sans MS" pitchFamily="66" charset="0"/>
                  <a:sym typeface="Symbol" pitchFamily="18" charset="2"/>
                </a:rPr>
                <a:t>b</a:t>
              </a:r>
              <a:r>
                <a:rPr lang="en-GB" sz="2000" baseline="30000">
                  <a:latin typeface="Comic Sans MS" pitchFamily="66" charset="0"/>
                  <a:sym typeface="Symbol" pitchFamily="18" charset="2"/>
                </a:rPr>
                <a:t>2</a:t>
              </a:r>
              <a:r>
                <a:rPr lang="en-GB" sz="2000">
                  <a:latin typeface="Comic Sans MS" pitchFamily="66" charset="0"/>
                  <a:sym typeface="Symbol" pitchFamily="18" charset="2"/>
                </a:rPr>
                <a:t> – 4</a:t>
              </a:r>
              <a:r>
                <a:rPr lang="en-GB" sz="2000">
                  <a:solidFill>
                    <a:srgbClr val="FF6600"/>
                  </a:solidFill>
                  <a:latin typeface="Comic Sans MS" pitchFamily="66" charset="0"/>
                  <a:sym typeface="Symbol" pitchFamily="18" charset="2"/>
                </a:rPr>
                <a:t>a</a:t>
              </a:r>
              <a:r>
                <a:rPr lang="en-GB" sz="2000">
                  <a:solidFill>
                    <a:srgbClr val="009900"/>
                  </a:solidFill>
                  <a:latin typeface="Comic Sans MS" pitchFamily="66" charset="0"/>
                  <a:sym typeface="Symbol" pitchFamily="18" charset="2"/>
                </a:rPr>
                <a:t>c</a:t>
              </a:r>
            </a:p>
          </p:txBody>
        </p:sp>
        <p:sp>
          <p:nvSpPr>
            <p:cNvPr id="354315" name="Line 11"/>
            <p:cNvSpPr>
              <a:spLocks noChangeShapeType="1"/>
            </p:cNvSpPr>
            <p:nvPr/>
          </p:nvSpPr>
          <p:spPr bwMode="auto">
            <a:xfrm>
              <a:off x="2215" y="1668"/>
              <a:ext cx="12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000">
                <a:latin typeface="Comic Sans MS" pitchFamily="66" charset="0"/>
              </a:endParaRPr>
            </a:p>
          </p:txBody>
        </p:sp>
        <p:sp>
          <p:nvSpPr>
            <p:cNvPr id="354316" name="Text Box 12"/>
            <p:cNvSpPr txBox="1">
              <a:spLocks noChangeArrowheads="1"/>
            </p:cNvSpPr>
            <p:nvPr/>
          </p:nvSpPr>
          <p:spPr bwMode="auto">
            <a:xfrm>
              <a:off x="2703" y="1657"/>
              <a:ext cx="29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>
                  <a:latin typeface="Comic Sans MS" pitchFamily="66" charset="0"/>
                </a:rPr>
                <a:t>2</a:t>
              </a:r>
              <a:r>
                <a:rPr lang="en-GB" sz="2000">
                  <a:solidFill>
                    <a:srgbClr val="FF6600"/>
                  </a:solidFill>
                  <a:latin typeface="Comic Sans MS" pitchFamily="66" charset="0"/>
                </a:rPr>
                <a:t>a</a:t>
              </a:r>
            </a:p>
          </p:txBody>
        </p:sp>
        <p:sp>
          <p:nvSpPr>
            <p:cNvPr id="354317" name="Line 13"/>
            <p:cNvSpPr>
              <a:spLocks noChangeShapeType="1"/>
            </p:cNvSpPr>
            <p:nvPr/>
          </p:nvSpPr>
          <p:spPr bwMode="auto">
            <a:xfrm>
              <a:off x="2724" y="1411"/>
              <a:ext cx="6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000">
                <a:latin typeface="Comic Sans MS" pitchFamily="66" charset="0"/>
              </a:endParaRPr>
            </a:p>
          </p:txBody>
        </p:sp>
      </p:grpSp>
      <p:grpSp>
        <p:nvGrpSpPr>
          <p:cNvPr id="3" name="Group 65"/>
          <p:cNvGrpSpPr>
            <a:grpSpLocks/>
          </p:cNvGrpSpPr>
          <p:nvPr/>
        </p:nvGrpSpPr>
        <p:grpSpPr bwMode="auto">
          <a:xfrm>
            <a:off x="2822575" y="3162300"/>
            <a:ext cx="3900488" cy="820738"/>
            <a:chOff x="1778" y="1992"/>
            <a:chExt cx="2457" cy="517"/>
          </a:xfrm>
        </p:grpSpPr>
        <p:sp>
          <p:nvSpPr>
            <p:cNvPr id="354319" name="Text Box 15"/>
            <p:cNvSpPr txBox="1">
              <a:spLocks noChangeArrowheads="1"/>
            </p:cNvSpPr>
            <p:nvPr/>
          </p:nvSpPr>
          <p:spPr bwMode="auto">
            <a:xfrm>
              <a:off x="1778" y="2125"/>
              <a:ext cx="34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>
                  <a:latin typeface="Comic Sans MS" pitchFamily="66" charset="0"/>
                </a:rPr>
                <a:t>x =</a:t>
              </a:r>
            </a:p>
          </p:txBody>
        </p:sp>
        <p:grpSp>
          <p:nvGrpSpPr>
            <p:cNvPr id="4" name="Group 61"/>
            <p:cNvGrpSpPr>
              <a:grpSpLocks/>
            </p:cNvGrpSpPr>
            <p:nvPr/>
          </p:nvGrpSpPr>
          <p:grpSpPr bwMode="auto">
            <a:xfrm>
              <a:off x="2173" y="1992"/>
              <a:ext cx="2062" cy="517"/>
              <a:chOff x="2173" y="1992"/>
              <a:chExt cx="2062" cy="517"/>
            </a:xfrm>
          </p:grpSpPr>
          <p:sp>
            <p:nvSpPr>
              <p:cNvPr id="354320" name="Line 16"/>
              <p:cNvSpPr>
                <a:spLocks noChangeShapeType="1"/>
              </p:cNvSpPr>
              <p:nvPr/>
            </p:nvSpPr>
            <p:spPr bwMode="auto">
              <a:xfrm>
                <a:off x="2173" y="2269"/>
                <a:ext cx="206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 sz="2000">
                  <a:latin typeface="Comic Sans MS" pitchFamily="66" charset="0"/>
                </a:endParaRPr>
              </a:p>
            </p:txBody>
          </p:sp>
          <p:sp>
            <p:nvSpPr>
              <p:cNvPr id="354321" name="Text Box 17"/>
              <p:cNvSpPr txBox="1">
                <a:spLocks noChangeArrowheads="1"/>
              </p:cNvSpPr>
              <p:nvPr/>
            </p:nvSpPr>
            <p:spPr bwMode="auto">
              <a:xfrm>
                <a:off x="2930" y="2257"/>
                <a:ext cx="46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latin typeface="Comic Sans MS" pitchFamily="66" charset="0"/>
                  </a:rPr>
                  <a:t>2 × </a:t>
                </a:r>
                <a:r>
                  <a:rPr lang="en-US" sz="2000">
                    <a:solidFill>
                      <a:srgbClr val="FF6600"/>
                    </a:solidFill>
                    <a:latin typeface="Comic Sans MS" pitchFamily="66" charset="0"/>
                  </a:rPr>
                  <a:t>1</a:t>
                </a:r>
                <a:endParaRPr lang="en-GB" sz="2000">
                  <a:solidFill>
                    <a:srgbClr val="FF6600"/>
                  </a:solidFill>
                  <a:latin typeface="Comic Sans MS" pitchFamily="66" charset="0"/>
                </a:endParaRPr>
              </a:p>
            </p:txBody>
          </p:sp>
          <p:grpSp>
            <p:nvGrpSpPr>
              <p:cNvPr id="5" name="Group 60"/>
              <p:cNvGrpSpPr>
                <a:grpSpLocks/>
              </p:cNvGrpSpPr>
              <p:nvPr/>
            </p:nvGrpSpPr>
            <p:grpSpPr bwMode="auto">
              <a:xfrm>
                <a:off x="2180" y="1992"/>
                <a:ext cx="1959" cy="252"/>
                <a:chOff x="2192" y="1992"/>
                <a:chExt cx="1959" cy="252"/>
              </a:xfrm>
            </p:grpSpPr>
            <p:sp>
              <p:nvSpPr>
                <p:cNvPr id="354323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2192" y="1992"/>
                  <a:ext cx="1742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GB" sz="2000">
                      <a:solidFill>
                        <a:srgbClr val="0066FF"/>
                      </a:solidFill>
                      <a:latin typeface="Comic Sans MS" pitchFamily="66" charset="0"/>
                    </a:rPr>
                    <a:t>7</a:t>
                  </a:r>
                  <a:r>
                    <a:rPr lang="en-GB" sz="2000">
                      <a:latin typeface="Comic Sans MS" pitchFamily="66" charset="0"/>
                    </a:rPr>
                    <a:t> </a:t>
                  </a:r>
                  <a:r>
                    <a:rPr lang="en-US" sz="2000">
                      <a:latin typeface="Comic Sans MS" pitchFamily="66" charset="0"/>
                      <a:sym typeface="Symbol" pitchFamily="18" charset="2"/>
                    </a:rPr>
                    <a:t>±</a:t>
                  </a:r>
                  <a:r>
                    <a:rPr lang="en-GB" sz="2000">
                      <a:latin typeface="Comic Sans MS" pitchFamily="66" charset="0"/>
                      <a:sym typeface="Symbol" pitchFamily="18" charset="2"/>
                    </a:rPr>
                    <a:t> </a:t>
                  </a:r>
                  <a:r>
                    <a:rPr lang="en-US" sz="2000">
                      <a:latin typeface="Comic Sans MS" pitchFamily="66" charset="0"/>
                      <a:sym typeface="Symbol" pitchFamily="18" charset="2"/>
                    </a:rPr>
                    <a:t>(</a:t>
                  </a:r>
                  <a:r>
                    <a:rPr lang="en-US" sz="2000">
                      <a:solidFill>
                        <a:srgbClr val="0066FF"/>
                      </a:solidFill>
                      <a:latin typeface="Comic Sans MS" pitchFamily="66" charset="0"/>
                      <a:sym typeface="Symbol" pitchFamily="18" charset="2"/>
                    </a:rPr>
                    <a:t>–</a:t>
                  </a:r>
                  <a:r>
                    <a:rPr lang="en-GB" sz="2000">
                      <a:solidFill>
                        <a:srgbClr val="0066FF"/>
                      </a:solidFill>
                      <a:latin typeface="Comic Sans MS" pitchFamily="66" charset="0"/>
                      <a:sym typeface="Symbol" pitchFamily="18" charset="2"/>
                    </a:rPr>
                    <a:t>7</a:t>
                  </a:r>
                  <a:r>
                    <a:rPr lang="en-US" sz="2000">
                      <a:solidFill>
                        <a:schemeClr val="tx1"/>
                      </a:solidFill>
                      <a:latin typeface="Comic Sans MS" pitchFamily="66" charset="0"/>
                      <a:sym typeface="Symbol" pitchFamily="18" charset="2"/>
                    </a:rPr>
                    <a:t>)</a:t>
                  </a:r>
                  <a:r>
                    <a:rPr lang="en-GB" sz="2000" baseline="30000">
                      <a:latin typeface="Comic Sans MS" pitchFamily="66" charset="0"/>
                      <a:sym typeface="Symbol" pitchFamily="18" charset="2"/>
                    </a:rPr>
                    <a:t>2</a:t>
                  </a:r>
                  <a:r>
                    <a:rPr lang="en-GB" sz="2000">
                      <a:latin typeface="Comic Sans MS" pitchFamily="66" charset="0"/>
                      <a:sym typeface="Symbol" pitchFamily="18" charset="2"/>
                    </a:rPr>
                    <a:t> – (4 × </a:t>
                  </a:r>
                  <a:r>
                    <a:rPr lang="en-GB" sz="2000">
                      <a:solidFill>
                        <a:srgbClr val="FF6600"/>
                      </a:solidFill>
                      <a:latin typeface="Comic Sans MS" pitchFamily="66" charset="0"/>
                      <a:sym typeface="Symbol" pitchFamily="18" charset="2"/>
                    </a:rPr>
                    <a:t>1 </a:t>
                  </a:r>
                  <a:r>
                    <a:rPr lang="en-GB" sz="2000">
                      <a:solidFill>
                        <a:schemeClr val="tx1"/>
                      </a:solidFill>
                      <a:latin typeface="Comic Sans MS" pitchFamily="66" charset="0"/>
                      <a:sym typeface="Symbol" pitchFamily="18" charset="2"/>
                    </a:rPr>
                    <a:t>×</a:t>
                  </a:r>
                  <a:r>
                    <a:rPr lang="en-GB" sz="2000">
                      <a:solidFill>
                        <a:srgbClr val="FF6600"/>
                      </a:solidFill>
                      <a:latin typeface="Comic Sans MS" pitchFamily="66" charset="0"/>
                      <a:sym typeface="Symbol" pitchFamily="18" charset="2"/>
                    </a:rPr>
                    <a:t> </a:t>
                  </a:r>
                  <a:r>
                    <a:rPr lang="en-GB" sz="2000">
                      <a:solidFill>
                        <a:srgbClr val="009900"/>
                      </a:solidFill>
                      <a:latin typeface="Comic Sans MS" pitchFamily="66" charset="0"/>
                      <a:sym typeface="Symbol" pitchFamily="18" charset="2"/>
                    </a:rPr>
                    <a:t>8</a:t>
                  </a:r>
                  <a:r>
                    <a:rPr lang="en-GB" sz="2000">
                      <a:solidFill>
                        <a:schemeClr val="tx1"/>
                      </a:solidFill>
                      <a:latin typeface="Comic Sans MS" pitchFamily="66" charset="0"/>
                      <a:sym typeface="Symbol" pitchFamily="18" charset="2"/>
                    </a:rPr>
                    <a:t>)</a:t>
                  </a:r>
                </a:p>
              </p:txBody>
            </p:sp>
            <p:sp>
              <p:nvSpPr>
                <p:cNvPr id="354324" name="Line 20"/>
                <p:cNvSpPr>
                  <a:spLocks noChangeShapeType="1"/>
                </p:cNvSpPr>
                <p:nvPr/>
              </p:nvSpPr>
              <p:spPr bwMode="auto">
                <a:xfrm>
                  <a:off x="2649" y="1992"/>
                  <a:ext cx="150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 sz="2000">
                    <a:latin typeface="Comic Sans MS" pitchFamily="66" charset="0"/>
                  </a:endParaRPr>
                </a:p>
              </p:txBody>
            </p:sp>
          </p:grpSp>
        </p:grpSp>
      </p:grpSp>
      <p:grpSp>
        <p:nvGrpSpPr>
          <p:cNvPr id="6" name="Group 64"/>
          <p:cNvGrpSpPr>
            <a:grpSpLocks/>
          </p:cNvGrpSpPr>
          <p:nvPr/>
        </p:nvGrpSpPr>
        <p:grpSpPr bwMode="auto">
          <a:xfrm>
            <a:off x="2822575" y="4110040"/>
            <a:ext cx="2530475" cy="825501"/>
            <a:chOff x="1778" y="2589"/>
            <a:chExt cx="1594" cy="520"/>
          </a:xfrm>
        </p:grpSpPr>
        <p:sp>
          <p:nvSpPr>
            <p:cNvPr id="354326" name="Text Box 22"/>
            <p:cNvSpPr txBox="1">
              <a:spLocks noChangeArrowheads="1"/>
            </p:cNvSpPr>
            <p:nvPr/>
          </p:nvSpPr>
          <p:spPr bwMode="auto">
            <a:xfrm>
              <a:off x="1778" y="2725"/>
              <a:ext cx="34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>
                  <a:latin typeface="Comic Sans MS" pitchFamily="66" charset="0"/>
                </a:rPr>
                <a:t>x =</a:t>
              </a:r>
            </a:p>
          </p:txBody>
        </p:sp>
        <p:sp>
          <p:nvSpPr>
            <p:cNvPr id="354328" name="Line 24"/>
            <p:cNvSpPr>
              <a:spLocks noChangeShapeType="1"/>
            </p:cNvSpPr>
            <p:nvPr/>
          </p:nvSpPr>
          <p:spPr bwMode="auto">
            <a:xfrm>
              <a:off x="2186" y="2869"/>
              <a:ext cx="118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000">
                <a:latin typeface="Comic Sans MS" pitchFamily="66" charset="0"/>
              </a:endParaRPr>
            </a:p>
          </p:txBody>
        </p:sp>
        <p:sp>
          <p:nvSpPr>
            <p:cNvPr id="354329" name="Text Box 25"/>
            <p:cNvSpPr txBox="1">
              <a:spLocks noChangeArrowheads="1"/>
            </p:cNvSpPr>
            <p:nvPr/>
          </p:nvSpPr>
          <p:spPr bwMode="auto">
            <a:xfrm>
              <a:off x="2668" y="2857"/>
              <a:ext cx="215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>
                  <a:latin typeface="Comic Sans MS" pitchFamily="66" charset="0"/>
                </a:rPr>
                <a:t>2</a:t>
              </a:r>
              <a:endParaRPr lang="en-GB" sz="2000">
                <a:solidFill>
                  <a:srgbClr val="FF6600"/>
                </a:solidFill>
                <a:latin typeface="Comic Sans MS" pitchFamily="66" charset="0"/>
              </a:endParaRPr>
            </a:p>
          </p:txBody>
        </p:sp>
        <p:grpSp>
          <p:nvGrpSpPr>
            <p:cNvPr id="7" name="Group 49"/>
            <p:cNvGrpSpPr>
              <a:grpSpLocks/>
            </p:cNvGrpSpPr>
            <p:nvPr/>
          </p:nvGrpSpPr>
          <p:grpSpPr bwMode="auto">
            <a:xfrm>
              <a:off x="2187" y="2589"/>
              <a:ext cx="1146" cy="255"/>
              <a:chOff x="2051" y="2589"/>
              <a:chExt cx="1146" cy="255"/>
            </a:xfrm>
          </p:grpSpPr>
          <p:sp>
            <p:nvSpPr>
              <p:cNvPr id="354331" name="Text Box 27"/>
              <p:cNvSpPr txBox="1">
                <a:spLocks noChangeArrowheads="1"/>
              </p:cNvSpPr>
              <p:nvPr/>
            </p:nvSpPr>
            <p:spPr bwMode="auto">
              <a:xfrm>
                <a:off x="2051" y="2592"/>
                <a:ext cx="104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latin typeface="Comic Sans MS" pitchFamily="66" charset="0"/>
                  </a:rPr>
                  <a:t>7</a:t>
                </a:r>
                <a:r>
                  <a:rPr lang="en-GB" sz="2000">
                    <a:solidFill>
                      <a:schemeClr val="tx1"/>
                    </a:solidFill>
                    <a:latin typeface="Comic Sans MS" pitchFamily="66" charset="0"/>
                  </a:rPr>
                  <a:t> </a:t>
                </a:r>
                <a:r>
                  <a:rPr lang="en-US" sz="2000">
                    <a:latin typeface="Comic Sans MS" pitchFamily="66" charset="0"/>
                    <a:sym typeface="Symbol" pitchFamily="18" charset="2"/>
                  </a:rPr>
                  <a:t>±</a:t>
                </a:r>
                <a:r>
                  <a:rPr lang="en-GB" sz="2000">
                    <a:solidFill>
                      <a:schemeClr val="tx1"/>
                    </a:solidFill>
                    <a:latin typeface="Comic Sans MS" pitchFamily="66" charset="0"/>
                    <a:sym typeface="Symbol" pitchFamily="18" charset="2"/>
                  </a:rPr>
                  <a:t> 49 – 32</a:t>
                </a:r>
              </a:p>
            </p:txBody>
          </p:sp>
          <p:sp>
            <p:nvSpPr>
              <p:cNvPr id="354332" name="Line 28"/>
              <p:cNvSpPr>
                <a:spLocks noChangeShapeType="1"/>
              </p:cNvSpPr>
              <p:nvPr/>
            </p:nvSpPr>
            <p:spPr bwMode="auto">
              <a:xfrm>
                <a:off x="2524" y="2589"/>
                <a:ext cx="67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 sz="2000">
                  <a:latin typeface="Comic Sans MS" pitchFamily="66" charset="0"/>
                </a:endParaRPr>
              </a:p>
            </p:txBody>
          </p:sp>
        </p:grpSp>
      </p:grpSp>
      <p:grpSp>
        <p:nvGrpSpPr>
          <p:cNvPr id="8" name="Group 56"/>
          <p:cNvGrpSpPr>
            <a:grpSpLocks/>
          </p:cNvGrpSpPr>
          <p:nvPr/>
        </p:nvGrpSpPr>
        <p:grpSpPr bwMode="auto">
          <a:xfrm>
            <a:off x="1792288" y="4960941"/>
            <a:ext cx="1808163" cy="820738"/>
            <a:chOff x="1104" y="3192"/>
            <a:chExt cx="1139" cy="517"/>
          </a:xfrm>
        </p:grpSpPr>
        <p:sp>
          <p:nvSpPr>
            <p:cNvPr id="354335" name="Text Box 31"/>
            <p:cNvSpPr txBox="1">
              <a:spLocks noChangeArrowheads="1"/>
            </p:cNvSpPr>
            <p:nvPr/>
          </p:nvSpPr>
          <p:spPr bwMode="auto">
            <a:xfrm>
              <a:off x="1104" y="3324"/>
              <a:ext cx="34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>
                  <a:latin typeface="Comic Sans MS" pitchFamily="66" charset="0"/>
                </a:rPr>
                <a:t>x =</a:t>
              </a:r>
            </a:p>
          </p:txBody>
        </p:sp>
        <p:sp>
          <p:nvSpPr>
            <p:cNvPr id="354337" name="Line 33"/>
            <p:cNvSpPr>
              <a:spLocks noChangeShapeType="1"/>
            </p:cNvSpPr>
            <p:nvPr/>
          </p:nvSpPr>
          <p:spPr bwMode="auto">
            <a:xfrm>
              <a:off x="1450" y="3469"/>
              <a:ext cx="79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000">
                <a:latin typeface="Comic Sans MS" pitchFamily="66" charset="0"/>
              </a:endParaRPr>
            </a:p>
          </p:txBody>
        </p:sp>
        <p:sp>
          <p:nvSpPr>
            <p:cNvPr id="354338" name="Text Box 34"/>
            <p:cNvSpPr txBox="1">
              <a:spLocks noChangeArrowheads="1"/>
            </p:cNvSpPr>
            <p:nvPr/>
          </p:nvSpPr>
          <p:spPr bwMode="auto">
            <a:xfrm>
              <a:off x="1735" y="3457"/>
              <a:ext cx="215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mic Sans MS" pitchFamily="66" charset="0"/>
                </a:rPr>
                <a:t>2</a:t>
              </a:r>
              <a:endParaRPr lang="en-GB" sz="2000">
                <a:solidFill>
                  <a:srgbClr val="FF6600"/>
                </a:solidFill>
                <a:latin typeface="Comic Sans MS" pitchFamily="66" charset="0"/>
              </a:endParaRPr>
            </a:p>
          </p:txBody>
        </p:sp>
        <p:grpSp>
          <p:nvGrpSpPr>
            <p:cNvPr id="9" name="Group 53"/>
            <p:cNvGrpSpPr>
              <a:grpSpLocks/>
            </p:cNvGrpSpPr>
            <p:nvPr/>
          </p:nvGrpSpPr>
          <p:grpSpPr bwMode="auto">
            <a:xfrm>
              <a:off x="1467" y="3192"/>
              <a:ext cx="696" cy="252"/>
              <a:chOff x="1473" y="3192"/>
              <a:chExt cx="696" cy="252"/>
            </a:xfrm>
          </p:grpSpPr>
          <p:sp>
            <p:nvSpPr>
              <p:cNvPr id="354340" name="Text Box 36"/>
              <p:cNvSpPr txBox="1">
                <a:spLocks noChangeArrowheads="1"/>
              </p:cNvSpPr>
              <p:nvPr/>
            </p:nvSpPr>
            <p:spPr bwMode="auto">
              <a:xfrm>
                <a:off x="1473" y="3192"/>
                <a:ext cx="65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latin typeface="Comic Sans MS" pitchFamily="66" charset="0"/>
                  </a:rPr>
                  <a:t>7</a:t>
                </a:r>
                <a:r>
                  <a:rPr lang="en-GB" sz="2000">
                    <a:solidFill>
                      <a:schemeClr val="tx1"/>
                    </a:solidFill>
                    <a:latin typeface="Comic Sans MS" pitchFamily="66" charset="0"/>
                  </a:rPr>
                  <a:t> </a:t>
                </a:r>
                <a:r>
                  <a:rPr lang="en-GB" sz="2000">
                    <a:solidFill>
                      <a:schemeClr val="tx1"/>
                    </a:solidFill>
                    <a:latin typeface="Comic Sans MS" pitchFamily="66" charset="0"/>
                    <a:sym typeface="Symbol" pitchFamily="18" charset="2"/>
                  </a:rPr>
                  <a:t>+ </a:t>
                </a:r>
                <a:r>
                  <a:rPr lang="en-US" sz="2000">
                    <a:solidFill>
                      <a:schemeClr val="tx1"/>
                    </a:solidFill>
                    <a:latin typeface="Comic Sans MS" pitchFamily="66" charset="0"/>
                    <a:sym typeface="Symbol" pitchFamily="18" charset="2"/>
                  </a:rPr>
                  <a:t>17</a:t>
                </a:r>
                <a:endParaRPr lang="en-GB" sz="200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354341" name="Line 37"/>
              <p:cNvSpPr>
                <a:spLocks noChangeShapeType="1"/>
              </p:cNvSpPr>
              <p:nvPr/>
            </p:nvSpPr>
            <p:spPr bwMode="auto">
              <a:xfrm>
                <a:off x="1903" y="3234"/>
                <a:ext cx="26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 sz="2000">
                  <a:latin typeface="Comic Sans MS" pitchFamily="66" charset="0"/>
                </a:endParaRPr>
              </a:p>
            </p:txBody>
          </p:sp>
        </p:grpSp>
      </p:grpSp>
      <p:grpSp>
        <p:nvGrpSpPr>
          <p:cNvPr id="10" name="Group 63"/>
          <p:cNvGrpSpPr>
            <a:grpSpLocks/>
          </p:cNvGrpSpPr>
          <p:nvPr/>
        </p:nvGrpSpPr>
        <p:grpSpPr bwMode="auto">
          <a:xfrm>
            <a:off x="4060826" y="4960941"/>
            <a:ext cx="2565400" cy="820738"/>
            <a:chOff x="2533" y="3192"/>
            <a:chExt cx="1616" cy="517"/>
          </a:xfrm>
        </p:grpSpPr>
        <p:sp>
          <p:nvSpPr>
            <p:cNvPr id="354343" name="Text Box 39"/>
            <p:cNvSpPr txBox="1">
              <a:spLocks noChangeArrowheads="1"/>
            </p:cNvSpPr>
            <p:nvPr/>
          </p:nvSpPr>
          <p:spPr bwMode="auto">
            <a:xfrm>
              <a:off x="2533" y="3324"/>
              <a:ext cx="27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>
                  <a:latin typeface="Comic Sans MS" pitchFamily="66" charset="0"/>
                </a:rPr>
                <a:t>or</a:t>
              </a:r>
            </a:p>
          </p:txBody>
        </p:sp>
        <p:grpSp>
          <p:nvGrpSpPr>
            <p:cNvPr id="11" name="Group 54"/>
            <p:cNvGrpSpPr>
              <a:grpSpLocks/>
            </p:cNvGrpSpPr>
            <p:nvPr/>
          </p:nvGrpSpPr>
          <p:grpSpPr bwMode="auto">
            <a:xfrm>
              <a:off x="3023" y="3192"/>
              <a:ext cx="1126" cy="517"/>
              <a:chOff x="3023" y="3192"/>
              <a:chExt cx="1126" cy="517"/>
            </a:xfrm>
          </p:grpSpPr>
          <p:sp>
            <p:nvSpPr>
              <p:cNvPr id="354344" name="Text Box 40"/>
              <p:cNvSpPr txBox="1">
                <a:spLocks noChangeArrowheads="1"/>
              </p:cNvSpPr>
              <p:nvPr/>
            </p:nvSpPr>
            <p:spPr bwMode="auto">
              <a:xfrm>
                <a:off x="3023" y="3324"/>
                <a:ext cx="34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latin typeface="Comic Sans MS" pitchFamily="66" charset="0"/>
                  </a:rPr>
                  <a:t>x =</a:t>
                </a:r>
              </a:p>
            </p:txBody>
          </p:sp>
          <p:sp>
            <p:nvSpPr>
              <p:cNvPr id="354346" name="Line 42"/>
              <p:cNvSpPr>
                <a:spLocks noChangeShapeType="1"/>
              </p:cNvSpPr>
              <p:nvPr/>
            </p:nvSpPr>
            <p:spPr bwMode="auto">
              <a:xfrm>
                <a:off x="3369" y="3469"/>
                <a:ext cx="78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 sz="2000">
                  <a:latin typeface="Comic Sans MS" pitchFamily="66" charset="0"/>
                </a:endParaRPr>
              </a:p>
            </p:txBody>
          </p:sp>
          <p:sp>
            <p:nvSpPr>
              <p:cNvPr id="354347" name="Text Box 43"/>
              <p:cNvSpPr txBox="1">
                <a:spLocks noChangeArrowheads="1"/>
              </p:cNvSpPr>
              <p:nvPr/>
            </p:nvSpPr>
            <p:spPr bwMode="auto">
              <a:xfrm>
                <a:off x="3648" y="3457"/>
                <a:ext cx="21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latin typeface="Comic Sans MS" pitchFamily="66" charset="0"/>
                  </a:rPr>
                  <a:t>2</a:t>
                </a:r>
                <a:endParaRPr lang="en-GB" sz="2000">
                  <a:solidFill>
                    <a:srgbClr val="FF6600"/>
                  </a:solidFill>
                  <a:latin typeface="Comic Sans MS" pitchFamily="66" charset="0"/>
                </a:endParaRPr>
              </a:p>
            </p:txBody>
          </p:sp>
          <p:grpSp>
            <p:nvGrpSpPr>
              <p:cNvPr id="12" name="Group 52"/>
              <p:cNvGrpSpPr>
                <a:grpSpLocks/>
              </p:cNvGrpSpPr>
              <p:nvPr/>
            </p:nvGrpSpPr>
            <p:grpSpPr bwMode="auto">
              <a:xfrm>
                <a:off x="3382" y="3192"/>
                <a:ext cx="667" cy="252"/>
                <a:chOff x="3392" y="3192"/>
                <a:chExt cx="667" cy="252"/>
              </a:xfrm>
            </p:grpSpPr>
            <p:sp>
              <p:nvSpPr>
                <p:cNvPr id="354349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3392" y="3192"/>
                  <a:ext cx="654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2000">
                      <a:latin typeface="Comic Sans MS" pitchFamily="66" charset="0"/>
                    </a:rPr>
                    <a:t>7</a:t>
                  </a:r>
                  <a:r>
                    <a:rPr lang="en-GB" sz="2000">
                      <a:solidFill>
                        <a:schemeClr val="tx1"/>
                      </a:solidFill>
                      <a:latin typeface="Comic Sans MS" pitchFamily="66" charset="0"/>
                    </a:rPr>
                    <a:t> </a:t>
                  </a:r>
                  <a:r>
                    <a:rPr lang="en-GB" sz="2000">
                      <a:solidFill>
                        <a:schemeClr val="tx1"/>
                      </a:solidFill>
                      <a:latin typeface="Comic Sans MS" pitchFamily="66" charset="0"/>
                      <a:sym typeface="Symbol" pitchFamily="18" charset="2"/>
                    </a:rPr>
                    <a:t>– </a:t>
                  </a:r>
                  <a:r>
                    <a:rPr lang="en-US" sz="2000">
                      <a:solidFill>
                        <a:schemeClr val="tx1"/>
                      </a:solidFill>
                      <a:latin typeface="Comic Sans MS" pitchFamily="66" charset="0"/>
                      <a:sym typeface="Symbol" pitchFamily="18" charset="2"/>
                    </a:rPr>
                    <a:t>17</a:t>
                  </a:r>
                  <a:endParaRPr lang="en-GB" sz="2000">
                    <a:solidFill>
                      <a:schemeClr val="tx1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354350" name="Line 46"/>
                <p:cNvSpPr>
                  <a:spLocks noChangeShapeType="1"/>
                </p:cNvSpPr>
                <p:nvPr/>
              </p:nvSpPr>
              <p:spPr bwMode="auto">
                <a:xfrm>
                  <a:off x="3793" y="3231"/>
                  <a:ext cx="26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 sz="2000">
                    <a:latin typeface="Comic Sans MS" pitchFamily="66" charset="0"/>
                  </a:endParaRPr>
                </a:p>
              </p:txBody>
            </p:sp>
          </p:grpSp>
        </p:grpSp>
      </p:grpSp>
      <p:sp>
        <p:nvSpPr>
          <p:cNvPr id="354351" name="Text Box 47"/>
          <p:cNvSpPr txBox="1">
            <a:spLocks noChangeArrowheads="1"/>
          </p:cNvSpPr>
          <p:nvPr/>
        </p:nvSpPr>
        <p:spPr bwMode="auto">
          <a:xfrm>
            <a:off x="2576700" y="5781679"/>
            <a:ext cx="13131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>
                <a:latin typeface="Comic Sans MS" pitchFamily="66" charset="0"/>
              </a:rPr>
              <a:t>x = 5.562</a:t>
            </a:r>
          </a:p>
        </p:txBody>
      </p:sp>
      <p:sp>
        <p:nvSpPr>
          <p:cNvPr id="354352" name="Text Box 48"/>
          <p:cNvSpPr txBox="1">
            <a:spLocks noChangeArrowheads="1"/>
          </p:cNvSpPr>
          <p:nvPr/>
        </p:nvSpPr>
        <p:spPr bwMode="auto">
          <a:xfrm>
            <a:off x="4944270" y="5778568"/>
            <a:ext cx="259718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>
                <a:latin typeface="Comic Sans MS" pitchFamily="66" charset="0"/>
              </a:rPr>
              <a:t>x = 1.438  (to 3 d.p.)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860852" y="3201928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  <a:latin typeface="Comic Sans MS" pitchFamily="66" charset="0"/>
              </a:rPr>
              <a:t>SUBSTITUTE</a:t>
            </a:r>
            <a:endParaRPr lang="en-GB" sz="2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05769" y="4010088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2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876256" y="5000569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  <a:latin typeface="Comic Sans MS" pitchFamily="66" charset="0"/>
              </a:rPr>
              <a:t>SPLIT</a:t>
            </a:r>
            <a:endParaRPr lang="en-GB" sz="2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11560" y="5661248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  <a:latin typeface="Comic Sans MS" pitchFamily="66" charset="0"/>
              </a:rPr>
              <a:t>SOLVE</a:t>
            </a:r>
            <a:endParaRPr lang="en-GB" sz="2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352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4351" grpId="0"/>
      <p:bldP spid="354352" grpId="0"/>
      <p:bldP spid="13" grpId="0"/>
      <p:bldP spid="47" grpId="0"/>
      <p:bldP spid="48" grpId="0"/>
      <p:bldP spid="4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3" name="Text Box 5"/>
          <p:cNvSpPr txBox="1">
            <a:spLocks noChangeArrowheads="1"/>
          </p:cNvSpPr>
          <p:nvPr/>
        </p:nvSpPr>
        <p:spPr bwMode="auto">
          <a:xfrm>
            <a:off x="982663" y="1214735"/>
            <a:ext cx="7178675" cy="40011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2000">
                <a:solidFill>
                  <a:schemeClr val="tx1"/>
                </a:solidFill>
                <a:latin typeface="Comic Sans MS" pitchFamily="66" charset="0"/>
              </a:rPr>
              <a:t>Use the quadratic formula to solve 2</a:t>
            </a:r>
            <a:r>
              <a:rPr lang="en-GB" sz="2000" i="1">
                <a:solidFill>
                  <a:schemeClr val="tx1"/>
                </a:solidFill>
                <a:latin typeface="Comic Sans MS" pitchFamily="66" charset="0"/>
              </a:rPr>
              <a:t>x</a:t>
            </a:r>
            <a:r>
              <a:rPr lang="en-GB" sz="2000" baseline="30000">
                <a:solidFill>
                  <a:schemeClr val="tx1"/>
                </a:solidFill>
                <a:latin typeface="Comic Sans MS" pitchFamily="66" charset="0"/>
              </a:rPr>
              <a:t>2</a:t>
            </a:r>
            <a:r>
              <a:rPr lang="en-GB" sz="2000">
                <a:solidFill>
                  <a:schemeClr val="tx1"/>
                </a:solidFill>
                <a:latin typeface="Comic Sans MS" pitchFamily="66" charset="0"/>
              </a:rPr>
              <a:t> + 5</a:t>
            </a:r>
            <a:r>
              <a:rPr lang="en-GB" sz="2000" i="1">
                <a:solidFill>
                  <a:schemeClr val="tx1"/>
                </a:solidFill>
                <a:latin typeface="Comic Sans MS" pitchFamily="66" charset="0"/>
              </a:rPr>
              <a:t>x</a:t>
            </a:r>
            <a:r>
              <a:rPr lang="en-GB" sz="2000">
                <a:solidFill>
                  <a:schemeClr val="tx1"/>
                </a:solidFill>
                <a:latin typeface="Comic Sans MS" pitchFamily="66" charset="0"/>
              </a:rPr>
              <a:t> – 1 = 0.</a:t>
            </a:r>
          </a:p>
        </p:txBody>
      </p:sp>
      <p:sp>
        <p:nvSpPr>
          <p:cNvPr id="350226" name="Text Box 18"/>
          <p:cNvSpPr txBox="1">
            <a:spLocks noChangeArrowheads="1"/>
          </p:cNvSpPr>
          <p:nvPr/>
        </p:nvSpPr>
        <p:spPr bwMode="auto">
          <a:xfrm>
            <a:off x="3433763" y="1676400"/>
            <a:ext cx="20072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>
                <a:solidFill>
                  <a:srgbClr val="FF6600"/>
                </a:solidFill>
                <a:latin typeface="Comic Sans MS" pitchFamily="66" charset="0"/>
              </a:rPr>
              <a:t>2</a:t>
            </a:r>
            <a:r>
              <a:rPr lang="en-GB" sz="2000">
                <a:latin typeface="Comic Sans MS" pitchFamily="66" charset="0"/>
              </a:rPr>
              <a:t>x</a:t>
            </a:r>
            <a:r>
              <a:rPr lang="en-GB" sz="2000" baseline="30000">
                <a:latin typeface="Comic Sans MS" pitchFamily="66" charset="0"/>
              </a:rPr>
              <a:t>2</a:t>
            </a:r>
            <a:r>
              <a:rPr lang="en-GB" sz="2000">
                <a:latin typeface="Comic Sans MS" pitchFamily="66" charset="0"/>
              </a:rPr>
              <a:t> </a:t>
            </a:r>
            <a:r>
              <a:rPr lang="en-GB" sz="2000">
                <a:solidFill>
                  <a:srgbClr val="0066FF"/>
                </a:solidFill>
                <a:latin typeface="Comic Sans MS" pitchFamily="66" charset="0"/>
              </a:rPr>
              <a:t>+ 5</a:t>
            </a:r>
            <a:r>
              <a:rPr lang="en-GB" sz="2000">
                <a:solidFill>
                  <a:schemeClr val="tx1"/>
                </a:solidFill>
                <a:latin typeface="Comic Sans MS" pitchFamily="66" charset="0"/>
              </a:rPr>
              <a:t>x</a:t>
            </a:r>
            <a:r>
              <a:rPr lang="en-GB" sz="2000">
                <a:latin typeface="Comic Sans MS" pitchFamily="66" charset="0"/>
              </a:rPr>
              <a:t> </a:t>
            </a:r>
            <a:r>
              <a:rPr lang="en-GB" sz="2000">
                <a:solidFill>
                  <a:srgbClr val="009900"/>
                </a:solidFill>
                <a:latin typeface="Comic Sans MS" pitchFamily="66" charset="0"/>
              </a:rPr>
              <a:t>– 1 </a:t>
            </a:r>
            <a:r>
              <a:rPr lang="en-GB" sz="2000">
                <a:solidFill>
                  <a:schemeClr val="tx1"/>
                </a:solidFill>
                <a:latin typeface="Comic Sans MS" pitchFamily="66" charset="0"/>
              </a:rPr>
              <a:t>= 0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2774950" y="2208213"/>
            <a:ext cx="2751138" cy="822325"/>
            <a:chOff x="1382" y="2470"/>
            <a:chExt cx="1733" cy="518"/>
          </a:xfrm>
        </p:grpSpPr>
        <p:sp>
          <p:nvSpPr>
            <p:cNvPr id="350219" name="Text Box 11"/>
            <p:cNvSpPr txBox="1">
              <a:spLocks noChangeArrowheads="1"/>
            </p:cNvSpPr>
            <p:nvPr/>
          </p:nvSpPr>
          <p:spPr bwMode="auto">
            <a:xfrm>
              <a:off x="1382" y="2603"/>
              <a:ext cx="34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>
                  <a:latin typeface="Comic Sans MS" pitchFamily="66" charset="0"/>
                </a:rPr>
                <a:t>x =</a:t>
              </a:r>
            </a:p>
          </p:txBody>
        </p:sp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1815" y="2470"/>
              <a:ext cx="1300" cy="518"/>
              <a:chOff x="1815" y="2470"/>
              <a:chExt cx="1300" cy="518"/>
            </a:xfrm>
          </p:grpSpPr>
          <p:sp>
            <p:nvSpPr>
              <p:cNvPr id="350221" name="Text Box 13"/>
              <p:cNvSpPr txBox="1">
                <a:spLocks noChangeArrowheads="1"/>
              </p:cNvSpPr>
              <p:nvPr/>
            </p:nvSpPr>
            <p:spPr bwMode="auto">
              <a:xfrm>
                <a:off x="1815" y="2470"/>
                <a:ext cx="118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latin typeface="Comic Sans MS" pitchFamily="66" charset="0"/>
                  </a:rPr>
                  <a:t>–</a:t>
                </a:r>
                <a:r>
                  <a:rPr lang="en-GB" sz="2000">
                    <a:solidFill>
                      <a:srgbClr val="0066FF"/>
                    </a:solidFill>
                    <a:latin typeface="Comic Sans MS" pitchFamily="66" charset="0"/>
                  </a:rPr>
                  <a:t>b</a:t>
                </a:r>
                <a:r>
                  <a:rPr lang="en-GB" sz="2000">
                    <a:latin typeface="Comic Sans MS" pitchFamily="66" charset="0"/>
                  </a:rPr>
                  <a:t> </a:t>
                </a:r>
                <a:r>
                  <a:rPr lang="en-US" sz="2000">
                    <a:latin typeface="Comic Sans MS" pitchFamily="66" charset="0"/>
                    <a:sym typeface="Symbol" pitchFamily="18" charset="2"/>
                  </a:rPr>
                  <a:t>±</a:t>
                </a:r>
                <a:r>
                  <a:rPr lang="en-GB" sz="2000">
                    <a:latin typeface="Comic Sans MS" pitchFamily="66" charset="0"/>
                    <a:sym typeface="Symbol" pitchFamily="18" charset="2"/>
                  </a:rPr>
                  <a:t> </a:t>
                </a:r>
                <a:r>
                  <a:rPr lang="en-GB" sz="2000">
                    <a:solidFill>
                      <a:srgbClr val="0066FF"/>
                    </a:solidFill>
                    <a:latin typeface="Comic Sans MS" pitchFamily="66" charset="0"/>
                    <a:sym typeface="Symbol" pitchFamily="18" charset="2"/>
                  </a:rPr>
                  <a:t>b</a:t>
                </a:r>
                <a:r>
                  <a:rPr lang="en-GB" sz="2000" baseline="30000">
                    <a:latin typeface="Comic Sans MS" pitchFamily="66" charset="0"/>
                    <a:sym typeface="Symbol" pitchFamily="18" charset="2"/>
                  </a:rPr>
                  <a:t>2</a:t>
                </a:r>
                <a:r>
                  <a:rPr lang="en-GB" sz="2000">
                    <a:latin typeface="Comic Sans MS" pitchFamily="66" charset="0"/>
                    <a:sym typeface="Symbol" pitchFamily="18" charset="2"/>
                  </a:rPr>
                  <a:t> – 4</a:t>
                </a:r>
                <a:r>
                  <a:rPr lang="en-GB" sz="2000">
                    <a:solidFill>
                      <a:srgbClr val="FF6600"/>
                    </a:solidFill>
                    <a:latin typeface="Comic Sans MS" pitchFamily="66" charset="0"/>
                    <a:sym typeface="Symbol" pitchFamily="18" charset="2"/>
                  </a:rPr>
                  <a:t>a</a:t>
                </a:r>
                <a:r>
                  <a:rPr lang="en-GB" sz="2000">
                    <a:solidFill>
                      <a:srgbClr val="009900"/>
                    </a:solidFill>
                    <a:latin typeface="Comic Sans MS" pitchFamily="66" charset="0"/>
                    <a:sym typeface="Symbol" pitchFamily="18" charset="2"/>
                  </a:rPr>
                  <a:t>c</a:t>
                </a:r>
              </a:p>
            </p:txBody>
          </p:sp>
          <p:sp>
            <p:nvSpPr>
              <p:cNvPr id="350222" name="Line 14"/>
              <p:cNvSpPr>
                <a:spLocks noChangeShapeType="1"/>
              </p:cNvSpPr>
              <p:nvPr/>
            </p:nvSpPr>
            <p:spPr bwMode="auto">
              <a:xfrm>
                <a:off x="1819" y="2747"/>
                <a:ext cx="129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 sz="2000">
                  <a:latin typeface="Comic Sans MS" pitchFamily="66" charset="0"/>
                </a:endParaRPr>
              </a:p>
            </p:txBody>
          </p:sp>
          <p:sp>
            <p:nvSpPr>
              <p:cNvPr id="350223" name="Text Box 15"/>
              <p:cNvSpPr txBox="1">
                <a:spLocks noChangeArrowheads="1"/>
              </p:cNvSpPr>
              <p:nvPr/>
            </p:nvSpPr>
            <p:spPr bwMode="auto">
              <a:xfrm>
                <a:off x="2307" y="2736"/>
                <a:ext cx="29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latin typeface="Comic Sans MS" pitchFamily="66" charset="0"/>
                  </a:rPr>
                  <a:t>2</a:t>
                </a:r>
                <a:r>
                  <a:rPr lang="en-GB" sz="2000">
                    <a:solidFill>
                      <a:srgbClr val="FF6600"/>
                    </a:solidFill>
                    <a:latin typeface="Comic Sans MS" pitchFamily="66" charset="0"/>
                  </a:rPr>
                  <a:t>a</a:t>
                </a:r>
              </a:p>
            </p:txBody>
          </p:sp>
          <p:sp>
            <p:nvSpPr>
              <p:cNvPr id="350224" name="Line 16"/>
              <p:cNvSpPr>
                <a:spLocks noChangeShapeType="1"/>
              </p:cNvSpPr>
              <p:nvPr/>
            </p:nvSpPr>
            <p:spPr bwMode="auto">
              <a:xfrm>
                <a:off x="2354" y="2470"/>
                <a:ext cx="67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 sz="2000">
                  <a:latin typeface="Comic Sans MS" pitchFamily="66" charset="0"/>
                </a:endParaRPr>
              </a:p>
            </p:txBody>
          </p:sp>
        </p:grp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2774950" y="3162300"/>
            <a:ext cx="3930650" cy="820738"/>
            <a:chOff x="2036" y="2675"/>
            <a:chExt cx="2476" cy="517"/>
          </a:xfrm>
        </p:grpSpPr>
        <p:sp>
          <p:nvSpPr>
            <p:cNvPr id="350230" name="Text Box 22"/>
            <p:cNvSpPr txBox="1">
              <a:spLocks noChangeArrowheads="1"/>
            </p:cNvSpPr>
            <p:nvPr/>
          </p:nvSpPr>
          <p:spPr bwMode="auto">
            <a:xfrm>
              <a:off x="2036" y="2808"/>
              <a:ext cx="34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>
                  <a:latin typeface="Comic Sans MS" pitchFamily="66" charset="0"/>
                </a:rPr>
                <a:t>x =</a:t>
              </a:r>
            </a:p>
          </p:txBody>
        </p:sp>
        <p:sp>
          <p:nvSpPr>
            <p:cNvPr id="350233" name="Line 25"/>
            <p:cNvSpPr>
              <a:spLocks noChangeShapeType="1"/>
            </p:cNvSpPr>
            <p:nvPr/>
          </p:nvSpPr>
          <p:spPr bwMode="auto">
            <a:xfrm>
              <a:off x="2425" y="2952"/>
              <a:ext cx="208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000">
                <a:latin typeface="Comic Sans MS" pitchFamily="66" charset="0"/>
              </a:endParaRPr>
            </a:p>
          </p:txBody>
        </p:sp>
        <p:sp>
          <p:nvSpPr>
            <p:cNvPr id="350234" name="Text Box 26"/>
            <p:cNvSpPr txBox="1">
              <a:spLocks noChangeArrowheads="1"/>
            </p:cNvSpPr>
            <p:nvPr/>
          </p:nvSpPr>
          <p:spPr bwMode="auto">
            <a:xfrm>
              <a:off x="3194" y="2940"/>
              <a:ext cx="48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>
                  <a:latin typeface="Comic Sans MS" pitchFamily="66" charset="0"/>
                </a:rPr>
                <a:t>2 × </a:t>
              </a:r>
              <a:r>
                <a:rPr lang="en-GB" sz="2000">
                  <a:solidFill>
                    <a:srgbClr val="FF6600"/>
                  </a:solidFill>
                  <a:latin typeface="Comic Sans MS" pitchFamily="66" charset="0"/>
                </a:rPr>
                <a:t>2</a:t>
              </a:r>
            </a:p>
          </p:txBody>
        </p:sp>
        <p:grpSp>
          <p:nvGrpSpPr>
            <p:cNvPr id="5" name="Group 28"/>
            <p:cNvGrpSpPr>
              <a:grpSpLocks/>
            </p:cNvGrpSpPr>
            <p:nvPr/>
          </p:nvGrpSpPr>
          <p:grpSpPr bwMode="auto">
            <a:xfrm>
              <a:off x="2454" y="2675"/>
              <a:ext cx="1979" cy="252"/>
              <a:chOff x="2469" y="2675"/>
              <a:chExt cx="1979" cy="252"/>
            </a:xfrm>
          </p:grpSpPr>
          <p:sp>
            <p:nvSpPr>
              <p:cNvPr id="350232" name="Text Box 24"/>
              <p:cNvSpPr txBox="1">
                <a:spLocks noChangeArrowheads="1"/>
              </p:cNvSpPr>
              <p:nvPr/>
            </p:nvSpPr>
            <p:spPr bwMode="auto">
              <a:xfrm>
                <a:off x="2469" y="2675"/>
                <a:ext cx="169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latin typeface="Comic Sans MS" pitchFamily="66" charset="0"/>
                  </a:rPr>
                  <a:t>–</a:t>
                </a:r>
                <a:r>
                  <a:rPr lang="en-GB" sz="2000">
                    <a:solidFill>
                      <a:srgbClr val="0066FF"/>
                    </a:solidFill>
                    <a:latin typeface="Comic Sans MS" pitchFamily="66" charset="0"/>
                  </a:rPr>
                  <a:t>5</a:t>
                </a:r>
                <a:r>
                  <a:rPr lang="en-GB" sz="2000">
                    <a:latin typeface="Comic Sans MS" pitchFamily="66" charset="0"/>
                  </a:rPr>
                  <a:t> </a:t>
                </a:r>
                <a:r>
                  <a:rPr lang="en-US" sz="2000">
                    <a:latin typeface="Comic Sans MS" pitchFamily="66" charset="0"/>
                    <a:sym typeface="Symbol" pitchFamily="18" charset="2"/>
                  </a:rPr>
                  <a:t>±</a:t>
                </a:r>
                <a:r>
                  <a:rPr lang="en-GB" sz="2000">
                    <a:latin typeface="Comic Sans MS" pitchFamily="66" charset="0"/>
                    <a:sym typeface="Symbol" pitchFamily="18" charset="2"/>
                  </a:rPr>
                  <a:t> </a:t>
                </a:r>
                <a:r>
                  <a:rPr lang="en-GB" sz="2000">
                    <a:solidFill>
                      <a:srgbClr val="0066FF"/>
                    </a:solidFill>
                    <a:latin typeface="Comic Sans MS" pitchFamily="66" charset="0"/>
                    <a:sym typeface="Symbol" pitchFamily="18" charset="2"/>
                  </a:rPr>
                  <a:t>5</a:t>
                </a:r>
                <a:r>
                  <a:rPr lang="en-GB" sz="2000" baseline="30000">
                    <a:latin typeface="Comic Sans MS" pitchFamily="66" charset="0"/>
                    <a:sym typeface="Symbol" pitchFamily="18" charset="2"/>
                  </a:rPr>
                  <a:t>2</a:t>
                </a:r>
                <a:r>
                  <a:rPr lang="en-GB" sz="2000">
                    <a:latin typeface="Comic Sans MS" pitchFamily="66" charset="0"/>
                    <a:sym typeface="Symbol" pitchFamily="18" charset="2"/>
                  </a:rPr>
                  <a:t> – (4 × </a:t>
                </a:r>
                <a:r>
                  <a:rPr lang="en-GB" sz="2000">
                    <a:solidFill>
                      <a:srgbClr val="FF6600"/>
                    </a:solidFill>
                    <a:latin typeface="Comic Sans MS" pitchFamily="66" charset="0"/>
                    <a:sym typeface="Symbol" pitchFamily="18" charset="2"/>
                  </a:rPr>
                  <a:t>2 </a:t>
                </a:r>
                <a:r>
                  <a:rPr lang="en-GB" sz="2000">
                    <a:solidFill>
                      <a:schemeClr val="tx1"/>
                    </a:solidFill>
                    <a:latin typeface="Comic Sans MS" pitchFamily="66" charset="0"/>
                    <a:sym typeface="Symbol" pitchFamily="18" charset="2"/>
                  </a:rPr>
                  <a:t>×</a:t>
                </a:r>
                <a:r>
                  <a:rPr lang="en-GB" sz="2000">
                    <a:solidFill>
                      <a:srgbClr val="FF6600"/>
                    </a:solidFill>
                    <a:latin typeface="Comic Sans MS" pitchFamily="66" charset="0"/>
                    <a:sym typeface="Symbol" pitchFamily="18" charset="2"/>
                  </a:rPr>
                  <a:t> </a:t>
                </a:r>
                <a:r>
                  <a:rPr lang="en-GB" sz="2000">
                    <a:solidFill>
                      <a:srgbClr val="009900"/>
                    </a:solidFill>
                    <a:latin typeface="Comic Sans MS" pitchFamily="66" charset="0"/>
                    <a:sym typeface="Symbol" pitchFamily="18" charset="2"/>
                  </a:rPr>
                  <a:t>–1</a:t>
                </a:r>
                <a:r>
                  <a:rPr lang="en-GB" sz="2000">
                    <a:solidFill>
                      <a:schemeClr val="tx1"/>
                    </a:solidFill>
                    <a:latin typeface="Comic Sans MS" pitchFamily="66" charset="0"/>
                    <a:sym typeface="Symbol" pitchFamily="18" charset="2"/>
                  </a:rPr>
                  <a:t>)</a:t>
                </a:r>
              </a:p>
            </p:txBody>
          </p:sp>
          <p:sp>
            <p:nvSpPr>
              <p:cNvPr id="350235" name="Line 27"/>
              <p:cNvSpPr>
                <a:spLocks noChangeShapeType="1"/>
              </p:cNvSpPr>
              <p:nvPr/>
            </p:nvSpPr>
            <p:spPr bwMode="auto">
              <a:xfrm>
                <a:off x="3023" y="2699"/>
                <a:ext cx="142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 sz="2000">
                  <a:latin typeface="Comic Sans MS" pitchFamily="66" charset="0"/>
                </a:endParaRPr>
              </a:p>
            </p:txBody>
          </p:sp>
        </p:grpSp>
      </p:grpSp>
      <p:grpSp>
        <p:nvGrpSpPr>
          <p:cNvPr id="6" name="Group 64"/>
          <p:cNvGrpSpPr>
            <a:grpSpLocks/>
          </p:cNvGrpSpPr>
          <p:nvPr/>
        </p:nvGrpSpPr>
        <p:grpSpPr bwMode="auto">
          <a:xfrm>
            <a:off x="2774950" y="4114800"/>
            <a:ext cx="2530475" cy="820738"/>
            <a:chOff x="1584" y="2677"/>
            <a:chExt cx="1594" cy="517"/>
          </a:xfrm>
        </p:grpSpPr>
        <p:sp>
          <p:nvSpPr>
            <p:cNvPr id="350240" name="Text Box 32"/>
            <p:cNvSpPr txBox="1">
              <a:spLocks noChangeArrowheads="1"/>
            </p:cNvSpPr>
            <p:nvPr/>
          </p:nvSpPr>
          <p:spPr bwMode="auto">
            <a:xfrm>
              <a:off x="1584" y="2810"/>
              <a:ext cx="34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>
                  <a:latin typeface="Comic Sans MS" pitchFamily="66" charset="0"/>
                </a:rPr>
                <a:t>x =</a:t>
              </a:r>
            </a:p>
          </p:txBody>
        </p:sp>
        <p:grpSp>
          <p:nvGrpSpPr>
            <p:cNvPr id="7" name="Group 49"/>
            <p:cNvGrpSpPr>
              <a:grpSpLocks/>
            </p:cNvGrpSpPr>
            <p:nvPr/>
          </p:nvGrpSpPr>
          <p:grpSpPr bwMode="auto">
            <a:xfrm>
              <a:off x="1992" y="2677"/>
              <a:ext cx="1186" cy="517"/>
              <a:chOff x="1992" y="2903"/>
              <a:chExt cx="1186" cy="517"/>
            </a:xfrm>
          </p:grpSpPr>
          <p:sp>
            <p:nvSpPr>
              <p:cNvPr id="350241" name="Line 33"/>
              <p:cNvSpPr>
                <a:spLocks noChangeShapeType="1"/>
              </p:cNvSpPr>
              <p:nvPr/>
            </p:nvSpPr>
            <p:spPr bwMode="auto">
              <a:xfrm>
                <a:off x="1992" y="3180"/>
                <a:ext cx="118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 sz="2000">
                  <a:latin typeface="Comic Sans MS" pitchFamily="66" charset="0"/>
                </a:endParaRPr>
              </a:p>
            </p:txBody>
          </p:sp>
          <p:sp>
            <p:nvSpPr>
              <p:cNvPr id="350242" name="Text Box 34"/>
              <p:cNvSpPr txBox="1">
                <a:spLocks noChangeArrowheads="1"/>
              </p:cNvSpPr>
              <p:nvPr/>
            </p:nvSpPr>
            <p:spPr bwMode="auto">
              <a:xfrm>
                <a:off x="2474" y="3168"/>
                <a:ext cx="21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latin typeface="Comic Sans MS" pitchFamily="66" charset="0"/>
                  </a:rPr>
                  <a:t>4</a:t>
                </a:r>
                <a:endParaRPr lang="en-GB" sz="2000">
                  <a:solidFill>
                    <a:srgbClr val="FF6600"/>
                  </a:solidFill>
                  <a:latin typeface="Comic Sans MS" pitchFamily="66" charset="0"/>
                </a:endParaRPr>
              </a:p>
            </p:txBody>
          </p:sp>
          <p:grpSp>
            <p:nvGrpSpPr>
              <p:cNvPr id="8" name="Group 48"/>
              <p:cNvGrpSpPr>
                <a:grpSpLocks/>
              </p:cNvGrpSpPr>
              <p:nvPr/>
            </p:nvGrpSpPr>
            <p:grpSpPr bwMode="auto">
              <a:xfrm>
                <a:off x="1993" y="2903"/>
                <a:ext cx="1118" cy="252"/>
                <a:chOff x="2012" y="2903"/>
                <a:chExt cx="1118" cy="252"/>
              </a:xfrm>
            </p:grpSpPr>
            <p:sp>
              <p:nvSpPr>
                <p:cNvPr id="350244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2012" y="2903"/>
                  <a:ext cx="1022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GB" sz="2000" dirty="0">
                      <a:latin typeface="Comic Sans MS" pitchFamily="66" charset="0"/>
                    </a:rPr>
                    <a:t>–</a:t>
                  </a:r>
                  <a:r>
                    <a:rPr lang="en-GB" sz="2000" dirty="0">
                      <a:solidFill>
                        <a:schemeClr val="tx1"/>
                      </a:solidFill>
                      <a:latin typeface="Comic Sans MS" pitchFamily="66" charset="0"/>
                    </a:rPr>
                    <a:t>5 </a:t>
                  </a:r>
                  <a:r>
                    <a:rPr lang="en-US" sz="2000" dirty="0">
                      <a:latin typeface="Comic Sans MS" pitchFamily="66" charset="0"/>
                      <a:sym typeface="Symbol" pitchFamily="18" charset="2"/>
                    </a:rPr>
                    <a:t>±</a:t>
                  </a:r>
                  <a:r>
                    <a:rPr lang="en-GB" sz="2000" dirty="0">
                      <a:solidFill>
                        <a:schemeClr val="tx1"/>
                      </a:solidFill>
                      <a:latin typeface="Comic Sans MS" pitchFamily="66" charset="0"/>
                      <a:sym typeface="Symbol" pitchFamily="18" charset="2"/>
                    </a:rPr>
                    <a:t> 25 + 8</a:t>
                  </a:r>
                </a:p>
              </p:txBody>
            </p:sp>
            <p:sp>
              <p:nvSpPr>
                <p:cNvPr id="350245" name="Line 37"/>
                <p:cNvSpPr>
                  <a:spLocks noChangeShapeType="1"/>
                </p:cNvSpPr>
                <p:nvPr/>
              </p:nvSpPr>
              <p:spPr bwMode="auto">
                <a:xfrm>
                  <a:off x="2539" y="2903"/>
                  <a:ext cx="591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 sz="2000">
                    <a:latin typeface="Comic Sans MS" pitchFamily="66" charset="0"/>
                  </a:endParaRPr>
                </a:p>
              </p:txBody>
            </p:sp>
          </p:grpSp>
        </p:grpSp>
      </p:grpSp>
      <p:grpSp>
        <p:nvGrpSpPr>
          <p:cNvPr id="9" name="Group 67"/>
          <p:cNvGrpSpPr>
            <a:grpSpLocks/>
          </p:cNvGrpSpPr>
          <p:nvPr/>
        </p:nvGrpSpPr>
        <p:grpSpPr bwMode="auto">
          <a:xfrm>
            <a:off x="1752600" y="5067300"/>
            <a:ext cx="1998663" cy="820738"/>
            <a:chOff x="1104" y="3192"/>
            <a:chExt cx="1259" cy="517"/>
          </a:xfrm>
        </p:grpSpPr>
        <p:sp>
          <p:nvSpPr>
            <p:cNvPr id="350249" name="Text Box 41"/>
            <p:cNvSpPr txBox="1">
              <a:spLocks noChangeArrowheads="1"/>
            </p:cNvSpPr>
            <p:nvPr/>
          </p:nvSpPr>
          <p:spPr bwMode="auto">
            <a:xfrm>
              <a:off x="1104" y="3324"/>
              <a:ext cx="34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>
                  <a:latin typeface="Comic Sans MS" pitchFamily="66" charset="0"/>
                </a:rPr>
                <a:t>x =</a:t>
              </a:r>
            </a:p>
          </p:txBody>
        </p:sp>
        <p:grpSp>
          <p:nvGrpSpPr>
            <p:cNvPr id="10" name="Group 51"/>
            <p:cNvGrpSpPr>
              <a:grpSpLocks/>
            </p:cNvGrpSpPr>
            <p:nvPr/>
          </p:nvGrpSpPr>
          <p:grpSpPr bwMode="auto">
            <a:xfrm>
              <a:off x="1450" y="3192"/>
              <a:ext cx="913" cy="517"/>
              <a:chOff x="1824" y="3456"/>
              <a:chExt cx="913" cy="517"/>
            </a:xfrm>
          </p:grpSpPr>
          <p:sp>
            <p:nvSpPr>
              <p:cNvPr id="350251" name="Line 43"/>
              <p:cNvSpPr>
                <a:spLocks noChangeShapeType="1"/>
              </p:cNvSpPr>
              <p:nvPr/>
            </p:nvSpPr>
            <p:spPr bwMode="auto">
              <a:xfrm>
                <a:off x="1824" y="3733"/>
                <a:ext cx="91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 sz="2000">
                  <a:latin typeface="Comic Sans MS" pitchFamily="66" charset="0"/>
                </a:endParaRPr>
              </a:p>
            </p:txBody>
          </p:sp>
          <p:sp>
            <p:nvSpPr>
              <p:cNvPr id="350252" name="Text Box 44"/>
              <p:cNvSpPr txBox="1">
                <a:spLocks noChangeArrowheads="1"/>
              </p:cNvSpPr>
              <p:nvPr/>
            </p:nvSpPr>
            <p:spPr bwMode="auto">
              <a:xfrm>
                <a:off x="2169" y="3721"/>
                <a:ext cx="21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latin typeface="Comic Sans MS" pitchFamily="66" charset="0"/>
                  </a:rPr>
                  <a:t>4</a:t>
                </a:r>
                <a:endParaRPr lang="en-GB" sz="2000">
                  <a:solidFill>
                    <a:srgbClr val="FF6600"/>
                  </a:solidFill>
                  <a:latin typeface="Comic Sans MS" pitchFamily="66" charset="0"/>
                </a:endParaRPr>
              </a:p>
            </p:txBody>
          </p:sp>
          <p:grpSp>
            <p:nvGrpSpPr>
              <p:cNvPr id="11" name="Group 50"/>
              <p:cNvGrpSpPr>
                <a:grpSpLocks/>
              </p:cNvGrpSpPr>
              <p:nvPr/>
            </p:nvGrpSpPr>
            <p:grpSpPr bwMode="auto">
              <a:xfrm>
                <a:off x="1847" y="3456"/>
                <a:ext cx="761" cy="252"/>
                <a:chOff x="1863" y="3456"/>
                <a:chExt cx="761" cy="252"/>
              </a:xfrm>
            </p:grpSpPr>
            <p:sp>
              <p:nvSpPr>
                <p:cNvPr id="350254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1863" y="3456"/>
                  <a:ext cx="748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GB" sz="2000" dirty="0">
                      <a:latin typeface="Comic Sans MS" pitchFamily="66" charset="0"/>
                    </a:rPr>
                    <a:t>–</a:t>
                  </a:r>
                  <a:r>
                    <a:rPr lang="en-GB" sz="2000" dirty="0">
                      <a:solidFill>
                        <a:schemeClr val="tx1"/>
                      </a:solidFill>
                      <a:latin typeface="Comic Sans MS" pitchFamily="66" charset="0"/>
                    </a:rPr>
                    <a:t>5 </a:t>
                  </a:r>
                  <a:r>
                    <a:rPr lang="en-GB" sz="2000" dirty="0">
                      <a:solidFill>
                        <a:schemeClr val="tx1"/>
                      </a:solidFill>
                      <a:latin typeface="Comic Sans MS" pitchFamily="66" charset="0"/>
                      <a:sym typeface="Symbol" pitchFamily="18" charset="2"/>
                    </a:rPr>
                    <a:t>+ 33</a:t>
                  </a:r>
                  <a:endParaRPr lang="en-GB" sz="2000" dirty="0">
                    <a:solidFill>
                      <a:schemeClr val="tx1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350255" name="Line 47"/>
                <p:cNvSpPr>
                  <a:spLocks noChangeShapeType="1"/>
                </p:cNvSpPr>
                <p:nvPr/>
              </p:nvSpPr>
              <p:spPr bwMode="auto">
                <a:xfrm>
                  <a:off x="2358" y="3461"/>
                  <a:ext cx="26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 sz="2000">
                    <a:latin typeface="Comic Sans MS" pitchFamily="66" charset="0"/>
                  </a:endParaRPr>
                </a:p>
              </p:txBody>
            </p:sp>
          </p:grpSp>
        </p:grpSp>
      </p:grpSp>
      <p:grpSp>
        <p:nvGrpSpPr>
          <p:cNvPr id="12" name="Group 63"/>
          <p:cNvGrpSpPr>
            <a:grpSpLocks/>
          </p:cNvGrpSpPr>
          <p:nvPr/>
        </p:nvGrpSpPr>
        <p:grpSpPr bwMode="auto">
          <a:xfrm>
            <a:off x="4021138" y="5067300"/>
            <a:ext cx="2776537" cy="820738"/>
            <a:chOff x="2533" y="3264"/>
            <a:chExt cx="1749" cy="517"/>
          </a:xfrm>
        </p:grpSpPr>
        <p:sp>
          <p:nvSpPr>
            <p:cNvPr id="350260" name="Text Box 52"/>
            <p:cNvSpPr txBox="1">
              <a:spLocks noChangeArrowheads="1"/>
            </p:cNvSpPr>
            <p:nvPr/>
          </p:nvSpPr>
          <p:spPr bwMode="auto">
            <a:xfrm>
              <a:off x="2533" y="3396"/>
              <a:ext cx="27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>
                  <a:latin typeface="Comic Sans MS" pitchFamily="66" charset="0"/>
                </a:rPr>
                <a:t>or</a:t>
              </a:r>
            </a:p>
          </p:txBody>
        </p:sp>
        <p:sp>
          <p:nvSpPr>
            <p:cNvPr id="350261" name="Text Box 53"/>
            <p:cNvSpPr txBox="1">
              <a:spLocks noChangeArrowheads="1"/>
            </p:cNvSpPr>
            <p:nvPr/>
          </p:nvSpPr>
          <p:spPr bwMode="auto">
            <a:xfrm>
              <a:off x="3023" y="3396"/>
              <a:ext cx="34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>
                  <a:latin typeface="Comic Sans MS" pitchFamily="66" charset="0"/>
                </a:rPr>
                <a:t>x =</a:t>
              </a:r>
            </a:p>
          </p:txBody>
        </p:sp>
        <p:grpSp>
          <p:nvGrpSpPr>
            <p:cNvPr id="13" name="Group 54"/>
            <p:cNvGrpSpPr>
              <a:grpSpLocks/>
            </p:cNvGrpSpPr>
            <p:nvPr/>
          </p:nvGrpSpPr>
          <p:grpSpPr bwMode="auto">
            <a:xfrm>
              <a:off x="3369" y="3264"/>
              <a:ext cx="913" cy="517"/>
              <a:chOff x="1824" y="3456"/>
              <a:chExt cx="913" cy="517"/>
            </a:xfrm>
          </p:grpSpPr>
          <p:sp>
            <p:nvSpPr>
              <p:cNvPr id="350263" name="Line 55"/>
              <p:cNvSpPr>
                <a:spLocks noChangeShapeType="1"/>
              </p:cNvSpPr>
              <p:nvPr/>
            </p:nvSpPr>
            <p:spPr bwMode="auto">
              <a:xfrm>
                <a:off x="1824" y="3733"/>
                <a:ext cx="91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 sz="2000">
                  <a:latin typeface="Comic Sans MS" pitchFamily="66" charset="0"/>
                </a:endParaRPr>
              </a:p>
            </p:txBody>
          </p:sp>
          <p:sp>
            <p:nvSpPr>
              <p:cNvPr id="350264" name="Text Box 56"/>
              <p:cNvSpPr txBox="1">
                <a:spLocks noChangeArrowheads="1"/>
              </p:cNvSpPr>
              <p:nvPr/>
            </p:nvSpPr>
            <p:spPr bwMode="auto">
              <a:xfrm>
                <a:off x="2169" y="3721"/>
                <a:ext cx="21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latin typeface="Comic Sans MS" pitchFamily="66" charset="0"/>
                  </a:rPr>
                  <a:t>4</a:t>
                </a:r>
                <a:endParaRPr lang="en-GB" sz="2000">
                  <a:solidFill>
                    <a:srgbClr val="FF6600"/>
                  </a:solidFill>
                  <a:latin typeface="Comic Sans MS" pitchFamily="66" charset="0"/>
                </a:endParaRPr>
              </a:p>
            </p:txBody>
          </p:sp>
          <p:grpSp>
            <p:nvGrpSpPr>
              <p:cNvPr id="14" name="Group 57"/>
              <p:cNvGrpSpPr>
                <a:grpSpLocks/>
              </p:cNvGrpSpPr>
              <p:nvPr/>
            </p:nvGrpSpPr>
            <p:grpSpPr bwMode="auto">
              <a:xfrm>
                <a:off x="1847" y="3456"/>
                <a:ext cx="753" cy="252"/>
                <a:chOff x="1863" y="3456"/>
                <a:chExt cx="753" cy="252"/>
              </a:xfrm>
            </p:grpSpPr>
            <p:sp>
              <p:nvSpPr>
                <p:cNvPr id="350266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1863" y="3456"/>
                  <a:ext cx="742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GB" sz="2000">
                      <a:latin typeface="Comic Sans MS" pitchFamily="66" charset="0"/>
                    </a:rPr>
                    <a:t>–</a:t>
                  </a:r>
                  <a:r>
                    <a:rPr lang="en-GB" sz="2000">
                      <a:solidFill>
                        <a:schemeClr val="tx1"/>
                      </a:solidFill>
                      <a:latin typeface="Comic Sans MS" pitchFamily="66" charset="0"/>
                    </a:rPr>
                    <a:t>5 </a:t>
                  </a:r>
                  <a:r>
                    <a:rPr lang="en-GB" sz="2000">
                      <a:solidFill>
                        <a:schemeClr val="tx1"/>
                      </a:solidFill>
                      <a:latin typeface="Comic Sans MS" pitchFamily="66" charset="0"/>
                      <a:sym typeface="Symbol" pitchFamily="18" charset="2"/>
                    </a:rPr>
                    <a:t>– 33</a:t>
                  </a:r>
                  <a:endParaRPr lang="en-GB" sz="2000">
                    <a:solidFill>
                      <a:schemeClr val="tx1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350267" name="Line 59"/>
                <p:cNvSpPr>
                  <a:spLocks noChangeShapeType="1"/>
                </p:cNvSpPr>
                <p:nvPr/>
              </p:nvSpPr>
              <p:spPr bwMode="auto">
                <a:xfrm>
                  <a:off x="2350" y="3474"/>
                  <a:ext cx="26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 sz="2000">
                    <a:latin typeface="Comic Sans MS" pitchFamily="66" charset="0"/>
                  </a:endParaRPr>
                </a:p>
              </p:txBody>
            </p:sp>
          </p:grpSp>
        </p:grpSp>
      </p:grpSp>
      <p:sp>
        <p:nvSpPr>
          <p:cNvPr id="350268" name="Text Box 60"/>
          <p:cNvSpPr txBox="1">
            <a:spLocks noChangeArrowheads="1"/>
          </p:cNvSpPr>
          <p:nvPr/>
        </p:nvSpPr>
        <p:spPr bwMode="auto">
          <a:xfrm>
            <a:off x="1752600" y="6019800"/>
            <a:ext cx="127150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i="1">
                <a:latin typeface="Comic Sans MS" pitchFamily="66" charset="0"/>
              </a:rPr>
              <a:t>x</a:t>
            </a:r>
            <a:r>
              <a:rPr lang="en-GB" sz="2000">
                <a:latin typeface="Comic Sans MS" pitchFamily="66" charset="0"/>
              </a:rPr>
              <a:t> = 0.186</a:t>
            </a:r>
          </a:p>
        </p:txBody>
      </p:sp>
      <p:sp>
        <p:nvSpPr>
          <p:cNvPr id="350269" name="Text Box 61"/>
          <p:cNvSpPr txBox="1">
            <a:spLocks noChangeArrowheads="1"/>
          </p:cNvSpPr>
          <p:nvPr/>
        </p:nvSpPr>
        <p:spPr bwMode="auto">
          <a:xfrm>
            <a:off x="4835525" y="6019800"/>
            <a:ext cx="275267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i="1">
                <a:latin typeface="Comic Sans MS" pitchFamily="66" charset="0"/>
              </a:rPr>
              <a:t>x</a:t>
            </a:r>
            <a:r>
              <a:rPr lang="en-GB" sz="2000">
                <a:latin typeface="Comic Sans MS" pitchFamily="66" charset="0"/>
              </a:rPr>
              <a:t> = –2.686  (to 3 d.p.)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860852" y="3201928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  <a:latin typeface="Comic Sans MS" pitchFamily="66" charset="0"/>
              </a:rPr>
              <a:t>SUBSTITUTE</a:t>
            </a:r>
            <a:endParaRPr lang="en-GB" sz="2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05769" y="4010088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2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876256" y="5000569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  <a:latin typeface="Comic Sans MS" pitchFamily="66" charset="0"/>
              </a:rPr>
              <a:t>SPLIT</a:t>
            </a:r>
            <a:endParaRPr lang="en-GB" sz="2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11560" y="5661248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  <a:latin typeface="Comic Sans MS" pitchFamily="66" charset="0"/>
              </a:rPr>
              <a:t>SOLVE</a:t>
            </a:r>
            <a:endParaRPr lang="en-GB" sz="2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647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68" grpId="0"/>
      <p:bldP spid="350269" grpId="0"/>
      <p:bldP spid="48" grpId="0"/>
      <p:bldP spid="49" grpId="0"/>
      <p:bldP spid="50" grpId="0"/>
      <p:bldP spid="5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1484784"/>
            <a:ext cx="770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What were the original quadratic equations of the following:</a:t>
            </a:r>
            <a:endParaRPr lang="en-GB" sz="2400" dirty="0">
              <a:latin typeface="Comic Sans MS" pitchFamily="66" charset="0"/>
            </a:endParaRPr>
          </a:p>
        </p:txBody>
      </p:sp>
      <p:grpSp>
        <p:nvGrpSpPr>
          <p:cNvPr id="8" name="Group 64"/>
          <p:cNvGrpSpPr>
            <a:grpSpLocks/>
          </p:cNvGrpSpPr>
          <p:nvPr/>
        </p:nvGrpSpPr>
        <p:grpSpPr bwMode="auto">
          <a:xfrm>
            <a:off x="1115616" y="2991679"/>
            <a:ext cx="2530475" cy="820738"/>
            <a:chOff x="1584" y="2677"/>
            <a:chExt cx="1594" cy="517"/>
          </a:xfrm>
        </p:grpSpPr>
        <p:sp>
          <p:nvSpPr>
            <p:cNvPr id="10" name="Text Box 32"/>
            <p:cNvSpPr txBox="1">
              <a:spLocks noChangeArrowheads="1"/>
            </p:cNvSpPr>
            <p:nvPr/>
          </p:nvSpPr>
          <p:spPr bwMode="auto">
            <a:xfrm>
              <a:off x="1584" y="2810"/>
              <a:ext cx="34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 i="1">
                  <a:latin typeface="Comic Sans MS" pitchFamily="66" charset="0"/>
                </a:rPr>
                <a:t>x</a:t>
              </a:r>
              <a:r>
                <a:rPr lang="en-GB" sz="2000">
                  <a:latin typeface="Comic Sans MS" pitchFamily="66" charset="0"/>
                </a:rPr>
                <a:t> =</a:t>
              </a:r>
            </a:p>
          </p:txBody>
        </p:sp>
        <p:grpSp>
          <p:nvGrpSpPr>
            <p:cNvPr id="12" name="Group 49"/>
            <p:cNvGrpSpPr>
              <a:grpSpLocks/>
            </p:cNvGrpSpPr>
            <p:nvPr/>
          </p:nvGrpSpPr>
          <p:grpSpPr bwMode="auto">
            <a:xfrm>
              <a:off x="1992" y="2677"/>
              <a:ext cx="1186" cy="517"/>
              <a:chOff x="1992" y="2903"/>
              <a:chExt cx="1186" cy="517"/>
            </a:xfrm>
          </p:grpSpPr>
          <p:sp>
            <p:nvSpPr>
              <p:cNvPr id="14" name="Line 33"/>
              <p:cNvSpPr>
                <a:spLocks noChangeShapeType="1"/>
              </p:cNvSpPr>
              <p:nvPr/>
            </p:nvSpPr>
            <p:spPr bwMode="auto">
              <a:xfrm>
                <a:off x="1992" y="3180"/>
                <a:ext cx="118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 sz="2000">
                  <a:latin typeface="Comic Sans MS" pitchFamily="66" charset="0"/>
                </a:endParaRPr>
              </a:p>
            </p:txBody>
          </p:sp>
          <p:sp>
            <p:nvSpPr>
              <p:cNvPr id="15" name="Text Box 34"/>
              <p:cNvSpPr txBox="1">
                <a:spLocks noChangeArrowheads="1"/>
              </p:cNvSpPr>
              <p:nvPr/>
            </p:nvSpPr>
            <p:spPr bwMode="auto">
              <a:xfrm>
                <a:off x="2474" y="3168"/>
                <a:ext cx="21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000" dirty="0">
                    <a:latin typeface="Comic Sans MS" pitchFamily="66" charset="0"/>
                  </a:rPr>
                  <a:t>2</a:t>
                </a:r>
                <a:endParaRPr lang="en-GB" sz="2000" dirty="0">
                  <a:solidFill>
                    <a:srgbClr val="FF6600"/>
                  </a:solidFill>
                  <a:latin typeface="Comic Sans MS" pitchFamily="66" charset="0"/>
                </a:endParaRPr>
              </a:p>
            </p:txBody>
          </p:sp>
          <p:grpSp>
            <p:nvGrpSpPr>
              <p:cNvPr id="16" name="Group 48"/>
              <p:cNvGrpSpPr>
                <a:grpSpLocks/>
              </p:cNvGrpSpPr>
              <p:nvPr/>
            </p:nvGrpSpPr>
            <p:grpSpPr bwMode="auto">
              <a:xfrm>
                <a:off x="1993" y="2903"/>
                <a:ext cx="1127" cy="252"/>
                <a:chOff x="2012" y="2903"/>
                <a:chExt cx="1127" cy="252"/>
              </a:xfrm>
            </p:grpSpPr>
            <p:sp>
              <p:nvSpPr>
                <p:cNvPr id="17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2012" y="2903"/>
                  <a:ext cx="1127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GB" sz="2000" dirty="0" smtClean="0">
                      <a:latin typeface="Comic Sans MS" pitchFamily="66" charset="0"/>
                    </a:rPr>
                    <a:t>–</a:t>
                  </a:r>
                  <a:r>
                    <a:rPr lang="en-GB" sz="2000" dirty="0">
                      <a:latin typeface="Comic Sans MS" pitchFamily="66" charset="0"/>
                    </a:rPr>
                    <a:t>7</a:t>
                  </a:r>
                  <a:r>
                    <a:rPr lang="en-GB" sz="2000" dirty="0" smtClean="0">
                      <a:solidFill>
                        <a:schemeClr val="tx1"/>
                      </a:solidFill>
                      <a:latin typeface="Comic Sans MS" pitchFamily="66" charset="0"/>
                    </a:rPr>
                    <a:t> </a:t>
                  </a:r>
                  <a:r>
                    <a:rPr lang="en-US" sz="2000" dirty="0">
                      <a:latin typeface="Comic Sans MS" pitchFamily="66" charset="0"/>
                      <a:sym typeface="Symbol" pitchFamily="18" charset="2"/>
                    </a:rPr>
                    <a:t>±</a:t>
                  </a:r>
                  <a:r>
                    <a:rPr lang="en-GB" sz="2000" dirty="0">
                      <a:solidFill>
                        <a:schemeClr val="tx1"/>
                      </a:solidFill>
                      <a:latin typeface="Comic Sans MS" pitchFamily="66" charset="0"/>
                      <a:sym typeface="Symbol" pitchFamily="18" charset="2"/>
                    </a:rPr>
                    <a:t> </a:t>
                  </a:r>
                  <a:r>
                    <a:rPr lang="en-GB" sz="2000" dirty="0" smtClean="0">
                      <a:solidFill>
                        <a:schemeClr val="tx1"/>
                      </a:solidFill>
                      <a:latin typeface="Comic Sans MS" pitchFamily="66" charset="0"/>
                      <a:sym typeface="Symbol" pitchFamily="18" charset="2"/>
                    </a:rPr>
                    <a:t></a:t>
                  </a:r>
                  <a:r>
                    <a:rPr lang="en-GB" sz="2000" dirty="0" smtClean="0">
                      <a:latin typeface="Comic Sans MS" pitchFamily="66" charset="0"/>
                      <a:sym typeface="Symbol" pitchFamily="18" charset="2"/>
                    </a:rPr>
                    <a:t>49</a:t>
                  </a:r>
                  <a:r>
                    <a:rPr lang="en-GB" sz="2000" dirty="0" smtClean="0">
                      <a:solidFill>
                        <a:schemeClr val="tx1"/>
                      </a:solidFill>
                      <a:latin typeface="Comic Sans MS" pitchFamily="66" charset="0"/>
                      <a:sym typeface="Symbol" pitchFamily="18" charset="2"/>
                    </a:rPr>
                    <a:t> </a:t>
                  </a:r>
                  <a:r>
                    <a:rPr lang="en-GB" sz="2000" dirty="0">
                      <a:latin typeface="Comic Sans MS" pitchFamily="66" charset="0"/>
                      <a:sym typeface="Symbol" pitchFamily="18" charset="2"/>
                    </a:rPr>
                    <a:t>-</a:t>
                  </a:r>
                  <a:r>
                    <a:rPr lang="en-GB" sz="2000" dirty="0" smtClean="0">
                      <a:solidFill>
                        <a:schemeClr val="tx1"/>
                      </a:solidFill>
                      <a:latin typeface="Comic Sans MS" pitchFamily="66" charset="0"/>
                      <a:sym typeface="Symbol" pitchFamily="18" charset="2"/>
                    </a:rPr>
                    <a:t> </a:t>
                  </a:r>
                  <a:r>
                    <a:rPr lang="en-GB" sz="2000" dirty="0" smtClean="0">
                      <a:latin typeface="Comic Sans MS" pitchFamily="66" charset="0"/>
                      <a:sym typeface="Symbol" pitchFamily="18" charset="2"/>
                    </a:rPr>
                    <a:t>16</a:t>
                  </a:r>
                  <a:endParaRPr lang="en-GB" sz="2000" dirty="0">
                    <a:solidFill>
                      <a:schemeClr val="tx1"/>
                    </a:solidFill>
                    <a:latin typeface="Comic Sans MS" pitchFamily="66" charset="0"/>
                    <a:sym typeface="Symbol" pitchFamily="18" charset="2"/>
                  </a:endParaRPr>
                </a:p>
              </p:txBody>
            </p:sp>
            <p:sp>
              <p:nvSpPr>
                <p:cNvPr id="18" name="Line 37"/>
                <p:cNvSpPr>
                  <a:spLocks noChangeShapeType="1"/>
                </p:cNvSpPr>
                <p:nvPr/>
              </p:nvSpPr>
              <p:spPr bwMode="auto">
                <a:xfrm>
                  <a:off x="2539" y="2903"/>
                  <a:ext cx="591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 sz="2000">
                    <a:latin typeface="Comic Sans MS" pitchFamily="66" charset="0"/>
                  </a:endParaRPr>
                </a:p>
              </p:txBody>
            </p:sp>
          </p:grpSp>
        </p:grpSp>
      </p:grpSp>
      <p:grpSp>
        <p:nvGrpSpPr>
          <p:cNvPr id="19" name="Group 64"/>
          <p:cNvGrpSpPr>
            <a:grpSpLocks/>
          </p:cNvGrpSpPr>
          <p:nvPr/>
        </p:nvGrpSpPr>
        <p:grpSpPr bwMode="auto">
          <a:xfrm>
            <a:off x="4961738" y="3021048"/>
            <a:ext cx="2530475" cy="820738"/>
            <a:chOff x="1584" y="2677"/>
            <a:chExt cx="1594" cy="517"/>
          </a:xfrm>
        </p:grpSpPr>
        <p:sp>
          <p:nvSpPr>
            <p:cNvPr id="20" name="Text Box 32"/>
            <p:cNvSpPr txBox="1">
              <a:spLocks noChangeArrowheads="1"/>
            </p:cNvSpPr>
            <p:nvPr/>
          </p:nvSpPr>
          <p:spPr bwMode="auto">
            <a:xfrm>
              <a:off x="1584" y="2810"/>
              <a:ext cx="34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 i="1">
                  <a:latin typeface="Comic Sans MS" pitchFamily="66" charset="0"/>
                </a:rPr>
                <a:t>x</a:t>
              </a:r>
              <a:r>
                <a:rPr lang="en-GB" sz="2000">
                  <a:latin typeface="Comic Sans MS" pitchFamily="66" charset="0"/>
                </a:rPr>
                <a:t> =</a:t>
              </a:r>
            </a:p>
          </p:txBody>
        </p:sp>
        <p:grpSp>
          <p:nvGrpSpPr>
            <p:cNvPr id="21" name="Group 49"/>
            <p:cNvGrpSpPr>
              <a:grpSpLocks/>
            </p:cNvGrpSpPr>
            <p:nvPr/>
          </p:nvGrpSpPr>
          <p:grpSpPr bwMode="auto">
            <a:xfrm>
              <a:off x="1992" y="2677"/>
              <a:ext cx="1186" cy="517"/>
              <a:chOff x="1992" y="2903"/>
              <a:chExt cx="1186" cy="517"/>
            </a:xfrm>
          </p:grpSpPr>
          <p:sp>
            <p:nvSpPr>
              <p:cNvPr id="22" name="Line 33"/>
              <p:cNvSpPr>
                <a:spLocks noChangeShapeType="1"/>
              </p:cNvSpPr>
              <p:nvPr/>
            </p:nvSpPr>
            <p:spPr bwMode="auto">
              <a:xfrm>
                <a:off x="1992" y="3180"/>
                <a:ext cx="118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 sz="2000">
                  <a:latin typeface="Comic Sans MS" pitchFamily="66" charset="0"/>
                </a:endParaRPr>
              </a:p>
            </p:txBody>
          </p:sp>
          <p:sp>
            <p:nvSpPr>
              <p:cNvPr id="23" name="Text Box 34"/>
              <p:cNvSpPr txBox="1">
                <a:spLocks noChangeArrowheads="1"/>
              </p:cNvSpPr>
              <p:nvPr/>
            </p:nvSpPr>
            <p:spPr bwMode="auto">
              <a:xfrm>
                <a:off x="2474" y="3168"/>
                <a:ext cx="21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000" dirty="0" smtClean="0">
                    <a:latin typeface="Comic Sans MS" pitchFamily="66" charset="0"/>
                  </a:rPr>
                  <a:t>6</a:t>
                </a:r>
                <a:endParaRPr lang="en-GB" sz="2000" dirty="0">
                  <a:latin typeface="Comic Sans MS" pitchFamily="66" charset="0"/>
                </a:endParaRPr>
              </a:p>
            </p:txBody>
          </p:sp>
          <p:grpSp>
            <p:nvGrpSpPr>
              <p:cNvPr id="24" name="Group 48"/>
              <p:cNvGrpSpPr>
                <a:grpSpLocks/>
              </p:cNvGrpSpPr>
              <p:nvPr/>
            </p:nvGrpSpPr>
            <p:grpSpPr bwMode="auto">
              <a:xfrm>
                <a:off x="1993" y="2903"/>
                <a:ext cx="1138" cy="252"/>
                <a:chOff x="2012" y="2903"/>
                <a:chExt cx="1138" cy="252"/>
              </a:xfrm>
            </p:grpSpPr>
            <p:sp>
              <p:nvSpPr>
                <p:cNvPr id="25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2012" y="2903"/>
                  <a:ext cx="1138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GB" sz="2000" dirty="0">
                      <a:latin typeface="Comic Sans MS" pitchFamily="66" charset="0"/>
                    </a:rPr>
                    <a:t>9</a:t>
                  </a:r>
                  <a:r>
                    <a:rPr lang="en-GB" sz="2000" dirty="0" smtClean="0">
                      <a:solidFill>
                        <a:schemeClr val="tx1"/>
                      </a:solidFill>
                      <a:latin typeface="Comic Sans MS" pitchFamily="66" charset="0"/>
                    </a:rPr>
                    <a:t> </a:t>
                  </a:r>
                  <a:r>
                    <a:rPr lang="en-US" sz="2000" dirty="0">
                      <a:latin typeface="Comic Sans MS" pitchFamily="66" charset="0"/>
                      <a:sym typeface="Symbol" pitchFamily="18" charset="2"/>
                    </a:rPr>
                    <a:t>±</a:t>
                  </a:r>
                  <a:r>
                    <a:rPr lang="en-GB" sz="2000" dirty="0">
                      <a:solidFill>
                        <a:schemeClr val="tx1"/>
                      </a:solidFill>
                      <a:latin typeface="Comic Sans MS" pitchFamily="66" charset="0"/>
                      <a:sym typeface="Symbol" pitchFamily="18" charset="2"/>
                    </a:rPr>
                    <a:t> </a:t>
                  </a:r>
                  <a:r>
                    <a:rPr lang="en-GB" sz="2000" dirty="0" smtClean="0">
                      <a:solidFill>
                        <a:schemeClr val="tx1"/>
                      </a:solidFill>
                      <a:latin typeface="Comic Sans MS" pitchFamily="66" charset="0"/>
                      <a:sym typeface="Symbol" pitchFamily="18" charset="2"/>
                    </a:rPr>
                    <a:t></a:t>
                  </a:r>
                  <a:r>
                    <a:rPr lang="en-GB" sz="2000" dirty="0" smtClean="0">
                      <a:latin typeface="Comic Sans MS" pitchFamily="66" charset="0"/>
                      <a:sym typeface="Symbol" pitchFamily="18" charset="2"/>
                    </a:rPr>
                    <a:t>81</a:t>
                  </a:r>
                  <a:r>
                    <a:rPr lang="en-GB" sz="2000" dirty="0" smtClean="0">
                      <a:solidFill>
                        <a:schemeClr val="tx1"/>
                      </a:solidFill>
                      <a:latin typeface="Comic Sans MS" pitchFamily="66" charset="0"/>
                      <a:sym typeface="Symbol" pitchFamily="18" charset="2"/>
                    </a:rPr>
                    <a:t> </a:t>
                  </a:r>
                  <a:r>
                    <a:rPr lang="en-GB" sz="2000" dirty="0">
                      <a:solidFill>
                        <a:schemeClr val="tx1"/>
                      </a:solidFill>
                      <a:latin typeface="Comic Sans MS" pitchFamily="66" charset="0"/>
                      <a:sym typeface="Symbol" pitchFamily="18" charset="2"/>
                    </a:rPr>
                    <a:t>+ </a:t>
                  </a:r>
                  <a:r>
                    <a:rPr lang="en-GB" sz="2000" dirty="0" smtClean="0">
                      <a:solidFill>
                        <a:schemeClr val="tx1"/>
                      </a:solidFill>
                      <a:latin typeface="Comic Sans MS" pitchFamily="66" charset="0"/>
                      <a:sym typeface="Symbol" pitchFamily="18" charset="2"/>
                    </a:rPr>
                    <a:t>120</a:t>
                  </a:r>
                  <a:endParaRPr lang="en-GB" sz="2000" dirty="0">
                    <a:solidFill>
                      <a:schemeClr val="tx1"/>
                    </a:solidFill>
                    <a:latin typeface="Comic Sans MS" pitchFamily="66" charset="0"/>
                    <a:sym typeface="Symbol" pitchFamily="18" charset="2"/>
                  </a:endParaRPr>
                </a:p>
              </p:txBody>
            </p:sp>
            <p:sp>
              <p:nvSpPr>
                <p:cNvPr id="26" name="Line 37"/>
                <p:cNvSpPr>
                  <a:spLocks noChangeShapeType="1"/>
                </p:cNvSpPr>
                <p:nvPr/>
              </p:nvSpPr>
              <p:spPr bwMode="auto">
                <a:xfrm>
                  <a:off x="2493" y="2915"/>
                  <a:ext cx="591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 sz="2000">
                    <a:latin typeface="Comic Sans MS" pitchFamily="66" charset="0"/>
                  </a:endParaRPr>
                </a:p>
              </p:txBody>
            </p:sp>
          </p:grpSp>
        </p:grpSp>
      </p:grpSp>
      <p:sp>
        <p:nvSpPr>
          <p:cNvPr id="5" name="TextBox 4"/>
          <p:cNvSpPr txBox="1"/>
          <p:nvPr/>
        </p:nvSpPr>
        <p:spPr>
          <a:xfrm>
            <a:off x="1053345" y="4149080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  <a:latin typeface="Comic Sans MS" pitchFamily="66" charset="0"/>
              </a:rPr>
              <a:t>a = 1, b = 7, c = 4</a:t>
            </a:r>
            <a:endParaRPr lang="en-GB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53345" y="4763145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  <a:latin typeface="Comic Sans MS" pitchFamily="66" charset="0"/>
              </a:rPr>
              <a:t>x² + 7x + 4 = 0</a:t>
            </a:r>
            <a:endParaRPr lang="en-GB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988516" y="4149080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  <a:latin typeface="Comic Sans MS" pitchFamily="66" charset="0"/>
              </a:rPr>
              <a:t>a = 3, b = -9, c = -10</a:t>
            </a:r>
            <a:endParaRPr lang="en-GB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988516" y="4763145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  <a:latin typeface="Comic Sans MS" pitchFamily="66" charset="0"/>
              </a:rPr>
              <a:t>3x² - 9x – 10 =0</a:t>
            </a:r>
            <a:endParaRPr lang="en-GB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130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7" grpId="0"/>
      <p:bldP spid="28" grpId="0"/>
      <p:bldP spid="2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1253951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What’s wrong with the following answer?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31" name="Text Box 18"/>
          <p:cNvSpPr txBox="1">
            <a:spLocks noChangeArrowheads="1"/>
          </p:cNvSpPr>
          <p:nvPr/>
        </p:nvSpPr>
        <p:spPr bwMode="auto">
          <a:xfrm>
            <a:off x="3468440" y="1878505"/>
            <a:ext cx="19848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4</a:t>
            </a:r>
            <a:r>
              <a:rPr lang="en-GB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x</a:t>
            </a:r>
            <a:r>
              <a:rPr lang="en-GB" sz="20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2</a:t>
            </a:r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- 2</a:t>
            </a:r>
            <a:r>
              <a:rPr lang="en-GB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x</a:t>
            </a:r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- 1 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= </a:t>
            </a:r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8</a:t>
            </a:r>
            <a:endParaRPr lang="en-GB" sz="2000" dirty="0">
              <a:solidFill>
                <a:schemeClr val="tx1">
                  <a:lumMod val="95000"/>
                  <a:lumOff val="5000"/>
                </a:schemeClr>
              </a:solidFill>
              <a:latin typeface="Comic Sans MS" pitchFamily="66" charset="0"/>
            </a:endParaRPr>
          </a:p>
        </p:txBody>
      </p:sp>
      <p:grpSp>
        <p:nvGrpSpPr>
          <p:cNvPr id="39" name="Group 29"/>
          <p:cNvGrpSpPr>
            <a:grpSpLocks/>
          </p:cNvGrpSpPr>
          <p:nvPr/>
        </p:nvGrpSpPr>
        <p:grpSpPr bwMode="auto">
          <a:xfrm>
            <a:off x="2714687" y="2552700"/>
            <a:ext cx="3930650" cy="820738"/>
            <a:chOff x="2036" y="2675"/>
            <a:chExt cx="2476" cy="517"/>
          </a:xfrm>
        </p:grpSpPr>
        <p:sp>
          <p:nvSpPr>
            <p:cNvPr id="40" name="Text Box 22"/>
            <p:cNvSpPr txBox="1">
              <a:spLocks noChangeArrowheads="1"/>
            </p:cNvSpPr>
            <p:nvPr/>
          </p:nvSpPr>
          <p:spPr bwMode="auto">
            <a:xfrm>
              <a:off x="2036" y="2808"/>
              <a:ext cx="34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 i="1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itchFamily="66" charset="0"/>
                </a:rPr>
                <a:t>x</a:t>
              </a:r>
              <a:r>
                <a:rPr lang="en-GB" sz="200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itchFamily="66" charset="0"/>
                </a:rPr>
                <a:t> =</a:t>
              </a:r>
            </a:p>
          </p:txBody>
        </p:sp>
        <p:sp>
          <p:nvSpPr>
            <p:cNvPr id="41" name="Line 25"/>
            <p:cNvSpPr>
              <a:spLocks noChangeShapeType="1"/>
            </p:cNvSpPr>
            <p:nvPr/>
          </p:nvSpPr>
          <p:spPr bwMode="auto">
            <a:xfrm>
              <a:off x="2425" y="2952"/>
              <a:ext cx="208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00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endParaRPr>
            </a:p>
          </p:txBody>
        </p:sp>
        <p:sp>
          <p:nvSpPr>
            <p:cNvPr id="42" name="Text Box 26"/>
            <p:cNvSpPr txBox="1">
              <a:spLocks noChangeArrowheads="1"/>
            </p:cNvSpPr>
            <p:nvPr/>
          </p:nvSpPr>
          <p:spPr bwMode="auto">
            <a:xfrm>
              <a:off x="3194" y="2940"/>
              <a:ext cx="53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itchFamily="66" charset="0"/>
                </a:rPr>
                <a:t>2 × </a:t>
              </a:r>
              <a:r>
                <a:rPr lang="en-GB" sz="2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itchFamily="66" charset="0"/>
                </a:rPr>
                <a:t>4</a:t>
              </a:r>
              <a:endPara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endParaRPr>
            </a:p>
          </p:txBody>
        </p:sp>
        <p:grpSp>
          <p:nvGrpSpPr>
            <p:cNvPr id="43" name="Group 28"/>
            <p:cNvGrpSpPr>
              <a:grpSpLocks/>
            </p:cNvGrpSpPr>
            <p:nvPr/>
          </p:nvGrpSpPr>
          <p:grpSpPr bwMode="auto">
            <a:xfrm>
              <a:off x="2454" y="2675"/>
              <a:ext cx="2055" cy="252"/>
              <a:chOff x="2469" y="2675"/>
              <a:chExt cx="2055" cy="252"/>
            </a:xfrm>
          </p:grpSpPr>
          <p:sp>
            <p:nvSpPr>
              <p:cNvPr id="44" name="Text Box 24"/>
              <p:cNvSpPr txBox="1">
                <a:spLocks noChangeArrowheads="1"/>
              </p:cNvSpPr>
              <p:nvPr/>
            </p:nvSpPr>
            <p:spPr bwMode="auto">
              <a:xfrm>
                <a:off x="2469" y="2675"/>
                <a:ext cx="205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itchFamily="66" charset="0"/>
                  </a:rPr>
                  <a:t>–</a:t>
                </a:r>
                <a:r>
                  <a:rPr lang="en-GB" sz="2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itchFamily="66" charset="0"/>
                  </a:rPr>
                  <a:t> </a:t>
                </a:r>
                <a:r>
                  <a:rPr lang="en-GB" sz="2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itchFamily="66" charset="0"/>
                  </a:rPr>
                  <a:t>- 2 </a:t>
                </a:r>
                <a:r>
                  <a:rPr lang="en-US" sz="2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itchFamily="66" charset="0"/>
                    <a:sym typeface="Symbol" pitchFamily="18" charset="2"/>
                  </a:rPr>
                  <a:t>±</a:t>
                </a:r>
                <a:r>
                  <a:rPr lang="en-GB" sz="2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itchFamily="66" charset="0"/>
                    <a:sym typeface="Symbol" pitchFamily="18" charset="2"/>
                  </a:rPr>
                  <a:t> </a:t>
                </a:r>
                <a:r>
                  <a:rPr lang="en-GB" sz="2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itchFamily="66" charset="0"/>
                    <a:sym typeface="Symbol" pitchFamily="18" charset="2"/>
                  </a:rPr>
                  <a:t>-2</a:t>
                </a:r>
                <a:r>
                  <a:rPr lang="en-GB" sz="2000" baseline="30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itchFamily="66" charset="0"/>
                    <a:sym typeface="Symbol" pitchFamily="18" charset="2"/>
                  </a:rPr>
                  <a:t>2</a:t>
                </a:r>
                <a:r>
                  <a:rPr lang="en-GB" sz="2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itchFamily="66" charset="0"/>
                    <a:sym typeface="Symbol" pitchFamily="18" charset="2"/>
                  </a:rPr>
                  <a:t> </a:t>
                </a:r>
                <a:r>
                  <a:rPr lang="en-GB" sz="2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itchFamily="66" charset="0"/>
                    <a:sym typeface="Symbol" pitchFamily="18" charset="2"/>
                  </a:rPr>
                  <a:t>– (4 × </a:t>
                </a:r>
                <a:r>
                  <a:rPr lang="en-GB" sz="2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itchFamily="66" charset="0"/>
                    <a:sym typeface="Symbol" pitchFamily="18" charset="2"/>
                  </a:rPr>
                  <a:t>4 </a:t>
                </a:r>
                <a:r>
                  <a:rPr lang="en-GB" sz="2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itchFamily="66" charset="0"/>
                    <a:sym typeface="Symbol" pitchFamily="18" charset="2"/>
                  </a:rPr>
                  <a:t>× </a:t>
                </a:r>
                <a:r>
                  <a:rPr lang="en-GB" sz="2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itchFamily="66" charset="0"/>
                    <a:sym typeface="Symbol" pitchFamily="18" charset="2"/>
                  </a:rPr>
                  <a:t>-1)</a:t>
                </a:r>
                <a:endParaRPr lang="en-GB" sz="2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itchFamily="66" charset="0"/>
                  <a:sym typeface="Symbol" pitchFamily="18" charset="2"/>
                </a:endParaRPr>
              </a:p>
            </p:txBody>
          </p:sp>
          <p:sp>
            <p:nvSpPr>
              <p:cNvPr id="45" name="Line 27"/>
              <p:cNvSpPr>
                <a:spLocks noChangeShapeType="1"/>
              </p:cNvSpPr>
              <p:nvPr/>
            </p:nvSpPr>
            <p:spPr bwMode="auto">
              <a:xfrm>
                <a:off x="3138" y="2683"/>
                <a:ext cx="136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 sz="200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itchFamily="66" charset="0"/>
                </a:endParaRPr>
              </a:p>
            </p:txBody>
          </p:sp>
        </p:grpSp>
      </p:grpSp>
      <p:grpSp>
        <p:nvGrpSpPr>
          <p:cNvPr id="46" name="Group 64"/>
          <p:cNvGrpSpPr>
            <a:grpSpLocks/>
          </p:cNvGrpSpPr>
          <p:nvPr/>
        </p:nvGrpSpPr>
        <p:grpSpPr bwMode="auto">
          <a:xfrm>
            <a:off x="2714687" y="3505200"/>
            <a:ext cx="2530475" cy="820738"/>
            <a:chOff x="1584" y="2677"/>
            <a:chExt cx="1594" cy="517"/>
          </a:xfrm>
        </p:grpSpPr>
        <p:sp>
          <p:nvSpPr>
            <p:cNvPr id="47" name="Text Box 32"/>
            <p:cNvSpPr txBox="1">
              <a:spLocks noChangeArrowheads="1"/>
            </p:cNvSpPr>
            <p:nvPr/>
          </p:nvSpPr>
          <p:spPr bwMode="auto">
            <a:xfrm>
              <a:off x="1584" y="2810"/>
              <a:ext cx="34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 i="1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itchFamily="66" charset="0"/>
                </a:rPr>
                <a:t>x</a:t>
              </a:r>
              <a:r>
                <a:rPr lang="en-GB" sz="200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itchFamily="66" charset="0"/>
                </a:rPr>
                <a:t> =</a:t>
              </a:r>
            </a:p>
          </p:txBody>
        </p:sp>
        <p:grpSp>
          <p:nvGrpSpPr>
            <p:cNvPr id="48" name="Group 49"/>
            <p:cNvGrpSpPr>
              <a:grpSpLocks/>
            </p:cNvGrpSpPr>
            <p:nvPr/>
          </p:nvGrpSpPr>
          <p:grpSpPr bwMode="auto">
            <a:xfrm>
              <a:off x="1992" y="2677"/>
              <a:ext cx="1186" cy="517"/>
              <a:chOff x="1992" y="2903"/>
              <a:chExt cx="1186" cy="517"/>
            </a:xfrm>
          </p:grpSpPr>
          <p:sp>
            <p:nvSpPr>
              <p:cNvPr id="49" name="Line 33"/>
              <p:cNvSpPr>
                <a:spLocks noChangeShapeType="1"/>
              </p:cNvSpPr>
              <p:nvPr/>
            </p:nvSpPr>
            <p:spPr bwMode="auto">
              <a:xfrm>
                <a:off x="1992" y="3180"/>
                <a:ext cx="118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 sz="200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50" name="Text Box 34"/>
              <p:cNvSpPr txBox="1">
                <a:spLocks noChangeArrowheads="1"/>
              </p:cNvSpPr>
              <p:nvPr/>
            </p:nvSpPr>
            <p:spPr bwMode="auto">
              <a:xfrm>
                <a:off x="2474" y="3168"/>
                <a:ext cx="21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itchFamily="66" charset="0"/>
                  </a:rPr>
                  <a:t>8</a:t>
                </a:r>
              </a:p>
            </p:txBody>
          </p:sp>
          <p:grpSp>
            <p:nvGrpSpPr>
              <p:cNvPr id="51" name="Group 48"/>
              <p:cNvGrpSpPr>
                <a:grpSpLocks/>
              </p:cNvGrpSpPr>
              <p:nvPr/>
            </p:nvGrpSpPr>
            <p:grpSpPr bwMode="auto">
              <a:xfrm>
                <a:off x="1993" y="2903"/>
                <a:ext cx="1042" cy="252"/>
                <a:chOff x="2012" y="2903"/>
                <a:chExt cx="1042" cy="252"/>
              </a:xfrm>
            </p:grpSpPr>
            <p:sp>
              <p:nvSpPr>
                <p:cNvPr id="52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2012" y="2903"/>
                  <a:ext cx="967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GB" sz="20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Comic Sans MS" pitchFamily="66" charset="0"/>
                    </a:rPr>
                    <a:t>2 </a:t>
                  </a:r>
                  <a:r>
                    <a:rPr lang="en-US" sz="2000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Comic Sans MS" pitchFamily="66" charset="0"/>
                      <a:sym typeface="Symbol" pitchFamily="18" charset="2"/>
                    </a:rPr>
                    <a:t>±</a:t>
                  </a:r>
                  <a:r>
                    <a:rPr lang="en-GB" sz="2000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Comic Sans MS" pitchFamily="66" charset="0"/>
                      <a:sym typeface="Symbol" pitchFamily="18" charset="2"/>
                    </a:rPr>
                    <a:t> </a:t>
                  </a:r>
                  <a:r>
                    <a:rPr lang="en-GB" sz="20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Comic Sans MS" pitchFamily="66" charset="0"/>
                      <a:sym typeface="Symbol" pitchFamily="18" charset="2"/>
                    </a:rPr>
                    <a:t>4 + 16</a:t>
                  </a:r>
                  <a:endParaRPr lang="en-GB" sz="2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itchFamily="66" charset="0"/>
                    <a:sym typeface="Symbol" pitchFamily="18" charset="2"/>
                  </a:endParaRPr>
                </a:p>
              </p:txBody>
            </p:sp>
            <p:sp>
              <p:nvSpPr>
                <p:cNvPr id="53" name="Line 37"/>
                <p:cNvSpPr>
                  <a:spLocks noChangeShapeType="1"/>
                </p:cNvSpPr>
                <p:nvPr/>
              </p:nvSpPr>
              <p:spPr bwMode="auto">
                <a:xfrm>
                  <a:off x="2463" y="2925"/>
                  <a:ext cx="591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 sz="200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itchFamily="66" charset="0"/>
                  </a:endParaRPr>
                </a:p>
              </p:txBody>
            </p:sp>
          </p:grpSp>
        </p:grpSp>
      </p:grpSp>
      <p:grpSp>
        <p:nvGrpSpPr>
          <p:cNvPr id="54" name="Group 67"/>
          <p:cNvGrpSpPr>
            <a:grpSpLocks/>
          </p:cNvGrpSpPr>
          <p:nvPr/>
        </p:nvGrpSpPr>
        <p:grpSpPr bwMode="auto">
          <a:xfrm>
            <a:off x="1692337" y="4457700"/>
            <a:ext cx="1617663" cy="849313"/>
            <a:chOff x="1104" y="3192"/>
            <a:chExt cx="1019" cy="535"/>
          </a:xfrm>
        </p:grpSpPr>
        <p:sp>
          <p:nvSpPr>
            <p:cNvPr id="55" name="Text Box 41"/>
            <p:cNvSpPr txBox="1">
              <a:spLocks noChangeArrowheads="1"/>
            </p:cNvSpPr>
            <p:nvPr/>
          </p:nvSpPr>
          <p:spPr bwMode="auto">
            <a:xfrm>
              <a:off x="1104" y="3324"/>
              <a:ext cx="34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 i="1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itchFamily="66" charset="0"/>
                </a:rPr>
                <a:t>x</a:t>
              </a:r>
              <a:r>
                <a:rPr lang="en-GB" sz="200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itchFamily="66" charset="0"/>
                </a:rPr>
                <a:t> =</a:t>
              </a:r>
            </a:p>
          </p:txBody>
        </p:sp>
        <p:grpSp>
          <p:nvGrpSpPr>
            <p:cNvPr id="56" name="Group 51"/>
            <p:cNvGrpSpPr>
              <a:grpSpLocks/>
            </p:cNvGrpSpPr>
            <p:nvPr/>
          </p:nvGrpSpPr>
          <p:grpSpPr bwMode="auto">
            <a:xfrm>
              <a:off x="1450" y="3192"/>
              <a:ext cx="673" cy="535"/>
              <a:chOff x="1824" y="3456"/>
              <a:chExt cx="673" cy="535"/>
            </a:xfrm>
          </p:grpSpPr>
          <p:sp>
            <p:nvSpPr>
              <p:cNvPr id="57" name="Line 43"/>
              <p:cNvSpPr>
                <a:spLocks noChangeShapeType="1"/>
              </p:cNvSpPr>
              <p:nvPr/>
            </p:nvSpPr>
            <p:spPr bwMode="auto">
              <a:xfrm>
                <a:off x="1824" y="3733"/>
                <a:ext cx="659" cy="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 sz="200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58" name="Text Box 44"/>
              <p:cNvSpPr txBox="1">
                <a:spLocks noChangeArrowheads="1"/>
              </p:cNvSpPr>
              <p:nvPr/>
            </p:nvSpPr>
            <p:spPr bwMode="auto">
              <a:xfrm>
                <a:off x="2029" y="3739"/>
                <a:ext cx="21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itchFamily="66" charset="0"/>
                  </a:rPr>
                  <a:t>8</a:t>
                </a:r>
                <a:endParaRPr lang="en-GB" sz="2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itchFamily="66" charset="0"/>
                </a:endParaRPr>
              </a:p>
            </p:txBody>
          </p:sp>
          <p:grpSp>
            <p:nvGrpSpPr>
              <p:cNvPr id="59" name="Group 50"/>
              <p:cNvGrpSpPr>
                <a:grpSpLocks/>
              </p:cNvGrpSpPr>
              <p:nvPr/>
            </p:nvGrpSpPr>
            <p:grpSpPr bwMode="auto">
              <a:xfrm>
                <a:off x="1847" y="3456"/>
                <a:ext cx="650" cy="252"/>
                <a:chOff x="1863" y="3456"/>
                <a:chExt cx="650" cy="252"/>
              </a:xfrm>
            </p:grpSpPr>
            <p:sp>
              <p:nvSpPr>
                <p:cNvPr id="60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1863" y="3456"/>
                  <a:ext cx="650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GB" sz="2000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Comic Sans MS" pitchFamily="66" charset="0"/>
                    </a:rPr>
                    <a:t>2</a:t>
                  </a:r>
                  <a:r>
                    <a:rPr lang="en-GB" sz="20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Comic Sans MS" pitchFamily="66" charset="0"/>
                    </a:rPr>
                    <a:t> </a:t>
                  </a:r>
                  <a:r>
                    <a:rPr lang="en-GB" sz="2000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Comic Sans MS" pitchFamily="66" charset="0"/>
                      <a:sym typeface="Symbol" pitchFamily="18" charset="2"/>
                    </a:rPr>
                    <a:t>+ </a:t>
                  </a:r>
                  <a:r>
                    <a:rPr lang="en-GB" sz="20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Comic Sans MS" pitchFamily="66" charset="0"/>
                      <a:sym typeface="Symbol" pitchFamily="18" charset="2"/>
                    </a:rPr>
                    <a:t>21</a:t>
                  </a:r>
                  <a:endParaRPr lang="en-GB" sz="2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61" name="Line 47"/>
                <p:cNvSpPr>
                  <a:spLocks noChangeShapeType="1"/>
                </p:cNvSpPr>
                <p:nvPr/>
              </p:nvSpPr>
              <p:spPr bwMode="auto">
                <a:xfrm>
                  <a:off x="2260" y="3473"/>
                  <a:ext cx="13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 sz="200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itchFamily="66" charset="0"/>
                  </a:endParaRPr>
                </a:p>
              </p:txBody>
            </p:sp>
          </p:grpSp>
        </p:grpSp>
      </p:grpSp>
      <p:grpSp>
        <p:nvGrpSpPr>
          <p:cNvPr id="62" name="Group 63"/>
          <p:cNvGrpSpPr>
            <a:grpSpLocks/>
          </p:cNvGrpSpPr>
          <p:nvPr/>
        </p:nvGrpSpPr>
        <p:grpSpPr bwMode="auto">
          <a:xfrm>
            <a:off x="3960875" y="4457700"/>
            <a:ext cx="2386012" cy="849313"/>
            <a:chOff x="2533" y="3264"/>
            <a:chExt cx="1503" cy="535"/>
          </a:xfrm>
        </p:grpSpPr>
        <p:sp>
          <p:nvSpPr>
            <p:cNvPr id="63" name="Text Box 52"/>
            <p:cNvSpPr txBox="1">
              <a:spLocks noChangeArrowheads="1"/>
            </p:cNvSpPr>
            <p:nvPr/>
          </p:nvSpPr>
          <p:spPr bwMode="auto">
            <a:xfrm>
              <a:off x="2533" y="3396"/>
              <a:ext cx="27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itchFamily="66" charset="0"/>
                </a:rPr>
                <a:t>or</a:t>
              </a:r>
            </a:p>
          </p:txBody>
        </p:sp>
        <p:sp>
          <p:nvSpPr>
            <p:cNvPr id="64" name="Text Box 53"/>
            <p:cNvSpPr txBox="1">
              <a:spLocks noChangeArrowheads="1"/>
            </p:cNvSpPr>
            <p:nvPr/>
          </p:nvSpPr>
          <p:spPr bwMode="auto">
            <a:xfrm>
              <a:off x="3023" y="3396"/>
              <a:ext cx="34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 i="1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itchFamily="66" charset="0"/>
                </a:rPr>
                <a:t>x</a:t>
              </a:r>
              <a:r>
                <a:rPr lang="en-GB" sz="200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itchFamily="66" charset="0"/>
                </a:rPr>
                <a:t> =</a:t>
              </a:r>
            </a:p>
          </p:txBody>
        </p:sp>
        <p:grpSp>
          <p:nvGrpSpPr>
            <p:cNvPr id="65" name="Group 54"/>
            <p:cNvGrpSpPr>
              <a:grpSpLocks/>
            </p:cNvGrpSpPr>
            <p:nvPr/>
          </p:nvGrpSpPr>
          <p:grpSpPr bwMode="auto">
            <a:xfrm>
              <a:off x="3369" y="3264"/>
              <a:ext cx="667" cy="535"/>
              <a:chOff x="1824" y="3456"/>
              <a:chExt cx="667" cy="535"/>
            </a:xfrm>
          </p:grpSpPr>
          <p:sp>
            <p:nvSpPr>
              <p:cNvPr id="66" name="Line 55"/>
              <p:cNvSpPr>
                <a:spLocks noChangeShapeType="1"/>
              </p:cNvSpPr>
              <p:nvPr/>
            </p:nvSpPr>
            <p:spPr bwMode="auto">
              <a:xfrm>
                <a:off x="1824" y="3733"/>
                <a:ext cx="645" cy="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 sz="200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67" name="Text Box 56"/>
              <p:cNvSpPr txBox="1">
                <a:spLocks noChangeArrowheads="1"/>
              </p:cNvSpPr>
              <p:nvPr/>
            </p:nvSpPr>
            <p:spPr bwMode="auto">
              <a:xfrm>
                <a:off x="2015" y="3739"/>
                <a:ext cx="21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itchFamily="66" charset="0"/>
                  </a:rPr>
                  <a:t>8</a:t>
                </a:r>
                <a:endParaRPr lang="en-GB" sz="2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itchFamily="66" charset="0"/>
                </a:endParaRPr>
              </a:p>
            </p:txBody>
          </p:sp>
          <p:grpSp>
            <p:nvGrpSpPr>
              <p:cNvPr id="68" name="Group 57"/>
              <p:cNvGrpSpPr>
                <a:grpSpLocks/>
              </p:cNvGrpSpPr>
              <p:nvPr/>
            </p:nvGrpSpPr>
            <p:grpSpPr bwMode="auto">
              <a:xfrm>
                <a:off x="1847" y="3456"/>
                <a:ext cx="644" cy="252"/>
                <a:chOff x="1863" y="3456"/>
                <a:chExt cx="644" cy="252"/>
              </a:xfrm>
            </p:grpSpPr>
            <p:sp>
              <p:nvSpPr>
                <p:cNvPr id="69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1863" y="3456"/>
                  <a:ext cx="644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GB" sz="2000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Comic Sans MS" pitchFamily="66" charset="0"/>
                      <a:sym typeface="Symbol" pitchFamily="18" charset="2"/>
                    </a:rPr>
                    <a:t>2</a:t>
                  </a:r>
                  <a:r>
                    <a:rPr lang="en-GB" sz="20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Comic Sans MS" pitchFamily="66" charset="0"/>
                      <a:sym typeface="Symbol" pitchFamily="18" charset="2"/>
                    </a:rPr>
                    <a:t> – 21</a:t>
                  </a:r>
                  <a:endParaRPr lang="en-GB" sz="2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70" name="Line 59"/>
                <p:cNvSpPr>
                  <a:spLocks noChangeShapeType="1"/>
                </p:cNvSpPr>
                <p:nvPr/>
              </p:nvSpPr>
              <p:spPr bwMode="auto">
                <a:xfrm>
                  <a:off x="2256" y="3482"/>
                  <a:ext cx="13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 sz="200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itchFamily="66" charset="0"/>
                  </a:endParaRPr>
                </a:p>
              </p:txBody>
            </p:sp>
          </p:grpSp>
        </p:grpSp>
      </p:grpSp>
      <p:sp>
        <p:nvSpPr>
          <p:cNvPr id="71" name="Text Box 60"/>
          <p:cNvSpPr txBox="1">
            <a:spLocks noChangeArrowheads="1"/>
          </p:cNvSpPr>
          <p:nvPr/>
        </p:nvSpPr>
        <p:spPr bwMode="auto">
          <a:xfrm>
            <a:off x="1692337" y="5410200"/>
            <a:ext cx="13131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x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</a:t>
            </a:r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= 0.823</a:t>
            </a:r>
            <a:endParaRPr lang="en-GB" sz="2000" dirty="0">
              <a:solidFill>
                <a:schemeClr val="tx1">
                  <a:lumMod val="95000"/>
                  <a:lumOff val="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72" name="Text Box 61"/>
          <p:cNvSpPr txBox="1">
            <a:spLocks noChangeArrowheads="1"/>
          </p:cNvSpPr>
          <p:nvPr/>
        </p:nvSpPr>
        <p:spPr bwMode="auto">
          <a:xfrm>
            <a:off x="4775262" y="5410200"/>
            <a:ext cx="26693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x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= </a:t>
            </a:r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-0.323 (to 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3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d.p.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6800589" y="2592328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  <a:latin typeface="Comic Sans MS" pitchFamily="66" charset="0"/>
              </a:rPr>
              <a:t>SUBSTITUTE</a:t>
            </a:r>
            <a:endParaRPr lang="en-GB" sz="2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970857" y="3548126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2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600888" y="4642017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  <a:latin typeface="Comic Sans MS" pitchFamily="66" charset="0"/>
              </a:rPr>
              <a:t>SPLIT</a:t>
            </a:r>
            <a:endParaRPr lang="en-GB" sz="2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78818" y="5307013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  <a:latin typeface="Comic Sans MS" pitchFamily="66" charset="0"/>
              </a:rPr>
              <a:t>SOLVE</a:t>
            </a:r>
            <a:endParaRPr lang="en-GB" sz="2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860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71" grpId="0"/>
      <p:bldP spid="72" grpId="0"/>
      <p:bldP spid="73" grpId="0"/>
      <p:bldP spid="74" grpId="0"/>
      <p:bldP spid="75" grpId="0"/>
      <p:bldP spid="7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35896" y="1908126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itchFamily="66" charset="0"/>
              </a:rPr>
              <a:t>x² - 8x + 16 = 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635896" y="2372353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itchFamily="66" charset="0"/>
              </a:rPr>
              <a:t>Product = 16, sum = -8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635896" y="2831456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itchFamily="66" charset="0"/>
              </a:rPr>
              <a:t>(x - 4)(x - 4) = 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635896" y="3293121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itchFamily="66" charset="0"/>
              </a:rPr>
              <a:t>x = 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23728" y="1446461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itchFamily="66" charset="0"/>
              </a:rPr>
              <a:t>Factorise and solve:</a:t>
            </a:r>
          </a:p>
        </p:txBody>
      </p:sp>
    </p:spTree>
    <p:extLst>
      <p:ext uri="{BB962C8B-B14F-4D97-AF65-F5344CB8AC3E}">
        <p14:creationId xmlns:p14="http://schemas.microsoft.com/office/powerpoint/2010/main" val="357576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9" grpId="0"/>
      <p:bldP spid="45" grpId="0"/>
      <p:bldP spid="4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395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740070" y="1196752"/>
            <a:ext cx="540027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sz="2400" b="1" u="sng" dirty="0" smtClean="0">
                <a:latin typeface="Comic Sans MS" pitchFamily="66" charset="0"/>
              </a:rPr>
              <a:t>Answers</a:t>
            </a:r>
            <a:endParaRPr lang="en-GB" sz="2400" b="1" u="sng" dirty="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139952" y="1916832"/>
            <a:ext cx="3020074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marL="457200" indent="-457200" eaLnBrk="1" hangingPunct="1">
              <a:lnSpc>
                <a:spcPct val="150000"/>
              </a:lnSpc>
              <a:buAutoNum type="arabicParenR"/>
            </a:pPr>
            <a:r>
              <a:rPr lang="en-GB" dirty="0" smtClean="0">
                <a:latin typeface="Comic Sans MS" pitchFamily="66" charset="0"/>
              </a:rPr>
              <a:t>x = -0.63 or -2.37</a:t>
            </a:r>
          </a:p>
          <a:p>
            <a:pPr marL="457200" indent="-457200" eaLnBrk="1" hangingPunct="1">
              <a:lnSpc>
                <a:spcPct val="150000"/>
              </a:lnSpc>
              <a:buAutoNum type="arabicParenR"/>
            </a:pPr>
            <a:r>
              <a:rPr lang="en-GB" dirty="0" smtClean="0">
                <a:latin typeface="Comic Sans MS" pitchFamily="66" charset="0"/>
                <a:sym typeface="Wingdings" pitchFamily="2" charset="2"/>
              </a:rPr>
              <a:t>x = 1.5 or 0.3333…</a:t>
            </a:r>
          </a:p>
          <a:p>
            <a:pPr marL="457200" indent="-457200" eaLnBrk="1" hangingPunct="1">
              <a:lnSpc>
                <a:spcPct val="150000"/>
              </a:lnSpc>
              <a:buAutoNum type="arabicParenR"/>
            </a:pPr>
            <a:r>
              <a:rPr lang="en-GB" dirty="0" smtClean="0">
                <a:latin typeface="Comic Sans MS" pitchFamily="66" charset="0"/>
                <a:sym typeface="Wingdings" pitchFamily="2" charset="2"/>
              </a:rPr>
              <a:t>x = 0.19 or -2.69</a:t>
            </a:r>
          </a:p>
          <a:p>
            <a:pPr marL="457200" indent="-457200" eaLnBrk="1" hangingPunct="1">
              <a:lnSpc>
                <a:spcPct val="150000"/>
              </a:lnSpc>
              <a:buAutoNum type="arabicParenR"/>
            </a:pPr>
            <a:r>
              <a:rPr lang="en-GB" dirty="0" smtClean="0">
                <a:latin typeface="Comic Sans MS" pitchFamily="66" charset="0"/>
                <a:sym typeface="Wingdings" pitchFamily="2" charset="2"/>
              </a:rPr>
              <a:t>x = -0.27 or -3.73</a:t>
            </a:r>
          </a:p>
          <a:p>
            <a:pPr marL="457200" indent="-457200" eaLnBrk="1" hangingPunct="1">
              <a:lnSpc>
                <a:spcPct val="150000"/>
              </a:lnSpc>
              <a:buAutoNum type="arabicParenR"/>
            </a:pPr>
            <a:r>
              <a:rPr lang="en-GB" dirty="0" smtClean="0">
                <a:latin typeface="Comic Sans MS" pitchFamily="66" charset="0"/>
                <a:sym typeface="Wingdings" pitchFamily="2" charset="2"/>
              </a:rPr>
              <a:t>x = 1 or 0</a:t>
            </a:r>
          </a:p>
          <a:p>
            <a:pPr marL="457200" indent="-457200" eaLnBrk="1" hangingPunct="1">
              <a:lnSpc>
                <a:spcPct val="150000"/>
              </a:lnSpc>
              <a:buAutoNum type="arabicParenR"/>
            </a:pPr>
            <a:r>
              <a:rPr lang="en-GB" dirty="0" smtClean="0">
                <a:latin typeface="Comic Sans MS" pitchFamily="66" charset="0"/>
                <a:sym typeface="Wingdings" pitchFamily="2" charset="2"/>
              </a:rPr>
              <a:t>x = -0.5</a:t>
            </a:r>
          </a:p>
          <a:p>
            <a:pPr marL="457200" indent="-457200" eaLnBrk="1" hangingPunct="1">
              <a:lnSpc>
                <a:spcPct val="150000"/>
              </a:lnSpc>
              <a:buAutoNum type="arabicParenR"/>
            </a:pPr>
            <a:r>
              <a:rPr lang="en-GB" dirty="0" smtClean="0">
                <a:latin typeface="Comic Sans MS" pitchFamily="66" charset="0"/>
                <a:sym typeface="Wingdings" pitchFamily="2" charset="2"/>
              </a:rPr>
              <a:t>x = 6.70 or 0.30</a:t>
            </a:r>
          </a:p>
          <a:p>
            <a:pPr marL="457200" indent="-457200" eaLnBrk="1" hangingPunct="1">
              <a:lnSpc>
                <a:spcPct val="150000"/>
              </a:lnSpc>
              <a:buAutoNum type="arabicParenR"/>
            </a:pPr>
            <a:r>
              <a:rPr lang="en-GB" dirty="0" smtClean="0">
                <a:latin typeface="Comic Sans MS" pitchFamily="66" charset="0"/>
                <a:sym typeface="Wingdings" pitchFamily="2" charset="2"/>
              </a:rPr>
              <a:t>No solutions</a:t>
            </a:r>
            <a:endParaRPr lang="en-GB" dirty="0">
              <a:latin typeface="Comic Sans MS" pitchFamily="66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0680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3" name="Text Box 5"/>
          <p:cNvSpPr txBox="1">
            <a:spLocks noChangeArrowheads="1"/>
          </p:cNvSpPr>
          <p:nvPr/>
        </p:nvSpPr>
        <p:spPr bwMode="auto">
          <a:xfrm>
            <a:off x="982663" y="1214735"/>
            <a:ext cx="7178675" cy="40011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2000">
                <a:solidFill>
                  <a:schemeClr val="tx1"/>
                </a:solidFill>
                <a:latin typeface="Comic Sans MS" pitchFamily="66" charset="0"/>
              </a:rPr>
              <a:t>Use the quadratic formula to solve 2</a:t>
            </a:r>
            <a:r>
              <a:rPr lang="en-GB" sz="2000" i="1">
                <a:solidFill>
                  <a:schemeClr val="tx1"/>
                </a:solidFill>
                <a:latin typeface="Comic Sans MS" pitchFamily="66" charset="0"/>
              </a:rPr>
              <a:t>x</a:t>
            </a:r>
            <a:r>
              <a:rPr lang="en-GB" sz="2000" baseline="30000">
                <a:solidFill>
                  <a:schemeClr val="tx1"/>
                </a:solidFill>
                <a:latin typeface="Comic Sans MS" pitchFamily="66" charset="0"/>
              </a:rPr>
              <a:t>2</a:t>
            </a:r>
            <a:r>
              <a:rPr lang="en-GB" sz="2000">
                <a:solidFill>
                  <a:schemeClr val="tx1"/>
                </a:solidFill>
                <a:latin typeface="Comic Sans MS" pitchFamily="66" charset="0"/>
              </a:rPr>
              <a:t> + 5</a:t>
            </a:r>
            <a:r>
              <a:rPr lang="en-GB" sz="2000" i="1">
                <a:solidFill>
                  <a:schemeClr val="tx1"/>
                </a:solidFill>
                <a:latin typeface="Comic Sans MS" pitchFamily="66" charset="0"/>
              </a:rPr>
              <a:t>x</a:t>
            </a:r>
            <a:r>
              <a:rPr lang="en-GB" sz="2000">
                <a:solidFill>
                  <a:schemeClr val="tx1"/>
                </a:solidFill>
                <a:latin typeface="Comic Sans MS" pitchFamily="66" charset="0"/>
              </a:rPr>
              <a:t> – 1 = 0.</a:t>
            </a:r>
          </a:p>
        </p:txBody>
      </p:sp>
      <p:sp>
        <p:nvSpPr>
          <p:cNvPr id="350226" name="Text Box 18"/>
          <p:cNvSpPr txBox="1">
            <a:spLocks noChangeArrowheads="1"/>
          </p:cNvSpPr>
          <p:nvPr/>
        </p:nvSpPr>
        <p:spPr bwMode="auto">
          <a:xfrm>
            <a:off x="3433763" y="1676400"/>
            <a:ext cx="20072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>
                <a:solidFill>
                  <a:srgbClr val="FF6600"/>
                </a:solidFill>
                <a:latin typeface="Comic Sans MS" pitchFamily="66" charset="0"/>
              </a:rPr>
              <a:t>2</a:t>
            </a:r>
            <a:r>
              <a:rPr lang="en-GB" sz="2000">
                <a:latin typeface="Comic Sans MS" pitchFamily="66" charset="0"/>
              </a:rPr>
              <a:t>x</a:t>
            </a:r>
            <a:r>
              <a:rPr lang="en-GB" sz="2000" baseline="30000">
                <a:latin typeface="Comic Sans MS" pitchFamily="66" charset="0"/>
              </a:rPr>
              <a:t>2</a:t>
            </a:r>
            <a:r>
              <a:rPr lang="en-GB" sz="2000">
                <a:latin typeface="Comic Sans MS" pitchFamily="66" charset="0"/>
              </a:rPr>
              <a:t> </a:t>
            </a:r>
            <a:r>
              <a:rPr lang="en-GB" sz="2000">
                <a:solidFill>
                  <a:srgbClr val="0066FF"/>
                </a:solidFill>
                <a:latin typeface="Comic Sans MS" pitchFamily="66" charset="0"/>
              </a:rPr>
              <a:t>+ 5</a:t>
            </a:r>
            <a:r>
              <a:rPr lang="en-GB" sz="2000">
                <a:solidFill>
                  <a:schemeClr val="tx1"/>
                </a:solidFill>
                <a:latin typeface="Comic Sans MS" pitchFamily="66" charset="0"/>
              </a:rPr>
              <a:t>x</a:t>
            </a:r>
            <a:r>
              <a:rPr lang="en-GB" sz="2000">
                <a:latin typeface="Comic Sans MS" pitchFamily="66" charset="0"/>
              </a:rPr>
              <a:t> </a:t>
            </a:r>
            <a:r>
              <a:rPr lang="en-GB" sz="2000">
                <a:solidFill>
                  <a:srgbClr val="009900"/>
                </a:solidFill>
                <a:latin typeface="Comic Sans MS" pitchFamily="66" charset="0"/>
              </a:rPr>
              <a:t>– 1 </a:t>
            </a:r>
            <a:r>
              <a:rPr lang="en-GB" sz="2000">
                <a:solidFill>
                  <a:schemeClr val="tx1"/>
                </a:solidFill>
                <a:latin typeface="Comic Sans MS" pitchFamily="66" charset="0"/>
              </a:rPr>
              <a:t>= 0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2774950" y="2208213"/>
            <a:ext cx="2751138" cy="822325"/>
            <a:chOff x="1382" y="2470"/>
            <a:chExt cx="1733" cy="518"/>
          </a:xfrm>
        </p:grpSpPr>
        <p:sp>
          <p:nvSpPr>
            <p:cNvPr id="350219" name="Text Box 11"/>
            <p:cNvSpPr txBox="1">
              <a:spLocks noChangeArrowheads="1"/>
            </p:cNvSpPr>
            <p:nvPr/>
          </p:nvSpPr>
          <p:spPr bwMode="auto">
            <a:xfrm>
              <a:off x="1382" y="2603"/>
              <a:ext cx="34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>
                  <a:latin typeface="Comic Sans MS" pitchFamily="66" charset="0"/>
                </a:rPr>
                <a:t>x =</a:t>
              </a:r>
            </a:p>
          </p:txBody>
        </p:sp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1815" y="2470"/>
              <a:ext cx="1300" cy="518"/>
              <a:chOff x="1815" y="2470"/>
              <a:chExt cx="1300" cy="518"/>
            </a:xfrm>
          </p:grpSpPr>
          <p:sp>
            <p:nvSpPr>
              <p:cNvPr id="350221" name="Text Box 13"/>
              <p:cNvSpPr txBox="1">
                <a:spLocks noChangeArrowheads="1"/>
              </p:cNvSpPr>
              <p:nvPr/>
            </p:nvSpPr>
            <p:spPr bwMode="auto">
              <a:xfrm>
                <a:off x="1815" y="2470"/>
                <a:ext cx="118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latin typeface="Comic Sans MS" pitchFamily="66" charset="0"/>
                  </a:rPr>
                  <a:t>–</a:t>
                </a:r>
                <a:r>
                  <a:rPr lang="en-GB" sz="2000">
                    <a:solidFill>
                      <a:srgbClr val="0066FF"/>
                    </a:solidFill>
                    <a:latin typeface="Comic Sans MS" pitchFamily="66" charset="0"/>
                  </a:rPr>
                  <a:t>b</a:t>
                </a:r>
                <a:r>
                  <a:rPr lang="en-GB" sz="2000">
                    <a:latin typeface="Comic Sans MS" pitchFamily="66" charset="0"/>
                  </a:rPr>
                  <a:t> </a:t>
                </a:r>
                <a:r>
                  <a:rPr lang="en-US" sz="2000">
                    <a:latin typeface="Comic Sans MS" pitchFamily="66" charset="0"/>
                    <a:sym typeface="Symbol" pitchFamily="18" charset="2"/>
                  </a:rPr>
                  <a:t>±</a:t>
                </a:r>
                <a:r>
                  <a:rPr lang="en-GB" sz="2000">
                    <a:latin typeface="Comic Sans MS" pitchFamily="66" charset="0"/>
                    <a:sym typeface="Symbol" pitchFamily="18" charset="2"/>
                  </a:rPr>
                  <a:t> </a:t>
                </a:r>
                <a:r>
                  <a:rPr lang="en-GB" sz="2000">
                    <a:solidFill>
                      <a:srgbClr val="0066FF"/>
                    </a:solidFill>
                    <a:latin typeface="Comic Sans MS" pitchFamily="66" charset="0"/>
                    <a:sym typeface="Symbol" pitchFamily="18" charset="2"/>
                  </a:rPr>
                  <a:t>b</a:t>
                </a:r>
                <a:r>
                  <a:rPr lang="en-GB" sz="2000" baseline="30000">
                    <a:latin typeface="Comic Sans MS" pitchFamily="66" charset="0"/>
                    <a:sym typeface="Symbol" pitchFamily="18" charset="2"/>
                  </a:rPr>
                  <a:t>2</a:t>
                </a:r>
                <a:r>
                  <a:rPr lang="en-GB" sz="2000">
                    <a:latin typeface="Comic Sans MS" pitchFamily="66" charset="0"/>
                    <a:sym typeface="Symbol" pitchFamily="18" charset="2"/>
                  </a:rPr>
                  <a:t> – 4</a:t>
                </a:r>
                <a:r>
                  <a:rPr lang="en-GB" sz="2000">
                    <a:solidFill>
                      <a:srgbClr val="FF6600"/>
                    </a:solidFill>
                    <a:latin typeface="Comic Sans MS" pitchFamily="66" charset="0"/>
                    <a:sym typeface="Symbol" pitchFamily="18" charset="2"/>
                  </a:rPr>
                  <a:t>a</a:t>
                </a:r>
                <a:r>
                  <a:rPr lang="en-GB" sz="2000">
                    <a:solidFill>
                      <a:srgbClr val="009900"/>
                    </a:solidFill>
                    <a:latin typeface="Comic Sans MS" pitchFamily="66" charset="0"/>
                    <a:sym typeface="Symbol" pitchFamily="18" charset="2"/>
                  </a:rPr>
                  <a:t>c</a:t>
                </a:r>
              </a:p>
            </p:txBody>
          </p:sp>
          <p:sp>
            <p:nvSpPr>
              <p:cNvPr id="350222" name="Line 14"/>
              <p:cNvSpPr>
                <a:spLocks noChangeShapeType="1"/>
              </p:cNvSpPr>
              <p:nvPr/>
            </p:nvSpPr>
            <p:spPr bwMode="auto">
              <a:xfrm>
                <a:off x="1819" y="2747"/>
                <a:ext cx="129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 sz="2000">
                  <a:latin typeface="Comic Sans MS" pitchFamily="66" charset="0"/>
                </a:endParaRPr>
              </a:p>
            </p:txBody>
          </p:sp>
          <p:sp>
            <p:nvSpPr>
              <p:cNvPr id="350223" name="Text Box 15"/>
              <p:cNvSpPr txBox="1">
                <a:spLocks noChangeArrowheads="1"/>
              </p:cNvSpPr>
              <p:nvPr/>
            </p:nvSpPr>
            <p:spPr bwMode="auto">
              <a:xfrm>
                <a:off x="2307" y="2736"/>
                <a:ext cx="29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latin typeface="Comic Sans MS" pitchFamily="66" charset="0"/>
                  </a:rPr>
                  <a:t>2</a:t>
                </a:r>
                <a:r>
                  <a:rPr lang="en-GB" sz="2000">
                    <a:solidFill>
                      <a:srgbClr val="FF6600"/>
                    </a:solidFill>
                    <a:latin typeface="Comic Sans MS" pitchFamily="66" charset="0"/>
                  </a:rPr>
                  <a:t>a</a:t>
                </a:r>
              </a:p>
            </p:txBody>
          </p:sp>
          <p:sp>
            <p:nvSpPr>
              <p:cNvPr id="350224" name="Line 16"/>
              <p:cNvSpPr>
                <a:spLocks noChangeShapeType="1"/>
              </p:cNvSpPr>
              <p:nvPr/>
            </p:nvSpPr>
            <p:spPr bwMode="auto">
              <a:xfrm>
                <a:off x="2354" y="2470"/>
                <a:ext cx="67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 sz="2000">
                  <a:latin typeface="Comic Sans MS" pitchFamily="66" charset="0"/>
                </a:endParaRPr>
              </a:p>
            </p:txBody>
          </p:sp>
        </p:grp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2774950" y="3162300"/>
            <a:ext cx="3930650" cy="820738"/>
            <a:chOff x="2036" y="2675"/>
            <a:chExt cx="2476" cy="517"/>
          </a:xfrm>
        </p:grpSpPr>
        <p:sp>
          <p:nvSpPr>
            <p:cNvPr id="350230" name="Text Box 22"/>
            <p:cNvSpPr txBox="1">
              <a:spLocks noChangeArrowheads="1"/>
            </p:cNvSpPr>
            <p:nvPr/>
          </p:nvSpPr>
          <p:spPr bwMode="auto">
            <a:xfrm>
              <a:off x="2036" y="2808"/>
              <a:ext cx="34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>
                  <a:latin typeface="Comic Sans MS" pitchFamily="66" charset="0"/>
                </a:rPr>
                <a:t>x =</a:t>
              </a:r>
            </a:p>
          </p:txBody>
        </p:sp>
        <p:sp>
          <p:nvSpPr>
            <p:cNvPr id="350233" name="Line 25"/>
            <p:cNvSpPr>
              <a:spLocks noChangeShapeType="1"/>
            </p:cNvSpPr>
            <p:nvPr/>
          </p:nvSpPr>
          <p:spPr bwMode="auto">
            <a:xfrm>
              <a:off x="2425" y="2952"/>
              <a:ext cx="208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000">
                <a:latin typeface="Comic Sans MS" pitchFamily="66" charset="0"/>
              </a:endParaRPr>
            </a:p>
          </p:txBody>
        </p:sp>
        <p:sp>
          <p:nvSpPr>
            <p:cNvPr id="350234" name="Text Box 26"/>
            <p:cNvSpPr txBox="1">
              <a:spLocks noChangeArrowheads="1"/>
            </p:cNvSpPr>
            <p:nvPr/>
          </p:nvSpPr>
          <p:spPr bwMode="auto">
            <a:xfrm>
              <a:off x="3194" y="2940"/>
              <a:ext cx="48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>
                  <a:latin typeface="Comic Sans MS" pitchFamily="66" charset="0"/>
                </a:rPr>
                <a:t>2 × </a:t>
              </a:r>
              <a:r>
                <a:rPr lang="en-GB" sz="2000">
                  <a:solidFill>
                    <a:srgbClr val="FF6600"/>
                  </a:solidFill>
                  <a:latin typeface="Comic Sans MS" pitchFamily="66" charset="0"/>
                </a:rPr>
                <a:t>2</a:t>
              </a:r>
            </a:p>
          </p:txBody>
        </p:sp>
        <p:grpSp>
          <p:nvGrpSpPr>
            <p:cNvPr id="5" name="Group 28"/>
            <p:cNvGrpSpPr>
              <a:grpSpLocks/>
            </p:cNvGrpSpPr>
            <p:nvPr/>
          </p:nvGrpSpPr>
          <p:grpSpPr bwMode="auto">
            <a:xfrm>
              <a:off x="2454" y="2675"/>
              <a:ext cx="1979" cy="252"/>
              <a:chOff x="2469" y="2675"/>
              <a:chExt cx="1979" cy="252"/>
            </a:xfrm>
          </p:grpSpPr>
          <p:sp>
            <p:nvSpPr>
              <p:cNvPr id="350232" name="Text Box 24"/>
              <p:cNvSpPr txBox="1">
                <a:spLocks noChangeArrowheads="1"/>
              </p:cNvSpPr>
              <p:nvPr/>
            </p:nvSpPr>
            <p:spPr bwMode="auto">
              <a:xfrm>
                <a:off x="2469" y="2675"/>
                <a:ext cx="169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latin typeface="Comic Sans MS" pitchFamily="66" charset="0"/>
                  </a:rPr>
                  <a:t>–</a:t>
                </a:r>
                <a:r>
                  <a:rPr lang="en-GB" sz="2000">
                    <a:solidFill>
                      <a:srgbClr val="0066FF"/>
                    </a:solidFill>
                    <a:latin typeface="Comic Sans MS" pitchFamily="66" charset="0"/>
                  </a:rPr>
                  <a:t>5</a:t>
                </a:r>
                <a:r>
                  <a:rPr lang="en-GB" sz="2000">
                    <a:latin typeface="Comic Sans MS" pitchFamily="66" charset="0"/>
                  </a:rPr>
                  <a:t> </a:t>
                </a:r>
                <a:r>
                  <a:rPr lang="en-US" sz="2000">
                    <a:latin typeface="Comic Sans MS" pitchFamily="66" charset="0"/>
                    <a:sym typeface="Symbol" pitchFamily="18" charset="2"/>
                  </a:rPr>
                  <a:t>±</a:t>
                </a:r>
                <a:r>
                  <a:rPr lang="en-GB" sz="2000">
                    <a:latin typeface="Comic Sans MS" pitchFamily="66" charset="0"/>
                    <a:sym typeface="Symbol" pitchFamily="18" charset="2"/>
                  </a:rPr>
                  <a:t> </a:t>
                </a:r>
                <a:r>
                  <a:rPr lang="en-GB" sz="2000">
                    <a:solidFill>
                      <a:srgbClr val="0066FF"/>
                    </a:solidFill>
                    <a:latin typeface="Comic Sans MS" pitchFamily="66" charset="0"/>
                    <a:sym typeface="Symbol" pitchFamily="18" charset="2"/>
                  </a:rPr>
                  <a:t>5</a:t>
                </a:r>
                <a:r>
                  <a:rPr lang="en-GB" sz="2000" baseline="30000">
                    <a:latin typeface="Comic Sans MS" pitchFamily="66" charset="0"/>
                    <a:sym typeface="Symbol" pitchFamily="18" charset="2"/>
                  </a:rPr>
                  <a:t>2</a:t>
                </a:r>
                <a:r>
                  <a:rPr lang="en-GB" sz="2000">
                    <a:latin typeface="Comic Sans MS" pitchFamily="66" charset="0"/>
                    <a:sym typeface="Symbol" pitchFamily="18" charset="2"/>
                  </a:rPr>
                  <a:t> – (4 × </a:t>
                </a:r>
                <a:r>
                  <a:rPr lang="en-GB" sz="2000">
                    <a:solidFill>
                      <a:srgbClr val="FF6600"/>
                    </a:solidFill>
                    <a:latin typeface="Comic Sans MS" pitchFamily="66" charset="0"/>
                    <a:sym typeface="Symbol" pitchFamily="18" charset="2"/>
                  </a:rPr>
                  <a:t>2 </a:t>
                </a:r>
                <a:r>
                  <a:rPr lang="en-GB" sz="2000">
                    <a:solidFill>
                      <a:schemeClr val="tx1"/>
                    </a:solidFill>
                    <a:latin typeface="Comic Sans MS" pitchFamily="66" charset="0"/>
                    <a:sym typeface="Symbol" pitchFamily="18" charset="2"/>
                  </a:rPr>
                  <a:t>×</a:t>
                </a:r>
                <a:r>
                  <a:rPr lang="en-GB" sz="2000">
                    <a:solidFill>
                      <a:srgbClr val="FF6600"/>
                    </a:solidFill>
                    <a:latin typeface="Comic Sans MS" pitchFamily="66" charset="0"/>
                    <a:sym typeface="Symbol" pitchFamily="18" charset="2"/>
                  </a:rPr>
                  <a:t> </a:t>
                </a:r>
                <a:r>
                  <a:rPr lang="en-GB" sz="2000">
                    <a:solidFill>
                      <a:srgbClr val="009900"/>
                    </a:solidFill>
                    <a:latin typeface="Comic Sans MS" pitchFamily="66" charset="0"/>
                    <a:sym typeface="Symbol" pitchFamily="18" charset="2"/>
                  </a:rPr>
                  <a:t>–1</a:t>
                </a:r>
                <a:r>
                  <a:rPr lang="en-GB" sz="2000">
                    <a:solidFill>
                      <a:schemeClr val="tx1"/>
                    </a:solidFill>
                    <a:latin typeface="Comic Sans MS" pitchFamily="66" charset="0"/>
                    <a:sym typeface="Symbol" pitchFamily="18" charset="2"/>
                  </a:rPr>
                  <a:t>)</a:t>
                </a:r>
              </a:p>
            </p:txBody>
          </p:sp>
          <p:sp>
            <p:nvSpPr>
              <p:cNvPr id="350235" name="Line 27"/>
              <p:cNvSpPr>
                <a:spLocks noChangeShapeType="1"/>
              </p:cNvSpPr>
              <p:nvPr/>
            </p:nvSpPr>
            <p:spPr bwMode="auto">
              <a:xfrm>
                <a:off x="3023" y="2699"/>
                <a:ext cx="142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 sz="2000">
                  <a:latin typeface="Comic Sans MS" pitchFamily="66" charset="0"/>
                </a:endParaRPr>
              </a:p>
            </p:txBody>
          </p:sp>
        </p:grpSp>
      </p:grpSp>
      <p:grpSp>
        <p:nvGrpSpPr>
          <p:cNvPr id="6" name="Group 64"/>
          <p:cNvGrpSpPr>
            <a:grpSpLocks/>
          </p:cNvGrpSpPr>
          <p:nvPr/>
        </p:nvGrpSpPr>
        <p:grpSpPr bwMode="auto">
          <a:xfrm>
            <a:off x="2774950" y="4114800"/>
            <a:ext cx="2530475" cy="820738"/>
            <a:chOff x="1584" y="2677"/>
            <a:chExt cx="1594" cy="517"/>
          </a:xfrm>
        </p:grpSpPr>
        <p:sp>
          <p:nvSpPr>
            <p:cNvPr id="350240" name="Text Box 32"/>
            <p:cNvSpPr txBox="1">
              <a:spLocks noChangeArrowheads="1"/>
            </p:cNvSpPr>
            <p:nvPr/>
          </p:nvSpPr>
          <p:spPr bwMode="auto">
            <a:xfrm>
              <a:off x="1584" y="2810"/>
              <a:ext cx="34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>
                  <a:latin typeface="Comic Sans MS" pitchFamily="66" charset="0"/>
                </a:rPr>
                <a:t>x =</a:t>
              </a:r>
            </a:p>
          </p:txBody>
        </p:sp>
        <p:grpSp>
          <p:nvGrpSpPr>
            <p:cNvPr id="7" name="Group 49"/>
            <p:cNvGrpSpPr>
              <a:grpSpLocks/>
            </p:cNvGrpSpPr>
            <p:nvPr/>
          </p:nvGrpSpPr>
          <p:grpSpPr bwMode="auto">
            <a:xfrm>
              <a:off x="1992" y="2677"/>
              <a:ext cx="1186" cy="517"/>
              <a:chOff x="1992" y="2903"/>
              <a:chExt cx="1186" cy="517"/>
            </a:xfrm>
          </p:grpSpPr>
          <p:sp>
            <p:nvSpPr>
              <p:cNvPr id="350241" name="Line 33"/>
              <p:cNvSpPr>
                <a:spLocks noChangeShapeType="1"/>
              </p:cNvSpPr>
              <p:nvPr/>
            </p:nvSpPr>
            <p:spPr bwMode="auto">
              <a:xfrm>
                <a:off x="1992" y="3180"/>
                <a:ext cx="118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 sz="2000">
                  <a:latin typeface="Comic Sans MS" pitchFamily="66" charset="0"/>
                </a:endParaRPr>
              </a:p>
            </p:txBody>
          </p:sp>
          <p:sp>
            <p:nvSpPr>
              <p:cNvPr id="350242" name="Text Box 34"/>
              <p:cNvSpPr txBox="1">
                <a:spLocks noChangeArrowheads="1"/>
              </p:cNvSpPr>
              <p:nvPr/>
            </p:nvSpPr>
            <p:spPr bwMode="auto">
              <a:xfrm>
                <a:off x="2474" y="3168"/>
                <a:ext cx="21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latin typeface="Comic Sans MS" pitchFamily="66" charset="0"/>
                  </a:rPr>
                  <a:t>4</a:t>
                </a:r>
                <a:endParaRPr lang="en-GB" sz="2000">
                  <a:solidFill>
                    <a:srgbClr val="FF6600"/>
                  </a:solidFill>
                  <a:latin typeface="Comic Sans MS" pitchFamily="66" charset="0"/>
                </a:endParaRPr>
              </a:p>
            </p:txBody>
          </p:sp>
          <p:grpSp>
            <p:nvGrpSpPr>
              <p:cNvPr id="8" name="Group 48"/>
              <p:cNvGrpSpPr>
                <a:grpSpLocks/>
              </p:cNvGrpSpPr>
              <p:nvPr/>
            </p:nvGrpSpPr>
            <p:grpSpPr bwMode="auto">
              <a:xfrm>
                <a:off x="1993" y="2903"/>
                <a:ext cx="1118" cy="252"/>
                <a:chOff x="2012" y="2903"/>
                <a:chExt cx="1118" cy="252"/>
              </a:xfrm>
            </p:grpSpPr>
            <p:sp>
              <p:nvSpPr>
                <p:cNvPr id="350244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2012" y="2903"/>
                  <a:ext cx="1022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GB" sz="2000" dirty="0">
                      <a:latin typeface="Comic Sans MS" pitchFamily="66" charset="0"/>
                    </a:rPr>
                    <a:t>–</a:t>
                  </a:r>
                  <a:r>
                    <a:rPr lang="en-GB" sz="2000" dirty="0">
                      <a:solidFill>
                        <a:schemeClr val="tx1"/>
                      </a:solidFill>
                      <a:latin typeface="Comic Sans MS" pitchFamily="66" charset="0"/>
                    </a:rPr>
                    <a:t>5 </a:t>
                  </a:r>
                  <a:r>
                    <a:rPr lang="en-US" sz="2000" dirty="0">
                      <a:latin typeface="Comic Sans MS" pitchFamily="66" charset="0"/>
                      <a:sym typeface="Symbol" pitchFamily="18" charset="2"/>
                    </a:rPr>
                    <a:t>±</a:t>
                  </a:r>
                  <a:r>
                    <a:rPr lang="en-GB" sz="2000" dirty="0">
                      <a:solidFill>
                        <a:schemeClr val="tx1"/>
                      </a:solidFill>
                      <a:latin typeface="Comic Sans MS" pitchFamily="66" charset="0"/>
                      <a:sym typeface="Symbol" pitchFamily="18" charset="2"/>
                    </a:rPr>
                    <a:t> 25 + 8</a:t>
                  </a:r>
                </a:p>
              </p:txBody>
            </p:sp>
            <p:sp>
              <p:nvSpPr>
                <p:cNvPr id="350245" name="Line 37"/>
                <p:cNvSpPr>
                  <a:spLocks noChangeShapeType="1"/>
                </p:cNvSpPr>
                <p:nvPr/>
              </p:nvSpPr>
              <p:spPr bwMode="auto">
                <a:xfrm>
                  <a:off x="2539" y="2903"/>
                  <a:ext cx="591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 sz="2000">
                    <a:latin typeface="Comic Sans MS" pitchFamily="66" charset="0"/>
                  </a:endParaRPr>
                </a:p>
              </p:txBody>
            </p:sp>
          </p:grpSp>
        </p:grpSp>
      </p:grpSp>
      <p:grpSp>
        <p:nvGrpSpPr>
          <p:cNvPr id="9" name="Group 67"/>
          <p:cNvGrpSpPr>
            <a:grpSpLocks/>
          </p:cNvGrpSpPr>
          <p:nvPr/>
        </p:nvGrpSpPr>
        <p:grpSpPr bwMode="auto">
          <a:xfrm>
            <a:off x="1752600" y="5067300"/>
            <a:ext cx="1998663" cy="820738"/>
            <a:chOff x="1104" y="3192"/>
            <a:chExt cx="1259" cy="517"/>
          </a:xfrm>
        </p:grpSpPr>
        <p:sp>
          <p:nvSpPr>
            <p:cNvPr id="350249" name="Text Box 41"/>
            <p:cNvSpPr txBox="1">
              <a:spLocks noChangeArrowheads="1"/>
            </p:cNvSpPr>
            <p:nvPr/>
          </p:nvSpPr>
          <p:spPr bwMode="auto">
            <a:xfrm>
              <a:off x="1104" y="3324"/>
              <a:ext cx="34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>
                  <a:latin typeface="Comic Sans MS" pitchFamily="66" charset="0"/>
                </a:rPr>
                <a:t>x =</a:t>
              </a:r>
            </a:p>
          </p:txBody>
        </p:sp>
        <p:grpSp>
          <p:nvGrpSpPr>
            <p:cNvPr id="10" name="Group 51"/>
            <p:cNvGrpSpPr>
              <a:grpSpLocks/>
            </p:cNvGrpSpPr>
            <p:nvPr/>
          </p:nvGrpSpPr>
          <p:grpSpPr bwMode="auto">
            <a:xfrm>
              <a:off x="1450" y="3192"/>
              <a:ext cx="913" cy="517"/>
              <a:chOff x="1824" y="3456"/>
              <a:chExt cx="913" cy="517"/>
            </a:xfrm>
          </p:grpSpPr>
          <p:sp>
            <p:nvSpPr>
              <p:cNvPr id="350251" name="Line 43"/>
              <p:cNvSpPr>
                <a:spLocks noChangeShapeType="1"/>
              </p:cNvSpPr>
              <p:nvPr/>
            </p:nvSpPr>
            <p:spPr bwMode="auto">
              <a:xfrm>
                <a:off x="1824" y="3733"/>
                <a:ext cx="91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 sz="2000">
                  <a:latin typeface="Comic Sans MS" pitchFamily="66" charset="0"/>
                </a:endParaRPr>
              </a:p>
            </p:txBody>
          </p:sp>
          <p:sp>
            <p:nvSpPr>
              <p:cNvPr id="350252" name="Text Box 44"/>
              <p:cNvSpPr txBox="1">
                <a:spLocks noChangeArrowheads="1"/>
              </p:cNvSpPr>
              <p:nvPr/>
            </p:nvSpPr>
            <p:spPr bwMode="auto">
              <a:xfrm>
                <a:off x="2169" y="3721"/>
                <a:ext cx="21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latin typeface="Comic Sans MS" pitchFamily="66" charset="0"/>
                  </a:rPr>
                  <a:t>4</a:t>
                </a:r>
                <a:endParaRPr lang="en-GB" sz="2000">
                  <a:solidFill>
                    <a:srgbClr val="FF6600"/>
                  </a:solidFill>
                  <a:latin typeface="Comic Sans MS" pitchFamily="66" charset="0"/>
                </a:endParaRPr>
              </a:p>
            </p:txBody>
          </p:sp>
          <p:grpSp>
            <p:nvGrpSpPr>
              <p:cNvPr id="11" name="Group 50"/>
              <p:cNvGrpSpPr>
                <a:grpSpLocks/>
              </p:cNvGrpSpPr>
              <p:nvPr/>
            </p:nvGrpSpPr>
            <p:grpSpPr bwMode="auto">
              <a:xfrm>
                <a:off x="1847" y="3456"/>
                <a:ext cx="761" cy="252"/>
                <a:chOff x="1863" y="3456"/>
                <a:chExt cx="761" cy="252"/>
              </a:xfrm>
            </p:grpSpPr>
            <p:sp>
              <p:nvSpPr>
                <p:cNvPr id="350254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1863" y="3456"/>
                  <a:ext cx="748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GB" sz="2000" dirty="0">
                      <a:latin typeface="Comic Sans MS" pitchFamily="66" charset="0"/>
                    </a:rPr>
                    <a:t>–</a:t>
                  </a:r>
                  <a:r>
                    <a:rPr lang="en-GB" sz="2000" dirty="0">
                      <a:solidFill>
                        <a:schemeClr val="tx1"/>
                      </a:solidFill>
                      <a:latin typeface="Comic Sans MS" pitchFamily="66" charset="0"/>
                    </a:rPr>
                    <a:t>5 </a:t>
                  </a:r>
                  <a:r>
                    <a:rPr lang="en-GB" sz="2000" dirty="0">
                      <a:solidFill>
                        <a:schemeClr val="tx1"/>
                      </a:solidFill>
                      <a:latin typeface="Comic Sans MS" pitchFamily="66" charset="0"/>
                      <a:sym typeface="Symbol" pitchFamily="18" charset="2"/>
                    </a:rPr>
                    <a:t>+ 33</a:t>
                  </a:r>
                  <a:endParaRPr lang="en-GB" sz="2000" dirty="0">
                    <a:solidFill>
                      <a:schemeClr val="tx1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350255" name="Line 47"/>
                <p:cNvSpPr>
                  <a:spLocks noChangeShapeType="1"/>
                </p:cNvSpPr>
                <p:nvPr/>
              </p:nvSpPr>
              <p:spPr bwMode="auto">
                <a:xfrm>
                  <a:off x="2358" y="3461"/>
                  <a:ext cx="26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 sz="2000">
                    <a:latin typeface="Comic Sans MS" pitchFamily="66" charset="0"/>
                  </a:endParaRPr>
                </a:p>
              </p:txBody>
            </p:sp>
          </p:grpSp>
        </p:grpSp>
      </p:grpSp>
      <p:grpSp>
        <p:nvGrpSpPr>
          <p:cNvPr id="12" name="Group 63"/>
          <p:cNvGrpSpPr>
            <a:grpSpLocks/>
          </p:cNvGrpSpPr>
          <p:nvPr/>
        </p:nvGrpSpPr>
        <p:grpSpPr bwMode="auto">
          <a:xfrm>
            <a:off x="4021138" y="5067300"/>
            <a:ext cx="2776537" cy="820738"/>
            <a:chOff x="2533" y="3264"/>
            <a:chExt cx="1749" cy="517"/>
          </a:xfrm>
        </p:grpSpPr>
        <p:sp>
          <p:nvSpPr>
            <p:cNvPr id="350260" name="Text Box 52"/>
            <p:cNvSpPr txBox="1">
              <a:spLocks noChangeArrowheads="1"/>
            </p:cNvSpPr>
            <p:nvPr/>
          </p:nvSpPr>
          <p:spPr bwMode="auto">
            <a:xfrm>
              <a:off x="2533" y="3396"/>
              <a:ext cx="27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>
                  <a:latin typeface="Comic Sans MS" pitchFamily="66" charset="0"/>
                </a:rPr>
                <a:t>or</a:t>
              </a:r>
            </a:p>
          </p:txBody>
        </p:sp>
        <p:sp>
          <p:nvSpPr>
            <p:cNvPr id="350261" name="Text Box 53"/>
            <p:cNvSpPr txBox="1">
              <a:spLocks noChangeArrowheads="1"/>
            </p:cNvSpPr>
            <p:nvPr/>
          </p:nvSpPr>
          <p:spPr bwMode="auto">
            <a:xfrm>
              <a:off x="3023" y="3396"/>
              <a:ext cx="34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>
                  <a:latin typeface="Comic Sans MS" pitchFamily="66" charset="0"/>
                </a:rPr>
                <a:t>x =</a:t>
              </a:r>
            </a:p>
          </p:txBody>
        </p:sp>
        <p:grpSp>
          <p:nvGrpSpPr>
            <p:cNvPr id="13" name="Group 54"/>
            <p:cNvGrpSpPr>
              <a:grpSpLocks/>
            </p:cNvGrpSpPr>
            <p:nvPr/>
          </p:nvGrpSpPr>
          <p:grpSpPr bwMode="auto">
            <a:xfrm>
              <a:off x="3369" y="3264"/>
              <a:ext cx="913" cy="517"/>
              <a:chOff x="1824" y="3456"/>
              <a:chExt cx="913" cy="517"/>
            </a:xfrm>
          </p:grpSpPr>
          <p:sp>
            <p:nvSpPr>
              <p:cNvPr id="350263" name="Line 55"/>
              <p:cNvSpPr>
                <a:spLocks noChangeShapeType="1"/>
              </p:cNvSpPr>
              <p:nvPr/>
            </p:nvSpPr>
            <p:spPr bwMode="auto">
              <a:xfrm>
                <a:off x="1824" y="3733"/>
                <a:ext cx="91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 sz="2000">
                  <a:latin typeface="Comic Sans MS" pitchFamily="66" charset="0"/>
                </a:endParaRPr>
              </a:p>
            </p:txBody>
          </p:sp>
          <p:sp>
            <p:nvSpPr>
              <p:cNvPr id="350264" name="Text Box 56"/>
              <p:cNvSpPr txBox="1">
                <a:spLocks noChangeArrowheads="1"/>
              </p:cNvSpPr>
              <p:nvPr/>
            </p:nvSpPr>
            <p:spPr bwMode="auto">
              <a:xfrm>
                <a:off x="2169" y="3721"/>
                <a:ext cx="21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latin typeface="Comic Sans MS" pitchFamily="66" charset="0"/>
                  </a:rPr>
                  <a:t>4</a:t>
                </a:r>
                <a:endParaRPr lang="en-GB" sz="2000">
                  <a:solidFill>
                    <a:srgbClr val="FF6600"/>
                  </a:solidFill>
                  <a:latin typeface="Comic Sans MS" pitchFamily="66" charset="0"/>
                </a:endParaRPr>
              </a:p>
            </p:txBody>
          </p:sp>
          <p:grpSp>
            <p:nvGrpSpPr>
              <p:cNvPr id="14" name="Group 57"/>
              <p:cNvGrpSpPr>
                <a:grpSpLocks/>
              </p:cNvGrpSpPr>
              <p:nvPr/>
            </p:nvGrpSpPr>
            <p:grpSpPr bwMode="auto">
              <a:xfrm>
                <a:off x="1847" y="3456"/>
                <a:ext cx="753" cy="252"/>
                <a:chOff x="1863" y="3456"/>
                <a:chExt cx="753" cy="252"/>
              </a:xfrm>
            </p:grpSpPr>
            <p:sp>
              <p:nvSpPr>
                <p:cNvPr id="350266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1863" y="3456"/>
                  <a:ext cx="742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GB" sz="2000">
                      <a:latin typeface="Comic Sans MS" pitchFamily="66" charset="0"/>
                    </a:rPr>
                    <a:t>–</a:t>
                  </a:r>
                  <a:r>
                    <a:rPr lang="en-GB" sz="2000">
                      <a:solidFill>
                        <a:schemeClr val="tx1"/>
                      </a:solidFill>
                      <a:latin typeface="Comic Sans MS" pitchFamily="66" charset="0"/>
                    </a:rPr>
                    <a:t>5 </a:t>
                  </a:r>
                  <a:r>
                    <a:rPr lang="en-GB" sz="2000">
                      <a:solidFill>
                        <a:schemeClr val="tx1"/>
                      </a:solidFill>
                      <a:latin typeface="Comic Sans MS" pitchFamily="66" charset="0"/>
                      <a:sym typeface="Symbol" pitchFamily="18" charset="2"/>
                    </a:rPr>
                    <a:t>– 33</a:t>
                  </a:r>
                  <a:endParaRPr lang="en-GB" sz="2000">
                    <a:solidFill>
                      <a:schemeClr val="tx1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350267" name="Line 59"/>
                <p:cNvSpPr>
                  <a:spLocks noChangeShapeType="1"/>
                </p:cNvSpPr>
                <p:nvPr/>
              </p:nvSpPr>
              <p:spPr bwMode="auto">
                <a:xfrm>
                  <a:off x="2350" y="3474"/>
                  <a:ext cx="26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 sz="2000">
                    <a:latin typeface="Comic Sans MS" pitchFamily="66" charset="0"/>
                  </a:endParaRPr>
                </a:p>
              </p:txBody>
            </p:sp>
          </p:grpSp>
        </p:grpSp>
      </p:grpSp>
      <p:sp>
        <p:nvSpPr>
          <p:cNvPr id="350268" name="Text Box 60"/>
          <p:cNvSpPr txBox="1">
            <a:spLocks noChangeArrowheads="1"/>
          </p:cNvSpPr>
          <p:nvPr/>
        </p:nvSpPr>
        <p:spPr bwMode="auto">
          <a:xfrm>
            <a:off x="1752600" y="6019800"/>
            <a:ext cx="127150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>
                <a:latin typeface="Comic Sans MS" pitchFamily="66" charset="0"/>
              </a:rPr>
              <a:t>x = 0.186</a:t>
            </a:r>
          </a:p>
        </p:txBody>
      </p:sp>
      <p:sp>
        <p:nvSpPr>
          <p:cNvPr id="350269" name="Text Box 61"/>
          <p:cNvSpPr txBox="1">
            <a:spLocks noChangeArrowheads="1"/>
          </p:cNvSpPr>
          <p:nvPr/>
        </p:nvSpPr>
        <p:spPr bwMode="auto">
          <a:xfrm>
            <a:off x="4835525" y="6019800"/>
            <a:ext cx="275267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>
                <a:latin typeface="Comic Sans MS" pitchFamily="66" charset="0"/>
              </a:rPr>
              <a:t>x = –2.686  (to 3 d.p.)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860852" y="3201928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  <a:latin typeface="Comic Sans MS" pitchFamily="66" charset="0"/>
              </a:rPr>
              <a:t>SUBSTITUTE</a:t>
            </a:r>
            <a:endParaRPr lang="en-GB" sz="2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05769" y="4010088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2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876256" y="5000569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  <a:latin typeface="Comic Sans MS" pitchFamily="66" charset="0"/>
              </a:rPr>
              <a:t>SPLIT</a:t>
            </a:r>
            <a:endParaRPr lang="en-GB" sz="2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11560" y="5661248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  <a:latin typeface="Comic Sans MS" pitchFamily="66" charset="0"/>
              </a:rPr>
              <a:t>SOLVE</a:t>
            </a:r>
            <a:endParaRPr lang="en-GB" sz="2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616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68" grpId="0"/>
      <p:bldP spid="350269" grpId="0"/>
      <p:bldP spid="48" grpId="0"/>
      <p:bldP spid="49" grpId="0"/>
      <p:bldP spid="50" grpId="0"/>
      <p:bldP spid="5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5" name="Rectangle 25"/>
          <p:cNvSpPr>
            <a:spLocks noChangeArrowheads="1"/>
          </p:cNvSpPr>
          <p:nvPr/>
        </p:nvSpPr>
        <p:spPr bwMode="auto">
          <a:xfrm>
            <a:off x="2123728" y="1196752"/>
            <a:ext cx="6768752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For the quadratic function f(x) = ax</a:t>
            </a:r>
            <a:r>
              <a:rPr lang="en-US" sz="2000" dirty="0" smtClean="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² + bx + c, the expression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GB" sz="2000" dirty="0" smtClean="0">
                <a:solidFill>
                  <a:schemeClr val="tx1"/>
                </a:solidFill>
                <a:latin typeface="Comic Sans MS" pitchFamily="66" charset="0"/>
                <a:sym typeface="Symbol" pitchFamily="18" charset="2"/>
              </a:rPr>
              <a:t>b</a:t>
            </a:r>
            <a:r>
              <a:rPr lang="en-US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² - </a:t>
            </a:r>
            <a:r>
              <a:rPr lang="en-GB" sz="2000" dirty="0" smtClean="0">
                <a:solidFill>
                  <a:schemeClr val="tx1"/>
                </a:solidFill>
                <a:latin typeface="Comic Sans MS" pitchFamily="66" charset="0"/>
                <a:sym typeface="Symbol" pitchFamily="18" charset="2"/>
              </a:rPr>
              <a:t>4ac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is called the </a:t>
            </a:r>
            <a:r>
              <a:rPr lang="en-US" sz="2000" b="1" u="sng" dirty="0" smtClean="0">
                <a:solidFill>
                  <a:schemeClr val="tx1"/>
                </a:solidFill>
                <a:latin typeface="Comic Sans MS" pitchFamily="66" charset="0"/>
              </a:rPr>
              <a:t>discriminant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</a:p>
          <a:p>
            <a:endParaRPr lang="en-US" sz="2000" dirty="0">
              <a:latin typeface="Comic Sans MS" pitchFamily="66" charset="0"/>
            </a:endParaRPr>
          </a:p>
          <a:p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The value </a:t>
            </a:r>
            <a:r>
              <a:rPr lang="en-US" sz="2000" dirty="0" smtClean="0">
                <a:latin typeface="Comic Sans MS" pitchFamily="66" charset="0"/>
              </a:rPr>
              <a:t>of the discriminant shows how many solutions, or roots, f(x) has.</a:t>
            </a:r>
            <a:endParaRPr lang="en-US" sz="20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endParaRPr lang="en-US" sz="2000" dirty="0">
              <a:latin typeface="Comic Sans MS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omic Sans MS" pitchFamily="66" charset="0"/>
              </a:rPr>
              <a:t>When </a:t>
            </a:r>
            <a:r>
              <a:rPr lang="en-GB" sz="2000" dirty="0" smtClean="0">
                <a:latin typeface="Comic Sans MS" pitchFamily="66" charset="0"/>
                <a:sym typeface="Symbol" pitchFamily="18" charset="2"/>
              </a:rPr>
              <a:t>the </a:t>
            </a:r>
            <a:r>
              <a:rPr lang="en-US" sz="2000" dirty="0" smtClean="0">
                <a:latin typeface="Comic Sans MS" pitchFamily="66" charset="0"/>
              </a:rPr>
              <a:t>b</a:t>
            </a:r>
            <a:r>
              <a:rPr lang="en-US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² </a:t>
            </a:r>
            <a:r>
              <a:rPr lang="en-US" sz="2000" dirty="0">
                <a:latin typeface="Comic Sans MS" panose="030F0702030302020204" pitchFamily="66" charset="0"/>
                <a:cs typeface="Arial" panose="020B0604020202020204" pitchFamily="34" charset="0"/>
              </a:rPr>
              <a:t>- 4ac &gt; </a:t>
            </a:r>
            <a:r>
              <a:rPr lang="en-US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0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>
                <a:latin typeface="Comic Sans MS" pitchFamily="66" charset="0"/>
              </a:rPr>
              <a:t>there are two </a:t>
            </a:r>
            <a:r>
              <a:rPr lang="en-US" sz="2000" dirty="0" smtClean="0">
                <a:latin typeface="Comic Sans MS" pitchFamily="66" charset="0"/>
              </a:rPr>
              <a:t>distinct roots.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>
              <a:latin typeface="Comic Sans MS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omic Sans MS" pitchFamily="66" charset="0"/>
              </a:rPr>
              <a:t>When </a:t>
            </a:r>
            <a:r>
              <a:rPr lang="en-GB" sz="2000" dirty="0">
                <a:latin typeface="Comic Sans MS" pitchFamily="66" charset="0"/>
                <a:sym typeface="Symbol" pitchFamily="18" charset="2"/>
              </a:rPr>
              <a:t>the </a:t>
            </a:r>
            <a:r>
              <a:rPr lang="en-US" sz="2000" dirty="0">
                <a:latin typeface="Comic Sans MS" pitchFamily="66" charset="0"/>
              </a:rPr>
              <a:t>b</a:t>
            </a:r>
            <a:r>
              <a:rPr lang="en-US" sz="2000" dirty="0">
                <a:latin typeface="Comic Sans MS" panose="030F0702030302020204" pitchFamily="66" charset="0"/>
                <a:cs typeface="Arial" panose="020B0604020202020204" pitchFamily="34" charset="0"/>
              </a:rPr>
              <a:t>² - 4ac </a:t>
            </a:r>
            <a:r>
              <a:rPr lang="en-US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= </a:t>
            </a:r>
            <a:r>
              <a:rPr lang="en-US" sz="2000" dirty="0">
                <a:latin typeface="Comic Sans MS" panose="030F0702030302020204" pitchFamily="66" charset="0"/>
                <a:cs typeface="Arial" panose="020B0604020202020204" pitchFamily="34" charset="0"/>
              </a:rPr>
              <a:t>0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>
                <a:latin typeface="Comic Sans MS" pitchFamily="66" charset="0"/>
              </a:rPr>
              <a:t>there is one </a:t>
            </a:r>
            <a:r>
              <a:rPr lang="en-US" sz="2000" dirty="0" smtClean="0">
                <a:latin typeface="Comic Sans MS" pitchFamily="66" charset="0"/>
              </a:rPr>
              <a:t>repeated root.</a:t>
            </a:r>
            <a:endParaRPr lang="en-GB" sz="2000" dirty="0">
              <a:latin typeface="Comic Sans MS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>
              <a:latin typeface="Comic Sans MS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omic Sans MS" pitchFamily="66" charset="0"/>
              </a:rPr>
              <a:t>When </a:t>
            </a:r>
            <a:r>
              <a:rPr lang="en-GB" sz="2000" dirty="0">
                <a:latin typeface="Comic Sans MS" pitchFamily="66" charset="0"/>
                <a:sym typeface="Symbol" pitchFamily="18" charset="2"/>
              </a:rPr>
              <a:t>the </a:t>
            </a:r>
            <a:r>
              <a:rPr lang="en-US" sz="2000" dirty="0">
                <a:latin typeface="Comic Sans MS" pitchFamily="66" charset="0"/>
              </a:rPr>
              <a:t>b</a:t>
            </a:r>
            <a:r>
              <a:rPr lang="en-US" sz="2000" dirty="0">
                <a:latin typeface="Comic Sans MS" panose="030F0702030302020204" pitchFamily="66" charset="0"/>
                <a:cs typeface="Arial" panose="020B0604020202020204" pitchFamily="34" charset="0"/>
              </a:rPr>
              <a:t>² - 4ac </a:t>
            </a:r>
            <a:r>
              <a:rPr lang="en-US" sz="20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&lt; </a:t>
            </a:r>
            <a:r>
              <a:rPr lang="en-US" sz="2000" dirty="0">
                <a:latin typeface="Comic Sans MS" panose="030F0702030302020204" pitchFamily="66" charset="0"/>
                <a:cs typeface="Arial" panose="020B0604020202020204" pitchFamily="34" charset="0"/>
              </a:rPr>
              <a:t>0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>
                <a:latin typeface="Comic Sans MS" pitchFamily="66" charset="0"/>
              </a:rPr>
              <a:t>there are no </a:t>
            </a:r>
            <a:r>
              <a:rPr lang="en-US" sz="2000" dirty="0" smtClean="0">
                <a:latin typeface="Comic Sans MS" pitchFamily="66" charset="0"/>
              </a:rPr>
              <a:t>roots.</a:t>
            </a:r>
          </a:p>
          <a:p>
            <a:endParaRPr lang="en-GB" sz="2000" dirty="0" smtClean="0">
              <a:latin typeface="Comic Sans MS" pitchFamily="66" charset="0"/>
            </a:endParaRPr>
          </a:p>
          <a:p>
            <a:r>
              <a:rPr lang="en-GB" sz="2000" dirty="0" smtClean="0">
                <a:latin typeface="Comic Sans MS" pitchFamily="66" charset="0"/>
              </a:rPr>
              <a:t>Why is this the case?</a:t>
            </a:r>
            <a:endParaRPr lang="en-US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995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84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84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84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84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84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842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501" name="Text Box 5"/>
          <p:cNvSpPr txBox="1">
            <a:spLocks noChangeArrowheads="1"/>
          </p:cNvSpPr>
          <p:nvPr/>
        </p:nvSpPr>
        <p:spPr bwMode="auto">
          <a:xfrm>
            <a:off x="349248" y="1362868"/>
            <a:ext cx="87026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We can demonstrate each of these possibilities using graphs.</a:t>
            </a:r>
            <a:endParaRPr lang="en-GB" sz="2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62509" name="Rectangle 13"/>
          <p:cNvSpPr>
            <a:spLocks noChangeArrowheads="1"/>
          </p:cNvSpPr>
          <p:nvPr/>
        </p:nvSpPr>
        <p:spPr bwMode="auto">
          <a:xfrm>
            <a:off x="349248" y="1780381"/>
            <a:ext cx="870267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If 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we plot the graph of y = ax</a:t>
            </a:r>
            <a:r>
              <a:rPr lang="en-US" sz="2000" baseline="30000" dirty="0">
                <a:solidFill>
                  <a:schemeClr val="tx1"/>
                </a:solidFill>
                <a:latin typeface="Comic Sans MS" pitchFamily="66" charset="0"/>
              </a:rPr>
              <a:t>2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+ bx + c the solutions to the equation ax</a:t>
            </a:r>
            <a:r>
              <a:rPr lang="en-US" sz="2000" baseline="30000" dirty="0">
                <a:solidFill>
                  <a:schemeClr val="tx1"/>
                </a:solidFill>
                <a:latin typeface="Comic Sans MS" pitchFamily="66" charset="0"/>
              </a:rPr>
              <a:t>2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+ bx + c = 0 are given by the points where the graph crosses the x-axis.</a:t>
            </a:r>
            <a:endParaRPr lang="en-GB" sz="2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2" name="Group 64"/>
          <p:cNvGrpSpPr>
            <a:grpSpLocks/>
          </p:cNvGrpSpPr>
          <p:nvPr/>
        </p:nvGrpSpPr>
        <p:grpSpPr bwMode="auto">
          <a:xfrm>
            <a:off x="3257549" y="3115469"/>
            <a:ext cx="2673351" cy="3200401"/>
            <a:chOff x="2014" y="1776"/>
            <a:chExt cx="1684" cy="2016"/>
          </a:xfrm>
        </p:grpSpPr>
        <p:sp>
          <p:nvSpPr>
            <p:cNvPr id="362521" name="Rectangle 25"/>
            <p:cNvSpPr>
              <a:spLocks noChangeArrowheads="1"/>
            </p:cNvSpPr>
            <p:nvPr/>
          </p:nvSpPr>
          <p:spPr bwMode="auto">
            <a:xfrm>
              <a:off x="2014" y="1776"/>
              <a:ext cx="1684" cy="2016"/>
            </a:xfrm>
            <a:prstGeom prst="rect">
              <a:avLst/>
            </a:prstGeom>
            <a:noFill/>
            <a:ln w="28575">
              <a:solidFill>
                <a:srgbClr val="9842B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latin typeface="Comic Sans MS" pitchFamily="66" charset="0"/>
              </a:endParaRPr>
            </a:p>
          </p:txBody>
        </p:sp>
        <p:sp>
          <p:nvSpPr>
            <p:cNvPr id="362524" name="Rectangle 28"/>
            <p:cNvSpPr>
              <a:spLocks noChangeArrowheads="1"/>
            </p:cNvSpPr>
            <p:nvPr/>
          </p:nvSpPr>
          <p:spPr bwMode="auto">
            <a:xfrm>
              <a:off x="2097" y="2183"/>
              <a:ext cx="1510" cy="120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latin typeface="Comic Sans MS" pitchFamily="66" charset="0"/>
              </a:endParaRPr>
            </a:p>
          </p:txBody>
        </p:sp>
        <p:sp>
          <p:nvSpPr>
            <p:cNvPr id="362525" name="Line 29"/>
            <p:cNvSpPr>
              <a:spLocks noChangeShapeType="1"/>
            </p:cNvSpPr>
            <p:nvPr/>
          </p:nvSpPr>
          <p:spPr bwMode="auto">
            <a:xfrm flipV="1">
              <a:off x="2766" y="2231"/>
              <a:ext cx="0" cy="108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/>
            <a:lstStyle/>
            <a:p>
              <a:endParaRPr lang="en-GB">
                <a:latin typeface="Comic Sans MS" pitchFamily="66" charset="0"/>
              </a:endParaRPr>
            </a:p>
          </p:txBody>
        </p:sp>
        <p:sp>
          <p:nvSpPr>
            <p:cNvPr id="362526" name="Line 30"/>
            <p:cNvSpPr>
              <a:spLocks noChangeShapeType="1"/>
            </p:cNvSpPr>
            <p:nvPr/>
          </p:nvSpPr>
          <p:spPr bwMode="auto">
            <a:xfrm>
              <a:off x="2183" y="3056"/>
              <a:ext cx="13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/>
            <a:lstStyle/>
            <a:p>
              <a:endParaRPr lang="en-GB">
                <a:latin typeface="Comic Sans MS" pitchFamily="66" charset="0"/>
              </a:endParaRPr>
            </a:p>
          </p:txBody>
        </p:sp>
        <p:sp>
          <p:nvSpPr>
            <p:cNvPr id="362527" name="Text Box 31"/>
            <p:cNvSpPr txBox="1">
              <a:spLocks noChangeArrowheads="1"/>
            </p:cNvSpPr>
            <p:nvPr/>
          </p:nvSpPr>
          <p:spPr bwMode="auto">
            <a:xfrm>
              <a:off x="2572" y="2183"/>
              <a:ext cx="19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Comic Sans MS" pitchFamily="66" charset="0"/>
                </a:rPr>
                <a:t>y</a:t>
              </a:r>
              <a:endParaRPr lang="en-GB">
                <a:latin typeface="Comic Sans MS" pitchFamily="66" charset="0"/>
              </a:endParaRPr>
            </a:p>
          </p:txBody>
        </p:sp>
        <p:sp>
          <p:nvSpPr>
            <p:cNvPr id="362528" name="Text Box 32"/>
            <p:cNvSpPr txBox="1">
              <a:spLocks noChangeArrowheads="1"/>
            </p:cNvSpPr>
            <p:nvPr/>
          </p:nvSpPr>
          <p:spPr bwMode="auto">
            <a:xfrm>
              <a:off x="3434" y="3056"/>
              <a:ext cx="20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Comic Sans MS" pitchFamily="66" charset="0"/>
                </a:rPr>
                <a:t>x</a:t>
              </a:r>
              <a:endParaRPr lang="en-GB">
                <a:latin typeface="Comic Sans MS" pitchFamily="66" charset="0"/>
              </a:endParaRPr>
            </a:p>
          </p:txBody>
        </p:sp>
        <p:sp>
          <p:nvSpPr>
            <p:cNvPr id="362522" name="Text Box 26"/>
            <p:cNvSpPr txBox="1">
              <a:spLocks noChangeArrowheads="1"/>
            </p:cNvSpPr>
            <p:nvPr/>
          </p:nvSpPr>
          <p:spPr bwMode="auto">
            <a:xfrm>
              <a:off x="2097" y="1854"/>
              <a:ext cx="1510" cy="25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omic Sans MS" pitchFamily="66" charset="0"/>
                  <a:sym typeface="Symbol" pitchFamily="18" charset="2"/>
                </a:rPr>
                <a:t>b</a:t>
              </a:r>
              <a:r>
                <a:rPr lang="en-GB" sz="2000" b="1" baseline="30000" dirty="0">
                  <a:solidFill>
                    <a:schemeClr val="tx1"/>
                  </a:solidFill>
                  <a:latin typeface="Comic Sans MS" pitchFamily="66" charset="0"/>
                  <a:sym typeface="Symbol" pitchFamily="18" charset="2"/>
                </a:rPr>
                <a:t>2</a:t>
              </a:r>
              <a:r>
                <a:rPr lang="en-GB" sz="2000" b="1" dirty="0">
                  <a:solidFill>
                    <a:schemeClr val="tx1"/>
                  </a:solidFill>
                  <a:latin typeface="Comic Sans MS" pitchFamily="66" charset="0"/>
                  <a:sym typeface="Symbol" pitchFamily="18" charset="2"/>
                </a:rPr>
                <a:t> – 4ac</a:t>
              </a:r>
              <a:r>
                <a:rPr lang="en-US" sz="2000" b="1" dirty="0">
                  <a:latin typeface="Comic Sans MS" pitchFamily="66" charset="0"/>
                </a:rPr>
                <a:t> </a:t>
              </a:r>
              <a:r>
                <a:rPr lang="en-US" sz="2000" b="1" dirty="0" smtClean="0">
                  <a:latin typeface="Comic Sans MS" pitchFamily="66" charset="0"/>
                </a:rPr>
                <a:t>= 0</a:t>
              </a:r>
              <a:endParaRPr lang="en-GB" sz="2000" b="1" dirty="0">
                <a:latin typeface="Comic Sans MS" pitchFamily="66" charset="0"/>
              </a:endParaRPr>
            </a:p>
          </p:txBody>
        </p:sp>
      </p:grpSp>
      <p:sp>
        <p:nvSpPr>
          <p:cNvPr id="362529" name="Text Box 33"/>
          <p:cNvSpPr txBox="1">
            <a:spLocks noChangeArrowheads="1"/>
          </p:cNvSpPr>
          <p:nvPr/>
        </p:nvSpPr>
        <p:spPr bwMode="auto">
          <a:xfrm>
            <a:off x="3389311" y="5828506"/>
            <a:ext cx="2397125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Comic Sans MS" pitchFamily="66" charset="0"/>
                <a:sym typeface="Symbol" pitchFamily="18" charset="2"/>
              </a:rPr>
              <a:t>One solution</a:t>
            </a:r>
            <a:endParaRPr lang="en-GB" sz="2000" b="1" dirty="0">
              <a:latin typeface="Comic Sans MS" pitchFamily="66" charset="0"/>
            </a:endParaRPr>
          </a:p>
        </p:txBody>
      </p:sp>
      <p:grpSp>
        <p:nvGrpSpPr>
          <p:cNvPr id="3" name="Group 65"/>
          <p:cNvGrpSpPr>
            <a:grpSpLocks/>
          </p:cNvGrpSpPr>
          <p:nvPr/>
        </p:nvGrpSpPr>
        <p:grpSpPr bwMode="auto">
          <a:xfrm>
            <a:off x="6075359" y="3115469"/>
            <a:ext cx="2671761" cy="3200401"/>
            <a:chOff x="3789" y="1776"/>
            <a:chExt cx="1683" cy="2016"/>
          </a:xfrm>
        </p:grpSpPr>
        <p:sp>
          <p:nvSpPr>
            <p:cNvPr id="362530" name="Rectangle 34"/>
            <p:cNvSpPr>
              <a:spLocks noChangeArrowheads="1"/>
            </p:cNvSpPr>
            <p:nvPr/>
          </p:nvSpPr>
          <p:spPr bwMode="auto">
            <a:xfrm>
              <a:off x="3789" y="1776"/>
              <a:ext cx="1683" cy="2016"/>
            </a:xfrm>
            <a:prstGeom prst="rect">
              <a:avLst/>
            </a:prstGeom>
            <a:noFill/>
            <a:ln w="28575">
              <a:solidFill>
                <a:srgbClr val="9842B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latin typeface="Comic Sans MS" pitchFamily="66" charset="0"/>
              </a:endParaRPr>
            </a:p>
          </p:txBody>
        </p:sp>
        <p:sp>
          <p:nvSpPr>
            <p:cNvPr id="362533" name="Rectangle 37"/>
            <p:cNvSpPr>
              <a:spLocks noChangeArrowheads="1"/>
            </p:cNvSpPr>
            <p:nvPr/>
          </p:nvSpPr>
          <p:spPr bwMode="auto">
            <a:xfrm>
              <a:off x="3872" y="2183"/>
              <a:ext cx="1511" cy="120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latin typeface="Comic Sans MS" pitchFamily="66" charset="0"/>
              </a:endParaRPr>
            </a:p>
          </p:txBody>
        </p:sp>
        <p:sp>
          <p:nvSpPr>
            <p:cNvPr id="362534" name="Line 38"/>
            <p:cNvSpPr>
              <a:spLocks noChangeShapeType="1"/>
            </p:cNvSpPr>
            <p:nvPr/>
          </p:nvSpPr>
          <p:spPr bwMode="auto">
            <a:xfrm flipV="1">
              <a:off x="4541" y="2231"/>
              <a:ext cx="0" cy="108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/>
            <a:lstStyle/>
            <a:p>
              <a:endParaRPr lang="en-GB">
                <a:latin typeface="Comic Sans MS" pitchFamily="66" charset="0"/>
              </a:endParaRPr>
            </a:p>
          </p:txBody>
        </p:sp>
        <p:sp>
          <p:nvSpPr>
            <p:cNvPr id="362535" name="Line 39"/>
            <p:cNvSpPr>
              <a:spLocks noChangeShapeType="1"/>
            </p:cNvSpPr>
            <p:nvPr/>
          </p:nvSpPr>
          <p:spPr bwMode="auto">
            <a:xfrm>
              <a:off x="3958" y="3056"/>
              <a:ext cx="13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/>
            <a:lstStyle/>
            <a:p>
              <a:endParaRPr lang="en-GB">
                <a:latin typeface="Comic Sans MS" pitchFamily="66" charset="0"/>
              </a:endParaRPr>
            </a:p>
          </p:txBody>
        </p:sp>
        <p:sp>
          <p:nvSpPr>
            <p:cNvPr id="362536" name="Text Box 40"/>
            <p:cNvSpPr txBox="1">
              <a:spLocks noChangeArrowheads="1"/>
            </p:cNvSpPr>
            <p:nvPr/>
          </p:nvSpPr>
          <p:spPr bwMode="auto">
            <a:xfrm>
              <a:off x="4347" y="2183"/>
              <a:ext cx="19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Comic Sans MS" pitchFamily="66" charset="0"/>
                </a:rPr>
                <a:t>y</a:t>
              </a:r>
              <a:endParaRPr lang="en-GB">
                <a:latin typeface="Comic Sans MS" pitchFamily="66" charset="0"/>
              </a:endParaRPr>
            </a:p>
          </p:txBody>
        </p:sp>
        <p:sp>
          <p:nvSpPr>
            <p:cNvPr id="362537" name="Text Box 41"/>
            <p:cNvSpPr txBox="1">
              <a:spLocks noChangeArrowheads="1"/>
            </p:cNvSpPr>
            <p:nvPr/>
          </p:nvSpPr>
          <p:spPr bwMode="auto">
            <a:xfrm>
              <a:off x="5210" y="3056"/>
              <a:ext cx="20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Comic Sans MS" pitchFamily="66" charset="0"/>
                </a:rPr>
                <a:t>x</a:t>
              </a:r>
              <a:endParaRPr lang="en-GB">
                <a:latin typeface="Comic Sans MS" pitchFamily="66" charset="0"/>
              </a:endParaRPr>
            </a:p>
          </p:txBody>
        </p:sp>
        <p:sp>
          <p:nvSpPr>
            <p:cNvPr id="362531" name="Text Box 35"/>
            <p:cNvSpPr txBox="1">
              <a:spLocks noChangeArrowheads="1"/>
            </p:cNvSpPr>
            <p:nvPr/>
          </p:nvSpPr>
          <p:spPr bwMode="auto">
            <a:xfrm>
              <a:off x="3860" y="1854"/>
              <a:ext cx="1523" cy="25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omic Sans MS" pitchFamily="66" charset="0"/>
                  <a:sym typeface="Symbol" pitchFamily="18" charset="2"/>
                </a:rPr>
                <a:t>b</a:t>
              </a:r>
              <a:r>
                <a:rPr lang="en-GB" sz="2000" b="1" baseline="30000" dirty="0">
                  <a:solidFill>
                    <a:schemeClr val="tx1"/>
                  </a:solidFill>
                  <a:latin typeface="Comic Sans MS" pitchFamily="66" charset="0"/>
                  <a:sym typeface="Symbol" pitchFamily="18" charset="2"/>
                </a:rPr>
                <a:t>2</a:t>
              </a:r>
              <a:r>
                <a:rPr lang="en-GB" sz="2000" b="1" dirty="0">
                  <a:solidFill>
                    <a:schemeClr val="tx1"/>
                  </a:solidFill>
                  <a:latin typeface="Comic Sans MS" pitchFamily="66" charset="0"/>
                  <a:sym typeface="Symbol" pitchFamily="18" charset="2"/>
                </a:rPr>
                <a:t> – 4ac</a:t>
              </a:r>
              <a:r>
                <a:rPr lang="en-US" sz="2000" b="1" dirty="0">
                  <a:latin typeface="Comic Sans MS" pitchFamily="66" charset="0"/>
                </a:rPr>
                <a:t> </a:t>
              </a:r>
              <a:r>
                <a:rPr lang="en-US" sz="2000" b="1" dirty="0" smtClean="0">
                  <a:latin typeface="Comic Sans MS" pitchFamily="66" charset="0"/>
                </a:rPr>
                <a:t>&lt; 0</a:t>
              </a:r>
              <a:endParaRPr lang="en-GB" sz="2000" b="1" dirty="0">
                <a:latin typeface="Comic Sans MS" pitchFamily="66" charset="0"/>
              </a:endParaRPr>
            </a:p>
          </p:txBody>
        </p:sp>
      </p:grpSp>
      <p:sp>
        <p:nvSpPr>
          <p:cNvPr id="362538" name="Text Box 42"/>
          <p:cNvSpPr txBox="1">
            <a:spLocks noChangeArrowheads="1"/>
          </p:cNvSpPr>
          <p:nvPr/>
        </p:nvSpPr>
        <p:spPr bwMode="auto">
          <a:xfrm>
            <a:off x="6188071" y="5828506"/>
            <a:ext cx="2417761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Comic Sans MS" pitchFamily="66" charset="0"/>
                <a:sym typeface="Symbol" pitchFamily="18" charset="2"/>
              </a:rPr>
              <a:t>No solutions</a:t>
            </a:r>
            <a:endParaRPr lang="en-GB" sz="2000" b="1" dirty="0">
              <a:latin typeface="Comic Sans MS" pitchFamily="66" charset="0"/>
            </a:endParaRPr>
          </a:p>
        </p:txBody>
      </p:sp>
      <p:grpSp>
        <p:nvGrpSpPr>
          <p:cNvPr id="4" name="Group 63"/>
          <p:cNvGrpSpPr>
            <a:grpSpLocks/>
          </p:cNvGrpSpPr>
          <p:nvPr/>
        </p:nvGrpSpPr>
        <p:grpSpPr bwMode="auto">
          <a:xfrm>
            <a:off x="441323" y="3115469"/>
            <a:ext cx="2671763" cy="3200401"/>
            <a:chOff x="240" y="1776"/>
            <a:chExt cx="1683" cy="2016"/>
          </a:xfrm>
        </p:grpSpPr>
        <p:sp>
          <p:nvSpPr>
            <p:cNvPr id="362517" name="Rectangle 21"/>
            <p:cNvSpPr>
              <a:spLocks noChangeArrowheads="1"/>
            </p:cNvSpPr>
            <p:nvPr/>
          </p:nvSpPr>
          <p:spPr bwMode="auto">
            <a:xfrm>
              <a:off x="240" y="1776"/>
              <a:ext cx="1683" cy="2016"/>
            </a:xfrm>
            <a:prstGeom prst="rect">
              <a:avLst/>
            </a:prstGeom>
            <a:noFill/>
            <a:ln w="28575">
              <a:solidFill>
                <a:srgbClr val="9842B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latin typeface="Comic Sans MS" pitchFamily="66" charset="0"/>
              </a:endParaRPr>
            </a:p>
          </p:txBody>
        </p:sp>
        <p:grpSp>
          <p:nvGrpSpPr>
            <p:cNvPr id="5" name="Group 24"/>
            <p:cNvGrpSpPr>
              <a:grpSpLocks/>
            </p:cNvGrpSpPr>
            <p:nvPr/>
          </p:nvGrpSpPr>
          <p:grpSpPr bwMode="auto">
            <a:xfrm>
              <a:off x="322" y="2183"/>
              <a:ext cx="1541" cy="1200"/>
              <a:chOff x="384" y="2112"/>
              <a:chExt cx="1714" cy="1200"/>
            </a:xfrm>
          </p:grpSpPr>
          <p:sp>
            <p:nvSpPr>
              <p:cNvPr id="362519" name="Rectangle 23"/>
              <p:cNvSpPr>
                <a:spLocks noChangeArrowheads="1"/>
              </p:cNvSpPr>
              <p:nvPr/>
            </p:nvSpPr>
            <p:spPr bwMode="auto">
              <a:xfrm>
                <a:off x="384" y="2112"/>
                <a:ext cx="1680" cy="120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latin typeface="Comic Sans MS" pitchFamily="66" charset="0"/>
                </a:endParaRPr>
              </a:p>
            </p:txBody>
          </p:sp>
          <p:sp>
            <p:nvSpPr>
              <p:cNvPr id="362513" name="Line 17"/>
              <p:cNvSpPr>
                <a:spLocks noChangeShapeType="1"/>
              </p:cNvSpPr>
              <p:nvPr/>
            </p:nvSpPr>
            <p:spPr bwMode="auto">
              <a:xfrm flipV="1">
                <a:off x="1128" y="2160"/>
                <a:ext cx="0" cy="108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  <a:effectLst/>
            </p:spPr>
            <p:txBody>
              <a:bodyPr/>
              <a:lstStyle/>
              <a:p>
                <a:endParaRPr lang="en-GB">
                  <a:latin typeface="Comic Sans MS" pitchFamily="66" charset="0"/>
                </a:endParaRPr>
              </a:p>
            </p:txBody>
          </p:sp>
          <p:sp>
            <p:nvSpPr>
              <p:cNvPr id="362514" name="Line 18"/>
              <p:cNvSpPr>
                <a:spLocks noChangeShapeType="1"/>
              </p:cNvSpPr>
              <p:nvPr/>
            </p:nvSpPr>
            <p:spPr bwMode="auto">
              <a:xfrm>
                <a:off x="480" y="2985"/>
                <a:ext cx="14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  <a:effectLst/>
            </p:spPr>
            <p:txBody>
              <a:bodyPr/>
              <a:lstStyle/>
              <a:p>
                <a:endParaRPr lang="en-GB">
                  <a:latin typeface="Comic Sans MS" pitchFamily="66" charset="0"/>
                </a:endParaRPr>
              </a:p>
            </p:txBody>
          </p:sp>
          <p:sp>
            <p:nvSpPr>
              <p:cNvPr id="362515" name="Text Box 19"/>
              <p:cNvSpPr txBox="1">
                <a:spLocks noChangeArrowheads="1"/>
              </p:cNvSpPr>
              <p:nvPr/>
            </p:nvSpPr>
            <p:spPr bwMode="auto">
              <a:xfrm>
                <a:off x="912" y="2112"/>
                <a:ext cx="214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omic Sans MS" pitchFamily="66" charset="0"/>
                  </a:rPr>
                  <a:t>y</a:t>
                </a:r>
                <a:endParaRPr lang="en-GB">
                  <a:latin typeface="Comic Sans MS" pitchFamily="66" charset="0"/>
                </a:endParaRPr>
              </a:p>
            </p:txBody>
          </p:sp>
          <p:sp>
            <p:nvSpPr>
              <p:cNvPr id="362516" name="Text Box 20"/>
              <p:cNvSpPr txBox="1">
                <a:spLocks noChangeArrowheads="1"/>
              </p:cNvSpPr>
              <p:nvPr/>
            </p:nvSpPr>
            <p:spPr bwMode="auto">
              <a:xfrm>
                <a:off x="1873" y="2985"/>
                <a:ext cx="225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omic Sans MS" pitchFamily="66" charset="0"/>
                  </a:rPr>
                  <a:t>x</a:t>
                </a:r>
                <a:endParaRPr lang="en-GB">
                  <a:latin typeface="Comic Sans MS" pitchFamily="66" charset="0"/>
                </a:endParaRPr>
              </a:p>
            </p:txBody>
          </p:sp>
        </p:grpSp>
        <p:sp>
          <p:nvSpPr>
            <p:cNvPr id="362510" name="Text Box 14"/>
            <p:cNvSpPr txBox="1">
              <a:spLocks noChangeArrowheads="1"/>
            </p:cNvSpPr>
            <p:nvPr/>
          </p:nvSpPr>
          <p:spPr bwMode="auto">
            <a:xfrm>
              <a:off x="334" y="1854"/>
              <a:ext cx="1498" cy="25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omic Sans MS" pitchFamily="66" charset="0"/>
                  <a:sym typeface="Symbol" pitchFamily="18" charset="2"/>
                </a:rPr>
                <a:t>b</a:t>
              </a:r>
              <a:r>
                <a:rPr lang="en-GB" sz="2000" b="1" baseline="30000" dirty="0">
                  <a:solidFill>
                    <a:schemeClr val="tx1"/>
                  </a:solidFill>
                  <a:latin typeface="Comic Sans MS" pitchFamily="66" charset="0"/>
                  <a:sym typeface="Symbol" pitchFamily="18" charset="2"/>
                </a:rPr>
                <a:t>2</a:t>
              </a:r>
              <a:r>
                <a:rPr lang="en-GB" sz="2000" b="1" dirty="0">
                  <a:solidFill>
                    <a:schemeClr val="tx1"/>
                  </a:solidFill>
                  <a:latin typeface="Comic Sans MS" pitchFamily="66" charset="0"/>
                  <a:sym typeface="Symbol" pitchFamily="18" charset="2"/>
                </a:rPr>
                <a:t> – 4ac</a:t>
              </a:r>
              <a:r>
                <a:rPr lang="en-US" sz="2000" b="1" dirty="0">
                  <a:latin typeface="Comic Sans MS" pitchFamily="66" charset="0"/>
                </a:rPr>
                <a:t> </a:t>
              </a:r>
              <a:r>
                <a:rPr lang="en-US" sz="2000" b="1" dirty="0" smtClean="0">
                  <a:latin typeface="Comic Sans MS" pitchFamily="66" charset="0"/>
                </a:rPr>
                <a:t>&gt; 0</a:t>
              </a:r>
              <a:endParaRPr lang="en-GB" sz="2000" b="1" dirty="0">
                <a:latin typeface="Comic Sans MS" pitchFamily="66" charset="0"/>
              </a:endParaRPr>
            </a:p>
          </p:txBody>
        </p:sp>
      </p:grpSp>
      <p:sp>
        <p:nvSpPr>
          <p:cNvPr id="362518" name="Text Box 22"/>
          <p:cNvSpPr txBox="1">
            <a:spLocks noChangeArrowheads="1"/>
          </p:cNvSpPr>
          <p:nvPr/>
        </p:nvSpPr>
        <p:spPr bwMode="auto">
          <a:xfrm>
            <a:off x="571498" y="5828506"/>
            <a:ext cx="2397125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Comic Sans MS" pitchFamily="66" charset="0"/>
                <a:sym typeface="Symbol" pitchFamily="18" charset="2"/>
              </a:rPr>
              <a:t>Two solutions</a:t>
            </a:r>
            <a:endParaRPr lang="en-GB" sz="2000" b="1" dirty="0">
              <a:latin typeface="Comic Sans MS" pitchFamily="66" charset="0"/>
            </a:endParaRPr>
          </a:p>
        </p:txBody>
      </p:sp>
      <p:sp>
        <p:nvSpPr>
          <p:cNvPr id="362544" name="Freeform 48"/>
          <p:cNvSpPr>
            <a:spLocks/>
          </p:cNvSpPr>
          <p:nvPr/>
        </p:nvSpPr>
        <p:spPr bwMode="auto">
          <a:xfrm>
            <a:off x="982661" y="3877468"/>
            <a:ext cx="820737" cy="1501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6" y="304"/>
              </a:cxn>
              <a:cxn ang="0">
                <a:pos x="193" y="581"/>
              </a:cxn>
              <a:cxn ang="0">
                <a:pos x="313" y="804"/>
              </a:cxn>
              <a:cxn ang="0">
                <a:pos x="419" y="920"/>
              </a:cxn>
              <a:cxn ang="0">
                <a:pos x="517" y="946"/>
              </a:cxn>
            </a:cxnLst>
            <a:rect l="0" t="0" r="r" b="b"/>
            <a:pathLst>
              <a:path w="517" h="946">
                <a:moveTo>
                  <a:pt x="0" y="0"/>
                </a:moveTo>
                <a:cubicBezTo>
                  <a:pt x="26" y="101"/>
                  <a:pt x="54" y="208"/>
                  <a:pt x="86" y="304"/>
                </a:cubicBezTo>
                <a:cubicBezTo>
                  <a:pt x="119" y="401"/>
                  <a:pt x="155" y="498"/>
                  <a:pt x="193" y="581"/>
                </a:cubicBezTo>
                <a:cubicBezTo>
                  <a:pt x="231" y="665"/>
                  <a:pt x="275" y="748"/>
                  <a:pt x="313" y="804"/>
                </a:cubicBezTo>
                <a:cubicBezTo>
                  <a:pt x="350" y="860"/>
                  <a:pt x="385" y="896"/>
                  <a:pt x="419" y="920"/>
                </a:cubicBezTo>
                <a:cubicBezTo>
                  <a:pt x="453" y="944"/>
                  <a:pt x="497" y="941"/>
                  <a:pt x="517" y="946"/>
                </a:cubicBezTo>
              </a:path>
            </a:pathLst>
          </a:custGeom>
          <a:noFill/>
          <a:ln w="28575" cmpd="sng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Comic Sans MS" pitchFamily="66" charset="0"/>
            </a:endParaRPr>
          </a:p>
        </p:txBody>
      </p:sp>
      <p:sp>
        <p:nvSpPr>
          <p:cNvPr id="362545" name="Freeform 49"/>
          <p:cNvSpPr>
            <a:spLocks/>
          </p:cNvSpPr>
          <p:nvPr/>
        </p:nvSpPr>
        <p:spPr bwMode="auto">
          <a:xfrm>
            <a:off x="1797048" y="3877468"/>
            <a:ext cx="819150" cy="1503363"/>
          </a:xfrm>
          <a:custGeom>
            <a:avLst/>
            <a:gdLst/>
            <a:ahLst/>
            <a:cxnLst>
              <a:cxn ang="0">
                <a:pos x="516" y="0"/>
              </a:cxn>
              <a:cxn ang="0">
                <a:pos x="430" y="304"/>
              </a:cxn>
              <a:cxn ang="0">
                <a:pos x="323" y="581"/>
              </a:cxn>
              <a:cxn ang="0">
                <a:pos x="203" y="804"/>
              </a:cxn>
              <a:cxn ang="0">
                <a:pos x="97" y="920"/>
              </a:cxn>
              <a:cxn ang="0">
                <a:pos x="0" y="947"/>
              </a:cxn>
            </a:cxnLst>
            <a:rect l="0" t="0" r="r" b="b"/>
            <a:pathLst>
              <a:path w="516" h="947">
                <a:moveTo>
                  <a:pt x="516" y="0"/>
                </a:moveTo>
                <a:cubicBezTo>
                  <a:pt x="490" y="101"/>
                  <a:pt x="462" y="208"/>
                  <a:pt x="430" y="304"/>
                </a:cubicBezTo>
                <a:cubicBezTo>
                  <a:pt x="397" y="401"/>
                  <a:pt x="361" y="498"/>
                  <a:pt x="323" y="581"/>
                </a:cubicBezTo>
                <a:cubicBezTo>
                  <a:pt x="285" y="665"/>
                  <a:pt x="241" y="748"/>
                  <a:pt x="203" y="804"/>
                </a:cubicBezTo>
                <a:cubicBezTo>
                  <a:pt x="166" y="860"/>
                  <a:pt x="131" y="896"/>
                  <a:pt x="97" y="920"/>
                </a:cubicBezTo>
                <a:cubicBezTo>
                  <a:pt x="63" y="944"/>
                  <a:pt x="20" y="941"/>
                  <a:pt x="0" y="947"/>
                </a:cubicBezTo>
              </a:path>
            </a:pathLst>
          </a:custGeom>
          <a:noFill/>
          <a:ln w="28575" cmpd="sng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Comic Sans MS" pitchFamily="66" charset="0"/>
            </a:endParaRPr>
          </a:p>
        </p:txBody>
      </p:sp>
      <p:sp>
        <p:nvSpPr>
          <p:cNvPr id="362548" name="Freeform 52"/>
          <p:cNvSpPr>
            <a:spLocks/>
          </p:cNvSpPr>
          <p:nvPr/>
        </p:nvSpPr>
        <p:spPr bwMode="auto">
          <a:xfrm>
            <a:off x="4135436" y="3972718"/>
            <a:ext cx="661987" cy="11811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9" y="238"/>
              </a:cxn>
              <a:cxn ang="0">
                <a:pos x="155" y="454"/>
              </a:cxn>
              <a:cxn ang="0">
                <a:pos x="251" y="628"/>
              </a:cxn>
              <a:cxn ang="0">
                <a:pos x="336" y="719"/>
              </a:cxn>
              <a:cxn ang="0">
                <a:pos x="417" y="744"/>
              </a:cxn>
            </a:cxnLst>
            <a:rect l="0" t="0" r="r" b="b"/>
            <a:pathLst>
              <a:path w="417" h="744">
                <a:moveTo>
                  <a:pt x="0" y="0"/>
                </a:moveTo>
                <a:cubicBezTo>
                  <a:pt x="21" y="79"/>
                  <a:pt x="43" y="162"/>
                  <a:pt x="69" y="238"/>
                </a:cubicBezTo>
                <a:cubicBezTo>
                  <a:pt x="95" y="313"/>
                  <a:pt x="125" y="389"/>
                  <a:pt x="155" y="454"/>
                </a:cubicBezTo>
                <a:cubicBezTo>
                  <a:pt x="185" y="519"/>
                  <a:pt x="220" y="584"/>
                  <a:pt x="251" y="628"/>
                </a:cubicBezTo>
                <a:cubicBezTo>
                  <a:pt x="281" y="672"/>
                  <a:pt x="308" y="700"/>
                  <a:pt x="336" y="719"/>
                </a:cubicBezTo>
                <a:cubicBezTo>
                  <a:pt x="364" y="738"/>
                  <a:pt x="400" y="739"/>
                  <a:pt x="417" y="744"/>
                </a:cubicBezTo>
              </a:path>
            </a:pathLst>
          </a:custGeom>
          <a:noFill/>
          <a:ln w="28575" cmpd="sng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Comic Sans MS" pitchFamily="66" charset="0"/>
            </a:endParaRPr>
          </a:p>
        </p:txBody>
      </p:sp>
      <p:sp>
        <p:nvSpPr>
          <p:cNvPr id="362549" name="Freeform 53"/>
          <p:cNvSpPr>
            <a:spLocks/>
          </p:cNvSpPr>
          <p:nvPr/>
        </p:nvSpPr>
        <p:spPr bwMode="auto">
          <a:xfrm>
            <a:off x="4792661" y="3972718"/>
            <a:ext cx="658812" cy="1177925"/>
          </a:xfrm>
          <a:custGeom>
            <a:avLst/>
            <a:gdLst/>
            <a:ahLst/>
            <a:cxnLst>
              <a:cxn ang="0">
                <a:pos x="415" y="0"/>
              </a:cxn>
              <a:cxn ang="0">
                <a:pos x="346" y="238"/>
              </a:cxn>
              <a:cxn ang="0">
                <a:pos x="260" y="454"/>
              </a:cxn>
              <a:cxn ang="0">
                <a:pos x="164" y="628"/>
              </a:cxn>
              <a:cxn ang="0">
                <a:pos x="79" y="719"/>
              </a:cxn>
              <a:cxn ang="0">
                <a:pos x="0" y="742"/>
              </a:cxn>
            </a:cxnLst>
            <a:rect l="0" t="0" r="r" b="b"/>
            <a:pathLst>
              <a:path w="415" h="742">
                <a:moveTo>
                  <a:pt x="415" y="0"/>
                </a:moveTo>
                <a:cubicBezTo>
                  <a:pt x="394" y="79"/>
                  <a:pt x="372" y="162"/>
                  <a:pt x="346" y="238"/>
                </a:cubicBezTo>
                <a:cubicBezTo>
                  <a:pt x="320" y="313"/>
                  <a:pt x="290" y="389"/>
                  <a:pt x="260" y="454"/>
                </a:cubicBezTo>
                <a:cubicBezTo>
                  <a:pt x="230" y="519"/>
                  <a:pt x="195" y="584"/>
                  <a:pt x="164" y="628"/>
                </a:cubicBezTo>
                <a:cubicBezTo>
                  <a:pt x="134" y="672"/>
                  <a:pt x="106" y="700"/>
                  <a:pt x="79" y="719"/>
                </a:cubicBezTo>
                <a:cubicBezTo>
                  <a:pt x="52" y="738"/>
                  <a:pt x="16" y="737"/>
                  <a:pt x="0" y="742"/>
                </a:cubicBezTo>
              </a:path>
            </a:pathLst>
          </a:custGeom>
          <a:noFill/>
          <a:ln w="28575" cmpd="sng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Comic Sans MS" pitchFamily="66" charset="0"/>
            </a:endParaRPr>
          </a:p>
        </p:txBody>
      </p:sp>
      <p:sp>
        <p:nvSpPr>
          <p:cNvPr id="362557" name="Freeform 61"/>
          <p:cNvSpPr>
            <a:spLocks/>
          </p:cNvSpPr>
          <p:nvPr/>
        </p:nvSpPr>
        <p:spPr bwMode="auto">
          <a:xfrm>
            <a:off x="6765923" y="3953668"/>
            <a:ext cx="661988" cy="9525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9" y="238"/>
              </a:cxn>
              <a:cxn ang="0">
                <a:pos x="155" y="454"/>
              </a:cxn>
              <a:cxn ang="0">
                <a:pos x="251" y="628"/>
              </a:cxn>
              <a:cxn ang="0">
                <a:pos x="336" y="719"/>
              </a:cxn>
              <a:cxn ang="0">
                <a:pos x="417" y="744"/>
              </a:cxn>
            </a:cxnLst>
            <a:rect l="0" t="0" r="r" b="b"/>
            <a:pathLst>
              <a:path w="417" h="744">
                <a:moveTo>
                  <a:pt x="0" y="0"/>
                </a:moveTo>
                <a:cubicBezTo>
                  <a:pt x="21" y="79"/>
                  <a:pt x="43" y="162"/>
                  <a:pt x="69" y="238"/>
                </a:cubicBezTo>
                <a:cubicBezTo>
                  <a:pt x="95" y="313"/>
                  <a:pt x="125" y="389"/>
                  <a:pt x="155" y="454"/>
                </a:cubicBezTo>
                <a:cubicBezTo>
                  <a:pt x="185" y="519"/>
                  <a:pt x="220" y="584"/>
                  <a:pt x="251" y="628"/>
                </a:cubicBezTo>
                <a:cubicBezTo>
                  <a:pt x="281" y="672"/>
                  <a:pt x="308" y="700"/>
                  <a:pt x="336" y="719"/>
                </a:cubicBezTo>
                <a:cubicBezTo>
                  <a:pt x="364" y="738"/>
                  <a:pt x="400" y="739"/>
                  <a:pt x="417" y="744"/>
                </a:cubicBezTo>
              </a:path>
            </a:pathLst>
          </a:custGeom>
          <a:noFill/>
          <a:ln w="28575" cmpd="sng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Comic Sans MS" pitchFamily="66" charset="0"/>
            </a:endParaRPr>
          </a:p>
        </p:txBody>
      </p:sp>
      <p:sp>
        <p:nvSpPr>
          <p:cNvPr id="362558" name="Freeform 62"/>
          <p:cNvSpPr>
            <a:spLocks/>
          </p:cNvSpPr>
          <p:nvPr/>
        </p:nvSpPr>
        <p:spPr bwMode="auto">
          <a:xfrm>
            <a:off x="7423148" y="3953668"/>
            <a:ext cx="658813" cy="949325"/>
          </a:xfrm>
          <a:custGeom>
            <a:avLst/>
            <a:gdLst/>
            <a:ahLst/>
            <a:cxnLst>
              <a:cxn ang="0">
                <a:pos x="415" y="0"/>
              </a:cxn>
              <a:cxn ang="0">
                <a:pos x="346" y="238"/>
              </a:cxn>
              <a:cxn ang="0">
                <a:pos x="260" y="454"/>
              </a:cxn>
              <a:cxn ang="0">
                <a:pos x="164" y="628"/>
              </a:cxn>
              <a:cxn ang="0">
                <a:pos x="79" y="719"/>
              </a:cxn>
              <a:cxn ang="0">
                <a:pos x="0" y="742"/>
              </a:cxn>
            </a:cxnLst>
            <a:rect l="0" t="0" r="r" b="b"/>
            <a:pathLst>
              <a:path w="415" h="742">
                <a:moveTo>
                  <a:pt x="415" y="0"/>
                </a:moveTo>
                <a:cubicBezTo>
                  <a:pt x="394" y="79"/>
                  <a:pt x="372" y="162"/>
                  <a:pt x="346" y="238"/>
                </a:cubicBezTo>
                <a:cubicBezTo>
                  <a:pt x="320" y="313"/>
                  <a:pt x="290" y="389"/>
                  <a:pt x="260" y="454"/>
                </a:cubicBezTo>
                <a:cubicBezTo>
                  <a:pt x="230" y="519"/>
                  <a:pt x="195" y="584"/>
                  <a:pt x="164" y="628"/>
                </a:cubicBezTo>
                <a:cubicBezTo>
                  <a:pt x="134" y="672"/>
                  <a:pt x="106" y="700"/>
                  <a:pt x="79" y="719"/>
                </a:cubicBezTo>
                <a:cubicBezTo>
                  <a:pt x="52" y="738"/>
                  <a:pt x="16" y="737"/>
                  <a:pt x="0" y="742"/>
                </a:cubicBezTo>
              </a:path>
            </a:pathLst>
          </a:custGeom>
          <a:noFill/>
          <a:ln w="28575" cmpd="sng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Comic Sans MS" pitchFamily="66" charset="0"/>
            </a:endParaRPr>
          </a:p>
        </p:txBody>
      </p:sp>
      <p:sp>
        <p:nvSpPr>
          <p:cNvPr id="362562" name="Oval 66"/>
          <p:cNvSpPr>
            <a:spLocks noChangeArrowheads="1"/>
          </p:cNvSpPr>
          <p:nvPr/>
        </p:nvSpPr>
        <p:spPr bwMode="auto">
          <a:xfrm>
            <a:off x="1435098" y="5114131"/>
            <a:ext cx="71438" cy="73025"/>
          </a:xfrm>
          <a:prstGeom prst="ellipse">
            <a:avLst/>
          </a:prstGeom>
          <a:solidFill>
            <a:srgbClr val="FFCFAF"/>
          </a:solidFill>
          <a:ln w="28575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Comic Sans MS" pitchFamily="66" charset="0"/>
            </a:endParaRPr>
          </a:p>
        </p:txBody>
      </p:sp>
      <p:sp>
        <p:nvSpPr>
          <p:cNvPr id="362563" name="Oval 67"/>
          <p:cNvSpPr>
            <a:spLocks noChangeArrowheads="1"/>
          </p:cNvSpPr>
          <p:nvPr/>
        </p:nvSpPr>
        <p:spPr bwMode="auto">
          <a:xfrm>
            <a:off x="2089148" y="5110956"/>
            <a:ext cx="71438" cy="73025"/>
          </a:xfrm>
          <a:prstGeom prst="ellipse">
            <a:avLst/>
          </a:prstGeom>
          <a:solidFill>
            <a:srgbClr val="FFCFAF"/>
          </a:solidFill>
          <a:ln w="28575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Comic Sans MS" pitchFamily="66" charset="0"/>
            </a:endParaRPr>
          </a:p>
        </p:txBody>
      </p:sp>
      <p:sp>
        <p:nvSpPr>
          <p:cNvPr id="362564" name="Oval 68"/>
          <p:cNvSpPr>
            <a:spLocks noChangeArrowheads="1"/>
          </p:cNvSpPr>
          <p:nvPr/>
        </p:nvSpPr>
        <p:spPr bwMode="auto">
          <a:xfrm>
            <a:off x="4756148" y="5120481"/>
            <a:ext cx="71438" cy="73025"/>
          </a:xfrm>
          <a:prstGeom prst="ellipse">
            <a:avLst/>
          </a:prstGeom>
          <a:solidFill>
            <a:srgbClr val="FFCFAF"/>
          </a:solidFill>
          <a:ln w="28575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4808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36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36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6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6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62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362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2529" grpId="0" animBg="1"/>
      <p:bldP spid="362538" grpId="0" animBg="1"/>
      <p:bldP spid="362518" grpId="0" animBg="1"/>
      <p:bldP spid="362544" grpId="0" animBg="1"/>
      <p:bldP spid="362545" grpId="0" animBg="1"/>
      <p:bldP spid="362548" grpId="0" animBg="1"/>
      <p:bldP spid="362549" grpId="0" animBg="1"/>
      <p:bldP spid="362557" grpId="0" animBg="1"/>
      <p:bldP spid="362558" grpId="0" animBg="1"/>
      <p:bldP spid="362562" grpId="0" animBg="1"/>
      <p:bldP spid="362563" grpId="0" animBg="1"/>
      <p:bldP spid="36256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1124744"/>
            <a:ext cx="676875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Find the values of k for which </a:t>
            </a:r>
          </a:p>
          <a:p>
            <a:r>
              <a:rPr lang="en-GB" sz="2400" dirty="0" smtClean="0">
                <a:latin typeface="Comic Sans MS" panose="030F0702030302020204" pitchFamily="66" charset="0"/>
              </a:rPr>
              <a:t>f(x) = x² + </a:t>
            </a:r>
            <a:r>
              <a:rPr lang="en-GB" sz="2400" dirty="0" err="1" smtClean="0">
                <a:latin typeface="Comic Sans MS" panose="030F0702030302020204" pitchFamily="66" charset="0"/>
              </a:rPr>
              <a:t>kx</a:t>
            </a:r>
            <a:r>
              <a:rPr lang="en-GB" sz="2400" dirty="0" smtClean="0">
                <a:latin typeface="Comic Sans MS" panose="030F0702030302020204" pitchFamily="66" charset="0"/>
              </a:rPr>
              <a:t> + 9 has equal roots.</a:t>
            </a:r>
          </a:p>
          <a:p>
            <a:endParaRPr lang="en-GB" sz="2400" dirty="0" smtClean="0">
              <a:latin typeface="Comic Sans MS" panose="030F0702030302020204" pitchFamily="66" charset="0"/>
            </a:endParaRPr>
          </a:p>
          <a:p>
            <a:r>
              <a:rPr lang="en-GB" sz="2400" dirty="0" smtClean="0">
                <a:latin typeface="Comic Sans MS" panose="030F0702030302020204" pitchFamily="66" charset="0"/>
              </a:rPr>
              <a:t>a = 1, b = k, c = 9</a:t>
            </a:r>
          </a:p>
          <a:p>
            <a:r>
              <a:rPr lang="en-GB" sz="2400" dirty="0" smtClean="0">
                <a:latin typeface="Comic Sans MS" panose="030F0702030302020204" pitchFamily="66" charset="0"/>
              </a:rPr>
              <a:t>For equal roots, b² - 4ac = 0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 smtClean="0">
                <a:latin typeface="Comic Sans MS" panose="030F0702030302020204" pitchFamily="66" charset="0"/>
              </a:rPr>
              <a:t>k² - 4 x 1 x 9 = 0</a:t>
            </a:r>
          </a:p>
          <a:p>
            <a:r>
              <a:rPr lang="en-GB" sz="2400" dirty="0" smtClean="0">
                <a:latin typeface="Comic Sans MS" panose="030F0702030302020204" pitchFamily="66" charset="0"/>
              </a:rPr>
              <a:t>         k² - 36 = 0</a:t>
            </a:r>
          </a:p>
          <a:p>
            <a:r>
              <a:rPr lang="en-GB" sz="2400" dirty="0" smtClean="0">
                <a:latin typeface="Comic Sans MS" panose="030F0702030302020204" pitchFamily="66" charset="0"/>
              </a:rPr>
              <a:t> (k + 6)(k – 6) = 0</a:t>
            </a:r>
          </a:p>
          <a:p>
            <a:endParaRPr lang="en-GB" sz="2400" dirty="0" smtClean="0">
              <a:latin typeface="Comic Sans MS" panose="030F0702030302020204" pitchFamily="66" charset="0"/>
            </a:endParaRPr>
          </a:p>
          <a:p>
            <a:r>
              <a:rPr lang="en-GB" sz="2400" dirty="0" smtClean="0">
                <a:latin typeface="Comic Sans MS" panose="030F0702030302020204" pitchFamily="66" charset="0"/>
              </a:rPr>
              <a:t>So k = ±6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161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1124744"/>
            <a:ext cx="676875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Find the range of values of k for which </a:t>
            </a:r>
          </a:p>
          <a:p>
            <a:r>
              <a:rPr lang="en-GB" sz="2400" dirty="0" smtClean="0">
                <a:latin typeface="Comic Sans MS" panose="030F0702030302020204" pitchFamily="66" charset="0"/>
              </a:rPr>
              <a:t>x² + </a:t>
            </a:r>
            <a:r>
              <a:rPr lang="en-GB" sz="2400" dirty="0">
                <a:latin typeface="Comic Sans MS" panose="030F0702030302020204" pitchFamily="66" charset="0"/>
              </a:rPr>
              <a:t>4</a:t>
            </a:r>
            <a:r>
              <a:rPr lang="en-GB" sz="2400" dirty="0" smtClean="0">
                <a:latin typeface="Comic Sans MS" panose="030F0702030302020204" pitchFamily="66" charset="0"/>
              </a:rPr>
              <a:t>x + k = 0 has two distinct real solutions.</a:t>
            </a:r>
          </a:p>
          <a:p>
            <a:endParaRPr lang="en-GB" sz="2400" dirty="0" smtClean="0">
              <a:latin typeface="Comic Sans MS" panose="030F0702030302020204" pitchFamily="66" charset="0"/>
            </a:endParaRPr>
          </a:p>
          <a:p>
            <a:r>
              <a:rPr lang="en-GB" sz="2400" dirty="0" smtClean="0">
                <a:latin typeface="Comic Sans MS" panose="030F0702030302020204" pitchFamily="66" charset="0"/>
              </a:rPr>
              <a:t>a = 1, b = 4, c = k</a:t>
            </a:r>
          </a:p>
          <a:p>
            <a:r>
              <a:rPr lang="en-GB" sz="2400" dirty="0" smtClean="0">
                <a:latin typeface="Comic Sans MS" panose="030F0702030302020204" pitchFamily="66" charset="0"/>
              </a:rPr>
              <a:t>For equal roots, b² - 4ac &gt; 0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 smtClean="0">
                <a:latin typeface="Comic Sans MS" panose="030F0702030302020204" pitchFamily="66" charset="0"/>
              </a:rPr>
              <a:t>4² - 4 x 1 x k &gt; 0</a:t>
            </a:r>
          </a:p>
          <a:p>
            <a:r>
              <a:rPr lang="en-GB" sz="2400" dirty="0" smtClean="0">
                <a:latin typeface="Comic Sans MS" panose="030F0702030302020204" pitchFamily="66" charset="0"/>
              </a:rPr>
              <a:t>          16 – 4k </a:t>
            </a:r>
            <a:r>
              <a:rPr lang="en-GB" sz="2400" dirty="0">
                <a:latin typeface="Comic Sans MS" panose="030F0702030302020204" pitchFamily="66" charset="0"/>
              </a:rPr>
              <a:t>&gt;</a:t>
            </a:r>
            <a:r>
              <a:rPr lang="en-GB" sz="2400" dirty="0" smtClean="0">
                <a:latin typeface="Comic Sans MS" panose="030F0702030302020204" pitchFamily="66" charset="0"/>
              </a:rPr>
              <a:t> 0</a:t>
            </a:r>
          </a:p>
          <a:p>
            <a:r>
              <a:rPr lang="en-GB" sz="2400" dirty="0" smtClean="0">
                <a:latin typeface="Comic Sans MS" panose="030F0702030302020204" pitchFamily="66" charset="0"/>
              </a:rPr>
              <a:t>                 16 &gt; 4k</a:t>
            </a:r>
          </a:p>
          <a:p>
            <a:endParaRPr lang="en-GB" sz="2400" dirty="0" smtClean="0">
              <a:latin typeface="Comic Sans MS" panose="030F0702030302020204" pitchFamily="66" charset="0"/>
            </a:endParaRPr>
          </a:p>
          <a:p>
            <a:r>
              <a:rPr lang="en-GB" sz="2400" dirty="0" smtClean="0">
                <a:latin typeface="Comic Sans MS" panose="030F0702030302020204" pitchFamily="66" charset="0"/>
              </a:rPr>
              <a:t>So k &lt; 4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512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914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1720" y="1124744"/>
            <a:ext cx="6912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u="sng" dirty="0" smtClean="0">
                <a:latin typeface="Comic Sans MS" panose="030F0702030302020204" pitchFamily="66" charset="0"/>
              </a:rPr>
              <a:t>Answers</a:t>
            </a:r>
            <a:endParaRPr lang="en-GB" sz="2000" b="1" u="sng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21781" y="1700808"/>
            <a:ext cx="338437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1. a) 52</a:t>
            </a:r>
          </a:p>
          <a:p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 smtClean="0">
                <a:latin typeface="Comic Sans MS" panose="030F0702030302020204" pitchFamily="66" charset="0"/>
              </a:rPr>
              <a:t>  b) -23</a:t>
            </a:r>
          </a:p>
          <a:p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 smtClean="0">
                <a:latin typeface="Comic Sans MS" panose="030F0702030302020204" pitchFamily="66" charset="0"/>
              </a:rPr>
              <a:t>  c) 37</a:t>
            </a:r>
          </a:p>
          <a:p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 smtClean="0">
                <a:latin typeface="Comic Sans MS" panose="030F0702030302020204" pitchFamily="66" charset="0"/>
              </a:rPr>
              <a:t>  d) 0</a:t>
            </a:r>
          </a:p>
          <a:p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 smtClean="0">
                <a:latin typeface="Comic Sans MS" panose="030F0702030302020204" pitchFamily="66" charset="0"/>
              </a:rPr>
              <a:t>  e) 41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2. a) Two real roots</a:t>
            </a:r>
          </a:p>
          <a:p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 smtClean="0">
                <a:latin typeface="Comic Sans MS" panose="030F0702030302020204" pitchFamily="66" charset="0"/>
              </a:rPr>
              <a:t>   b) No real roots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    c) Two real roots</a:t>
            </a:r>
          </a:p>
          <a:p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 smtClean="0">
                <a:latin typeface="Comic Sans MS" panose="030F0702030302020204" pitchFamily="66" charset="0"/>
              </a:rPr>
              <a:t>   d) One repeated root</a:t>
            </a:r>
          </a:p>
          <a:p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 smtClean="0">
                <a:latin typeface="Comic Sans MS" panose="030F0702030302020204" pitchFamily="66" charset="0"/>
              </a:rPr>
              <a:t>   e) Two real roots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3. k &lt; 9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36096" y="1700808"/>
            <a:ext cx="33843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4. t = 9/8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5. k &gt; 4/3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6. s = 4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7. a) p = 6</a:t>
            </a:r>
          </a:p>
          <a:p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 smtClean="0">
                <a:latin typeface="Comic Sans MS" panose="030F0702030302020204" pitchFamily="66" charset="0"/>
              </a:rPr>
              <a:t>   b) x = -9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8. a) k² + 16</a:t>
            </a:r>
          </a:p>
          <a:p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 smtClean="0">
                <a:latin typeface="Comic Sans MS" panose="030F0702030302020204" pitchFamily="66" charset="0"/>
              </a:rPr>
              <a:t>   b) </a:t>
            </a:r>
            <a:r>
              <a:rPr lang="en-GB" dirty="0">
                <a:latin typeface="Comic Sans MS" panose="030F0702030302020204" pitchFamily="66" charset="0"/>
              </a:rPr>
              <a:t>k² </a:t>
            </a:r>
            <a:r>
              <a:rPr lang="en-GB" dirty="0" smtClean="0">
                <a:latin typeface="Comic Sans MS" panose="030F0702030302020204" pitchFamily="66" charset="0"/>
              </a:rPr>
              <a:t>is positive therefore </a:t>
            </a:r>
          </a:p>
          <a:p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 smtClean="0">
                <a:latin typeface="Comic Sans MS" panose="030F0702030302020204" pitchFamily="66" charset="0"/>
              </a:rPr>
              <a:t>       k² </a:t>
            </a:r>
            <a:r>
              <a:rPr lang="en-GB" dirty="0">
                <a:latin typeface="Comic Sans MS" panose="030F0702030302020204" pitchFamily="66" charset="0"/>
              </a:rPr>
              <a:t>+ </a:t>
            </a:r>
            <a:r>
              <a:rPr lang="en-GB" dirty="0" smtClean="0">
                <a:latin typeface="Comic Sans MS" panose="030F0702030302020204" pitchFamily="66" charset="0"/>
              </a:rPr>
              <a:t>16 is positive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25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352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950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39480" y="1144701"/>
            <a:ext cx="5040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u="sng" dirty="0">
                <a:latin typeface="Comic Sans MS" pitchFamily="66" charset="0"/>
              </a:rPr>
              <a:t>Answers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411760" y="1812108"/>
          <a:ext cx="6096000" cy="342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Question</a:t>
                      </a:r>
                      <a:endParaRPr lang="en-GB" sz="18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Factorise</a:t>
                      </a:r>
                      <a:endParaRPr lang="en-GB" sz="18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Solve</a:t>
                      </a:r>
                      <a:endParaRPr lang="en-GB" sz="18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0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Comic Sans MS"/>
                          <a:ea typeface="MS Mincho"/>
                        </a:rPr>
                        <a:t>x² + 8x + 12</a:t>
                      </a:r>
                      <a:endParaRPr lang="en-GB" sz="1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(x + 2)(x + 6)</a:t>
                      </a:r>
                      <a:endParaRPr lang="en-GB" sz="18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x = -2 </a:t>
                      </a:r>
                      <a:r>
                        <a:rPr lang="en-GB" sz="1800" b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or -6</a:t>
                      </a:r>
                      <a:endParaRPr lang="en-GB" sz="18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0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Comic Sans MS"/>
                          <a:ea typeface="MS Mincho"/>
                        </a:rPr>
                        <a:t>x² + 14x + 48</a:t>
                      </a:r>
                      <a:endParaRPr lang="en-GB" sz="1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(x +</a:t>
                      </a:r>
                      <a:r>
                        <a:rPr lang="en-GB" sz="1800" b="0" baseline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 6)(x + 8)</a:t>
                      </a:r>
                      <a:endParaRPr lang="en-GB" sz="18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x = -6 or -8</a:t>
                      </a:r>
                      <a:endParaRPr lang="en-GB" sz="18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0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Comic Sans MS"/>
                          <a:ea typeface="MS Mincho"/>
                        </a:rPr>
                        <a:t>x² + 15x + 56</a:t>
                      </a:r>
                      <a:endParaRPr lang="en-GB" sz="1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(x + 7)(x</a:t>
                      </a:r>
                      <a:r>
                        <a:rPr lang="en-GB" sz="1800" b="0" baseline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 + 8)</a:t>
                      </a:r>
                      <a:endParaRPr lang="en-GB" sz="18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x = -7 or -8</a:t>
                      </a:r>
                      <a:endParaRPr lang="en-GB" sz="18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70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Comic Sans MS"/>
                          <a:ea typeface="MS Mincho"/>
                        </a:rPr>
                        <a:t>x² - 12x + 27</a:t>
                      </a:r>
                      <a:endParaRPr lang="en-GB" sz="1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(x – 3)(x</a:t>
                      </a:r>
                      <a:r>
                        <a:rPr lang="en-GB" sz="1800" b="0" baseline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 – 9)</a:t>
                      </a:r>
                      <a:endParaRPr lang="en-GB" sz="18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x = 3 or 9</a:t>
                      </a:r>
                      <a:endParaRPr lang="en-GB" sz="18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70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Comic Sans MS"/>
                          <a:ea typeface="MS Mincho"/>
                        </a:rPr>
                        <a:t>x² - 3x + 2</a:t>
                      </a:r>
                      <a:endParaRPr lang="en-GB" sz="1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(x – 1)(x – 2)</a:t>
                      </a:r>
                      <a:endParaRPr lang="en-GB" sz="18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x = 1 or 2</a:t>
                      </a:r>
                      <a:endParaRPr lang="en-GB" sz="18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70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Comic Sans MS"/>
                          <a:ea typeface="MS Mincho"/>
                        </a:rPr>
                        <a:t>x²  - x - 56</a:t>
                      </a:r>
                      <a:endParaRPr lang="en-GB" sz="1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(x – 8)(x</a:t>
                      </a:r>
                      <a:r>
                        <a:rPr lang="en-GB" sz="1800" b="0" baseline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 + 7)</a:t>
                      </a:r>
                      <a:endParaRPr lang="en-GB" sz="18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x = 8 or -7</a:t>
                      </a:r>
                      <a:endParaRPr lang="en-GB" sz="18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70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Comic Sans MS"/>
                          <a:ea typeface="MS Mincho"/>
                        </a:rPr>
                        <a:t>x² + 4x - 21</a:t>
                      </a:r>
                      <a:endParaRPr lang="en-GB" sz="1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(x +</a:t>
                      </a:r>
                      <a:r>
                        <a:rPr lang="en-GB" sz="1800" b="0" baseline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 7)(x – 3)</a:t>
                      </a:r>
                      <a:endParaRPr lang="en-GB" sz="18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x = -7 or 3</a:t>
                      </a:r>
                      <a:endParaRPr lang="en-GB" sz="18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70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Comic Sans MS"/>
                          <a:ea typeface="MS Mincho"/>
                        </a:rPr>
                        <a:t>x² - 9x - 10</a:t>
                      </a:r>
                      <a:endParaRPr lang="en-GB" sz="1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(x – 10)(x + 1)</a:t>
                      </a:r>
                      <a:endParaRPr lang="en-GB" sz="18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x = 10 or -1</a:t>
                      </a:r>
                      <a:endParaRPr lang="en-GB" sz="18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70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omic Sans MS"/>
                          <a:ea typeface="MS Mincho"/>
                        </a:rPr>
                        <a:t>x² - 36</a:t>
                      </a:r>
                      <a:endParaRPr lang="en-GB" sz="18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(x – 6)(x</a:t>
                      </a:r>
                      <a:r>
                        <a:rPr lang="en-GB" sz="1800" b="0" baseline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 + 6)</a:t>
                      </a:r>
                      <a:endParaRPr lang="en-GB" sz="18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x = 6 or -6</a:t>
                      </a:r>
                      <a:endParaRPr lang="en-GB" sz="18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792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47053" y="2111396"/>
            <a:ext cx="3744416" cy="368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93" dirty="0">
                <a:latin typeface="Comic Sans MS" pitchFamily="66" charset="0"/>
              </a:rPr>
              <a:t>2x² + 8x + 8 = 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646061" y="1766539"/>
            <a:ext cx="3744416" cy="368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93" dirty="0">
                <a:latin typeface="Comic Sans MS" pitchFamily="66" charset="0"/>
              </a:rPr>
              <a:t>Factorise and solve: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635896" y="2723677"/>
            <a:ext cx="3744416" cy="368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93" dirty="0">
                <a:latin typeface="Comic Sans MS" pitchFamily="66" charset="0"/>
              </a:rPr>
              <a:t>Product = 16, sum = 8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522595"/>
              </p:ext>
            </p:extLst>
          </p:nvPr>
        </p:nvGraphicFramePr>
        <p:xfrm>
          <a:off x="4031940" y="3163529"/>
          <a:ext cx="2952327" cy="1027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4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41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41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1521">
                <a:tc>
                  <a:txBody>
                    <a:bodyPr/>
                    <a:lstStyle/>
                    <a:p>
                      <a:pPr algn="ctr"/>
                      <a:endParaRPr lang="en-GB" sz="1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521">
                <a:tc>
                  <a:txBody>
                    <a:bodyPr/>
                    <a:lstStyle/>
                    <a:p>
                      <a:pPr algn="ctr"/>
                      <a:endParaRPr lang="en-GB" sz="1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2x²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521">
                <a:tc>
                  <a:txBody>
                    <a:bodyPr/>
                    <a:lstStyle/>
                    <a:p>
                      <a:pPr algn="ctr"/>
                      <a:endParaRPr lang="en-GB" sz="1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8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5277110" y="3862785"/>
            <a:ext cx="461986" cy="368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793" dirty="0">
                <a:latin typeface="Comic Sans MS" pitchFamily="66" charset="0"/>
              </a:rPr>
              <a:t>4x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273282" y="3513134"/>
            <a:ext cx="461986" cy="368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793" dirty="0">
                <a:latin typeface="Comic Sans MS" pitchFamily="66" charset="0"/>
              </a:rPr>
              <a:t>4x</a:t>
            </a:r>
          </a:p>
        </p:txBody>
      </p:sp>
      <p:sp>
        <p:nvSpPr>
          <p:cNvPr id="41" name="Rectangle 40"/>
          <p:cNvSpPr/>
          <p:nvPr/>
        </p:nvSpPr>
        <p:spPr>
          <a:xfrm>
            <a:off x="4257057" y="3513134"/>
            <a:ext cx="461986" cy="368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793" dirty="0">
                <a:latin typeface="Comic Sans MS" pitchFamily="66" charset="0"/>
              </a:rPr>
              <a:t>2x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347643" y="3163530"/>
            <a:ext cx="320922" cy="368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793" dirty="0">
                <a:latin typeface="Comic Sans MS" pitchFamily="66" charset="0"/>
              </a:rPr>
              <a:t>x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331342" y="3853395"/>
            <a:ext cx="325731" cy="368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793" dirty="0">
                <a:latin typeface="Comic Sans MS" pitchFamily="66" charset="0"/>
              </a:rPr>
              <a:t>4</a:t>
            </a:r>
          </a:p>
        </p:txBody>
      </p:sp>
      <p:sp>
        <p:nvSpPr>
          <p:cNvPr id="44" name="Rectangle 43"/>
          <p:cNvSpPr/>
          <p:nvPr/>
        </p:nvSpPr>
        <p:spPr>
          <a:xfrm>
            <a:off x="6341409" y="3163529"/>
            <a:ext cx="325731" cy="368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793" dirty="0">
                <a:latin typeface="Comic Sans MS" pitchFamily="66" charset="0"/>
              </a:rPr>
              <a:t>2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635896" y="4293096"/>
            <a:ext cx="3744416" cy="368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93" dirty="0">
                <a:latin typeface="Comic Sans MS" pitchFamily="66" charset="0"/>
              </a:rPr>
              <a:t>(2x + 4)(x + 2) = 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662242" y="4637953"/>
            <a:ext cx="3744416" cy="368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93" dirty="0">
                <a:latin typeface="Comic Sans MS" pitchFamily="66" charset="0"/>
              </a:rPr>
              <a:t>x = -2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4670954" y="2456253"/>
            <a:ext cx="496351" cy="1171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Arrow Connector 7"/>
          <p:cNvCxnSpPr/>
          <p:nvPr/>
        </p:nvCxnSpPr>
        <p:spPr bwMode="auto">
          <a:xfrm flipH="1">
            <a:off x="5534450" y="2456253"/>
            <a:ext cx="471745" cy="1171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Rectangle 8"/>
          <p:cNvSpPr/>
          <p:nvPr/>
        </p:nvSpPr>
        <p:spPr>
          <a:xfrm>
            <a:off x="5167304" y="2456251"/>
            <a:ext cx="429926" cy="368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793" dirty="0">
                <a:latin typeface="Comic Sans MS" pitchFamily="66" charset="0"/>
              </a:rPr>
              <a:t>16</a:t>
            </a:r>
            <a:endParaRPr lang="en-GB" sz="1793" dirty="0"/>
          </a:p>
        </p:txBody>
      </p:sp>
    </p:spTree>
    <p:extLst>
      <p:ext uri="{BB962C8B-B14F-4D97-AF65-F5344CB8AC3E}">
        <p14:creationId xmlns:p14="http://schemas.microsoft.com/office/powerpoint/2010/main" val="1160447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9" grpId="0"/>
      <p:bldP spid="4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20707" y="2054571"/>
            <a:ext cx="3744416" cy="368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93" dirty="0">
                <a:latin typeface="Comic Sans MS" pitchFamily="66" charset="0"/>
              </a:rPr>
              <a:t>7x² - 19x - 6 = 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619715" y="1709714"/>
            <a:ext cx="3744416" cy="368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93" dirty="0">
                <a:latin typeface="Comic Sans MS" pitchFamily="66" charset="0"/>
              </a:rPr>
              <a:t>Factorise and solve: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609550" y="2666852"/>
            <a:ext cx="3744416" cy="368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93" dirty="0">
                <a:latin typeface="Comic Sans MS" pitchFamily="66" charset="0"/>
              </a:rPr>
              <a:t>Product = -42, sum = -19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253405"/>
              </p:ext>
            </p:extLst>
          </p:nvPr>
        </p:nvGraphicFramePr>
        <p:xfrm>
          <a:off x="4005594" y="3106704"/>
          <a:ext cx="2952327" cy="1027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4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41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41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1521">
                <a:tc>
                  <a:txBody>
                    <a:bodyPr/>
                    <a:lstStyle/>
                    <a:p>
                      <a:pPr algn="ctr"/>
                      <a:endParaRPr lang="en-GB" sz="1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521">
                <a:tc>
                  <a:txBody>
                    <a:bodyPr/>
                    <a:lstStyle/>
                    <a:p>
                      <a:pPr algn="ctr"/>
                      <a:endParaRPr lang="en-GB" sz="1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7x²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521">
                <a:tc>
                  <a:txBody>
                    <a:bodyPr/>
                    <a:lstStyle/>
                    <a:p>
                      <a:pPr algn="ctr"/>
                      <a:endParaRPr lang="en-GB" sz="1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-6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5150575" y="3805960"/>
            <a:ext cx="662362" cy="368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793" dirty="0">
                <a:latin typeface="Comic Sans MS" pitchFamily="66" charset="0"/>
              </a:rPr>
              <a:t>-21x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246935" y="3456309"/>
            <a:ext cx="461986" cy="368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793" dirty="0">
                <a:latin typeface="Comic Sans MS" pitchFamily="66" charset="0"/>
              </a:rPr>
              <a:t>2x</a:t>
            </a:r>
          </a:p>
        </p:txBody>
      </p:sp>
      <p:sp>
        <p:nvSpPr>
          <p:cNvPr id="41" name="Rectangle 40"/>
          <p:cNvSpPr/>
          <p:nvPr/>
        </p:nvSpPr>
        <p:spPr>
          <a:xfrm>
            <a:off x="4301244" y="3456309"/>
            <a:ext cx="320922" cy="368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793" dirty="0">
                <a:latin typeface="Comic Sans MS" pitchFamily="66" charset="0"/>
              </a:rPr>
              <a:t>x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250765" y="3106705"/>
            <a:ext cx="461986" cy="368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793" dirty="0">
                <a:latin typeface="Comic Sans MS" pitchFamily="66" charset="0"/>
              </a:rPr>
              <a:t>7x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256907" y="3796570"/>
            <a:ext cx="421910" cy="368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793" dirty="0">
                <a:latin typeface="Comic Sans MS" pitchFamily="66" charset="0"/>
              </a:rPr>
              <a:t>-3</a:t>
            </a:r>
          </a:p>
        </p:txBody>
      </p:sp>
      <p:sp>
        <p:nvSpPr>
          <p:cNvPr id="44" name="Rectangle 43"/>
          <p:cNvSpPr/>
          <p:nvPr/>
        </p:nvSpPr>
        <p:spPr>
          <a:xfrm>
            <a:off x="6315063" y="3106704"/>
            <a:ext cx="325731" cy="368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793" dirty="0">
                <a:latin typeface="Comic Sans MS" pitchFamily="66" charset="0"/>
              </a:rPr>
              <a:t>2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609550" y="4236271"/>
            <a:ext cx="3744416" cy="368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93" dirty="0">
                <a:latin typeface="Comic Sans MS" pitchFamily="66" charset="0"/>
              </a:rPr>
              <a:t>(x - 3)(7x + 2) = 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635896" y="4581128"/>
            <a:ext cx="3744416" cy="368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93" dirty="0">
                <a:latin typeface="Comic Sans MS" pitchFamily="66" charset="0"/>
              </a:rPr>
              <a:t>x = 3 or -2/7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4644608" y="2399428"/>
            <a:ext cx="496351" cy="1171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Arrow Connector 7"/>
          <p:cNvCxnSpPr/>
          <p:nvPr/>
        </p:nvCxnSpPr>
        <p:spPr bwMode="auto">
          <a:xfrm flipH="1">
            <a:off x="5508104" y="2399428"/>
            <a:ext cx="471745" cy="1171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Rectangle 8"/>
          <p:cNvSpPr/>
          <p:nvPr/>
        </p:nvSpPr>
        <p:spPr>
          <a:xfrm>
            <a:off x="5018970" y="2399425"/>
            <a:ext cx="562975" cy="368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793" dirty="0">
                <a:latin typeface="Comic Sans MS" pitchFamily="66" charset="0"/>
              </a:rPr>
              <a:t>-42</a:t>
            </a:r>
            <a:endParaRPr lang="en-GB" sz="1793" dirty="0"/>
          </a:p>
        </p:txBody>
      </p:sp>
    </p:spTree>
    <p:extLst>
      <p:ext uri="{BB962C8B-B14F-4D97-AF65-F5344CB8AC3E}">
        <p14:creationId xmlns:p14="http://schemas.microsoft.com/office/powerpoint/2010/main" val="3553069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9" grpId="0"/>
      <p:bldP spid="4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383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15816" y="1196752"/>
            <a:ext cx="5040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u="sng" dirty="0">
                <a:latin typeface="Comic Sans MS" pitchFamily="66" charset="0"/>
              </a:rPr>
              <a:t>Answers</a:t>
            </a:r>
          </a:p>
        </p:txBody>
      </p:sp>
      <p:graphicFrame>
        <p:nvGraphicFramePr>
          <p:cNvPr id="38" name="Table 37"/>
          <p:cNvGraphicFramePr>
            <a:graphicFrameLocks noGrp="1"/>
          </p:cNvGraphicFramePr>
          <p:nvPr>
            <p:extLst/>
          </p:nvPr>
        </p:nvGraphicFramePr>
        <p:xfrm>
          <a:off x="2483768" y="1700808"/>
          <a:ext cx="6096000" cy="3083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7012"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Question</a:t>
                      </a:r>
                      <a:endParaRPr lang="en-GB" sz="18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Factorise</a:t>
                      </a:r>
                      <a:endParaRPr lang="en-GB" sz="18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Solve</a:t>
                      </a:r>
                      <a:endParaRPr lang="en-GB" sz="18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0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Comic Sans MS"/>
                          <a:ea typeface="MS Mincho"/>
                        </a:rPr>
                        <a:t>4x² - 19x </a:t>
                      </a:r>
                      <a:r>
                        <a:rPr lang="en-GB" sz="1800" dirty="0">
                          <a:effectLst/>
                          <a:latin typeface="Comic Sans MS"/>
                          <a:ea typeface="MS Mincho"/>
                        </a:rPr>
                        <a:t>+ 12</a:t>
                      </a:r>
                      <a:endParaRPr lang="en-GB" sz="18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(x -</a:t>
                      </a:r>
                      <a:r>
                        <a:rPr lang="en-GB" sz="1800" b="0" baseline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 4</a:t>
                      </a:r>
                      <a:r>
                        <a:rPr lang="en-GB" sz="1800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)(4x - 3)</a:t>
                      </a:r>
                      <a:endParaRPr lang="en-GB" sz="18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x = 4 or 3/4</a:t>
                      </a:r>
                      <a:endParaRPr lang="en-GB" sz="18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0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Comic Sans MS"/>
                          <a:ea typeface="MS Mincho"/>
                        </a:rPr>
                        <a:t>2x² </a:t>
                      </a:r>
                      <a:r>
                        <a:rPr lang="en-GB" sz="1800" dirty="0">
                          <a:effectLst/>
                          <a:latin typeface="Comic Sans MS"/>
                          <a:ea typeface="MS Mincho"/>
                        </a:rPr>
                        <a:t>+ </a:t>
                      </a:r>
                      <a:r>
                        <a:rPr lang="en-GB" sz="1800" dirty="0" smtClean="0">
                          <a:effectLst/>
                          <a:latin typeface="Comic Sans MS"/>
                          <a:ea typeface="MS Mincho"/>
                        </a:rPr>
                        <a:t>x -</a:t>
                      </a:r>
                      <a:r>
                        <a:rPr lang="en-GB" sz="1800" baseline="0" dirty="0" smtClean="0">
                          <a:effectLst/>
                          <a:latin typeface="Comic Sans MS"/>
                          <a:ea typeface="MS Mincho"/>
                        </a:rPr>
                        <a:t> 6</a:t>
                      </a:r>
                      <a:endParaRPr lang="en-GB" sz="18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(2x -</a:t>
                      </a:r>
                      <a:r>
                        <a:rPr lang="en-GB" sz="1800" b="0" baseline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 3)(x + 2)</a:t>
                      </a:r>
                      <a:endParaRPr lang="en-GB" sz="18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x = 3/2 or -2</a:t>
                      </a:r>
                      <a:endParaRPr lang="en-GB" sz="18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0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Comic Sans MS"/>
                          <a:ea typeface="MS Mincho"/>
                        </a:rPr>
                        <a:t>4x² - </a:t>
                      </a:r>
                      <a:r>
                        <a:rPr lang="en-GB" sz="1800" dirty="0">
                          <a:effectLst/>
                          <a:latin typeface="Comic Sans MS"/>
                          <a:ea typeface="MS Mincho"/>
                        </a:rPr>
                        <a:t>15x + </a:t>
                      </a:r>
                      <a:r>
                        <a:rPr lang="en-GB" sz="1800" dirty="0" smtClean="0">
                          <a:effectLst/>
                          <a:latin typeface="Comic Sans MS"/>
                          <a:ea typeface="MS Mincho"/>
                        </a:rPr>
                        <a:t>9</a:t>
                      </a:r>
                      <a:endParaRPr lang="en-GB" sz="18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(4x - 3)(x</a:t>
                      </a:r>
                      <a:r>
                        <a:rPr lang="en-GB" sz="1800" b="0" baseline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 - 3)</a:t>
                      </a:r>
                      <a:endParaRPr lang="en-GB" sz="18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x = 3 or 3/4</a:t>
                      </a:r>
                      <a:endParaRPr lang="en-GB" sz="18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70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Comic Sans MS"/>
                          <a:ea typeface="MS Mincho"/>
                        </a:rPr>
                        <a:t>4x² + 7x </a:t>
                      </a:r>
                      <a:r>
                        <a:rPr lang="en-GB" sz="1800" dirty="0">
                          <a:effectLst/>
                          <a:latin typeface="Comic Sans MS"/>
                          <a:ea typeface="MS Mincho"/>
                        </a:rPr>
                        <a:t>+ </a:t>
                      </a:r>
                      <a:r>
                        <a:rPr lang="en-GB" sz="1800" dirty="0" smtClean="0">
                          <a:effectLst/>
                          <a:latin typeface="Comic Sans MS"/>
                          <a:ea typeface="MS Mincho"/>
                        </a:rPr>
                        <a:t>3</a:t>
                      </a:r>
                      <a:endParaRPr lang="en-GB" sz="18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(x + 1)(4x</a:t>
                      </a:r>
                      <a:r>
                        <a:rPr lang="en-GB" sz="1800" b="0" baseline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 + 3)</a:t>
                      </a:r>
                      <a:endParaRPr lang="en-GB" sz="18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x = -3/4 or -1</a:t>
                      </a:r>
                      <a:endParaRPr lang="en-GB" sz="18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70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Comic Sans MS"/>
                          <a:ea typeface="MS Mincho"/>
                        </a:rPr>
                        <a:t>6x² + 19x </a:t>
                      </a:r>
                      <a:r>
                        <a:rPr lang="en-GB" sz="1800" dirty="0">
                          <a:effectLst/>
                          <a:latin typeface="Comic Sans MS"/>
                          <a:ea typeface="MS Mincho"/>
                        </a:rPr>
                        <a:t>+ </a:t>
                      </a:r>
                      <a:r>
                        <a:rPr lang="en-GB" sz="1800" dirty="0" smtClean="0">
                          <a:effectLst/>
                          <a:latin typeface="Comic Sans MS"/>
                          <a:ea typeface="MS Mincho"/>
                        </a:rPr>
                        <a:t>10</a:t>
                      </a:r>
                      <a:endParaRPr lang="en-GB" sz="18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(2x + 5)(3x + 2)</a:t>
                      </a:r>
                      <a:endParaRPr lang="en-GB" sz="18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x = -5/2 or -2/3</a:t>
                      </a:r>
                      <a:endParaRPr lang="en-GB" sz="18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70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Comic Sans MS"/>
                          <a:ea typeface="MS Mincho"/>
                        </a:rPr>
                        <a:t>2x²  </a:t>
                      </a:r>
                      <a:r>
                        <a:rPr lang="en-GB" sz="1800" dirty="0">
                          <a:effectLst/>
                          <a:latin typeface="Comic Sans MS"/>
                          <a:ea typeface="MS Mincho"/>
                        </a:rPr>
                        <a:t>- x - </a:t>
                      </a:r>
                      <a:r>
                        <a:rPr lang="en-GB" sz="1800" dirty="0" smtClean="0">
                          <a:effectLst/>
                          <a:latin typeface="Comic Sans MS"/>
                          <a:ea typeface="MS Mincho"/>
                        </a:rPr>
                        <a:t>21</a:t>
                      </a:r>
                      <a:endParaRPr lang="en-GB" sz="18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(2x – 7)(x</a:t>
                      </a:r>
                      <a:r>
                        <a:rPr lang="en-GB" sz="1800" b="0" baseline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 + 3)</a:t>
                      </a:r>
                      <a:endParaRPr lang="en-GB" sz="18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x = 7/2 or -3</a:t>
                      </a:r>
                      <a:endParaRPr lang="en-GB" sz="18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70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Comic Sans MS"/>
                          <a:ea typeface="MS Mincho"/>
                        </a:rPr>
                        <a:t>10x² - 11x +</a:t>
                      </a:r>
                      <a:r>
                        <a:rPr lang="en-GB" sz="1800" baseline="0" dirty="0" smtClean="0">
                          <a:effectLst/>
                          <a:latin typeface="Comic Sans MS"/>
                          <a:ea typeface="MS Mincho"/>
                        </a:rPr>
                        <a:t> 3</a:t>
                      </a:r>
                      <a:endParaRPr lang="en-GB" sz="18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(2x - 1</a:t>
                      </a:r>
                      <a:r>
                        <a:rPr lang="en-GB" sz="1800" b="0" baseline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)(5x – 3)</a:t>
                      </a:r>
                      <a:endParaRPr lang="en-GB" sz="18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x = 1/2 or 3/5</a:t>
                      </a:r>
                      <a:endParaRPr lang="en-GB" sz="18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70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Comic Sans MS"/>
                          <a:ea typeface="MS Mincho"/>
                        </a:rPr>
                        <a:t>2x² </a:t>
                      </a:r>
                      <a:r>
                        <a:rPr lang="en-GB" sz="1800" dirty="0">
                          <a:effectLst/>
                          <a:latin typeface="Comic Sans MS"/>
                          <a:ea typeface="MS Mincho"/>
                        </a:rPr>
                        <a:t>- </a:t>
                      </a:r>
                      <a:r>
                        <a:rPr lang="en-GB" sz="1800" dirty="0" smtClean="0">
                          <a:effectLst/>
                          <a:latin typeface="Comic Sans MS"/>
                          <a:ea typeface="MS Mincho"/>
                        </a:rPr>
                        <a:t>10x </a:t>
                      </a:r>
                      <a:r>
                        <a:rPr lang="en-GB" sz="1800" dirty="0">
                          <a:effectLst/>
                          <a:latin typeface="Comic Sans MS"/>
                          <a:ea typeface="MS Mincho"/>
                        </a:rPr>
                        <a:t>- </a:t>
                      </a:r>
                      <a:r>
                        <a:rPr lang="en-GB" sz="1800" dirty="0" smtClean="0">
                          <a:effectLst/>
                          <a:latin typeface="Comic Sans MS"/>
                          <a:ea typeface="MS Mincho"/>
                        </a:rPr>
                        <a:t>28</a:t>
                      </a:r>
                      <a:endParaRPr lang="en-GB" sz="18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2(x – 7)(x + 2)</a:t>
                      </a:r>
                      <a:endParaRPr lang="en-GB" sz="18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ysClr val="windowText" lastClr="000000"/>
                          </a:solidFill>
                          <a:latin typeface="Comic Sans MS" pitchFamily="66" charset="0"/>
                        </a:rPr>
                        <a:t>x = 7 or -2</a:t>
                      </a:r>
                      <a:endParaRPr lang="en-GB" sz="1800" b="0" dirty="0">
                        <a:solidFill>
                          <a:sysClr val="windowText" lastClr="000000"/>
                        </a:solidFill>
                        <a:latin typeface="Comic Sans MS" pitchFamily="66" charset="0"/>
                      </a:endParaRPr>
                    </a:p>
                  </a:txBody>
                  <a:tcPr marT="34152" marB="341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695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2198</Words>
  <Application>Microsoft Office PowerPoint</Application>
  <PresentationFormat>On-screen Show (4:3)</PresentationFormat>
  <Paragraphs>493</Paragraphs>
  <Slides>39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39</vt:i4>
      </vt:variant>
    </vt:vector>
  </HeadingPairs>
  <TitlesOfParts>
    <vt:vector size="50" baseType="lpstr">
      <vt:lpstr>Microsoft YaHei</vt:lpstr>
      <vt:lpstr>MS Mincho</vt:lpstr>
      <vt:lpstr>Arial</vt:lpstr>
      <vt:lpstr>Calibri</vt:lpstr>
      <vt:lpstr>Cambria Math</vt:lpstr>
      <vt:lpstr>Comic Sans MS</vt:lpstr>
      <vt:lpstr>Symbol</vt:lpstr>
      <vt:lpstr>Times New Roman</vt:lpstr>
      <vt:lpstr>Wingdings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Match the equation to its values of a, b and c for ax^2+bx+c=0</vt:lpstr>
      <vt:lpstr>Using the quadratic formula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Duston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GLOVER D</dc:creator>
  <cp:lastModifiedBy>Danielle Moosajee</cp:lastModifiedBy>
  <cp:revision>37</cp:revision>
  <dcterms:created xsi:type="dcterms:W3CDTF">2015-07-01T12:05:39Z</dcterms:created>
  <dcterms:modified xsi:type="dcterms:W3CDTF">2017-08-28T09:36:48Z</dcterms:modified>
</cp:coreProperties>
</file>