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2"/>
  </p:notesMasterIdLst>
  <p:sldIdLst>
    <p:sldId id="27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299" r:id="rId26"/>
    <p:sldId id="300" r:id="rId27"/>
    <p:sldId id="301" r:id="rId28"/>
    <p:sldId id="307" r:id="rId29"/>
    <p:sldId id="311" r:id="rId30"/>
    <p:sldId id="312" r:id="rId31"/>
    <p:sldId id="309" r:id="rId32"/>
    <p:sldId id="310" r:id="rId33"/>
    <p:sldId id="302" r:id="rId34"/>
    <p:sldId id="306" r:id="rId35"/>
    <p:sldId id="305" r:id="rId36"/>
    <p:sldId id="327" r:id="rId37"/>
    <p:sldId id="328" r:id="rId38"/>
    <p:sldId id="329" r:id="rId39"/>
    <p:sldId id="330" r:id="rId40"/>
    <p:sldId id="25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4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D7815-80E9-4118-AACF-8DAEA4E23B92}" type="slidenum">
              <a:rPr lang="en-GB"/>
              <a:pPr/>
              <a:t>27</a:t>
            </a:fld>
            <a:endParaRPr lang="en-GB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3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D7815-80E9-4118-AACF-8DAEA4E23B92}" type="slidenum">
              <a:rPr lang="en-GB"/>
              <a:pPr/>
              <a:t>32</a:t>
            </a:fld>
            <a:endParaRPr lang="en-GB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79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28316-AEB4-4C0C-9B3F-BBAE779C6036}" type="slidenum">
              <a:rPr lang="en-GB"/>
              <a:pPr/>
              <a:t>33</a:t>
            </a:fld>
            <a:endParaRPr lang="en-GB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20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C39D-6267-4CAC-BA4B-6A1808EF33C0}" type="slidenum">
              <a:rPr lang="en-GB"/>
              <a:pPr/>
              <a:t>34</a:t>
            </a:fld>
            <a:endParaRPr lang="en-GB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9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8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0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806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1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A2FB-D15F-45BB-B979-B08B0DABF33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76FE3-CA7B-449B-A89A-B0EE0C6B48E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46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E684F-F82D-4855-B58D-470679D318B3}" type="slidenum">
              <a:rPr lang="en-GB"/>
              <a:pPr/>
              <a:t>25</a:t>
            </a:fld>
            <a:endParaRPr lang="en-GB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519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3F973-F02B-4AC7-AD90-A98730B1369A}" type="slidenum">
              <a:rPr lang="en-GB"/>
              <a:pPr/>
              <a:t>26</a:t>
            </a:fld>
            <a:endParaRPr lang="en-GB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96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32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D0FA3CAD-B2EA-4646-B97C-1082B75D4AD1}" type="datetimeFigureOut">
              <a:rPr lang="en-US" smtClean="0"/>
              <a:pPr/>
              <a:t>8/28/2017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60FEB20E-760B-48A7-980F-B8E7E877A0F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263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44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Solving Quadratic</a:t>
            </a:r>
            <a:r>
              <a:rPr lang="en-GB" sz="1600" baseline="0" dirty="0" smtClean="0">
                <a:latin typeface="Comic Sans MS" pitchFamily="66" charset="0"/>
              </a:rPr>
              <a:t> Equations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28 August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500" dirty="0" smtClean="0">
                <a:latin typeface="Comic Sans MS" pitchFamily="66" charset="0"/>
              </a:rPr>
              <a:t>Quadratic, equation, complete the square, coefficient, solve, solutions, graph, minimum/maximum, square root, surd, sum</a:t>
            </a:r>
            <a:r>
              <a:rPr lang="en-GB" sz="1500" baseline="0" dirty="0" smtClean="0">
                <a:latin typeface="Comic Sans MS" pitchFamily="66" charset="0"/>
              </a:rPr>
              <a:t> product, discriminant, </a:t>
            </a:r>
            <a:endParaRPr lang="en-GB" sz="15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2" y="1741251"/>
            <a:ext cx="17144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 smtClean="0">
                <a:latin typeface="Comic Sans MS" pitchFamily="66" charset="0"/>
              </a:rPr>
              <a:t>Developing students will be able to solve quadratic equations by factorising, using the formula or completing</a:t>
            </a:r>
            <a:r>
              <a:rPr lang="en-GB" sz="1350" baseline="0" dirty="0" smtClean="0">
                <a:latin typeface="Comic Sans MS" pitchFamily="66" charset="0"/>
              </a:rPr>
              <a:t> the square.</a:t>
            </a:r>
            <a:endParaRPr lang="en-GB" sz="1350" dirty="0" smtClean="0">
              <a:latin typeface="Comic Sans MS" pitchFamily="66" charset="0"/>
            </a:endParaRPr>
          </a:p>
          <a:p>
            <a:endParaRPr lang="en-GB" sz="1350" dirty="0" smtClean="0">
              <a:latin typeface="Comic Sans MS" pitchFamily="66" charset="0"/>
            </a:endParaRPr>
          </a:p>
          <a:p>
            <a:r>
              <a:rPr lang="en-GB" sz="1350" dirty="0" smtClean="0">
                <a:latin typeface="Comic Sans MS" pitchFamily="66" charset="0"/>
              </a:rPr>
              <a:t>Secure students will be able to describe</a:t>
            </a:r>
            <a:r>
              <a:rPr lang="en-GB" sz="1350" baseline="0" dirty="0" smtClean="0">
                <a:latin typeface="Comic Sans MS" pitchFamily="66" charset="0"/>
              </a:rPr>
              <a:t> the number of solutions an equation has, using the discriminant.</a:t>
            </a:r>
            <a:endParaRPr lang="en-GB" sz="1350" dirty="0" smtClean="0">
              <a:latin typeface="Comic Sans MS" pitchFamily="66" charset="0"/>
            </a:endParaRPr>
          </a:p>
          <a:p>
            <a:endParaRPr lang="en-GB" sz="1350" dirty="0" smtClean="0">
              <a:latin typeface="Comic Sans MS" pitchFamily="66" charset="0"/>
            </a:endParaRPr>
          </a:p>
          <a:p>
            <a:r>
              <a:rPr lang="en-GB" sz="1350" dirty="0" smtClean="0">
                <a:latin typeface="Comic Sans MS" pitchFamily="66" charset="0"/>
              </a:rPr>
              <a:t>Excelling students will be able to</a:t>
            </a:r>
            <a:r>
              <a:rPr lang="en-GB" sz="1350" baseline="0" dirty="0" smtClean="0">
                <a:latin typeface="Comic Sans MS" pitchFamily="66" charset="0"/>
              </a:rPr>
              <a:t> solve problems involving quadratics and the discriminant.</a:t>
            </a:r>
            <a:endParaRPr lang="en-GB" sz="135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Solving Quadratic</a:t>
            </a:r>
            <a:r>
              <a:rPr lang="en-GB" sz="1600" baseline="0" dirty="0" smtClean="0">
                <a:latin typeface="Comic Sans MS" pitchFamily="66" charset="0"/>
              </a:rPr>
              <a:t> Equations</a:t>
            </a:r>
            <a:endParaRPr lang="en-GB" sz="1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340768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Starter</a:t>
            </a:r>
            <a:endParaRPr lang="en-GB" sz="20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2483768" y="2191855"/>
            <a:ext cx="54893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What’s the same and what’s different?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x² + 3x + 2			(x + 2)(x + 1)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>
                <a:latin typeface="Comic Sans MS" pitchFamily="66" charset="0"/>
              </a:rPr>
              <a:t>(2x + 1)(x + 2</a:t>
            </a:r>
            <a:r>
              <a:rPr lang="en-GB" sz="2000" dirty="0" smtClean="0">
                <a:latin typeface="Comic Sans MS" pitchFamily="66" charset="0"/>
              </a:rPr>
              <a:t>) 	</a:t>
            </a:r>
            <a:r>
              <a:rPr lang="en-GB" sz="2000" dirty="0">
                <a:latin typeface="Comic Sans MS" pitchFamily="66" charset="0"/>
              </a:rPr>
              <a:t>		(x + 1)(x + 2)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87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3358655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(x+3)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358655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(x+4)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086847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(x+9)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1661057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+ 6x + 9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096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(x+3)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+ 1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+ 1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(x+3)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+ 10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(x+3)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- 1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1819011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+ 6x + 10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096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+20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(x+10)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+10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1632124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+ 10x + 25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3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8104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-1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+1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5157192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+4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157192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(x+5)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-2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1713061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+ 10x + 24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104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+ 4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8104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 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+2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(x+12)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636" y="1703543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+ 12x + 36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+10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6096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+16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+36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(x+6)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-10</a:t>
            </a:r>
            <a:endParaRPr lang="en-GB" sz="36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636" y="1721026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+ 12x + 46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0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6962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(x+10)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-20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2466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(x+10)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+20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6962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(x+10)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+10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2466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(x+10)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-10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1658994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+ 20x + 80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(x+7)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+7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(x+7)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+8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5085184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(x+7)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-7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6096" y="3429000"/>
            <a:ext cx="3312368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(x+8)</a:t>
            </a:r>
            <a:r>
              <a:rPr lang="en-GB" sz="36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3600" dirty="0" smtClean="0">
                <a:solidFill>
                  <a:schemeClr val="tx1"/>
                </a:solidFill>
                <a:latin typeface="Comic Sans MS" pitchFamily="66" charset="0"/>
              </a:rPr>
              <a:t>+6</a:t>
            </a:r>
            <a:endParaRPr lang="en-GB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636" y="1748902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itchFamily="66" charset="0"/>
              </a:rPr>
              <a:t>x</a:t>
            </a:r>
            <a:r>
              <a:rPr lang="en-GB" sz="6600" baseline="30000" dirty="0" smtClean="0">
                <a:latin typeface="Comic Sans MS" pitchFamily="66" charset="0"/>
              </a:rPr>
              <a:t>2</a:t>
            </a:r>
            <a:r>
              <a:rPr lang="en-GB" sz="6600" dirty="0" smtClean="0">
                <a:latin typeface="Comic Sans MS" pitchFamily="66" charset="0"/>
              </a:rPr>
              <a:t> + 14x + 56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16016" y="5477103"/>
            <a:ext cx="648072" cy="64807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520" y="5481228"/>
            <a:ext cx="648072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1520" y="382504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16016" y="3825044"/>
            <a:ext cx="648072" cy="64807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12" y="1147860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Completing the Square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577966" y="2017086"/>
            <a:ext cx="21323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+ 10x </a:t>
            </a:r>
            <a:r>
              <a:rPr lang="en-GB" sz="2000" dirty="0">
                <a:latin typeface="Comic Sans MS" pitchFamily="66" charset="0"/>
              </a:rPr>
              <a:t>+ </a:t>
            </a:r>
            <a:r>
              <a:rPr lang="en-GB" sz="2000" dirty="0" smtClean="0">
                <a:latin typeface="Comic Sans MS" pitchFamily="66" charset="0"/>
              </a:rPr>
              <a:t>10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434" y="2421557"/>
            <a:ext cx="2810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+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 </a:t>
            </a:r>
            <a:r>
              <a:rPr lang="en-GB" sz="2000" dirty="0" smtClean="0">
                <a:latin typeface="Comic Sans MS" pitchFamily="66" charset="0"/>
              </a:rPr>
              <a:t>– (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2000" dirty="0" smtClean="0">
                <a:latin typeface="Comic Sans MS" pitchFamily="66" charset="0"/>
              </a:rPr>
              <a:t>)² </a:t>
            </a:r>
            <a:r>
              <a:rPr lang="en-GB" sz="2000" dirty="0">
                <a:latin typeface="Comic Sans MS" pitchFamily="66" charset="0"/>
              </a:rPr>
              <a:t>+ 10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796" y="2017086"/>
            <a:ext cx="129614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Half the coefficient of x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2781" y="2856219"/>
            <a:ext cx="2611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+ 5)</a:t>
            </a:r>
            <a:r>
              <a:rPr lang="en-GB" sz="2000" baseline="30000" dirty="0" smtClean="0">
                <a:latin typeface="Comic Sans MS" pitchFamily="66" charset="0"/>
              </a:rPr>
              <a:t>2 </a:t>
            </a:r>
            <a:r>
              <a:rPr lang="en-GB" sz="2000" dirty="0" smtClean="0">
                <a:latin typeface="Comic Sans MS" pitchFamily="66" charset="0"/>
              </a:rPr>
              <a:t>–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25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+ 10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5796" y="2917775"/>
            <a:ext cx="1296144" cy="33855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Simplify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5044" y="3276046"/>
            <a:ext cx="2154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+ 5)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– 15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3684049"/>
            <a:ext cx="1296144" cy="3385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55153" y="3684049"/>
            <a:ext cx="1662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+ 5)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=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15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7967" y="4084159"/>
            <a:ext cx="1830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+ 5 = </a:t>
            </a: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±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√15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49987" y="4484269"/>
            <a:ext cx="1898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=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- 5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± √15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2411760" y="3284728"/>
            <a:ext cx="1140733" cy="902278"/>
          </a:xfrm>
          <a:prstGeom prst="wedgeRoundRectCallout">
            <a:avLst>
              <a:gd name="adj1" fmla="val 62956"/>
              <a:gd name="adj2" fmla="val -30814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Minimum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point</a:t>
            </a:r>
          </a:p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600" baseline="0" dirty="0" smtClean="0">
                <a:latin typeface="Comic Sans MS" pitchFamily="66" charset="0"/>
                <a:ea typeface="Microsoft YaHei" charset="-122"/>
              </a:rPr>
              <a:t>(-5,</a:t>
            </a:r>
            <a:r>
              <a:rPr lang="en-GB" sz="1600" dirty="0" smtClean="0">
                <a:latin typeface="Comic Sans MS" pitchFamily="66" charset="0"/>
                <a:ea typeface="Microsoft YaHei" charset="-122"/>
              </a:rPr>
              <a:t> -15)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3275856" y="4941168"/>
            <a:ext cx="2641932" cy="613989"/>
          </a:xfrm>
          <a:prstGeom prst="wedgeRoundRectCallout">
            <a:avLst>
              <a:gd name="adj1" fmla="val 63598"/>
              <a:gd name="adj2" fmla="val -56080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Make sure you have both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 + and – square root!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393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3203" y="1094931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Completing the Square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834953" y="1961771"/>
            <a:ext cx="1885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- 8x </a:t>
            </a:r>
            <a:r>
              <a:rPr lang="en-GB" sz="2000" dirty="0">
                <a:latin typeface="Comic Sans MS" pitchFamily="66" charset="0"/>
              </a:rPr>
              <a:t>+ 5</a:t>
            </a:r>
            <a:r>
              <a:rPr lang="en-GB" sz="2000" dirty="0" smtClean="0">
                <a:latin typeface="Comic Sans MS" pitchFamily="66" charset="0"/>
              </a:rPr>
              <a:t>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8505" y="2361881"/>
            <a:ext cx="2861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– (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-4</a:t>
            </a:r>
            <a:r>
              <a:rPr lang="en-GB" sz="2000" dirty="0" smtClean="0">
                <a:latin typeface="Comic Sans MS" pitchFamily="66" charset="0"/>
              </a:rPr>
              <a:t>)² </a:t>
            </a:r>
            <a:r>
              <a:rPr lang="en-GB" sz="2000" dirty="0">
                <a:latin typeface="Comic Sans MS" pitchFamily="66" charset="0"/>
              </a:rPr>
              <a:t>+ 5</a:t>
            </a:r>
            <a:r>
              <a:rPr lang="en-GB" sz="2000" dirty="0" smtClean="0">
                <a:latin typeface="Comic Sans MS" pitchFamily="66" charset="0"/>
              </a:rPr>
              <a:t>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9087" y="1964157"/>
            <a:ext cx="129614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Half the coefficient of x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98562" y="2795027"/>
            <a:ext cx="2505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- 4)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–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16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+ 5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087" y="2864846"/>
            <a:ext cx="1296144" cy="33855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Simplify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8335" y="3223117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- 4)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– 11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11555" y="3631120"/>
            <a:ext cx="1296144" cy="3385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8444" y="3631120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- 4)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=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11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1258" y="4031230"/>
            <a:ext cx="1814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- 4 = </a:t>
            </a: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±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√11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13278" y="4431340"/>
            <a:ext cx="1630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=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± √11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2375051" y="3231799"/>
            <a:ext cx="1140733" cy="902278"/>
          </a:xfrm>
          <a:prstGeom prst="wedgeRoundRectCallout">
            <a:avLst>
              <a:gd name="adj1" fmla="val 62956"/>
              <a:gd name="adj2" fmla="val -30814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Minimum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point</a:t>
            </a:r>
          </a:p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600" baseline="0" dirty="0" smtClean="0">
                <a:latin typeface="Comic Sans MS" pitchFamily="66" charset="0"/>
                <a:ea typeface="Microsoft YaHei" charset="-122"/>
              </a:rPr>
              <a:t>(4,</a:t>
            </a:r>
            <a:r>
              <a:rPr lang="en-GB" sz="1600" dirty="0" smtClean="0">
                <a:latin typeface="Comic Sans MS" pitchFamily="66" charset="0"/>
                <a:ea typeface="Microsoft YaHei" charset="-122"/>
              </a:rPr>
              <a:t> -11)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3059832" y="4869160"/>
            <a:ext cx="2641932" cy="613989"/>
          </a:xfrm>
          <a:prstGeom prst="wedgeRoundRectCallout">
            <a:avLst>
              <a:gd name="adj1" fmla="val 59982"/>
              <a:gd name="adj2" fmla="val -53857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Make sure you have both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 + and – square root!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666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90812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x² + 15x + 44 = 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123728" y="144646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Factorise and solve: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896" y="237235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Product = 44, sum = 15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35896" y="283145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(x + 11)(x + 4) = 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35896" y="329312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x = -11 or -4</a:t>
            </a:r>
          </a:p>
        </p:txBody>
      </p:sp>
    </p:spTree>
    <p:extLst>
      <p:ext uri="{BB962C8B-B14F-4D97-AF65-F5344CB8AC3E}">
        <p14:creationId xmlns:p14="http://schemas.microsoft.com/office/powerpoint/2010/main" val="10602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5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7905" y="1147860"/>
            <a:ext cx="353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Completing the Square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647995" y="2017086"/>
            <a:ext cx="1984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aseline="30000" dirty="0">
                <a:latin typeface="Comic Sans MS" pitchFamily="66" charset="0"/>
              </a:rPr>
              <a:t>2</a:t>
            </a:r>
            <a:r>
              <a:rPr lang="en-GB" sz="2000" dirty="0">
                <a:latin typeface="Comic Sans MS" pitchFamily="66" charset="0"/>
              </a:rPr>
              <a:t> -</a:t>
            </a:r>
            <a:r>
              <a:rPr lang="en-GB" sz="2000" dirty="0" smtClean="0">
                <a:latin typeface="Comic Sans MS" pitchFamily="66" charset="0"/>
              </a:rPr>
              <a:t> 14x - 9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3519" y="2417196"/>
            <a:ext cx="2845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>
                <a:latin typeface="Comic Sans MS" pitchFamily="66" charset="0"/>
              </a:rPr>
              <a:t>-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– (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-7</a:t>
            </a:r>
            <a:r>
              <a:rPr lang="en-GB" sz="2000" dirty="0" smtClean="0">
                <a:latin typeface="Comic Sans MS" pitchFamily="66" charset="0"/>
              </a:rPr>
              <a:t>)² </a:t>
            </a:r>
            <a:r>
              <a:rPr lang="en-GB" sz="2000" dirty="0">
                <a:latin typeface="Comic Sans MS" pitchFamily="66" charset="0"/>
              </a:rPr>
              <a:t>- 9</a:t>
            </a:r>
            <a:r>
              <a:rPr lang="en-GB" sz="2000" dirty="0" smtClean="0">
                <a:latin typeface="Comic Sans MS" pitchFamily="66" charset="0"/>
              </a:rPr>
              <a:t> 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3789" y="2017086"/>
            <a:ext cx="129614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Half the coefficient of x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8523" y="2830826"/>
            <a:ext cx="2489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- 7)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–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49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- 9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3789" y="2917775"/>
            <a:ext cx="1296144" cy="33855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Simplify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3037" y="3276046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- 7)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– 58 </a:t>
            </a:r>
            <a:r>
              <a:rPr lang="en-GB" sz="2000" dirty="0" smtClean="0">
                <a:latin typeface="Comic Sans MS" pitchFamily="66" charset="0"/>
              </a:rPr>
              <a:t>= 0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96257" y="3684049"/>
            <a:ext cx="1296144" cy="3385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Solve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3146" y="3684049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- 7)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=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58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5960" y="4084159"/>
            <a:ext cx="18149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- 7 = </a:t>
            </a: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±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√58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97980" y="4484269"/>
            <a:ext cx="1630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x = </a:t>
            </a: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7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± √58</a:t>
            </a:r>
            <a:endParaRPr lang="en-GB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2359753" y="3284728"/>
            <a:ext cx="1140733" cy="902278"/>
          </a:xfrm>
          <a:prstGeom prst="wedgeRoundRectCallout">
            <a:avLst>
              <a:gd name="adj1" fmla="val 62956"/>
              <a:gd name="adj2" fmla="val -30814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Minimum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point</a:t>
            </a:r>
          </a:p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600" baseline="0" dirty="0" smtClean="0">
                <a:latin typeface="Comic Sans MS" pitchFamily="66" charset="0"/>
                <a:ea typeface="Microsoft YaHei" charset="-122"/>
              </a:rPr>
              <a:t>(7,</a:t>
            </a:r>
            <a:r>
              <a:rPr lang="en-GB" sz="1600" dirty="0" smtClean="0">
                <a:latin typeface="Comic Sans MS" pitchFamily="66" charset="0"/>
                <a:ea typeface="Microsoft YaHei" charset="-122"/>
              </a:rPr>
              <a:t> -58)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3059832" y="4941168"/>
            <a:ext cx="2641932" cy="613989"/>
          </a:xfrm>
          <a:prstGeom prst="wedgeRoundRectCallout">
            <a:avLst>
              <a:gd name="adj1" fmla="val 57399"/>
              <a:gd name="adj2" fmla="val -53857"/>
              <a:gd name="adj3" fmla="val 16667"/>
            </a:avLst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Make sure you have both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Microsoft YaHei" charset="-122"/>
              </a:rPr>
              <a:t>  + and – square root!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461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718" y="2292842"/>
            <a:ext cx="5376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+ 5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– 15</a:t>
            </a:r>
            <a:r>
              <a:rPr lang="en-GB" sz="2000" dirty="0" smtClean="0">
                <a:latin typeface="Comic Sans MS" pitchFamily="66" charset="0"/>
              </a:rPr>
              <a:t> = 0	Minimum at (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-5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-15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7718" y="2868906"/>
            <a:ext cx="52277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- 4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– 11</a:t>
            </a:r>
            <a:r>
              <a:rPr lang="en-GB" sz="2000" dirty="0" smtClean="0">
                <a:latin typeface="Comic Sans MS" pitchFamily="66" charset="0"/>
              </a:rPr>
              <a:t> = 0		Minimum at (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-11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7718" y="3516978"/>
            <a:ext cx="5376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- 7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– 58</a:t>
            </a:r>
            <a:r>
              <a:rPr lang="en-GB" sz="2000" dirty="0" smtClean="0">
                <a:latin typeface="Comic Sans MS" pitchFamily="66" charset="0"/>
              </a:rPr>
              <a:t> = 0	Minimum at (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-58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0879" y="1175938"/>
            <a:ext cx="2430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Minimum Points</a:t>
            </a:r>
            <a:endParaRPr lang="en-GB" sz="2400" b="1" u="sng" dirty="0"/>
          </a:p>
        </p:txBody>
      </p:sp>
      <p:sp>
        <p:nvSpPr>
          <p:cNvPr id="9" name="Explosion 1 8"/>
          <p:cNvSpPr/>
          <p:nvPr/>
        </p:nvSpPr>
        <p:spPr bwMode="auto">
          <a:xfrm>
            <a:off x="1835696" y="3717032"/>
            <a:ext cx="7560840" cy="2136139"/>
          </a:xfrm>
          <a:prstGeom prst="irregularSeal1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4739" y="4499707"/>
            <a:ext cx="4977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- p</a:t>
            </a:r>
            <a:r>
              <a:rPr lang="en-GB" sz="2000" dirty="0" smtClean="0">
                <a:latin typeface="Comic Sans MS" pitchFamily="66" charset="0"/>
              </a:rPr>
              <a:t>)</a:t>
            </a:r>
            <a:r>
              <a:rPr lang="en-GB" sz="2000" baseline="30000" dirty="0" smtClean="0">
                <a:latin typeface="Comic Sans MS" pitchFamily="66" charset="0"/>
              </a:rPr>
              <a:t>2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Comic Sans MS" pitchFamily="66" charset="0"/>
              </a:rPr>
              <a:t>+ q</a:t>
            </a:r>
            <a:r>
              <a:rPr lang="en-GB" sz="2000" dirty="0" smtClean="0">
                <a:latin typeface="Comic Sans MS" pitchFamily="66" charset="0"/>
              </a:rPr>
              <a:t> = 0		Minimum at (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GB" sz="2000" dirty="0" smtClean="0">
                <a:latin typeface="Comic Sans MS" pitchFamily="66" charset="0"/>
              </a:rPr>
              <a:t>, </a:t>
            </a:r>
            <a:r>
              <a:rPr lang="en-GB" sz="2000" dirty="0">
                <a:solidFill>
                  <a:srgbClr val="0070C0"/>
                </a:solidFill>
                <a:latin typeface="Comic Sans MS" pitchFamily="66" charset="0"/>
              </a:rPr>
              <a:t>q</a:t>
            </a:r>
            <a:r>
              <a:rPr lang="en-GB" sz="2000" dirty="0" smtClean="0">
                <a:latin typeface="Comic Sans MS" pitchFamily="66" charset="0"/>
              </a:rPr>
              <a:t>)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5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699792" y="1139031"/>
            <a:ext cx="338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2400" b="1" u="sng" dirty="0">
                <a:latin typeface="Comic Sans MS" pitchFamily="66" charset="0"/>
              </a:rPr>
              <a:t>Answers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71600" y="1600994"/>
          <a:ext cx="718765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917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(a)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(b)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(c)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+ 4)² - 25</a:t>
                      </a:r>
                      <a:endParaRPr lang="en-GB" sz="1800" b="0" i="0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1 or -9</a:t>
                      </a:r>
                      <a:endParaRPr lang="en-GB" sz="1800" b="0" i="0" strike="noStrike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(-4, -25)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-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3</a:t>
                      </a: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)² - 19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3 ± √19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(3,</a:t>
                      </a:r>
                      <a:r>
                        <a:rPr lang="en-GB" sz="1800" strike="noStrike" baseline="0" dirty="0" smtClean="0">
                          <a:latin typeface="Comic Sans MS" pitchFamily="66" charset="0"/>
                        </a:rPr>
                        <a:t> -19)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+ 5)² - 34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-5 ± √34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(-5, -34)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+ 3)² - 16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1 or -7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(-3, -16)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-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5</a:t>
                      </a: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)² - 22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5 ± √22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(5, -22)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–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7/2</a:t>
                      </a: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)² - 45/4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7/2 ± 3/2√5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(3.5</a:t>
                      </a:r>
                      <a:r>
                        <a:rPr lang="en-GB" sz="1800" strike="noStrike" smtClean="0">
                          <a:latin typeface="Comic Sans MS" pitchFamily="66" charset="0"/>
                        </a:rPr>
                        <a:t>, -11.25</a:t>
                      </a:r>
                      <a:r>
                        <a:rPr lang="en-GB" sz="1800" strike="noStrike" dirty="0" smtClean="0">
                          <a:latin typeface="Comic Sans MS" pitchFamily="66" charset="0"/>
                        </a:rPr>
                        <a:t>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+ 6)² - 41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-6 ± √53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(-6, -41)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(x + 3/2)² + 7/4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-3/2 ± ½√29</a:t>
                      </a:r>
                      <a:endParaRPr lang="en-GB" sz="1800" b="0" i="0" strike="noStrike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trike="noStrike" dirty="0" smtClean="0">
                          <a:latin typeface="Comic Sans MS" pitchFamily="66" charset="0"/>
                        </a:rPr>
                        <a:t>(-1.5, 1.75)</a:t>
                      </a:r>
                      <a:endParaRPr lang="en-GB" sz="1800" strike="noStrike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4(x + 1)² - 16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1 or -3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(-1, -16)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3(x + 1)² - 12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1 or -3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(-1, -12)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5(x + 1)² - 21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-1 ± √(29/5)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(-1, -21)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917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2(x + 3/2)² +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½ 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94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r>
                        <a:rPr lang="en-GB" sz="18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-3/2 ± ½√23</a:t>
                      </a:r>
                      <a:endParaRPr lang="en-GB" sz="1800" b="0" i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(-1.5, 0.5)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7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 idx="4294967295"/>
              </p:nvPr>
            </p:nvSpPr>
            <p:spPr>
              <a:xfrm>
                <a:off x="0" y="1125538"/>
                <a:ext cx="8785225" cy="935037"/>
              </a:xfrm>
              <a:prstGeom prst="rect">
                <a:avLst/>
              </a:prstGeom>
            </p:spPr>
            <p:txBody>
              <a:bodyPr>
                <a:normAutofit fontScale="90000"/>
              </a:bodyPr>
              <a:lstStyle/>
              <a:p>
                <a:pPr/>
                <a:r>
                  <a:rPr lang="en-GB" sz="2800" dirty="0" smtClean="0">
                    <a:latin typeface="Comic Sans MS" pitchFamily="66" charset="0"/>
                  </a:rPr>
                  <a:t>Match the equation to its values of a, b and c for</a:t>
                </a:r>
                <a:br>
                  <a:rPr lang="en-GB" sz="2800" dirty="0" smtClean="0">
                    <a:latin typeface="Comic Sans MS" pitchFamily="66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𝑏𝑥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𝑐</m:t>
                      </m:r>
                      <m:r>
                        <a:rPr lang="en-GB" sz="2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 idx="4294967295"/>
              </p:nvPr>
            </p:nvSpPr>
            <p:spPr>
              <a:xfrm>
                <a:off x="0" y="1125538"/>
                <a:ext cx="8785225" cy="935037"/>
              </a:xfrm>
              <a:prstGeom prst="rect">
                <a:avLst/>
              </a:prstGeom>
              <a:blipFill rotWithShape="0">
                <a:blip r:embed="rId2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Content Placeholder 3"/>
              <p:cNvGraphicFramePr>
                <a:graphicFrameLocks/>
              </p:cNvGraphicFramePr>
              <p:nvPr>
                <p:extLst/>
              </p:nvPr>
            </p:nvGraphicFramePr>
            <p:xfrm>
              <a:off x="395535" y="2204862"/>
              <a:ext cx="8352930" cy="374442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17646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7646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488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+4</m:t>
                                </m:r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−20=0</m:t>
                                </m:r>
                              </m:oMath>
                            </m:oMathPara>
                          </a14:m>
                          <a:endParaRPr lang="en-GB" sz="2800" b="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 smtClean="0">
                              <a:latin typeface="Comic Sans MS" pitchFamily="66" charset="0"/>
                            </a:rPr>
                            <a:t>a=1 b=4 c=-20</a:t>
                          </a:r>
                          <a:endParaRPr lang="en-GB" sz="2800" b="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88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+1)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+18=0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 b=2 c=-20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88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+4</m:t>
                                    </m:r>
                                  </m:e>
                                </m:d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b=4 c=-20</a:t>
                          </a:r>
                          <a:endParaRPr lang="en-GB" sz="2800" dirty="0" smtClean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88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20−4</m:t>
                                </m:r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b=4 c=20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88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  <m:r>
                                  <a:rPr lang="en-GB" sz="2800" b="0" i="1" smtClean="0">
                                    <a:latin typeface="Cambria Math"/>
                                  </a:rPr>
                                  <m:t>=20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a=-1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b=-4 c=20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57941336"/>
                  </p:ext>
                </p:extLst>
              </p:nvPr>
            </p:nvGraphicFramePr>
            <p:xfrm>
              <a:off x="395535" y="2204862"/>
              <a:ext cx="8352930" cy="3744420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4176465"/>
                    <a:gridCol w="4176465"/>
                  </a:tblGrid>
                  <a:tr h="748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46" t="-8130" r="-100146" b="-3991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 smtClean="0">
                              <a:latin typeface="Comic Sans MS" pitchFamily="66" charset="0"/>
                            </a:rPr>
                            <a:t>a=1 b=4 c=-20</a:t>
                          </a:r>
                          <a:endParaRPr lang="en-GB" sz="2800" b="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48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46" t="-108130" r="-100146" b="-2991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 b=2 c=-20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48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46" t="-209836" r="-100146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b=4 c=-20</a:t>
                          </a:r>
                          <a:endParaRPr lang="en-GB" sz="2800" dirty="0" smtClean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48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46" t="-307317" r="-100146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a=2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b=4 c=20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488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46" t="-407317" r="-100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Comic Sans MS" pitchFamily="66" charset="0"/>
                            </a:rPr>
                            <a:t>a=-1</a:t>
                          </a:r>
                          <a:r>
                            <a:rPr lang="en-GB" sz="2800" baseline="0" dirty="0" smtClean="0">
                              <a:latin typeface="Comic Sans MS" pitchFamily="66" charset="0"/>
                            </a:rPr>
                            <a:t> b=-4 c=20</a:t>
                          </a:r>
                          <a:endParaRPr lang="en-GB" sz="2800" dirty="0">
                            <a:latin typeface="Comic Sans MS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4139952" y="2522612"/>
            <a:ext cx="1008112" cy="16624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995936" y="2522612"/>
            <a:ext cx="1224136" cy="174002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139952" y="4682852"/>
            <a:ext cx="970012" cy="972108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95936" y="3212976"/>
            <a:ext cx="1152128" cy="244198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39952" y="3353848"/>
            <a:ext cx="970012" cy="161703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65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041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z="2800" dirty="0">
                <a:latin typeface="Comic Sans MS" pitchFamily="66" charset="0"/>
              </a:rPr>
              <a:t>Using the quadratic formula</a:t>
            </a: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280194" y="1702237"/>
            <a:ext cx="8702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Any quadratic equation of the form,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80194" y="3291325"/>
            <a:ext cx="8474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can be solved by substituting the values of a, b and c into the formula,</a:t>
            </a:r>
          </a:p>
        </p:txBody>
      </p:sp>
      <p:sp>
        <p:nvSpPr>
          <p:cNvPr id="339986" name="Text Box 18"/>
          <p:cNvSpPr txBox="1">
            <a:spLocks noChangeArrowheads="1"/>
          </p:cNvSpPr>
          <p:nvPr/>
        </p:nvSpPr>
        <p:spPr bwMode="auto">
          <a:xfrm>
            <a:off x="3483769" y="2464237"/>
            <a:ext cx="2096343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a</a:t>
            </a:r>
            <a:r>
              <a:rPr lang="en-GB" sz="2000">
                <a:latin typeface="Comic Sans MS" pitchFamily="66" charset="0"/>
              </a:rPr>
              <a:t>x</a:t>
            </a:r>
            <a:r>
              <a:rPr lang="en-GB" sz="2000" baseline="30000"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 + </a:t>
            </a:r>
            <a:r>
              <a:rPr lang="en-GB" sz="2000">
                <a:solidFill>
                  <a:srgbClr val="0066FF"/>
                </a:solidFill>
                <a:latin typeface="Comic Sans MS" pitchFamily="66" charset="0"/>
              </a:rPr>
              <a:t>b</a:t>
            </a:r>
            <a:r>
              <a:rPr lang="en-GB" sz="2000">
                <a:latin typeface="Comic Sans MS" pitchFamily="66" charset="0"/>
              </a:rPr>
              <a:t>x +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</a:rPr>
              <a:t>c</a:t>
            </a:r>
            <a:r>
              <a:rPr lang="en-GB" sz="2000">
                <a:latin typeface="Comic Sans MS" pitchFamily="66" charset="0"/>
              </a:rPr>
              <a:t> = 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39269" y="4196200"/>
            <a:ext cx="3124200" cy="990600"/>
            <a:chOff x="1920" y="2221"/>
            <a:chExt cx="1968" cy="624"/>
          </a:xfrm>
        </p:grpSpPr>
        <p:sp>
          <p:nvSpPr>
            <p:cNvPr id="339994" name="Rectangle 26"/>
            <p:cNvSpPr>
              <a:spLocks noChangeArrowheads="1"/>
            </p:cNvSpPr>
            <p:nvPr/>
          </p:nvSpPr>
          <p:spPr bwMode="auto">
            <a:xfrm>
              <a:off x="1920" y="2221"/>
              <a:ext cx="1968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000">
                <a:latin typeface="Comic Sans MS" pitchFamily="66" charset="0"/>
              </a:endParaRP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036" y="2256"/>
              <a:ext cx="1733" cy="518"/>
              <a:chOff x="1382" y="2470"/>
              <a:chExt cx="1733" cy="518"/>
            </a:xfrm>
          </p:grpSpPr>
          <p:sp>
            <p:nvSpPr>
              <p:cNvPr id="339987" name="Text Box 19"/>
              <p:cNvSpPr txBox="1">
                <a:spLocks noChangeArrowheads="1"/>
              </p:cNvSpPr>
              <p:nvPr/>
            </p:nvSpPr>
            <p:spPr bwMode="auto">
              <a:xfrm>
                <a:off x="1382" y="2603"/>
                <a:ext cx="3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x =</a:t>
                </a:r>
              </a:p>
            </p:txBody>
          </p:sp>
          <p:grpSp>
            <p:nvGrpSpPr>
              <p:cNvPr id="4" name="Group 24"/>
              <p:cNvGrpSpPr>
                <a:grpSpLocks/>
              </p:cNvGrpSpPr>
              <p:nvPr/>
            </p:nvGrpSpPr>
            <p:grpSpPr bwMode="auto">
              <a:xfrm>
                <a:off x="1815" y="2470"/>
                <a:ext cx="1300" cy="518"/>
                <a:chOff x="1815" y="2470"/>
                <a:chExt cx="1300" cy="518"/>
              </a:xfrm>
            </p:grpSpPr>
            <p:sp>
              <p:nvSpPr>
                <p:cNvPr id="3399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15" y="2470"/>
                  <a:ext cx="118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–</a:t>
                  </a:r>
                  <a:r>
                    <a:rPr lang="en-GB" sz="2000">
                      <a:solidFill>
                        <a:srgbClr val="0066FF"/>
                      </a:solidFill>
                      <a:latin typeface="Comic Sans MS" pitchFamily="66" charset="0"/>
                    </a:rPr>
                    <a:t>b</a:t>
                  </a:r>
                  <a:r>
                    <a:rPr lang="en-GB" sz="2000">
                      <a:latin typeface="Comic Sans MS" pitchFamily="66" charset="0"/>
                    </a:rPr>
                    <a:t> </a:t>
                  </a:r>
                  <a:r>
                    <a:rPr lang="en-US" sz="200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>
                      <a:latin typeface="Comic Sans MS" pitchFamily="66" charset="0"/>
                      <a:sym typeface="Symbol" pitchFamily="18" charset="2"/>
                    </a:rPr>
                    <a:t> </a:t>
                  </a:r>
                  <a:r>
                    <a:rPr lang="en-GB" sz="2000">
                      <a:solidFill>
                        <a:srgbClr val="0066FF"/>
                      </a:solidFill>
                      <a:latin typeface="Comic Sans MS" pitchFamily="66" charset="0"/>
                      <a:sym typeface="Symbol" pitchFamily="18" charset="2"/>
                    </a:rPr>
                    <a:t>b</a:t>
                  </a:r>
                  <a:r>
                    <a:rPr lang="en-GB" sz="2000" baseline="30000">
                      <a:latin typeface="Comic Sans MS" pitchFamily="66" charset="0"/>
                      <a:sym typeface="Symbol" pitchFamily="18" charset="2"/>
                    </a:rPr>
                    <a:t>2</a:t>
                  </a:r>
                  <a:r>
                    <a:rPr lang="en-GB" sz="2000">
                      <a:latin typeface="Comic Sans MS" pitchFamily="66" charset="0"/>
                      <a:sym typeface="Symbol" pitchFamily="18" charset="2"/>
                    </a:rPr>
                    <a:t> – 4</a:t>
                  </a:r>
                  <a:r>
                    <a:rPr lang="en-GB" sz="2000">
                      <a:solidFill>
                        <a:srgbClr val="FF6600"/>
                      </a:solidFill>
                      <a:latin typeface="Comic Sans MS" pitchFamily="66" charset="0"/>
                      <a:sym typeface="Symbol" pitchFamily="18" charset="2"/>
                    </a:rPr>
                    <a:t>a</a:t>
                  </a:r>
                  <a:r>
                    <a:rPr lang="en-GB" sz="2000">
                      <a:solidFill>
                        <a:srgbClr val="009900"/>
                      </a:solidFill>
                      <a:latin typeface="Comic Sans MS" pitchFamily="66" charset="0"/>
                      <a:sym typeface="Symbol" pitchFamily="18" charset="2"/>
                    </a:rPr>
                    <a:t>c</a:t>
                  </a:r>
                </a:p>
              </p:txBody>
            </p:sp>
            <p:sp>
              <p:nvSpPr>
                <p:cNvPr id="339989" name="Line 21"/>
                <p:cNvSpPr>
                  <a:spLocks noChangeShapeType="1"/>
                </p:cNvSpPr>
                <p:nvPr/>
              </p:nvSpPr>
              <p:spPr bwMode="auto">
                <a:xfrm>
                  <a:off x="1819" y="2747"/>
                  <a:ext cx="12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  <p:sp>
              <p:nvSpPr>
                <p:cNvPr id="3399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07" y="2736"/>
                  <a:ext cx="29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2</a:t>
                  </a:r>
                  <a:r>
                    <a:rPr lang="en-GB" sz="2000">
                      <a:solidFill>
                        <a:srgbClr val="FF6600"/>
                      </a:solidFill>
                      <a:latin typeface="Comic Sans MS" pitchFamily="66" charset="0"/>
                    </a:rPr>
                    <a:t>a</a:t>
                  </a:r>
                </a:p>
              </p:txBody>
            </p:sp>
            <p:sp>
              <p:nvSpPr>
                <p:cNvPr id="339991" name="Line 23"/>
                <p:cNvSpPr>
                  <a:spLocks noChangeShapeType="1"/>
                </p:cNvSpPr>
                <p:nvPr/>
              </p:nvSpPr>
              <p:spPr bwMode="auto">
                <a:xfrm>
                  <a:off x="2328" y="2497"/>
                  <a:ext cx="67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339996" name="Text Box 28"/>
          <p:cNvSpPr txBox="1">
            <a:spLocks noChangeArrowheads="1"/>
          </p:cNvSpPr>
          <p:nvPr/>
        </p:nvSpPr>
        <p:spPr bwMode="auto">
          <a:xfrm>
            <a:off x="280194" y="5528112"/>
            <a:ext cx="8474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latin typeface="Comic Sans MS" pitchFamily="66" charset="0"/>
              </a:rPr>
              <a:t>This equation can be derived by completing the square on the general form of the quadratic equation.</a:t>
            </a:r>
          </a:p>
        </p:txBody>
      </p:sp>
    </p:spTree>
    <p:extLst>
      <p:ext uri="{BB962C8B-B14F-4D97-AF65-F5344CB8AC3E}">
        <p14:creationId xmlns:p14="http://schemas.microsoft.com/office/powerpoint/2010/main" val="9888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1043608" y="1196752"/>
            <a:ext cx="7178675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Use the quadratic formula to solve x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 – 7x + 8 = 0.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433763" y="1676400"/>
            <a:ext cx="2007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1</a:t>
            </a:r>
            <a:r>
              <a:rPr lang="en-GB" sz="2000">
                <a:latin typeface="Comic Sans MS" pitchFamily="66" charset="0"/>
              </a:rPr>
              <a:t>x</a:t>
            </a:r>
            <a:r>
              <a:rPr lang="en-GB" sz="2000" baseline="30000"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66FF"/>
                </a:solidFill>
                <a:latin typeface="Comic Sans MS" pitchFamily="66" charset="0"/>
              </a:rPr>
              <a:t>– 7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</a:rPr>
              <a:t>+ 8 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= 0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822576" y="2208213"/>
            <a:ext cx="2751138" cy="822325"/>
            <a:chOff x="1778" y="1391"/>
            <a:chExt cx="1733" cy="518"/>
          </a:xfrm>
        </p:grpSpPr>
        <p:sp>
          <p:nvSpPr>
            <p:cNvPr id="354312" name="Text Box 8"/>
            <p:cNvSpPr txBox="1">
              <a:spLocks noChangeArrowheads="1"/>
            </p:cNvSpPr>
            <p:nvPr/>
          </p:nvSpPr>
          <p:spPr bwMode="auto">
            <a:xfrm>
              <a:off x="1778" y="1524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sp>
          <p:nvSpPr>
            <p:cNvPr id="354314" name="Text Box 10"/>
            <p:cNvSpPr txBox="1">
              <a:spLocks noChangeArrowheads="1"/>
            </p:cNvSpPr>
            <p:nvPr/>
          </p:nvSpPr>
          <p:spPr bwMode="auto">
            <a:xfrm>
              <a:off x="2211" y="1391"/>
              <a:ext cx="118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–</a:t>
              </a:r>
              <a:r>
                <a:rPr lang="en-GB" sz="2000">
                  <a:solidFill>
                    <a:srgbClr val="0066FF"/>
                  </a:solidFill>
                  <a:latin typeface="Comic Sans MS" pitchFamily="66" charset="0"/>
                </a:rPr>
                <a:t>b</a:t>
              </a:r>
              <a:r>
                <a:rPr lang="en-GB" sz="2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  <a:sym typeface="Symbol" pitchFamily="18" charset="2"/>
                </a:rPr>
                <a:t>±</a:t>
              </a:r>
              <a:r>
                <a:rPr lang="en-GB" sz="2000">
                  <a:latin typeface="Comic Sans MS" pitchFamily="66" charset="0"/>
                  <a:sym typeface="Symbol" pitchFamily="18" charset="2"/>
                </a:rPr>
                <a:t> </a:t>
              </a:r>
              <a:r>
                <a:rPr lang="en-GB" sz="2000">
                  <a:solidFill>
                    <a:srgbClr val="0066FF"/>
                  </a:solidFill>
                  <a:latin typeface="Comic Sans MS" pitchFamily="66" charset="0"/>
                  <a:sym typeface="Symbol" pitchFamily="18" charset="2"/>
                </a:rPr>
                <a:t>b</a:t>
              </a:r>
              <a:r>
                <a:rPr lang="en-GB" sz="2000" baseline="30000"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GB" sz="2000">
                  <a:latin typeface="Comic Sans MS" pitchFamily="66" charset="0"/>
                  <a:sym typeface="Symbol" pitchFamily="18" charset="2"/>
                </a:rPr>
                <a:t> – 4</a:t>
              </a:r>
              <a:r>
                <a:rPr lang="en-GB" sz="2000">
                  <a:solidFill>
                    <a:srgbClr val="FF6600"/>
                  </a:solidFill>
                  <a:latin typeface="Comic Sans MS" pitchFamily="66" charset="0"/>
                  <a:sym typeface="Symbol" pitchFamily="18" charset="2"/>
                </a:rPr>
                <a:t>a</a:t>
              </a:r>
              <a:r>
                <a:rPr lang="en-GB" sz="2000">
                  <a:solidFill>
                    <a:srgbClr val="009900"/>
                  </a:solidFill>
                  <a:latin typeface="Comic Sans MS" pitchFamily="66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354315" name="Line 11"/>
            <p:cNvSpPr>
              <a:spLocks noChangeShapeType="1"/>
            </p:cNvSpPr>
            <p:nvPr/>
          </p:nvSpPr>
          <p:spPr bwMode="auto">
            <a:xfrm>
              <a:off x="2215" y="1668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354316" name="Text Box 12"/>
            <p:cNvSpPr txBox="1">
              <a:spLocks noChangeArrowheads="1"/>
            </p:cNvSpPr>
            <p:nvPr/>
          </p:nvSpPr>
          <p:spPr bwMode="auto">
            <a:xfrm>
              <a:off x="2703" y="1657"/>
              <a:ext cx="2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2</a:t>
              </a:r>
              <a:r>
                <a:rPr lang="en-GB" sz="2000">
                  <a:solidFill>
                    <a:srgbClr val="FF66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354317" name="Line 13"/>
            <p:cNvSpPr>
              <a:spLocks noChangeShapeType="1"/>
            </p:cNvSpPr>
            <p:nvPr/>
          </p:nvSpPr>
          <p:spPr bwMode="auto">
            <a:xfrm>
              <a:off x="2724" y="1411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2822575" y="3162300"/>
            <a:ext cx="3900488" cy="820738"/>
            <a:chOff x="1778" y="1992"/>
            <a:chExt cx="2457" cy="517"/>
          </a:xfrm>
        </p:grpSpPr>
        <p:sp>
          <p:nvSpPr>
            <p:cNvPr id="354319" name="Text Box 15"/>
            <p:cNvSpPr txBox="1">
              <a:spLocks noChangeArrowheads="1"/>
            </p:cNvSpPr>
            <p:nvPr/>
          </p:nvSpPr>
          <p:spPr bwMode="auto">
            <a:xfrm>
              <a:off x="1778" y="2125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2173" y="1992"/>
              <a:ext cx="2062" cy="517"/>
              <a:chOff x="2173" y="1992"/>
              <a:chExt cx="2062" cy="517"/>
            </a:xfrm>
          </p:grpSpPr>
          <p:sp>
            <p:nvSpPr>
              <p:cNvPr id="354320" name="Line 16"/>
              <p:cNvSpPr>
                <a:spLocks noChangeShapeType="1"/>
              </p:cNvSpPr>
              <p:nvPr/>
            </p:nvSpPr>
            <p:spPr bwMode="auto">
              <a:xfrm>
                <a:off x="2173" y="2269"/>
                <a:ext cx="206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4321" name="Text Box 17"/>
              <p:cNvSpPr txBox="1">
                <a:spLocks noChangeArrowheads="1"/>
              </p:cNvSpPr>
              <p:nvPr/>
            </p:nvSpPr>
            <p:spPr bwMode="auto">
              <a:xfrm>
                <a:off x="2930" y="2257"/>
                <a:ext cx="4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2 × </a:t>
                </a:r>
                <a:r>
                  <a:rPr lang="en-US" sz="2000">
                    <a:solidFill>
                      <a:srgbClr val="FF6600"/>
                    </a:solidFill>
                    <a:latin typeface="Comic Sans MS" pitchFamily="66" charset="0"/>
                  </a:rPr>
                  <a:t>1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5" name="Group 60"/>
              <p:cNvGrpSpPr>
                <a:grpSpLocks/>
              </p:cNvGrpSpPr>
              <p:nvPr/>
            </p:nvGrpSpPr>
            <p:grpSpPr bwMode="auto">
              <a:xfrm>
                <a:off x="2180" y="1992"/>
                <a:ext cx="1959" cy="252"/>
                <a:chOff x="2192" y="1992"/>
                <a:chExt cx="1959" cy="252"/>
              </a:xfrm>
            </p:grpSpPr>
            <p:sp>
              <p:nvSpPr>
                <p:cNvPr id="3543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192" y="1992"/>
                  <a:ext cx="174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solidFill>
                        <a:srgbClr val="0066FF"/>
                      </a:solidFill>
                      <a:latin typeface="Comic Sans MS" pitchFamily="66" charset="0"/>
                    </a:rPr>
                    <a:t>7</a:t>
                  </a:r>
                  <a:r>
                    <a:rPr lang="en-GB" sz="2000">
                      <a:latin typeface="Comic Sans MS" pitchFamily="66" charset="0"/>
                    </a:rPr>
                    <a:t> </a:t>
                  </a:r>
                  <a:r>
                    <a:rPr lang="en-US" sz="200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>
                      <a:latin typeface="Comic Sans MS" pitchFamily="66" charset="0"/>
                      <a:sym typeface="Symbol" pitchFamily="18" charset="2"/>
                    </a:rPr>
                    <a:t> </a:t>
                  </a:r>
                  <a:r>
                    <a:rPr lang="en-US" sz="2000">
                      <a:latin typeface="Comic Sans MS" pitchFamily="66" charset="0"/>
                      <a:sym typeface="Symbol" pitchFamily="18" charset="2"/>
                    </a:rPr>
                    <a:t>(</a:t>
                  </a:r>
                  <a:r>
                    <a:rPr lang="en-US" sz="2000">
                      <a:solidFill>
                        <a:srgbClr val="0066FF"/>
                      </a:solidFill>
                      <a:latin typeface="Comic Sans MS" pitchFamily="66" charset="0"/>
                      <a:sym typeface="Symbol" pitchFamily="18" charset="2"/>
                    </a:rPr>
                    <a:t>–</a:t>
                  </a:r>
                  <a:r>
                    <a:rPr lang="en-GB" sz="2000">
                      <a:solidFill>
                        <a:srgbClr val="0066FF"/>
                      </a:solidFill>
                      <a:latin typeface="Comic Sans MS" pitchFamily="66" charset="0"/>
                      <a:sym typeface="Symbol" pitchFamily="18" charset="2"/>
                    </a:rPr>
                    <a:t>7</a:t>
                  </a:r>
                  <a:r>
                    <a:rPr lang="en-US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)</a:t>
                  </a:r>
                  <a:r>
                    <a:rPr lang="en-GB" sz="2000" baseline="30000">
                      <a:latin typeface="Comic Sans MS" pitchFamily="66" charset="0"/>
                      <a:sym typeface="Symbol" pitchFamily="18" charset="2"/>
                    </a:rPr>
                    <a:t>2</a:t>
                  </a:r>
                  <a:r>
                    <a:rPr lang="en-GB" sz="2000">
                      <a:latin typeface="Comic Sans MS" pitchFamily="66" charset="0"/>
                      <a:sym typeface="Symbol" pitchFamily="18" charset="2"/>
                    </a:rPr>
                    <a:t> – (4 × </a:t>
                  </a:r>
                  <a:r>
                    <a:rPr lang="en-GB" sz="2000">
                      <a:solidFill>
                        <a:srgbClr val="FF6600"/>
                      </a:solidFill>
                      <a:latin typeface="Comic Sans MS" pitchFamily="66" charset="0"/>
                      <a:sym typeface="Symbol" pitchFamily="18" charset="2"/>
                    </a:rPr>
                    <a:t>1 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×</a:t>
                  </a:r>
                  <a:r>
                    <a:rPr lang="en-GB" sz="2000">
                      <a:solidFill>
                        <a:srgbClr val="FF6600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>
                      <a:solidFill>
                        <a:srgbClr val="009900"/>
                      </a:solidFill>
                      <a:latin typeface="Comic Sans MS" pitchFamily="66" charset="0"/>
                      <a:sym typeface="Symbol" pitchFamily="18" charset="2"/>
                    </a:rPr>
                    <a:t>8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)</a:t>
                  </a:r>
                </a:p>
              </p:txBody>
            </p:sp>
            <p:sp>
              <p:nvSpPr>
                <p:cNvPr id="354324" name="Line 20"/>
                <p:cNvSpPr>
                  <a:spLocks noChangeShapeType="1"/>
                </p:cNvSpPr>
                <p:nvPr/>
              </p:nvSpPr>
              <p:spPr bwMode="auto">
                <a:xfrm>
                  <a:off x="2649" y="1992"/>
                  <a:ext cx="150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2822575" y="4110040"/>
            <a:ext cx="2530475" cy="825501"/>
            <a:chOff x="1778" y="2589"/>
            <a:chExt cx="1594" cy="520"/>
          </a:xfrm>
        </p:grpSpPr>
        <p:sp>
          <p:nvSpPr>
            <p:cNvPr id="354326" name="Text Box 22"/>
            <p:cNvSpPr txBox="1">
              <a:spLocks noChangeArrowheads="1"/>
            </p:cNvSpPr>
            <p:nvPr/>
          </p:nvSpPr>
          <p:spPr bwMode="auto">
            <a:xfrm>
              <a:off x="1778" y="2725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sp>
          <p:nvSpPr>
            <p:cNvPr id="354328" name="Line 24"/>
            <p:cNvSpPr>
              <a:spLocks noChangeShapeType="1"/>
            </p:cNvSpPr>
            <p:nvPr/>
          </p:nvSpPr>
          <p:spPr bwMode="auto">
            <a:xfrm>
              <a:off x="2186" y="2869"/>
              <a:ext cx="11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354329" name="Text Box 25"/>
            <p:cNvSpPr txBox="1">
              <a:spLocks noChangeArrowheads="1"/>
            </p:cNvSpPr>
            <p:nvPr/>
          </p:nvSpPr>
          <p:spPr bwMode="auto">
            <a:xfrm>
              <a:off x="2668" y="2857"/>
              <a:ext cx="2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2</a:t>
              </a:r>
              <a:endParaRPr lang="en-GB" sz="2000">
                <a:solidFill>
                  <a:srgbClr val="FF6600"/>
                </a:solidFill>
                <a:latin typeface="Comic Sans MS" pitchFamily="66" charset="0"/>
              </a:endParaRPr>
            </a:p>
          </p:txBody>
        </p: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2187" y="2589"/>
              <a:ext cx="1146" cy="255"/>
              <a:chOff x="2051" y="2589"/>
              <a:chExt cx="1146" cy="255"/>
            </a:xfrm>
          </p:grpSpPr>
          <p:sp>
            <p:nvSpPr>
              <p:cNvPr id="354331" name="Text Box 27"/>
              <p:cNvSpPr txBox="1">
                <a:spLocks noChangeArrowheads="1"/>
              </p:cNvSpPr>
              <p:nvPr/>
            </p:nvSpPr>
            <p:spPr bwMode="auto">
              <a:xfrm>
                <a:off x="2051" y="2592"/>
                <a:ext cx="10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Comic Sans MS" pitchFamily="66" charset="0"/>
                  </a:rPr>
                  <a:t>7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US" sz="2000"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 49 – 32</a:t>
                </a:r>
              </a:p>
            </p:txBody>
          </p:sp>
          <p:sp>
            <p:nvSpPr>
              <p:cNvPr id="354332" name="Line 28"/>
              <p:cNvSpPr>
                <a:spLocks noChangeShapeType="1"/>
              </p:cNvSpPr>
              <p:nvPr/>
            </p:nvSpPr>
            <p:spPr bwMode="auto">
              <a:xfrm>
                <a:off x="2524" y="2589"/>
                <a:ext cx="6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792288" y="4960941"/>
            <a:ext cx="1808163" cy="820738"/>
            <a:chOff x="1104" y="3192"/>
            <a:chExt cx="1139" cy="517"/>
          </a:xfrm>
        </p:grpSpPr>
        <p:sp>
          <p:nvSpPr>
            <p:cNvPr id="354335" name="Text Box 31"/>
            <p:cNvSpPr txBox="1">
              <a:spLocks noChangeArrowheads="1"/>
            </p:cNvSpPr>
            <p:nvPr/>
          </p:nvSpPr>
          <p:spPr bwMode="auto">
            <a:xfrm>
              <a:off x="1104" y="3324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sp>
          <p:nvSpPr>
            <p:cNvPr id="354337" name="Line 33"/>
            <p:cNvSpPr>
              <a:spLocks noChangeShapeType="1"/>
            </p:cNvSpPr>
            <p:nvPr/>
          </p:nvSpPr>
          <p:spPr bwMode="auto">
            <a:xfrm>
              <a:off x="1450" y="3469"/>
              <a:ext cx="7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354338" name="Text Box 34"/>
            <p:cNvSpPr txBox="1">
              <a:spLocks noChangeArrowheads="1"/>
            </p:cNvSpPr>
            <p:nvPr/>
          </p:nvSpPr>
          <p:spPr bwMode="auto">
            <a:xfrm>
              <a:off x="1735" y="3457"/>
              <a:ext cx="2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2</a:t>
              </a:r>
              <a:endParaRPr lang="en-GB" sz="2000">
                <a:solidFill>
                  <a:srgbClr val="FF6600"/>
                </a:solidFill>
                <a:latin typeface="Comic Sans MS" pitchFamily="66" charset="0"/>
              </a:endParaRPr>
            </a:p>
          </p:txBody>
        </p:sp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1467" y="3192"/>
              <a:ext cx="696" cy="252"/>
              <a:chOff x="1473" y="3192"/>
              <a:chExt cx="696" cy="252"/>
            </a:xfrm>
          </p:grpSpPr>
          <p:sp>
            <p:nvSpPr>
              <p:cNvPr id="354340" name="Text Box 36"/>
              <p:cNvSpPr txBox="1">
                <a:spLocks noChangeArrowheads="1"/>
              </p:cNvSpPr>
              <p:nvPr/>
            </p:nvSpPr>
            <p:spPr bwMode="auto">
              <a:xfrm>
                <a:off x="1473" y="3192"/>
                <a:ext cx="6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Comic Sans MS" pitchFamily="66" charset="0"/>
                  </a:rPr>
                  <a:t>7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</a:rPr>
                  <a:t> 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+ </a:t>
                </a:r>
                <a:r>
                  <a:rPr lang="en-US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17</a:t>
                </a:r>
                <a:endParaRPr lang="en-GB" sz="200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54341" name="Line 37"/>
              <p:cNvSpPr>
                <a:spLocks noChangeShapeType="1"/>
              </p:cNvSpPr>
              <p:nvPr/>
            </p:nvSpPr>
            <p:spPr bwMode="auto">
              <a:xfrm>
                <a:off x="1903" y="3234"/>
                <a:ext cx="26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4060826" y="4960941"/>
            <a:ext cx="2565400" cy="820738"/>
            <a:chOff x="2533" y="3192"/>
            <a:chExt cx="1616" cy="517"/>
          </a:xfrm>
        </p:grpSpPr>
        <p:sp>
          <p:nvSpPr>
            <p:cNvPr id="354343" name="Text Box 39"/>
            <p:cNvSpPr txBox="1">
              <a:spLocks noChangeArrowheads="1"/>
            </p:cNvSpPr>
            <p:nvPr/>
          </p:nvSpPr>
          <p:spPr bwMode="auto">
            <a:xfrm>
              <a:off x="2533" y="3324"/>
              <a:ext cx="2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or</a:t>
              </a:r>
            </a:p>
          </p:txBody>
        </p:sp>
        <p:grpSp>
          <p:nvGrpSpPr>
            <p:cNvPr id="11" name="Group 54"/>
            <p:cNvGrpSpPr>
              <a:grpSpLocks/>
            </p:cNvGrpSpPr>
            <p:nvPr/>
          </p:nvGrpSpPr>
          <p:grpSpPr bwMode="auto">
            <a:xfrm>
              <a:off x="3023" y="3192"/>
              <a:ext cx="1126" cy="517"/>
              <a:chOff x="3023" y="3192"/>
              <a:chExt cx="1126" cy="517"/>
            </a:xfrm>
          </p:grpSpPr>
          <p:sp>
            <p:nvSpPr>
              <p:cNvPr id="354344" name="Text Box 40"/>
              <p:cNvSpPr txBox="1">
                <a:spLocks noChangeArrowheads="1"/>
              </p:cNvSpPr>
              <p:nvPr/>
            </p:nvSpPr>
            <p:spPr bwMode="auto">
              <a:xfrm>
                <a:off x="3023" y="3324"/>
                <a:ext cx="3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x =</a:t>
                </a:r>
              </a:p>
            </p:txBody>
          </p:sp>
          <p:sp>
            <p:nvSpPr>
              <p:cNvPr id="354346" name="Line 42"/>
              <p:cNvSpPr>
                <a:spLocks noChangeShapeType="1"/>
              </p:cNvSpPr>
              <p:nvPr/>
            </p:nvSpPr>
            <p:spPr bwMode="auto">
              <a:xfrm>
                <a:off x="3369" y="3469"/>
                <a:ext cx="7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4347" name="Text Box 43"/>
              <p:cNvSpPr txBox="1">
                <a:spLocks noChangeArrowheads="1"/>
              </p:cNvSpPr>
              <p:nvPr/>
            </p:nvSpPr>
            <p:spPr bwMode="auto">
              <a:xfrm>
                <a:off x="3648" y="3457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Comic Sans MS" pitchFamily="66" charset="0"/>
                  </a:rPr>
                  <a:t>2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3382" y="3192"/>
                <a:ext cx="667" cy="252"/>
                <a:chOff x="3392" y="3192"/>
                <a:chExt cx="667" cy="252"/>
              </a:xfrm>
            </p:grpSpPr>
            <p:sp>
              <p:nvSpPr>
                <p:cNvPr id="35434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392" y="3192"/>
                  <a:ext cx="65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Comic Sans MS" pitchFamily="66" charset="0"/>
                    </a:rPr>
                    <a:t>7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</a:rPr>
                    <a:t> 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– </a:t>
                  </a:r>
                  <a:r>
                    <a:rPr lang="en-US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17</a:t>
                  </a:r>
                  <a:endParaRPr lang="en-GB" sz="200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354350" name="Line 46"/>
                <p:cNvSpPr>
                  <a:spLocks noChangeShapeType="1"/>
                </p:cNvSpPr>
                <p:nvPr/>
              </p:nvSpPr>
              <p:spPr bwMode="auto">
                <a:xfrm>
                  <a:off x="3793" y="3231"/>
                  <a:ext cx="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576700" y="5781679"/>
            <a:ext cx="1313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latin typeface="Comic Sans MS" pitchFamily="66" charset="0"/>
              </a:rPr>
              <a:t>x = 5.562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4944270" y="5778568"/>
            <a:ext cx="2597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latin typeface="Comic Sans MS" pitchFamily="66" charset="0"/>
              </a:rPr>
              <a:t>x = 1.438  (to 3 d.p.)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0852" y="3201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SUBSTITUTE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5769" y="401008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76256" y="500056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SPLIT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560" y="56612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51" grpId="0"/>
      <p:bldP spid="354352" grpId="0"/>
      <p:bldP spid="13" grpId="0"/>
      <p:bldP spid="47" grpId="0"/>
      <p:bldP spid="48" grpId="0"/>
      <p:bldP spid="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982663" y="1214735"/>
            <a:ext cx="7178675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Use the quadratic formula to solve 2</a:t>
            </a:r>
            <a:r>
              <a:rPr lang="en-GB" sz="2000" i="1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 baseline="3000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 + 5</a:t>
            </a:r>
            <a:r>
              <a:rPr lang="en-GB" sz="2000" i="1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 – 1 = 0.</a:t>
            </a:r>
          </a:p>
        </p:txBody>
      </p:sp>
      <p:sp>
        <p:nvSpPr>
          <p:cNvPr id="350226" name="Text Box 18"/>
          <p:cNvSpPr txBox="1">
            <a:spLocks noChangeArrowheads="1"/>
          </p:cNvSpPr>
          <p:nvPr/>
        </p:nvSpPr>
        <p:spPr bwMode="auto">
          <a:xfrm>
            <a:off x="3433763" y="1676400"/>
            <a:ext cx="2007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x</a:t>
            </a:r>
            <a:r>
              <a:rPr lang="en-GB" sz="2000" baseline="30000"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66FF"/>
                </a:solidFill>
                <a:latin typeface="Comic Sans MS" pitchFamily="66" charset="0"/>
              </a:rPr>
              <a:t>+ 5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</a:rPr>
              <a:t>– 1 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= 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74950" y="2208213"/>
            <a:ext cx="2751138" cy="822325"/>
            <a:chOff x="1382" y="2470"/>
            <a:chExt cx="1733" cy="518"/>
          </a:xfrm>
        </p:grpSpPr>
        <p:sp>
          <p:nvSpPr>
            <p:cNvPr id="350219" name="Text Box 11"/>
            <p:cNvSpPr txBox="1">
              <a:spLocks noChangeArrowheads="1"/>
            </p:cNvSpPr>
            <p:nvPr/>
          </p:nvSpPr>
          <p:spPr bwMode="auto">
            <a:xfrm>
              <a:off x="1382" y="2603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815" y="2470"/>
              <a:ext cx="1300" cy="518"/>
              <a:chOff x="1815" y="2470"/>
              <a:chExt cx="1300" cy="518"/>
            </a:xfrm>
          </p:grpSpPr>
          <p:sp>
            <p:nvSpPr>
              <p:cNvPr id="350221" name="Text Box 13"/>
              <p:cNvSpPr txBox="1">
                <a:spLocks noChangeArrowheads="1"/>
              </p:cNvSpPr>
              <p:nvPr/>
            </p:nvSpPr>
            <p:spPr bwMode="auto">
              <a:xfrm>
                <a:off x="1815" y="2470"/>
                <a:ext cx="118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–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</a:rPr>
                  <a:t>b</a:t>
                </a:r>
                <a:r>
                  <a:rPr lang="en-GB" sz="2000">
                    <a:latin typeface="Comic Sans MS" pitchFamily="66" charset="0"/>
                  </a:rPr>
                  <a:t> </a:t>
                </a:r>
                <a:r>
                  <a:rPr lang="en-US" sz="2000"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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  <a:sym typeface="Symbol" pitchFamily="18" charset="2"/>
                  </a:rPr>
                  <a:t>b</a:t>
                </a:r>
                <a:r>
                  <a:rPr lang="en-GB" sz="2000" baseline="30000">
                    <a:latin typeface="Comic Sans MS" pitchFamily="66" charset="0"/>
                    <a:sym typeface="Symbol" pitchFamily="18" charset="2"/>
                  </a:rPr>
                  <a:t>2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– 4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a</a:t>
                </a:r>
                <a:r>
                  <a:rPr lang="en-GB" sz="2000">
                    <a:solidFill>
                      <a:srgbClr val="009900"/>
                    </a:solidFill>
                    <a:latin typeface="Comic Sans MS" pitchFamily="66" charset="0"/>
                    <a:sym typeface="Symbol" pitchFamily="18" charset="2"/>
                  </a:rPr>
                  <a:t>c</a:t>
                </a:r>
              </a:p>
            </p:txBody>
          </p:sp>
          <p:sp>
            <p:nvSpPr>
              <p:cNvPr id="350222" name="Line 14"/>
              <p:cNvSpPr>
                <a:spLocks noChangeShapeType="1"/>
              </p:cNvSpPr>
              <p:nvPr/>
            </p:nvSpPr>
            <p:spPr bwMode="auto">
              <a:xfrm>
                <a:off x="1819" y="2747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23" name="Text Box 15"/>
              <p:cNvSpPr txBox="1">
                <a:spLocks noChangeArrowheads="1"/>
              </p:cNvSpPr>
              <p:nvPr/>
            </p:nvSpPr>
            <p:spPr bwMode="auto">
              <a:xfrm>
                <a:off x="2307" y="2736"/>
                <a:ext cx="29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2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350224" name="Line 16"/>
              <p:cNvSpPr>
                <a:spLocks noChangeShapeType="1"/>
              </p:cNvSpPr>
              <p:nvPr/>
            </p:nvSpPr>
            <p:spPr bwMode="auto">
              <a:xfrm>
                <a:off x="2354" y="247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74950" y="3162300"/>
            <a:ext cx="3930650" cy="820738"/>
            <a:chOff x="2036" y="2675"/>
            <a:chExt cx="2476" cy="517"/>
          </a:xfrm>
        </p:grpSpPr>
        <p:sp>
          <p:nvSpPr>
            <p:cNvPr id="350230" name="Text Box 22"/>
            <p:cNvSpPr txBox="1">
              <a:spLocks noChangeArrowheads="1"/>
            </p:cNvSpPr>
            <p:nvPr/>
          </p:nvSpPr>
          <p:spPr bwMode="auto">
            <a:xfrm>
              <a:off x="2036" y="2808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sp>
          <p:nvSpPr>
            <p:cNvPr id="350233" name="Line 25"/>
            <p:cNvSpPr>
              <a:spLocks noChangeShapeType="1"/>
            </p:cNvSpPr>
            <p:nvPr/>
          </p:nvSpPr>
          <p:spPr bwMode="auto">
            <a:xfrm>
              <a:off x="2425" y="2952"/>
              <a:ext cx="2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350234" name="Text Box 26"/>
            <p:cNvSpPr txBox="1">
              <a:spLocks noChangeArrowheads="1"/>
            </p:cNvSpPr>
            <p:nvPr/>
          </p:nvSpPr>
          <p:spPr bwMode="auto">
            <a:xfrm>
              <a:off x="3194" y="2940"/>
              <a:ext cx="4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2 × </a:t>
              </a:r>
              <a:r>
                <a:rPr lang="en-GB" sz="2000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2454" y="2675"/>
              <a:ext cx="1979" cy="252"/>
              <a:chOff x="2469" y="2675"/>
              <a:chExt cx="1979" cy="252"/>
            </a:xfrm>
          </p:grpSpPr>
          <p:sp>
            <p:nvSpPr>
              <p:cNvPr id="350232" name="Text Box 24"/>
              <p:cNvSpPr txBox="1">
                <a:spLocks noChangeArrowheads="1"/>
              </p:cNvSpPr>
              <p:nvPr/>
            </p:nvSpPr>
            <p:spPr bwMode="auto">
              <a:xfrm>
                <a:off x="2469" y="2675"/>
                <a:ext cx="169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–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</a:rPr>
                  <a:t>5</a:t>
                </a:r>
                <a:r>
                  <a:rPr lang="en-GB" sz="2000">
                    <a:latin typeface="Comic Sans MS" pitchFamily="66" charset="0"/>
                  </a:rPr>
                  <a:t> </a:t>
                </a:r>
                <a:r>
                  <a:rPr lang="en-US" sz="2000"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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  <a:sym typeface="Symbol" pitchFamily="18" charset="2"/>
                  </a:rPr>
                  <a:t>5</a:t>
                </a:r>
                <a:r>
                  <a:rPr lang="en-GB" sz="2000" baseline="30000">
                    <a:latin typeface="Comic Sans MS" pitchFamily="66" charset="0"/>
                    <a:sym typeface="Symbol" pitchFamily="18" charset="2"/>
                  </a:rPr>
                  <a:t>2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– (4 × 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2 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×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 </a:t>
                </a:r>
                <a:r>
                  <a:rPr lang="en-GB" sz="2000">
                    <a:solidFill>
                      <a:srgbClr val="009900"/>
                    </a:solidFill>
                    <a:latin typeface="Comic Sans MS" pitchFamily="66" charset="0"/>
                    <a:sym typeface="Symbol" pitchFamily="18" charset="2"/>
                  </a:rPr>
                  <a:t>–1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)</a:t>
                </a:r>
              </a:p>
            </p:txBody>
          </p:sp>
          <p:sp>
            <p:nvSpPr>
              <p:cNvPr id="350235" name="Line 27"/>
              <p:cNvSpPr>
                <a:spLocks noChangeShapeType="1"/>
              </p:cNvSpPr>
              <p:nvPr/>
            </p:nvSpPr>
            <p:spPr bwMode="auto">
              <a:xfrm>
                <a:off x="3023" y="2699"/>
                <a:ext cx="14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2774950" y="4114800"/>
            <a:ext cx="2530475" cy="820738"/>
            <a:chOff x="1584" y="2677"/>
            <a:chExt cx="1594" cy="517"/>
          </a:xfrm>
        </p:grpSpPr>
        <p:sp>
          <p:nvSpPr>
            <p:cNvPr id="350240" name="Text Box 32"/>
            <p:cNvSpPr txBox="1">
              <a:spLocks noChangeArrowheads="1"/>
            </p:cNvSpPr>
            <p:nvPr/>
          </p:nvSpPr>
          <p:spPr bwMode="auto">
            <a:xfrm>
              <a:off x="1584" y="2810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1992" y="2677"/>
              <a:ext cx="1186" cy="517"/>
              <a:chOff x="1992" y="2903"/>
              <a:chExt cx="1186" cy="517"/>
            </a:xfrm>
          </p:grpSpPr>
          <p:sp>
            <p:nvSpPr>
              <p:cNvPr id="350241" name="Line 33"/>
              <p:cNvSpPr>
                <a:spLocks noChangeShapeType="1"/>
              </p:cNvSpPr>
              <p:nvPr/>
            </p:nvSpPr>
            <p:spPr bwMode="auto">
              <a:xfrm>
                <a:off x="1992" y="3180"/>
                <a:ext cx="11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42" name="Text Box 34"/>
              <p:cNvSpPr txBox="1">
                <a:spLocks noChangeArrowheads="1"/>
              </p:cNvSpPr>
              <p:nvPr/>
            </p:nvSpPr>
            <p:spPr bwMode="auto">
              <a:xfrm>
                <a:off x="2474" y="3168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993" y="2903"/>
                <a:ext cx="1118" cy="252"/>
                <a:chOff x="2012" y="2903"/>
                <a:chExt cx="1118" cy="252"/>
              </a:xfrm>
            </p:grpSpPr>
            <p:sp>
              <p:nvSpPr>
                <p:cNvPr id="35024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12" y="2903"/>
                  <a:ext cx="102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latin typeface="Comic Sans MS" pitchFamily="66" charset="0"/>
                    </a:rPr>
                    <a:t>–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US" sz="2000" dirty="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25 + 8</a:t>
                  </a:r>
                </a:p>
              </p:txBody>
            </p:sp>
            <p:sp>
              <p:nvSpPr>
                <p:cNvPr id="350245" name="Line 37"/>
                <p:cNvSpPr>
                  <a:spLocks noChangeShapeType="1"/>
                </p:cNvSpPr>
                <p:nvPr/>
              </p:nvSpPr>
              <p:spPr bwMode="auto">
                <a:xfrm>
                  <a:off x="2539" y="2903"/>
                  <a:ext cx="5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752600" y="5067300"/>
            <a:ext cx="1998663" cy="820738"/>
            <a:chOff x="1104" y="3192"/>
            <a:chExt cx="1259" cy="517"/>
          </a:xfrm>
        </p:grpSpPr>
        <p:sp>
          <p:nvSpPr>
            <p:cNvPr id="350249" name="Text Box 41"/>
            <p:cNvSpPr txBox="1">
              <a:spLocks noChangeArrowheads="1"/>
            </p:cNvSpPr>
            <p:nvPr/>
          </p:nvSpPr>
          <p:spPr bwMode="auto">
            <a:xfrm>
              <a:off x="1104" y="3324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1450" y="3192"/>
              <a:ext cx="913" cy="517"/>
              <a:chOff x="1824" y="3456"/>
              <a:chExt cx="913" cy="517"/>
            </a:xfrm>
          </p:grpSpPr>
          <p:sp>
            <p:nvSpPr>
              <p:cNvPr id="350251" name="Line 43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9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52" name="Text Box 44"/>
              <p:cNvSpPr txBox="1">
                <a:spLocks noChangeArrowheads="1"/>
              </p:cNvSpPr>
              <p:nvPr/>
            </p:nvSpPr>
            <p:spPr bwMode="auto">
              <a:xfrm>
                <a:off x="2169" y="3721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847" y="3456"/>
                <a:ext cx="761" cy="252"/>
                <a:chOff x="1863" y="3456"/>
                <a:chExt cx="761" cy="252"/>
              </a:xfrm>
            </p:grpSpPr>
            <p:sp>
              <p:nvSpPr>
                <p:cNvPr id="35025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74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latin typeface="Comic Sans MS" pitchFamily="66" charset="0"/>
                    </a:rPr>
                    <a:t>–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+ 33</a:t>
                  </a:r>
                  <a:endParaRPr lang="en-GB" sz="20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350255" name="Line 47"/>
                <p:cNvSpPr>
                  <a:spLocks noChangeShapeType="1"/>
                </p:cNvSpPr>
                <p:nvPr/>
              </p:nvSpPr>
              <p:spPr bwMode="auto">
                <a:xfrm>
                  <a:off x="2358" y="3461"/>
                  <a:ext cx="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4021138" y="5067300"/>
            <a:ext cx="2776537" cy="820738"/>
            <a:chOff x="2533" y="3264"/>
            <a:chExt cx="1749" cy="517"/>
          </a:xfrm>
        </p:grpSpPr>
        <p:sp>
          <p:nvSpPr>
            <p:cNvPr id="350260" name="Text Box 52"/>
            <p:cNvSpPr txBox="1">
              <a:spLocks noChangeArrowheads="1"/>
            </p:cNvSpPr>
            <p:nvPr/>
          </p:nvSpPr>
          <p:spPr bwMode="auto">
            <a:xfrm>
              <a:off x="2533" y="3396"/>
              <a:ext cx="2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or</a:t>
              </a:r>
            </a:p>
          </p:txBody>
        </p:sp>
        <p:sp>
          <p:nvSpPr>
            <p:cNvPr id="350261" name="Text Box 53"/>
            <p:cNvSpPr txBox="1">
              <a:spLocks noChangeArrowheads="1"/>
            </p:cNvSpPr>
            <p:nvPr/>
          </p:nvSpPr>
          <p:spPr bwMode="auto">
            <a:xfrm>
              <a:off x="3023" y="3396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3369" y="3264"/>
              <a:ext cx="913" cy="517"/>
              <a:chOff x="1824" y="3456"/>
              <a:chExt cx="913" cy="517"/>
            </a:xfrm>
          </p:grpSpPr>
          <p:sp>
            <p:nvSpPr>
              <p:cNvPr id="350263" name="Line 55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9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64" name="Text Box 56"/>
              <p:cNvSpPr txBox="1">
                <a:spLocks noChangeArrowheads="1"/>
              </p:cNvSpPr>
              <p:nvPr/>
            </p:nvSpPr>
            <p:spPr bwMode="auto">
              <a:xfrm>
                <a:off x="2169" y="3721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4" name="Group 57"/>
              <p:cNvGrpSpPr>
                <a:grpSpLocks/>
              </p:cNvGrpSpPr>
              <p:nvPr/>
            </p:nvGrpSpPr>
            <p:grpSpPr bwMode="auto">
              <a:xfrm>
                <a:off x="1847" y="3456"/>
                <a:ext cx="753" cy="252"/>
                <a:chOff x="1863" y="3456"/>
                <a:chExt cx="753" cy="252"/>
              </a:xfrm>
            </p:grpSpPr>
            <p:sp>
              <p:nvSpPr>
                <p:cNvPr id="3502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74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–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– 33</a:t>
                  </a:r>
                  <a:endParaRPr lang="en-GB" sz="200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350267" name="Line 59"/>
                <p:cNvSpPr>
                  <a:spLocks noChangeShapeType="1"/>
                </p:cNvSpPr>
                <p:nvPr/>
              </p:nvSpPr>
              <p:spPr bwMode="auto">
                <a:xfrm>
                  <a:off x="2350" y="3474"/>
                  <a:ext cx="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350268" name="Text Box 60"/>
          <p:cNvSpPr txBox="1">
            <a:spLocks noChangeArrowheads="1"/>
          </p:cNvSpPr>
          <p:nvPr/>
        </p:nvSpPr>
        <p:spPr bwMode="auto">
          <a:xfrm>
            <a:off x="1752600" y="6019800"/>
            <a:ext cx="1271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>
                <a:latin typeface="Comic Sans MS" pitchFamily="66" charset="0"/>
              </a:rPr>
              <a:t>x</a:t>
            </a:r>
            <a:r>
              <a:rPr lang="en-GB" sz="2000">
                <a:latin typeface="Comic Sans MS" pitchFamily="66" charset="0"/>
              </a:rPr>
              <a:t> = 0.186</a:t>
            </a:r>
          </a:p>
        </p:txBody>
      </p:sp>
      <p:sp>
        <p:nvSpPr>
          <p:cNvPr id="350269" name="Text Box 61"/>
          <p:cNvSpPr txBox="1">
            <a:spLocks noChangeArrowheads="1"/>
          </p:cNvSpPr>
          <p:nvPr/>
        </p:nvSpPr>
        <p:spPr bwMode="auto">
          <a:xfrm>
            <a:off x="4835525" y="6019800"/>
            <a:ext cx="27526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>
                <a:latin typeface="Comic Sans MS" pitchFamily="66" charset="0"/>
              </a:rPr>
              <a:t>x</a:t>
            </a:r>
            <a:r>
              <a:rPr lang="en-GB" sz="2000">
                <a:latin typeface="Comic Sans MS" pitchFamily="66" charset="0"/>
              </a:rPr>
              <a:t> = –2.686  (to 3 d.p.)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60852" y="3201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SUBSTITUTE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5769" y="401008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76256" y="500056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SPLIT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56612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4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68" grpId="0"/>
      <p:bldP spid="350269" grpId="0"/>
      <p:bldP spid="48" grpId="0"/>
      <p:bldP spid="49" grpId="0"/>
      <p:bldP spid="50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48478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 were the original quadratic equations of the following:</a:t>
            </a:r>
            <a:endParaRPr lang="en-GB" sz="2400" dirty="0">
              <a:latin typeface="Comic Sans MS" pitchFamily="66" charset="0"/>
            </a:endParaRPr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1115616" y="2991679"/>
            <a:ext cx="2530475" cy="820738"/>
            <a:chOff x="1584" y="2677"/>
            <a:chExt cx="1594" cy="517"/>
          </a:xfrm>
        </p:grpSpPr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1584" y="2810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latin typeface="Comic Sans MS" pitchFamily="66" charset="0"/>
                </a:rPr>
                <a:t>x</a:t>
              </a:r>
              <a:r>
                <a:rPr lang="en-GB" sz="2000">
                  <a:latin typeface="Comic Sans MS" pitchFamily="66" charset="0"/>
                </a:rPr>
                <a:t> =</a:t>
              </a:r>
            </a:p>
          </p:txBody>
        </p: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1992" y="2677"/>
              <a:ext cx="1186" cy="517"/>
              <a:chOff x="1992" y="2903"/>
              <a:chExt cx="1186" cy="517"/>
            </a:xfrm>
          </p:grpSpPr>
          <p:sp>
            <p:nvSpPr>
              <p:cNvPr id="14" name="Line 33"/>
              <p:cNvSpPr>
                <a:spLocks noChangeShapeType="1"/>
              </p:cNvSpPr>
              <p:nvPr/>
            </p:nvSpPr>
            <p:spPr bwMode="auto">
              <a:xfrm>
                <a:off x="1992" y="3180"/>
                <a:ext cx="11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15" name="Text Box 34"/>
              <p:cNvSpPr txBox="1">
                <a:spLocks noChangeArrowheads="1"/>
              </p:cNvSpPr>
              <p:nvPr/>
            </p:nvSpPr>
            <p:spPr bwMode="auto">
              <a:xfrm>
                <a:off x="2474" y="3168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latin typeface="Comic Sans MS" pitchFamily="66" charset="0"/>
                  </a:rPr>
                  <a:t>2</a:t>
                </a:r>
                <a:endParaRPr lang="en-GB" sz="2000" dirty="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1993" y="2903"/>
                <a:ext cx="1127" cy="252"/>
                <a:chOff x="2012" y="2903"/>
                <a:chExt cx="1127" cy="252"/>
              </a:xfrm>
            </p:grpSpPr>
            <p:sp>
              <p:nvSpPr>
                <p:cNvPr id="1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12" y="2903"/>
                  <a:ext cx="112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 smtClean="0">
                      <a:latin typeface="Comic Sans MS" pitchFamily="66" charset="0"/>
                    </a:rPr>
                    <a:t>–</a:t>
                  </a:r>
                  <a:r>
                    <a:rPr lang="en-GB" sz="2000" dirty="0">
                      <a:latin typeface="Comic Sans MS" pitchFamily="66" charset="0"/>
                    </a:rPr>
                    <a:t>7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2000" dirty="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</a:t>
                  </a:r>
                  <a:r>
                    <a:rPr lang="en-GB" sz="2000" dirty="0" smtClean="0">
                      <a:latin typeface="Comic Sans MS" pitchFamily="66" charset="0"/>
                      <a:sym typeface="Symbol" pitchFamily="18" charset="2"/>
                    </a:rPr>
                    <a:t>49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>
                      <a:latin typeface="Comic Sans MS" pitchFamily="66" charset="0"/>
                      <a:sym typeface="Symbol" pitchFamily="18" charset="2"/>
                    </a:rPr>
                    <a:t>-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 smtClean="0">
                      <a:latin typeface="Comic Sans MS" pitchFamily="66" charset="0"/>
                      <a:sym typeface="Symbol" pitchFamily="18" charset="2"/>
                    </a:rPr>
                    <a:t>16</a:t>
                  </a:r>
                  <a:endParaRPr lang="en-GB" sz="2000" dirty="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endParaRPr>
                </a:p>
              </p:txBody>
            </p:sp>
            <p:sp>
              <p:nvSpPr>
                <p:cNvPr id="18" name="Line 37"/>
                <p:cNvSpPr>
                  <a:spLocks noChangeShapeType="1"/>
                </p:cNvSpPr>
                <p:nvPr/>
              </p:nvSpPr>
              <p:spPr bwMode="auto">
                <a:xfrm>
                  <a:off x="2539" y="2903"/>
                  <a:ext cx="5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4961738" y="3021048"/>
            <a:ext cx="2530475" cy="820738"/>
            <a:chOff x="1584" y="2677"/>
            <a:chExt cx="1594" cy="517"/>
          </a:xfrm>
        </p:grpSpPr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1584" y="2810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latin typeface="Comic Sans MS" pitchFamily="66" charset="0"/>
                </a:rPr>
                <a:t>x</a:t>
              </a:r>
              <a:r>
                <a:rPr lang="en-GB" sz="2000">
                  <a:latin typeface="Comic Sans MS" pitchFamily="66" charset="0"/>
                </a:rPr>
                <a:t> =</a:t>
              </a:r>
            </a:p>
          </p:txBody>
        </p: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>
              <a:off x="1992" y="2677"/>
              <a:ext cx="1186" cy="517"/>
              <a:chOff x="1992" y="2903"/>
              <a:chExt cx="1186" cy="517"/>
            </a:xfrm>
          </p:grpSpPr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>
                <a:off x="1992" y="3180"/>
                <a:ext cx="11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23" name="Text Box 34"/>
              <p:cNvSpPr txBox="1">
                <a:spLocks noChangeArrowheads="1"/>
              </p:cNvSpPr>
              <p:nvPr/>
            </p:nvSpPr>
            <p:spPr bwMode="auto">
              <a:xfrm>
                <a:off x="2474" y="3168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latin typeface="Comic Sans MS" pitchFamily="66" charset="0"/>
                  </a:rPr>
                  <a:t>6</a:t>
                </a:r>
                <a:endParaRPr lang="en-GB" sz="2000" dirty="0">
                  <a:latin typeface="Comic Sans MS" pitchFamily="66" charset="0"/>
                </a:endParaRPr>
              </a:p>
            </p:txBody>
          </p: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1993" y="2903"/>
                <a:ext cx="1138" cy="252"/>
                <a:chOff x="2012" y="2903"/>
                <a:chExt cx="1138" cy="252"/>
              </a:xfrm>
            </p:grpSpPr>
            <p:sp>
              <p:nvSpPr>
                <p:cNvPr id="2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12" y="2903"/>
                  <a:ext cx="113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latin typeface="Comic Sans MS" pitchFamily="66" charset="0"/>
                    </a:rPr>
                    <a:t>9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2000" dirty="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</a:t>
                  </a:r>
                  <a:r>
                    <a:rPr lang="en-GB" sz="2000" dirty="0" smtClean="0">
                      <a:latin typeface="Comic Sans MS" pitchFamily="66" charset="0"/>
                      <a:sym typeface="Symbol" pitchFamily="18" charset="2"/>
                    </a:rPr>
                    <a:t>81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+ </a:t>
                  </a:r>
                  <a:r>
                    <a:rPr lang="en-GB" sz="2000" dirty="0" smtClean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120</a:t>
                  </a:r>
                  <a:endParaRPr lang="en-GB" sz="2000" dirty="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endParaRPr>
                </a:p>
              </p:txBody>
            </p:sp>
            <p:sp>
              <p:nvSpPr>
                <p:cNvPr id="26" name="Line 37"/>
                <p:cNvSpPr>
                  <a:spLocks noChangeShapeType="1"/>
                </p:cNvSpPr>
                <p:nvPr/>
              </p:nvSpPr>
              <p:spPr bwMode="auto">
                <a:xfrm>
                  <a:off x="2493" y="2915"/>
                  <a:ext cx="5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5" name="TextBox 4"/>
          <p:cNvSpPr txBox="1"/>
          <p:nvPr/>
        </p:nvSpPr>
        <p:spPr>
          <a:xfrm>
            <a:off x="1053345" y="414908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 = 1, b = 7, c = 4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3345" y="476314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x² + 7x + 4 = 0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88516" y="414908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 = 3, b = -9, c = -10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8516" y="476314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3x² - 9x – 10 =0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3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253951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What’s wrong with the following answer?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468440" y="1878505"/>
            <a:ext cx="19848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4</a:t>
            </a:r>
            <a:r>
              <a:rPr lang="en-GB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x</a:t>
            </a:r>
            <a:r>
              <a:rPr lang="en-GB" sz="2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- 2</a:t>
            </a:r>
            <a:r>
              <a:rPr lang="en-GB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x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- 1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=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8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9" name="Group 29"/>
          <p:cNvGrpSpPr>
            <a:grpSpLocks/>
          </p:cNvGrpSpPr>
          <p:nvPr/>
        </p:nvGrpSpPr>
        <p:grpSpPr bwMode="auto">
          <a:xfrm>
            <a:off x="2714687" y="2552700"/>
            <a:ext cx="3930650" cy="820738"/>
            <a:chOff x="2036" y="2675"/>
            <a:chExt cx="2476" cy="517"/>
          </a:xfrm>
        </p:grpSpPr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036" y="2808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x</a:t>
              </a:r>
              <a:r>
                <a: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 =</a:t>
              </a:r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2425" y="2952"/>
              <a:ext cx="2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3194" y="2940"/>
              <a:ext cx="5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2 × </a:t>
              </a:r>
              <a:r>
                <a:rPr lang="en-GB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4</a:t>
              </a:r>
              <a:endPara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endParaRPr>
            </a:p>
          </p:txBody>
        </p:sp>
        <p:grpSp>
          <p:nvGrpSpPr>
            <p:cNvPr id="43" name="Group 28"/>
            <p:cNvGrpSpPr>
              <a:grpSpLocks/>
            </p:cNvGrpSpPr>
            <p:nvPr/>
          </p:nvGrpSpPr>
          <p:grpSpPr bwMode="auto">
            <a:xfrm>
              <a:off x="2454" y="2675"/>
              <a:ext cx="2055" cy="252"/>
              <a:chOff x="2469" y="2675"/>
              <a:chExt cx="2055" cy="252"/>
            </a:xfrm>
          </p:grpSpPr>
          <p:sp>
            <p:nvSpPr>
              <p:cNvPr id="44" name="Text Box 24"/>
              <p:cNvSpPr txBox="1">
                <a:spLocks noChangeArrowheads="1"/>
              </p:cNvSpPr>
              <p:nvPr/>
            </p:nvSpPr>
            <p:spPr bwMode="auto">
              <a:xfrm>
                <a:off x="2469" y="2675"/>
                <a:ext cx="205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–</a:t>
                </a:r>
                <a:r>
                  <a: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- 2 </a:t>
                </a:r>
                <a:r>
                  <a:rPr lang="en-US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 </a:t>
                </a:r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-2</a:t>
                </a:r>
                <a:r>
                  <a:rPr lang="en-GB" sz="2000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2</a:t>
                </a:r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 </a:t>
                </a:r>
                <a:r>
                  <a: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– (4 × </a:t>
                </a:r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4 </a:t>
                </a:r>
                <a:r>
                  <a: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× </a:t>
                </a:r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rPr>
                  <a:t>-1)</a:t>
                </a:r>
                <a:endParaRPr lang="en-GB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  <a:sym typeface="Symbol" pitchFamily="18" charset="2"/>
                </a:endParaRPr>
              </a:p>
            </p:txBody>
          </p:sp>
          <p:sp>
            <p:nvSpPr>
              <p:cNvPr id="45" name="Line 27"/>
              <p:cNvSpPr>
                <a:spLocks noChangeShapeType="1"/>
              </p:cNvSpPr>
              <p:nvPr/>
            </p:nvSpPr>
            <p:spPr bwMode="auto">
              <a:xfrm>
                <a:off x="3138" y="2683"/>
                <a:ext cx="13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46" name="Group 64"/>
          <p:cNvGrpSpPr>
            <a:grpSpLocks/>
          </p:cNvGrpSpPr>
          <p:nvPr/>
        </p:nvGrpSpPr>
        <p:grpSpPr bwMode="auto">
          <a:xfrm>
            <a:off x="2714687" y="3505200"/>
            <a:ext cx="2530475" cy="820738"/>
            <a:chOff x="1584" y="2677"/>
            <a:chExt cx="1594" cy="517"/>
          </a:xfrm>
        </p:grpSpPr>
        <p:sp>
          <p:nvSpPr>
            <p:cNvPr id="47" name="Text Box 32"/>
            <p:cNvSpPr txBox="1">
              <a:spLocks noChangeArrowheads="1"/>
            </p:cNvSpPr>
            <p:nvPr/>
          </p:nvSpPr>
          <p:spPr bwMode="auto">
            <a:xfrm>
              <a:off x="1584" y="2810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x</a:t>
              </a:r>
              <a:r>
                <a: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 =</a:t>
              </a:r>
            </a:p>
          </p:txBody>
        </p:sp>
        <p:grpSp>
          <p:nvGrpSpPr>
            <p:cNvPr id="48" name="Group 49"/>
            <p:cNvGrpSpPr>
              <a:grpSpLocks/>
            </p:cNvGrpSpPr>
            <p:nvPr/>
          </p:nvGrpSpPr>
          <p:grpSpPr bwMode="auto">
            <a:xfrm>
              <a:off x="1992" y="2677"/>
              <a:ext cx="1186" cy="517"/>
              <a:chOff x="1992" y="2903"/>
              <a:chExt cx="1186" cy="517"/>
            </a:xfrm>
          </p:grpSpPr>
          <p:sp>
            <p:nvSpPr>
              <p:cNvPr id="49" name="Line 33"/>
              <p:cNvSpPr>
                <a:spLocks noChangeShapeType="1"/>
              </p:cNvSpPr>
              <p:nvPr/>
            </p:nvSpPr>
            <p:spPr bwMode="auto">
              <a:xfrm>
                <a:off x="1992" y="3180"/>
                <a:ext cx="11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0" name="Text Box 34"/>
              <p:cNvSpPr txBox="1">
                <a:spLocks noChangeArrowheads="1"/>
              </p:cNvSpPr>
              <p:nvPr/>
            </p:nvSpPr>
            <p:spPr bwMode="auto">
              <a:xfrm>
                <a:off x="2474" y="3168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8</a:t>
                </a:r>
              </a:p>
            </p:txBody>
          </p:sp>
          <p:grpSp>
            <p:nvGrpSpPr>
              <p:cNvPr id="51" name="Group 48"/>
              <p:cNvGrpSpPr>
                <a:grpSpLocks/>
              </p:cNvGrpSpPr>
              <p:nvPr/>
            </p:nvGrpSpPr>
            <p:grpSpPr bwMode="auto">
              <a:xfrm>
                <a:off x="1993" y="2903"/>
                <a:ext cx="1042" cy="252"/>
                <a:chOff x="2012" y="2903"/>
                <a:chExt cx="1042" cy="252"/>
              </a:xfrm>
            </p:grpSpPr>
            <p:sp>
              <p:nvSpPr>
                <p:cNvPr id="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12" y="2903"/>
                  <a:ext cx="96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</a:rPr>
                    <a:t>2 </a:t>
                  </a:r>
                  <a:r>
                    <a:rPr lang="en-US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 </a:t>
                  </a:r>
                  <a:r>
                    <a:rPr lang="en-GB" sz="2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4 + 16</a:t>
                  </a:r>
                  <a:endPara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  <a:sym typeface="Symbol" pitchFamily="18" charset="2"/>
                  </a:endParaRPr>
                </a:p>
              </p:txBody>
            </p:sp>
            <p:sp>
              <p:nvSpPr>
                <p:cNvPr id="53" name="Line 37"/>
                <p:cNvSpPr>
                  <a:spLocks noChangeShapeType="1"/>
                </p:cNvSpPr>
                <p:nvPr/>
              </p:nvSpPr>
              <p:spPr bwMode="auto">
                <a:xfrm>
                  <a:off x="2463" y="2925"/>
                  <a:ext cx="5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54" name="Group 67"/>
          <p:cNvGrpSpPr>
            <a:grpSpLocks/>
          </p:cNvGrpSpPr>
          <p:nvPr/>
        </p:nvGrpSpPr>
        <p:grpSpPr bwMode="auto">
          <a:xfrm>
            <a:off x="1692337" y="4457700"/>
            <a:ext cx="1617663" cy="849313"/>
            <a:chOff x="1104" y="3192"/>
            <a:chExt cx="1019" cy="535"/>
          </a:xfrm>
        </p:grpSpPr>
        <p:sp>
          <p:nvSpPr>
            <p:cNvPr id="55" name="Text Box 41"/>
            <p:cNvSpPr txBox="1">
              <a:spLocks noChangeArrowheads="1"/>
            </p:cNvSpPr>
            <p:nvPr/>
          </p:nvSpPr>
          <p:spPr bwMode="auto">
            <a:xfrm>
              <a:off x="1104" y="3324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x</a:t>
              </a:r>
              <a:r>
                <a: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 =</a:t>
              </a:r>
            </a:p>
          </p:txBody>
        </p:sp>
        <p:grpSp>
          <p:nvGrpSpPr>
            <p:cNvPr id="56" name="Group 51"/>
            <p:cNvGrpSpPr>
              <a:grpSpLocks/>
            </p:cNvGrpSpPr>
            <p:nvPr/>
          </p:nvGrpSpPr>
          <p:grpSpPr bwMode="auto">
            <a:xfrm>
              <a:off x="1450" y="3192"/>
              <a:ext cx="673" cy="535"/>
              <a:chOff x="1824" y="3456"/>
              <a:chExt cx="673" cy="535"/>
            </a:xfrm>
          </p:grpSpPr>
          <p:sp>
            <p:nvSpPr>
              <p:cNvPr id="57" name="Line 43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659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58" name="Text Box 44"/>
              <p:cNvSpPr txBox="1">
                <a:spLocks noChangeArrowheads="1"/>
              </p:cNvSpPr>
              <p:nvPr/>
            </p:nvSpPr>
            <p:spPr bwMode="auto">
              <a:xfrm>
                <a:off x="2029" y="3739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8</a:t>
                </a:r>
                <a:endParaRPr lang="en-GB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59" name="Group 50"/>
              <p:cNvGrpSpPr>
                <a:grpSpLocks/>
              </p:cNvGrpSpPr>
              <p:nvPr/>
            </p:nvGrpSpPr>
            <p:grpSpPr bwMode="auto">
              <a:xfrm>
                <a:off x="1847" y="3456"/>
                <a:ext cx="650" cy="252"/>
                <a:chOff x="1863" y="3456"/>
                <a:chExt cx="650" cy="252"/>
              </a:xfrm>
            </p:grpSpPr>
            <p:sp>
              <p:nvSpPr>
                <p:cNvPr id="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65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</a:rPr>
                    <a:t>2</a:t>
                  </a:r>
                  <a:r>
                    <a:rPr lang="en-GB" sz="2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</a:rPr>
                    <a:t> </a:t>
                  </a:r>
                  <a:r>
                    <a:rPr lang="en-GB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+ </a:t>
                  </a:r>
                  <a:r>
                    <a:rPr lang="en-GB" sz="2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21</a:t>
                  </a:r>
                  <a:endPara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61" name="Line 47"/>
                <p:cNvSpPr>
                  <a:spLocks noChangeShapeType="1"/>
                </p:cNvSpPr>
                <p:nvPr/>
              </p:nvSpPr>
              <p:spPr bwMode="auto">
                <a:xfrm>
                  <a:off x="2260" y="3473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62" name="Group 63"/>
          <p:cNvGrpSpPr>
            <a:grpSpLocks/>
          </p:cNvGrpSpPr>
          <p:nvPr/>
        </p:nvGrpSpPr>
        <p:grpSpPr bwMode="auto">
          <a:xfrm>
            <a:off x="3960875" y="4457700"/>
            <a:ext cx="2386012" cy="849313"/>
            <a:chOff x="2533" y="3264"/>
            <a:chExt cx="1503" cy="535"/>
          </a:xfrm>
        </p:grpSpPr>
        <p:sp>
          <p:nvSpPr>
            <p:cNvPr id="63" name="Text Box 52"/>
            <p:cNvSpPr txBox="1">
              <a:spLocks noChangeArrowheads="1"/>
            </p:cNvSpPr>
            <p:nvPr/>
          </p:nvSpPr>
          <p:spPr bwMode="auto">
            <a:xfrm>
              <a:off x="2533" y="3396"/>
              <a:ext cx="2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or</a:t>
              </a:r>
            </a:p>
          </p:txBody>
        </p:sp>
        <p:sp>
          <p:nvSpPr>
            <p:cNvPr id="64" name="Text Box 53"/>
            <p:cNvSpPr txBox="1">
              <a:spLocks noChangeArrowheads="1"/>
            </p:cNvSpPr>
            <p:nvPr/>
          </p:nvSpPr>
          <p:spPr bwMode="auto">
            <a:xfrm>
              <a:off x="3023" y="3396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x</a:t>
              </a:r>
              <a:r>
                <a: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rPr>
                <a:t> =</a:t>
              </a:r>
            </a:p>
          </p:txBody>
        </p:sp>
        <p:grpSp>
          <p:nvGrpSpPr>
            <p:cNvPr id="65" name="Group 54"/>
            <p:cNvGrpSpPr>
              <a:grpSpLocks/>
            </p:cNvGrpSpPr>
            <p:nvPr/>
          </p:nvGrpSpPr>
          <p:grpSpPr bwMode="auto">
            <a:xfrm>
              <a:off x="3369" y="3264"/>
              <a:ext cx="667" cy="535"/>
              <a:chOff x="1824" y="3456"/>
              <a:chExt cx="667" cy="535"/>
            </a:xfrm>
          </p:grpSpPr>
          <p:sp>
            <p:nvSpPr>
              <p:cNvPr id="66" name="Line 55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645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67" name="Text Box 56"/>
              <p:cNvSpPr txBox="1">
                <a:spLocks noChangeArrowheads="1"/>
              </p:cNvSpPr>
              <p:nvPr/>
            </p:nvSpPr>
            <p:spPr bwMode="auto">
              <a:xfrm>
                <a:off x="2015" y="3739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rPr>
                  <a:t>8</a:t>
                </a:r>
                <a:endParaRPr lang="en-GB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8" name="Group 57"/>
              <p:cNvGrpSpPr>
                <a:grpSpLocks/>
              </p:cNvGrpSpPr>
              <p:nvPr/>
            </p:nvGrpSpPr>
            <p:grpSpPr bwMode="auto">
              <a:xfrm>
                <a:off x="1847" y="3456"/>
                <a:ext cx="644" cy="252"/>
                <a:chOff x="1863" y="3456"/>
                <a:chExt cx="644" cy="252"/>
              </a:xfrm>
            </p:grpSpPr>
            <p:sp>
              <p:nvSpPr>
                <p:cNvPr id="6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64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2</a:t>
                  </a:r>
                  <a:r>
                    <a:rPr lang="en-GB" sz="2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Comic Sans MS" pitchFamily="66" charset="0"/>
                      <a:sym typeface="Symbol" pitchFamily="18" charset="2"/>
                    </a:rPr>
                    <a:t> – 21</a:t>
                  </a:r>
                  <a:endParaRPr lang="en-GB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70" name="Line 59"/>
                <p:cNvSpPr>
                  <a:spLocks noChangeShapeType="1"/>
                </p:cNvSpPr>
                <p:nvPr/>
              </p:nvSpPr>
              <p:spPr bwMode="auto">
                <a:xfrm>
                  <a:off x="2256" y="3482"/>
                  <a:ext cx="1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71" name="Text Box 60"/>
          <p:cNvSpPr txBox="1">
            <a:spLocks noChangeArrowheads="1"/>
          </p:cNvSpPr>
          <p:nvPr/>
        </p:nvSpPr>
        <p:spPr bwMode="auto">
          <a:xfrm>
            <a:off x="1692337" y="5410200"/>
            <a:ext cx="13131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x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= 0.823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4775262" y="5410200"/>
            <a:ext cx="2669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x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= 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-0.323 (to 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3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d.p.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00589" y="25923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SUBSTITUTE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0857" y="354812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00888" y="4642017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SPLIT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78818" y="5307013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6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90812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x² - 8x + 16 = 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896" y="237235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Product = 16, sum = -8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35896" y="283145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(x - 4)(x - 4) = 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35896" y="329312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x =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3728" y="144646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Factorise and solve:</a:t>
            </a:r>
          </a:p>
        </p:txBody>
      </p:sp>
    </p:spTree>
    <p:extLst>
      <p:ext uri="{BB962C8B-B14F-4D97-AF65-F5344CB8AC3E}">
        <p14:creationId xmlns:p14="http://schemas.microsoft.com/office/powerpoint/2010/main" val="35757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5" grpId="0"/>
      <p:bldP spid="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9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40070" y="1196752"/>
            <a:ext cx="5400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39952" y="1916832"/>
            <a:ext cx="302007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</a:rPr>
              <a:t>x = -0.63 or -2.37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1.5 or 0.3333…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0.19 or -2.69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-0.27 or -3.73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1 or 0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-0.5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x = 6.70 or 0.30</a:t>
            </a:r>
          </a:p>
          <a:p>
            <a:pPr marL="457200" indent="-457200" eaLnBrk="1" hangingPunct="1">
              <a:lnSpc>
                <a:spcPct val="150000"/>
              </a:lnSpc>
              <a:buAutoNum type="arabicParenR"/>
            </a:pPr>
            <a:r>
              <a:rPr lang="en-GB" dirty="0" smtClean="0">
                <a:latin typeface="Comic Sans MS" pitchFamily="66" charset="0"/>
                <a:sym typeface="Wingdings" pitchFamily="2" charset="2"/>
              </a:rPr>
              <a:t>No solutions</a:t>
            </a:r>
            <a:endParaRPr lang="en-GB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68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982663" y="1214735"/>
            <a:ext cx="7178675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Use the quadratic formula to solve 2</a:t>
            </a:r>
            <a:r>
              <a:rPr lang="en-GB" sz="2000" i="1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 baseline="3000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 + 5</a:t>
            </a:r>
            <a:r>
              <a:rPr lang="en-GB" sz="2000" i="1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 – 1 = 0.</a:t>
            </a:r>
          </a:p>
        </p:txBody>
      </p:sp>
      <p:sp>
        <p:nvSpPr>
          <p:cNvPr id="350226" name="Text Box 18"/>
          <p:cNvSpPr txBox="1">
            <a:spLocks noChangeArrowheads="1"/>
          </p:cNvSpPr>
          <p:nvPr/>
        </p:nvSpPr>
        <p:spPr bwMode="auto">
          <a:xfrm>
            <a:off x="3433763" y="1676400"/>
            <a:ext cx="2007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6600"/>
                </a:solidFill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x</a:t>
            </a:r>
            <a:r>
              <a:rPr lang="en-GB" sz="2000" baseline="30000">
                <a:latin typeface="Comic Sans MS" pitchFamily="66" charset="0"/>
              </a:rPr>
              <a:t>2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66FF"/>
                </a:solidFill>
                <a:latin typeface="Comic Sans MS" pitchFamily="66" charset="0"/>
              </a:rPr>
              <a:t>+ 5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GB" sz="2000">
                <a:latin typeface="Comic Sans MS" pitchFamily="66" charset="0"/>
              </a:rPr>
              <a:t> </a:t>
            </a:r>
            <a:r>
              <a:rPr lang="en-GB" sz="2000">
                <a:solidFill>
                  <a:srgbClr val="009900"/>
                </a:solidFill>
                <a:latin typeface="Comic Sans MS" pitchFamily="66" charset="0"/>
              </a:rPr>
              <a:t>– 1 </a:t>
            </a:r>
            <a:r>
              <a:rPr lang="en-GB" sz="2000">
                <a:solidFill>
                  <a:schemeClr val="tx1"/>
                </a:solidFill>
                <a:latin typeface="Comic Sans MS" pitchFamily="66" charset="0"/>
              </a:rPr>
              <a:t>= 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74950" y="2208213"/>
            <a:ext cx="2751138" cy="822325"/>
            <a:chOff x="1382" y="2470"/>
            <a:chExt cx="1733" cy="518"/>
          </a:xfrm>
        </p:grpSpPr>
        <p:sp>
          <p:nvSpPr>
            <p:cNvPr id="350219" name="Text Box 11"/>
            <p:cNvSpPr txBox="1">
              <a:spLocks noChangeArrowheads="1"/>
            </p:cNvSpPr>
            <p:nvPr/>
          </p:nvSpPr>
          <p:spPr bwMode="auto">
            <a:xfrm>
              <a:off x="1382" y="2603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815" y="2470"/>
              <a:ext cx="1300" cy="518"/>
              <a:chOff x="1815" y="2470"/>
              <a:chExt cx="1300" cy="518"/>
            </a:xfrm>
          </p:grpSpPr>
          <p:sp>
            <p:nvSpPr>
              <p:cNvPr id="350221" name="Text Box 13"/>
              <p:cNvSpPr txBox="1">
                <a:spLocks noChangeArrowheads="1"/>
              </p:cNvSpPr>
              <p:nvPr/>
            </p:nvSpPr>
            <p:spPr bwMode="auto">
              <a:xfrm>
                <a:off x="1815" y="2470"/>
                <a:ext cx="118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–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</a:rPr>
                  <a:t>b</a:t>
                </a:r>
                <a:r>
                  <a:rPr lang="en-GB" sz="2000">
                    <a:latin typeface="Comic Sans MS" pitchFamily="66" charset="0"/>
                  </a:rPr>
                  <a:t> </a:t>
                </a:r>
                <a:r>
                  <a:rPr lang="en-US" sz="2000"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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  <a:sym typeface="Symbol" pitchFamily="18" charset="2"/>
                  </a:rPr>
                  <a:t>b</a:t>
                </a:r>
                <a:r>
                  <a:rPr lang="en-GB" sz="2000" baseline="30000">
                    <a:latin typeface="Comic Sans MS" pitchFamily="66" charset="0"/>
                    <a:sym typeface="Symbol" pitchFamily="18" charset="2"/>
                  </a:rPr>
                  <a:t>2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– 4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a</a:t>
                </a:r>
                <a:r>
                  <a:rPr lang="en-GB" sz="2000">
                    <a:solidFill>
                      <a:srgbClr val="009900"/>
                    </a:solidFill>
                    <a:latin typeface="Comic Sans MS" pitchFamily="66" charset="0"/>
                    <a:sym typeface="Symbol" pitchFamily="18" charset="2"/>
                  </a:rPr>
                  <a:t>c</a:t>
                </a:r>
              </a:p>
            </p:txBody>
          </p:sp>
          <p:sp>
            <p:nvSpPr>
              <p:cNvPr id="350222" name="Line 14"/>
              <p:cNvSpPr>
                <a:spLocks noChangeShapeType="1"/>
              </p:cNvSpPr>
              <p:nvPr/>
            </p:nvSpPr>
            <p:spPr bwMode="auto">
              <a:xfrm>
                <a:off x="1819" y="2747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23" name="Text Box 15"/>
              <p:cNvSpPr txBox="1">
                <a:spLocks noChangeArrowheads="1"/>
              </p:cNvSpPr>
              <p:nvPr/>
            </p:nvSpPr>
            <p:spPr bwMode="auto">
              <a:xfrm>
                <a:off x="2307" y="2736"/>
                <a:ext cx="29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2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350224" name="Line 16"/>
              <p:cNvSpPr>
                <a:spLocks noChangeShapeType="1"/>
              </p:cNvSpPr>
              <p:nvPr/>
            </p:nvSpPr>
            <p:spPr bwMode="auto">
              <a:xfrm>
                <a:off x="2354" y="2470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774950" y="3162300"/>
            <a:ext cx="3930650" cy="820738"/>
            <a:chOff x="2036" y="2675"/>
            <a:chExt cx="2476" cy="517"/>
          </a:xfrm>
        </p:grpSpPr>
        <p:sp>
          <p:nvSpPr>
            <p:cNvPr id="350230" name="Text Box 22"/>
            <p:cNvSpPr txBox="1">
              <a:spLocks noChangeArrowheads="1"/>
            </p:cNvSpPr>
            <p:nvPr/>
          </p:nvSpPr>
          <p:spPr bwMode="auto">
            <a:xfrm>
              <a:off x="2036" y="2808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sp>
          <p:nvSpPr>
            <p:cNvPr id="350233" name="Line 25"/>
            <p:cNvSpPr>
              <a:spLocks noChangeShapeType="1"/>
            </p:cNvSpPr>
            <p:nvPr/>
          </p:nvSpPr>
          <p:spPr bwMode="auto">
            <a:xfrm>
              <a:off x="2425" y="2952"/>
              <a:ext cx="2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350234" name="Text Box 26"/>
            <p:cNvSpPr txBox="1">
              <a:spLocks noChangeArrowheads="1"/>
            </p:cNvSpPr>
            <p:nvPr/>
          </p:nvSpPr>
          <p:spPr bwMode="auto">
            <a:xfrm>
              <a:off x="3194" y="2940"/>
              <a:ext cx="4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2 × </a:t>
              </a:r>
              <a:r>
                <a:rPr lang="en-GB" sz="2000">
                  <a:solidFill>
                    <a:srgbClr val="FF6600"/>
                  </a:solidFill>
                  <a:latin typeface="Comic Sans MS" pitchFamily="66" charset="0"/>
                </a:rPr>
                <a:t>2</a:t>
              </a:r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2454" y="2675"/>
              <a:ext cx="1979" cy="252"/>
              <a:chOff x="2469" y="2675"/>
              <a:chExt cx="1979" cy="252"/>
            </a:xfrm>
          </p:grpSpPr>
          <p:sp>
            <p:nvSpPr>
              <p:cNvPr id="350232" name="Text Box 24"/>
              <p:cNvSpPr txBox="1">
                <a:spLocks noChangeArrowheads="1"/>
              </p:cNvSpPr>
              <p:nvPr/>
            </p:nvSpPr>
            <p:spPr bwMode="auto">
              <a:xfrm>
                <a:off x="2469" y="2675"/>
                <a:ext cx="169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–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</a:rPr>
                  <a:t>5</a:t>
                </a:r>
                <a:r>
                  <a:rPr lang="en-GB" sz="2000">
                    <a:latin typeface="Comic Sans MS" pitchFamily="66" charset="0"/>
                  </a:rPr>
                  <a:t> </a:t>
                </a:r>
                <a:r>
                  <a:rPr lang="en-US" sz="2000">
                    <a:latin typeface="Comic Sans MS" pitchFamily="66" charset="0"/>
                    <a:sym typeface="Symbol" pitchFamily="18" charset="2"/>
                  </a:rPr>
                  <a:t>±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</a:t>
                </a:r>
                <a:r>
                  <a:rPr lang="en-GB" sz="2000">
                    <a:solidFill>
                      <a:srgbClr val="0066FF"/>
                    </a:solidFill>
                    <a:latin typeface="Comic Sans MS" pitchFamily="66" charset="0"/>
                    <a:sym typeface="Symbol" pitchFamily="18" charset="2"/>
                  </a:rPr>
                  <a:t>5</a:t>
                </a:r>
                <a:r>
                  <a:rPr lang="en-GB" sz="2000" baseline="30000">
                    <a:latin typeface="Comic Sans MS" pitchFamily="66" charset="0"/>
                    <a:sym typeface="Symbol" pitchFamily="18" charset="2"/>
                  </a:rPr>
                  <a:t>2</a:t>
                </a:r>
                <a:r>
                  <a:rPr lang="en-GB" sz="2000">
                    <a:latin typeface="Comic Sans MS" pitchFamily="66" charset="0"/>
                    <a:sym typeface="Symbol" pitchFamily="18" charset="2"/>
                  </a:rPr>
                  <a:t> – (4 × 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2 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×</a:t>
                </a:r>
                <a:r>
                  <a:rPr lang="en-GB" sz="2000">
                    <a:solidFill>
                      <a:srgbClr val="FF6600"/>
                    </a:solidFill>
                    <a:latin typeface="Comic Sans MS" pitchFamily="66" charset="0"/>
                    <a:sym typeface="Symbol" pitchFamily="18" charset="2"/>
                  </a:rPr>
                  <a:t> </a:t>
                </a:r>
                <a:r>
                  <a:rPr lang="en-GB" sz="2000">
                    <a:solidFill>
                      <a:srgbClr val="009900"/>
                    </a:solidFill>
                    <a:latin typeface="Comic Sans MS" pitchFamily="66" charset="0"/>
                    <a:sym typeface="Symbol" pitchFamily="18" charset="2"/>
                  </a:rPr>
                  <a:t>–1</a:t>
                </a:r>
                <a:r>
                  <a:rPr lang="en-GB" sz="2000">
                    <a:solidFill>
                      <a:schemeClr val="tx1"/>
                    </a:solidFill>
                    <a:latin typeface="Comic Sans MS" pitchFamily="66" charset="0"/>
                    <a:sym typeface="Symbol" pitchFamily="18" charset="2"/>
                  </a:rPr>
                  <a:t>)</a:t>
                </a:r>
              </a:p>
            </p:txBody>
          </p:sp>
          <p:sp>
            <p:nvSpPr>
              <p:cNvPr id="350235" name="Line 27"/>
              <p:cNvSpPr>
                <a:spLocks noChangeShapeType="1"/>
              </p:cNvSpPr>
              <p:nvPr/>
            </p:nvSpPr>
            <p:spPr bwMode="auto">
              <a:xfrm>
                <a:off x="3023" y="2699"/>
                <a:ext cx="14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2774950" y="4114800"/>
            <a:ext cx="2530475" cy="820738"/>
            <a:chOff x="1584" y="2677"/>
            <a:chExt cx="1594" cy="517"/>
          </a:xfrm>
        </p:grpSpPr>
        <p:sp>
          <p:nvSpPr>
            <p:cNvPr id="350240" name="Text Box 32"/>
            <p:cNvSpPr txBox="1">
              <a:spLocks noChangeArrowheads="1"/>
            </p:cNvSpPr>
            <p:nvPr/>
          </p:nvSpPr>
          <p:spPr bwMode="auto">
            <a:xfrm>
              <a:off x="1584" y="2810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1992" y="2677"/>
              <a:ext cx="1186" cy="517"/>
              <a:chOff x="1992" y="2903"/>
              <a:chExt cx="1186" cy="517"/>
            </a:xfrm>
          </p:grpSpPr>
          <p:sp>
            <p:nvSpPr>
              <p:cNvPr id="350241" name="Line 33"/>
              <p:cNvSpPr>
                <a:spLocks noChangeShapeType="1"/>
              </p:cNvSpPr>
              <p:nvPr/>
            </p:nvSpPr>
            <p:spPr bwMode="auto">
              <a:xfrm>
                <a:off x="1992" y="3180"/>
                <a:ext cx="118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42" name="Text Box 34"/>
              <p:cNvSpPr txBox="1">
                <a:spLocks noChangeArrowheads="1"/>
              </p:cNvSpPr>
              <p:nvPr/>
            </p:nvSpPr>
            <p:spPr bwMode="auto">
              <a:xfrm>
                <a:off x="2474" y="3168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993" y="2903"/>
                <a:ext cx="1118" cy="252"/>
                <a:chOff x="2012" y="2903"/>
                <a:chExt cx="1118" cy="252"/>
              </a:xfrm>
            </p:grpSpPr>
            <p:sp>
              <p:nvSpPr>
                <p:cNvPr id="35024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12" y="2903"/>
                  <a:ext cx="102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latin typeface="Comic Sans MS" pitchFamily="66" charset="0"/>
                    </a:rPr>
                    <a:t>–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US" sz="2000" dirty="0">
                      <a:latin typeface="Comic Sans MS" pitchFamily="66" charset="0"/>
                      <a:sym typeface="Symbol" pitchFamily="18" charset="2"/>
                    </a:rPr>
                    <a:t>±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 25 + 8</a:t>
                  </a:r>
                </a:p>
              </p:txBody>
            </p:sp>
            <p:sp>
              <p:nvSpPr>
                <p:cNvPr id="350245" name="Line 37"/>
                <p:cNvSpPr>
                  <a:spLocks noChangeShapeType="1"/>
                </p:cNvSpPr>
                <p:nvPr/>
              </p:nvSpPr>
              <p:spPr bwMode="auto">
                <a:xfrm>
                  <a:off x="2539" y="2903"/>
                  <a:ext cx="5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1752600" y="5067300"/>
            <a:ext cx="1998663" cy="820738"/>
            <a:chOff x="1104" y="3192"/>
            <a:chExt cx="1259" cy="517"/>
          </a:xfrm>
        </p:grpSpPr>
        <p:sp>
          <p:nvSpPr>
            <p:cNvPr id="350249" name="Text Box 41"/>
            <p:cNvSpPr txBox="1">
              <a:spLocks noChangeArrowheads="1"/>
            </p:cNvSpPr>
            <p:nvPr/>
          </p:nvSpPr>
          <p:spPr bwMode="auto">
            <a:xfrm>
              <a:off x="1104" y="3324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10" name="Group 51"/>
            <p:cNvGrpSpPr>
              <a:grpSpLocks/>
            </p:cNvGrpSpPr>
            <p:nvPr/>
          </p:nvGrpSpPr>
          <p:grpSpPr bwMode="auto">
            <a:xfrm>
              <a:off x="1450" y="3192"/>
              <a:ext cx="913" cy="517"/>
              <a:chOff x="1824" y="3456"/>
              <a:chExt cx="913" cy="517"/>
            </a:xfrm>
          </p:grpSpPr>
          <p:sp>
            <p:nvSpPr>
              <p:cNvPr id="350251" name="Line 43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9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52" name="Text Box 44"/>
              <p:cNvSpPr txBox="1">
                <a:spLocks noChangeArrowheads="1"/>
              </p:cNvSpPr>
              <p:nvPr/>
            </p:nvSpPr>
            <p:spPr bwMode="auto">
              <a:xfrm>
                <a:off x="2169" y="3721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847" y="3456"/>
                <a:ext cx="761" cy="252"/>
                <a:chOff x="1863" y="3456"/>
                <a:chExt cx="761" cy="252"/>
              </a:xfrm>
            </p:grpSpPr>
            <p:sp>
              <p:nvSpPr>
                <p:cNvPr id="35025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74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 dirty="0">
                      <a:latin typeface="Comic Sans MS" pitchFamily="66" charset="0"/>
                    </a:rPr>
                    <a:t>–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GB" sz="2000" dirty="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+ 33</a:t>
                  </a:r>
                  <a:endParaRPr lang="en-GB" sz="2000" dirty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350255" name="Line 47"/>
                <p:cNvSpPr>
                  <a:spLocks noChangeShapeType="1"/>
                </p:cNvSpPr>
                <p:nvPr/>
              </p:nvSpPr>
              <p:spPr bwMode="auto">
                <a:xfrm>
                  <a:off x="2358" y="3461"/>
                  <a:ext cx="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4021138" y="5067300"/>
            <a:ext cx="2776537" cy="820738"/>
            <a:chOff x="2533" y="3264"/>
            <a:chExt cx="1749" cy="517"/>
          </a:xfrm>
        </p:grpSpPr>
        <p:sp>
          <p:nvSpPr>
            <p:cNvPr id="350260" name="Text Box 52"/>
            <p:cNvSpPr txBox="1">
              <a:spLocks noChangeArrowheads="1"/>
            </p:cNvSpPr>
            <p:nvPr/>
          </p:nvSpPr>
          <p:spPr bwMode="auto">
            <a:xfrm>
              <a:off x="2533" y="3396"/>
              <a:ext cx="2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or</a:t>
              </a:r>
            </a:p>
          </p:txBody>
        </p:sp>
        <p:sp>
          <p:nvSpPr>
            <p:cNvPr id="350261" name="Text Box 53"/>
            <p:cNvSpPr txBox="1">
              <a:spLocks noChangeArrowheads="1"/>
            </p:cNvSpPr>
            <p:nvPr/>
          </p:nvSpPr>
          <p:spPr bwMode="auto">
            <a:xfrm>
              <a:off x="3023" y="3396"/>
              <a:ext cx="3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Comic Sans MS" pitchFamily="66" charset="0"/>
                </a:rPr>
                <a:t>x =</a:t>
              </a:r>
            </a:p>
          </p:txBody>
        </p: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3369" y="3264"/>
              <a:ext cx="913" cy="517"/>
              <a:chOff x="1824" y="3456"/>
              <a:chExt cx="913" cy="517"/>
            </a:xfrm>
          </p:grpSpPr>
          <p:sp>
            <p:nvSpPr>
              <p:cNvPr id="350263" name="Line 55"/>
              <p:cNvSpPr>
                <a:spLocks noChangeShapeType="1"/>
              </p:cNvSpPr>
              <p:nvPr/>
            </p:nvSpPr>
            <p:spPr bwMode="auto">
              <a:xfrm>
                <a:off x="1824" y="3733"/>
                <a:ext cx="9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  <p:sp>
            <p:nvSpPr>
              <p:cNvPr id="350264" name="Text Box 56"/>
              <p:cNvSpPr txBox="1">
                <a:spLocks noChangeArrowheads="1"/>
              </p:cNvSpPr>
              <p:nvPr/>
            </p:nvSpPr>
            <p:spPr bwMode="auto">
              <a:xfrm>
                <a:off x="2169" y="3721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4</a:t>
                </a:r>
                <a:endParaRPr lang="en-GB" sz="2000">
                  <a:solidFill>
                    <a:srgbClr val="FF66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14" name="Group 57"/>
              <p:cNvGrpSpPr>
                <a:grpSpLocks/>
              </p:cNvGrpSpPr>
              <p:nvPr/>
            </p:nvGrpSpPr>
            <p:grpSpPr bwMode="auto">
              <a:xfrm>
                <a:off x="1847" y="3456"/>
                <a:ext cx="753" cy="252"/>
                <a:chOff x="1863" y="3456"/>
                <a:chExt cx="753" cy="252"/>
              </a:xfrm>
            </p:grpSpPr>
            <p:sp>
              <p:nvSpPr>
                <p:cNvPr id="350266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63" y="3456"/>
                  <a:ext cx="74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–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</a:rPr>
                    <a:t>5 </a:t>
                  </a:r>
                  <a:r>
                    <a:rPr lang="en-GB" sz="2000">
                      <a:solidFill>
                        <a:schemeClr val="tx1"/>
                      </a:solidFill>
                      <a:latin typeface="Comic Sans MS" pitchFamily="66" charset="0"/>
                      <a:sym typeface="Symbol" pitchFamily="18" charset="2"/>
                    </a:rPr>
                    <a:t>– 33</a:t>
                  </a:r>
                  <a:endParaRPr lang="en-GB" sz="200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350267" name="Line 59"/>
                <p:cNvSpPr>
                  <a:spLocks noChangeShapeType="1"/>
                </p:cNvSpPr>
                <p:nvPr/>
              </p:nvSpPr>
              <p:spPr bwMode="auto">
                <a:xfrm>
                  <a:off x="2350" y="3474"/>
                  <a:ext cx="26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000">
                    <a:latin typeface="Comic Sans MS" pitchFamily="66" charset="0"/>
                  </a:endParaRPr>
                </a:p>
              </p:txBody>
            </p:sp>
          </p:grpSp>
        </p:grpSp>
      </p:grpSp>
      <p:sp>
        <p:nvSpPr>
          <p:cNvPr id="350268" name="Text Box 60"/>
          <p:cNvSpPr txBox="1">
            <a:spLocks noChangeArrowheads="1"/>
          </p:cNvSpPr>
          <p:nvPr/>
        </p:nvSpPr>
        <p:spPr bwMode="auto">
          <a:xfrm>
            <a:off x="1752600" y="6019800"/>
            <a:ext cx="1271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latin typeface="Comic Sans MS" pitchFamily="66" charset="0"/>
              </a:rPr>
              <a:t>x = 0.186</a:t>
            </a:r>
          </a:p>
        </p:txBody>
      </p:sp>
      <p:sp>
        <p:nvSpPr>
          <p:cNvPr id="350269" name="Text Box 61"/>
          <p:cNvSpPr txBox="1">
            <a:spLocks noChangeArrowheads="1"/>
          </p:cNvSpPr>
          <p:nvPr/>
        </p:nvSpPr>
        <p:spPr bwMode="auto">
          <a:xfrm>
            <a:off x="4835525" y="6019800"/>
            <a:ext cx="27526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latin typeface="Comic Sans MS" pitchFamily="66" charset="0"/>
              </a:rPr>
              <a:t>x = –2.686  (to 3 d.p.)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60852" y="3201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SUBSTITUTE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5769" y="401008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76256" y="5000569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SPLIT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1560" y="56612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61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68" grpId="0"/>
      <p:bldP spid="350269" grpId="0"/>
      <p:bldP spid="48" grpId="0"/>
      <p:bldP spid="49" grpId="0"/>
      <p:bldP spid="50" grpId="0"/>
      <p:bldP spid="5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5" name="Rectangle 25"/>
          <p:cNvSpPr>
            <a:spLocks noChangeArrowheads="1"/>
          </p:cNvSpPr>
          <p:nvPr/>
        </p:nvSpPr>
        <p:spPr bwMode="auto">
          <a:xfrm>
            <a:off x="2123728" y="1196752"/>
            <a:ext cx="676875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For the quadratic function f(x) = ax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² + bx + c, the expression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b</a:t>
            </a:r>
            <a:r>
              <a:rPr lang="en-US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² - 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4ac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is called the </a:t>
            </a:r>
            <a:r>
              <a:rPr lang="en-US" sz="2000" b="1" u="sng" dirty="0" smtClean="0">
                <a:solidFill>
                  <a:schemeClr val="tx1"/>
                </a:solidFill>
                <a:latin typeface="Comic Sans MS" pitchFamily="66" charset="0"/>
              </a:rPr>
              <a:t>discriminant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endParaRPr lang="en-US" sz="2000" dirty="0"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The value </a:t>
            </a:r>
            <a:r>
              <a:rPr lang="en-US" sz="2000" dirty="0" smtClean="0">
                <a:latin typeface="Comic Sans MS" pitchFamily="66" charset="0"/>
              </a:rPr>
              <a:t>of the discriminant shows how many solutions, or roots, f(x) has.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2000" dirty="0">
              <a:latin typeface="Comic Sans MS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When </a:t>
            </a:r>
            <a:r>
              <a:rPr lang="en-GB" sz="2000" dirty="0" smtClean="0">
                <a:latin typeface="Comic Sans MS" pitchFamily="66" charset="0"/>
                <a:sym typeface="Symbol" pitchFamily="18" charset="2"/>
              </a:rPr>
              <a:t>the </a:t>
            </a:r>
            <a:r>
              <a:rPr lang="en-US" sz="2000" dirty="0" smtClean="0"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² </a:t>
            </a:r>
            <a:r>
              <a:rPr 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- 4ac &gt; </a:t>
            </a:r>
            <a:r>
              <a:rPr lang="en-US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>
                <a:latin typeface="Comic Sans MS" pitchFamily="66" charset="0"/>
              </a:rPr>
              <a:t>there are two </a:t>
            </a:r>
            <a:r>
              <a:rPr lang="en-US" sz="2000" dirty="0" smtClean="0">
                <a:latin typeface="Comic Sans MS" pitchFamily="66" charset="0"/>
              </a:rPr>
              <a:t>distinct roots.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When </a:t>
            </a:r>
            <a:r>
              <a:rPr lang="en-GB" sz="2000" dirty="0">
                <a:latin typeface="Comic Sans MS" pitchFamily="66" charset="0"/>
                <a:sym typeface="Symbol" pitchFamily="18" charset="2"/>
              </a:rPr>
              <a:t>the </a:t>
            </a:r>
            <a:r>
              <a:rPr lang="en-US" sz="2000" dirty="0">
                <a:latin typeface="Comic Sans MS" pitchFamily="66" charset="0"/>
              </a:rPr>
              <a:t>b</a:t>
            </a:r>
            <a:r>
              <a:rPr 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² - 4ac </a:t>
            </a:r>
            <a:r>
              <a:rPr lang="en-US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= </a:t>
            </a:r>
            <a:r>
              <a:rPr 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>
                <a:latin typeface="Comic Sans MS" pitchFamily="66" charset="0"/>
              </a:rPr>
              <a:t>there is one </a:t>
            </a:r>
            <a:r>
              <a:rPr lang="en-US" sz="2000" dirty="0" smtClean="0">
                <a:latin typeface="Comic Sans MS" pitchFamily="66" charset="0"/>
              </a:rPr>
              <a:t>repeated root.</a:t>
            </a:r>
            <a:endParaRPr lang="en-GB" sz="2000" dirty="0">
              <a:latin typeface="Comic Sans MS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When </a:t>
            </a:r>
            <a:r>
              <a:rPr lang="en-GB" sz="2000" dirty="0">
                <a:latin typeface="Comic Sans MS" pitchFamily="66" charset="0"/>
                <a:sym typeface="Symbol" pitchFamily="18" charset="2"/>
              </a:rPr>
              <a:t>the </a:t>
            </a:r>
            <a:r>
              <a:rPr lang="en-US" sz="2000" dirty="0">
                <a:latin typeface="Comic Sans MS" pitchFamily="66" charset="0"/>
              </a:rPr>
              <a:t>b</a:t>
            </a:r>
            <a:r>
              <a:rPr 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² - 4ac </a:t>
            </a:r>
            <a:r>
              <a:rPr lang="en-US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&lt; </a:t>
            </a:r>
            <a:r>
              <a:rPr 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>
                <a:latin typeface="Comic Sans MS" pitchFamily="66" charset="0"/>
              </a:rPr>
              <a:t>there are no </a:t>
            </a:r>
            <a:r>
              <a:rPr lang="en-US" sz="2000" dirty="0" smtClean="0">
                <a:latin typeface="Comic Sans MS" pitchFamily="66" charset="0"/>
              </a:rPr>
              <a:t>roots.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Why is this the case?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99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349248" y="1362868"/>
            <a:ext cx="8702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We can demonstrate each of these possibilities using graphs.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2509" name="Rectangle 13"/>
          <p:cNvSpPr>
            <a:spLocks noChangeArrowheads="1"/>
          </p:cNvSpPr>
          <p:nvPr/>
        </p:nvSpPr>
        <p:spPr bwMode="auto">
          <a:xfrm>
            <a:off x="349248" y="1780381"/>
            <a:ext cx="8702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If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we plot the graph of y = ax</a:t>
            </a:r>
            <a:r>
              <a:rPr lang="en-US" sz="2000" baseline="30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+ bx + c the solutions to the equation ax</a:t>
            </a:r>
            <a:r>
              <a:rPr lang="en-US" sz="2000" baseline="30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 + bx + c = 0 are given by the points where the graph crosses the x-axis.</a:t>
            </a:r>
            <a:endParaRPr lang="en-GB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257549" y="3115469"/>
            <a:ext cx="2673351" cy="3200401"/>
            <a:chOff x="2014" y="1776"/>
            <a:chExt cx="1684" cy="2016"/>
          </a:xfrm>
        </p:grpSpPr>
        <p:sp>
          <p:nvSpPr>
            <p:cNvPr id="362521" name="Rectangle 25"/>
            <p:cNvSpPr>
              <a:spLocks noChangeArrowheads="1"/>
            </p:cNvSpPr>
            <p:nvPr/>
          </p:nvSpPr>
          <p:spPr bwMode="auto">
            <a:xfrm>
              <a:off x="2014" y="1776"/>
              <a:ext cx="1684" cy="2016"/>
            </a:xfrm>
            <a:prstGeom prst="rect">
              <a:avLst/>
            </a:prstGeom>
            <a:noFill/>
            <a:ln w="28575">
              <a:solidFill>
                <a:srgbClr val="9842B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24" name="Rectangle 28"/>
            <p:cNvSpPr>
              <a:spLocks noChangeArrowheads="1"/>
            </p:cNvSpPr>
            <p:nvPr/>
          </p:nvSpPr>
          <p:spPr bwMode="auto">
            <a:xfrm>
              <a:off x="2097" y="2183"/>
              <a:ext cx="1510" cy="1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25" name="Line 29"/>
            <p:cNvSpPr>
              <a:spLocks noChangeShapeType="1"/>
            </p:cNvSpPr>
            <p:nvPr/>
          </p:nvSpPr>
          <p:spPr bwMode="auto">
            <a:xfrm flipV="1">
              <a:off x="2766" y="2231"/>
              <a:ext cx="0" cy="10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26" name="Line 30"/>
            <p:cNvSpPr>
              <a:spLocks noChangeShapeType="1"/>
            </p:cNvSpPr>
            <p:nvPr/>
          </p:nvSpPr>
          <p:spPr bwMode="auto">
            <a:xfrm>
              <a:off x="2183" y="3056"/>
              <a:ext cx="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27" name="Text Box 31"/>
            <p:cNvSpPr txBox="1">
              <a:spLocks noChangeArrowheads="1"/>
            </p:cNvSpPr>
            <p:nvPr/>
          </p:nvSpPr>
          <p:spPr bwMode="auto">
            <a:xfrm>
              <a:off x="2572" y="2183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y</a:t>
              </a:r>
              <a:endParaRPr lang="en-GB">
                <a:latin typeface="Comic Sans MS" pitchFamily="66" charset="0"/>
              </a:endParaRPr>
            </a:p>
          </p:txBody>
        </p:sp>
        <p:sp>
          <p:nvSpPr>
            <p:cNvPr id="362528" name="Text Box 32"/>
            <p:cNvSpPr txBox="1">
              <a:spLocks noChangeArrowheads="1"/>
            </p:cNvSpPr>
            <p:nvPr/>
          </p:nvSpPr>
          <p:spPr bwMode="auto">
            <a:xfrm>
              <a:off x="3434" y="3056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x</a:t>
              </a:r>
              <a:endParaRPr lang="en-GB">
                <a:latin typeface="Comic Sans MS" pitchFamily="66" charset="0"/>
              </a:endParaRPr>
            </a:p>
          </p:txBody>
        </p:sp>
        <p:sp>
          <p:nvSpPr>
            <p:cNvPr id="362522" name="Text Box 26"/>
            <p:cNvSpPr txBox="1">
              <a:spLocks noChangeArrowheads="1"/>
            </p:cNvSpPr>
            <p:nvPr/>
          </p:nvSpPr>
          <p:spPr bwMode="auto">
            <a:xfrm>
              <a:off x="2097" y="1854"/>
              <a:ext cx="1510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b</a:t>
              </a:r>
              <a:r>
                <a:rPr lang="en-GB" sz="2000" b="1" baseline="30000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 – 4ac</a:t>
              </a:r>
              <a:r>
                <a:rPr lang="en-US" sz="2000" b="1" dirty="0">
                  <a:latin typeface="Comic Sans MS" pitchFamily="66" charset="0"/>
                </a:rPr>
                <a:t> </a:t>
              </a:r>
              <a:r>
                <a:rPr lang="en-US" sz="2000" b="1" dirty="0" smtClean="0">
                  <a:latin typeface="Comic Sans MS" pitchFamily="66" charset="0"/>
                </a:rPr>
                <a:t>= 0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362529" name="Text Box 33"/>
          <p:cNvSpPr txBox="1">
            <a:spLocks noChangeArrowheads="1"/>
          </p:cNvSpPr>
          <p:nvPr/>
        </p:nvSpPr>
        <p:spPr bwMode="auto">
          <a:xfrm>
            <a:off x="3389311" y="5828506"/>
            <a:ext cx="239712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One solution</a:t>
            </a:r>
            <a:endParaRPr lang="en-GB" sz="2000" b="1" dirty="0">
              <a:latin typeface="Comic Sans MS" pitchFamily="66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6075359" y="3115469"/>
            <a:ext cx="2671761" cy="3200401"/>
            <a:chOff x="3789" y="1776"/>
            <a:chExt cx="1683" cy="2016"/>
          </a:xfrm>
        </p:grpSpPr>
        <p:sp>
          <p:nvSpPr>
            <p:cNvPr id="362530" name="Rectangle 34"/>
            <p:cNvSpPr>
              <a:spLocks noChangeArrowheads="1"/>
            </p:cNvSpPr>
            <p:nvPr/>
          </p:nvSpPr>
          <p:spPr bwMode="auto">
            <a:xfrm>
              <a:off x="3789" y="1776"/>
              <a:ext cx="1683" cy="2016"/>
            </a:xfrm>
            <a:prstGeom prst="rect">
              <a:avLst/>
            </a:prstGeom>
            <a:noFill/>
            <a:ln w="28575">
              <a:solidFill>
                <a:srgbClr val="9842B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33" name="Rectangle 37"/>
            <p:cNvSpPr>
              <a:spLocks noChangeArrowheads="1"/>
            </p:cNvSpPr>
            <p:nvPr/>
          </p:nvSpPr>
          <p:spPr bwMode="auto">
            <a:xfrm>
              <a:off x="3872" y="2183"/>
              <a:ext cx="1511" cy="12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34" name="Line 38"/>
            <p:cNvSpPr>
              <a:spLocks noChangeShapeType="1"/>
            </p:cNvSpPr>
            <p:nvPr/>
          </p:nvSpPr>
          <p:spPr bwMode="auto">
            <a:xfrm flipV="1">
              <a:off x="4541" y="2231"/>
              <a:ext cx="0" cy="10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35" name="Line 39"/>
            <p:cNvSpPr>
              <a:spLocks noChangeShapeType="1"/>
            </p:cNvSpPr>
            <p:nvPr/>
          </p:nvSpPr>
          <p:spPr bwMode="auto">
            <a:xfrm>
              <a:off x="3958" y="3056"/>
              <a:ext cx="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>
                <a:latin typeface="Comic Sans MS" pitchFamily="66" charset="0"/>
              </a:endParaRPr>
            </a:p>
          </p:txBody>
        </p:sp>
        <p:sp>
          <p:nvSpPr>
            <p:cNvPr id="362536" name="Text Box 40"/>
            <p:cNvSpPr txBox="1">
              <a:spLocks noChangeArrowheads="1"/>
            </p:cNvSpPr>
            <p:nvPr/>
          </p:nvSpPr>
          <p:spPr bwMode="auto">
            <a:xfrm>
              <a:off x="4347" y="2183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y</a:t>
              </a:r>
              <a:endParaRPr lang="en-GB">
                <a:latin typeface="Comic Sans MS" pitchFamily="66" charset="0"/>
              </a:endParaRPr>
            </a:p>
          </p:txBody>
        </p:sp>
        <p:sp>
          <p:nvSpPr>
            <p:cNvPr id="362537" name="Text Box 41"/>
            <p:cNvSpPr txBox="1">
              <a:spLocks noChangeArrowheads="1"/>
            </p:cNvSpPr>
            <p:nvPr/>
          </p:nvSpPr>
          <p:spPr bwMode="auto">
            <a:xfrm>
              <a:off x="5210" y="3056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x</a:t>
              </a:r>
              <a:endParaRPr lang="en-GB">
                <a:latin typeface="Comic Sans MS" pitchFamily="66" charset="0"/>
              </a:endParaRPr>
            </a:p>
          </p:txBody>
        </p:sp>
        <p:sp>
          <p:nvSpPr>
            <p:cNvPr id="362531" name="Text Box 35"/>
            <p:cNvSpPr txBox="1">
              <a:spLocks noChangeArrowheads="1"/>
            </p:cNvSpPr>
            <p:nvPr/>
          </p:nvSpPr>
          <p:spPr bwMode="auto">
            <a:xfrm>
              <a:off x="3860" y="1854"/>
              <a:ext cx="1523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b</a:t>
              </a:r>
              <a:r>
                <a:rPr lang="en-GB" sz="2000" b="1" baseline="30000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 – 4ac</a:t>
              </a:r>
              <a:r>
                <a:rPr lang="en-US" sz="2000" b="1" dirty="0">
                  <a:latin typeface="Comic Sans MS" pitchFamily="66" charset="0"/>
                </a:rPr>
                <a:t> </a:t>
              </a:r>
              <a:r>
                <a:rPr lang="en-US" sz="2000" b="1" dirty="0" smtClean="0">
                  <a:latin typeface="Comic Sans MS" pitchFamily="66" charset="0"/>
                </a:rPr>
                <a:t>&lt; 0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362538" name="Text Box 42"/>
          <p:cNvSpPr txBox="1">
            <a:spLocks noChangeArrowheads="1"/>
          </p:cNvSpPr>
          <p:nvPr/>
        </p:nvSpPr>
        <p:spPr bwMode="auto">
          <a:xfrm>
            <a:off x="6188071" y="5828506"/>
            <a:ext cx="241776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No solutions</a:t>
            </a:r>
            <a:endParaRPr lang="en-GB" sz="2000" b="1" dirty="0">
              <a:latin typeface="Comic Sans MS" pitchFamily="66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41323" y="3115469"/>
            <a:ext cx="2671763" cy="3200401"/>
            <a:chOff x="240" y="1776"/>
            <a:chExt cx="1683" cy="2016"/>
          </a:xfrm>
        </p:grpSpPr>
        <p:sp>
          <p:nvSpPr>
            <p:cNvPr id="362517" name="Rectangle 21"/>
            <p:cNvSpPr>
              <a:spLocks noChangeArrowheads="1"/>
            </p:cNvSpPr>
            <p:nvPr/>
          </p:nvSpPr>
          <p:spPr bwMode="auto">
            <a:xfrm>
              <a:off x="240" y="1776"/>
              <a:ext cx="1683" cy="2016"/>
            </a:xfrm>
            <a:prstGeom prst="rect">
              <a:avLst/>
            </a:prstGeom>
            <a:noFill/>
            <a:ln w="28575">
              <a:solidFill>
                <a:srgbClr val="9842B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>
                <a:latin typeface="Comic Sans MS" pitchFamily="66" charset="0"/>
              </a:endParaRPr>
            </a:p>
          </p:txBody>
        </p: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322" y="2183"/>
              <a:ext cx="1541" cy="1200"/>
              <a:chOff x="384" y="2112"/>
              <a:chExt cx="1714" cy="1200"/>
            </a:xfrm>
          </p:grpSpPr>
          <p:sp>
            <p:nvSpPr>
              <p:cNvPr id="362519" name="Rectangle 23"/>
              <p:cNvSpPr>
                <a:spLocks noChangeArrowheads="1"/>
              </p:cNvSpPr>
              <p:nvPr/>
            </p:nvSpPr>
            <p:spPr bwMode="auto">
              <a:xfrm>
                <a:off x="384" y="2112"/>
                <a:ext cx="1680" cy="12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62513" name="Line 17"/>
              <p:cNvSpPr>
                <a:spLocks noChangeShapeType="1"/>
              </p:cNvSpPr>
              <p:nvPr/>
            </p:nvSpPr>
            <p:spPr bwMode="auto">
              <a:xfrm flipV="1">
                <a:off x="1128" y="2160"/>
                <a:ext cx="0" cy="10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62514" name="Line 18"/>
              <p:cNvSpPr>
                <a:spLocks noChangeShapeType="1"/>
              </p:cNvSpPr>
              <p:nvPr/>
            </p:nvSpPr>
            <p:spPr bwMode="auto">
              <a:xfrm>
                <a:off x="480" y="2985"/>
                <a:ext cx="14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62515" name="Text Box 19"/>
              <p:cNvSpPr txBox="1">
                <a:spLocks noChangeArrowheads="1"/>
              </p:cNvSpPr>
              <p:nvPr/>
            </p:nvSpPr>
            <p:spPr bwMode="auto">
              <a:xfrm>
                <a:off x="912" y="2112"/>
                <a:ext cx="21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y</a:t>
                </a:r>
                <a:endParaRPr lang="en-GB">
                  <a:latin typeface="Comic Sans MS" pitchFamily="66" charset="0"/>
                </a:endParaRPr>
              </a:p>
            </p:txBody>
          </p:sp>
          <p:sp>
            <p:nvSpPr>
              <p:cNvPr id="362516" name="Text Box 20"/>
              <p:cNvSpPr txBox="1">
                <a:spLocks noChangeArrowheads="1"/>
              </p:cNvSpPr>
              <p:nvPr/>
            </p:nvSpPr>
            <p:spPr bwMode="auto">
              <a:xfrm>
                <a:off x="1873" y="2985"/>
                <a:ext cx="22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x</a:t>
                </a:r>
                <a:endParaRPr lang="en-GB">
                  <a:latin typeface="Comic Sans MS" pitchFamily="66" charset="0"/>
                </a:endParaRPr>
              </a:p>
            </p:txBody>
          </p:sp>
        </p:grpSp>
        <p:sp>
          <p:nvSpPr>
            <p:cNvPr id="362510" name="Text Box 14"/>
            <p:cNvSpPr txBox="1">
              <a:spLocks noChangeArrowheads="1"/>
            </p:cNvSpPr>
            <p:nvPr/>
          </p:nvSpPr>
          <p:spPr bwMode="auto">
            <a:xfrm>
              <a:off x="334" y="1854"/>
              <a:ext cx="1498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b</a:t>
              </a:r>
              <a:r>
                <a:rPr lang="en-GB" sz="2000" b="1" baseline="30000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GB" sz="2000" b="1" dirty="0">
                  <a:solidFill>
                    <a:schemeClr val="tx1"/>
                  </a:solidFill>
                  <a:latin typeface="Comic Sans MS" pitchFamily="66" charset="0"/>
                  <a:sym typeface="Symbol" pitchFamily="18" charset="2"/>
                </a:rPr>
                <a:t> – 4ac</a:t>
              </a:r>
              <a:r>
                <a:rPr lang="en-US" sz="2000" b="1" dirty="0">
                  <a:latin typeface="Comic Sans MS" pitchFamily="66" charset="0"/>
                </a:rPr>
                <a:t> </a:t>
              </a:r>
              <a:r>
                <a:rPr lang="en-US" sz="2000" b="1" dirty="0" smtClean="0">
                  <a:latin typeface="Comic Sans MS" pitchFamily="66" charset="0"/>
                </a:rPr>
                <a:t>&gt; 0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362518" name="Text Box 22"/>
          <p:cNvSpPr txBox="1">
            <a:spLocks noChangeArrowheads="1"/>
          </p:cNvSpPr>
          <p:nvPr/>
        </p:nvSpPr>
        <p:spPr bwMode="auto">
          <a:xfrm>
            <a:off x="571498" y="5828506"/>
            <a:ext cx="239712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Two solutions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362544" name="Freeform 48"/>
          <p:cNvSpPr>
            <a:spLocks/>
          </p:cNvSpPr>
          <p:nvPr/>
        </p:nvSpPr>
        <p:spPr bwMode="auto">
          <a:xfrm>
            <a:off x="982661" y="3877468"/>
            <a:ext cx="820737" cy="1501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" y="304"/>
              </a:cxn>
              <a:cxn ang="0">
                <a:pos x="193" y="581"/>
              </a:cxn>
              <a:cxn ang="0">
                <a:pos x="313" y="804"/>
              </a:cxn>
              <a:cxn ang="0">
                <a:pos x="419" y="920"/>
              </a:cxn>
              <a:cxn ang="0">
                <a:pos x="517" y="946"/>
              </a:cxn>
            </a:cxnLst>
            <a:rect l="0" t="0" r="r" b="b"/>
            <a:pathLst>
              <a:path w="517" h="946">
                <a:moveTo>
                  <a:pt x="0" y="0"/>
                </a:moveTo>
                <a:cubicBezTo>
                  <a:pt x="26" y="101"/>
                  <a:pt x="54" y="208"/>
                  <a:pt x="86" y="304"/>
                </a:cubicBezTo>
                <a:cubicBezTo>
                  <a:pt x="119" y="401"/>
                  <a:pt x="155" y="498"/>
                  <a:pt x="193" y="581"/>
                </a:cubicBezTo>
                <a:cubicBezTo>
                  <a:pt x="231" y="665"/>
                  <a:pt x="275" y="748"/>
                  <a:pt x="313" y="804"/>
                </a:cubicBezTo>
                <a:cubicBezTo>
                  <a:pt x="350" y="860"/>
                  <a:pt x="385" y="896"/>
                  <a:pt x="419" y="920"/>
                </a:cubicBezTo>
                <a:cubicBezTo>
                  <a:pt x="453" y="944"/>
                  <a:pt x="497" y="941"/>
                  <a:pt x="517" y="946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45" name="Freeform 49"/>
          <p:cNvSpPr>
            <a:spLocks/>
          </p:cNvSpPr>
          <p:nvPr/>
        </p:nvSpPr>
        <p:spPr bwMode="auto">
          <a:xfrm>
            <a:off x="1797048" y="3877468"/>
            <a:ext cx="819150" cy="1503363"/>
          </a:xfrm>
          <a:custGeom>
            <a:avLst/>
            <a:gdLst/>
            <a:ahLst/>
            <a:cxnLst>
              <a:cxn ang="0">
                <a:pos x="516" y="0"/>
              </a:cxn>
              <a:cxn ang="0">
                <a:pos x="430" y="304"/>
              </a:cxn>
              <a:cxn ang="0">
                <a:pos x="323" y="581"/>
              </a:cxn>
              <a:cxn ang="0">
                <a:pos x="203" y="804"/>
              </a:cxn>
              <a:cxn ang="0">
                <a:pos x="97" y="920"/>
              </a:cxn>
              <a:cxn ang="0">
                <a:pos x="0" y="947"/>
              </a:cxn>
            </a:cxnLst>
            <a:rect l="0" t="0" r="r" b="b"/>
            <a:pathLst>
              <a:path w="516" h="947">
                <a:moveTo>
                  <a:pt x="516" y="0"/>
                </a:moveTo>
                <a:cubicBezTo>
                  <a:pt x="490" y="101"/>
                  <a:pt x="462" y="208"/>
                  <a:pt x="430" y="304"/>
                </a:cubicBezTo>
                <a:cubicBezTo>
                  <a:pt x="397" y="401"/>
                  <a:pt x="361" y="498"/>
                  <a:pt x="323" y="581"/>
                </a:cubicBezTo>
                <a:cubicBezTo>
                  <a:pt x="285" y="665"/>
                  <a:pt x="241" y="748"/>
                  <a:pt x="203" y="804"/>
                </a:cubicBezTo>
                <a:cubicBezTo>
                  <a:pt x="166" y="860"/>
                  <a:pt x="131" y="896"/>
                  <a:pt x="97" y="920"/>
                </a:cubicBezTo>
                <a:cubicBezTo>
                  <a:pt x="63" y="944"/>
                  <a:pt x="20" y="941"/>
                  <a:pt x="0" y="947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48" name="Freeform 52"/>
          <p:cNvSpPr>
            <a:spLocks/>
          </p:cNvSpPr>
          <p:nvPr/>
        </p:nvSpPr>
        <p:spPr bwMode="auto">
          <a:xfrm>
            <a:off x="4135436" y="3972718"/>
            <a:ext cx="661987" cy="1181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" y="238"/>
              </a:cxn>
              <a:cxn ang="0">
                <a:pos x="155" y="454"/>
              </a:cxn>
              <a:cxn ang="0">
                <a:pos x="251" y="628"/>
              </a:cxn>
              <a:cxn ang="0">
                <a:pos x="336" y="719"/>
              </a:cxn>
              <a:cxn ang="0">
                <a:pos x="417" y="744"/>
              </a:cxn>
            </a:cxnLst>
            <a:rect l="0" t="0" r="r" b="b"/>
            <a:pathLst>
              <a:path w="417" h="744">
                <a:moveTo>
                  <a:pt x="0" y="0"/>
                </a:moveTo>
                <a:cubicBezTo>
                  <a:pt x="21" y="79"/>
                  <a:pt x="43" y="162"/>
                  <a:pt x="69" y="238"/>
                </a:cubicBezTo>
                <a:cubicBezTo>
                  <a:pt x="95" y="313"/>
                  <a:pt x="125" y="389"/>
                  <a:pt x="155" y="454"/>
                </a:cubicBezTo>
                <a:cubicBezTo>
                  <a:pt x="185" y="519"/>
                  <a:pt x="220" y="584"/>
                  <a:pt x="251" y="628"/>
                </a:cubicBezTo>
                <a:cubicBezTo>
                  <a:pt x="281" y="672"/>
                  <a:pt x="308" y="700"/>
                  <a:pt x="336" y="719"/>
                </a:cubicBezTo>
                <a:cubicBezTo>
                  <a:pt x="364" y="738"/>
                  <a:pt x="400" y="739"/>
                  <a:pt x="417" y="744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49" name="Freeform 53"/>
          <p:cNvSpPr>
            <a:spLocks/>
          </p:cNvSpPr>
          <p:nvPr/>
        </p:nvSpPr>
        <p:spPr bwMode="auto">
          <a:xfrm>
            <a:off x="4792661" y="3972718"/>
            <a:ext cx="658812" cy="1177925"/>
          </a:xfrm>
          <a:custGeom>
            <a:avLst/>
            <a:gdLst/>
            <a:ahLst/>
            <a:cxnLst>
              <a:cxn ang="0">
                <a:pos x="415" y="0"/>
              </a:cxn>
              <a:cxn ang="0">
                <a:pos x="346" y="238"/>
              </a:cxn>
              <a:cxn ang="0">
                <a:pos x="260" y="454"/>
              </a:cxn>
              <a:cxn ang="0">
                <a:pos x="164" y="628"/>
              </a:cxn>
              <a:cxn ang="0">
                <a:pos x="79" y="719"/>
              </a:cxn>
              <a:cxn ang="0">
                <a:pos x="0" y="742"/>
              </a:cxn>
            </a:cxnLst>
            <a:rect l="0" t="0" r="r" b="b"/>
            <a:pathLst>
              <a:path w="415" h="742">
                <a:moveTo>
                  <a:pt x="415" y="0"/>
                </a:moveTo>
                <a:cubicBezTo>
                  <a:pt x="394" y="79"/>
                  <a:pt x="372" y="162"/>
                  <a:pt x="346" y="238"/>
                </a:cubicBezTo>
                <a:cubicBezTo>
                  <a:pt x="320" y="313"/>
                  <a:pt x="290" y="389"/>
                  <a:pt x="260" y="454"/>
                </a:cubicBezTo>
                <a:cubicBezTo>
                  <a:pt x="230" y="519"/>
                  <a:pt x="195" y="584"/>
                  <a:pt x="164" y="628"/>
                </a:cubicBezTo>
                <a:cubicBezTo>
                  <a:pt x="134" y="672"/>
                  <a:pt x="106" y="700"/>
                  <a:pt x="79" y="719"/>
                </a:cubicBezTo>
                <a:cubicBezTo>
                  <a:pt x="52" y="738"/>
                  <a:pt x="16" y="737"/>
                  <a:pt x="0" y="742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57" name="Freeform 61"/>
          <p:cNvSpPr>
            <a:spLocks/>
          </p:cNvSpPr>
          <p:nvPr/>
        </p:nvSpPr>
        <p:spPr bwMode="auto">
          <a:xfrm>
            <a:off x="6765923" y="3953668"/>
            <a:ext cx="661988" cy="952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" y="238"/>
              </a:cxn>
              <a:cxn ang="0">
                <a:pos x="155" y="454"/>
              </a:cxn>
              <a:cxn ang="0">
                <a:pos x="251" y="628"/>
              </a:cxn>
              <a:cxn ang="0">
                <a:pos x="336" y="719"/>
              </a:cxn>
              <a:cxn ang="0">
                <a:pos x="417" y="744"/>
              </a:cxn>
            </a:cxnLst>
            <a:rect l="0" t="0" r="r" b="b"/>
            <a:pathLst>
              <a:path w="417" h="744">
                <a:moveTo>
                  <a:pt x="0" y="0"/>
                </a:moveTo>
                <a:cubicBezTo>
                  <a:pt x="21" y="79"/>
                  <a:pt x="43" y="162"/>
                  <a:pt x="69" y="238"/>
                </a:cubicBezTo>
                <a:cubicBezTo>
                  <a:pt x="95" y="313"/>
                  <a:pt x="125" y="389"/>
                  <a:pt x="155" y="454"/>
                </a:cubicBezTo>
                <a:cubicBezTo>
                  <a:pt x="185" y="519"/>
                  <a:pt x="220" y="584"/>
                  <a:pt x="251" y="628"/>
                </a:cubicBezTo>
                <a:cubicBezTo>
                  <a:pt x="281" y="672"/>
                  <a:pt x="308" y="700"/>
                  <a:pt x="336" y="719"/>
                </a:cubicBezTo>
                <a:cubicBezTo>
                  <a:pt x="364" y="738"/>
                  <a:pt x="400" y="739"/>
                  <a:pt x="417" y="744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58" name="Freeform 62"/>
          <p:cNvSpPr>
            <a:spLocks/>
          </p:cNvSpPr>
          <p:nvPr/>
        </p:nvSpPr>
        <p:spPr bwMode="auto">
          <a:xfrm>
            <a:off x="7423148" y="3953668"/>
            <a:ext cx="658813" cy="949325"/>
          </a:xfrm>
          <a:custGeom>
            <a:avLst/>
            <a:gdLst/>
            <a:ahLst/>
            <a:cxnLst>
              <a:cxn ang="0">
                <a:pos x="415" y="0"/>
              </a:cxn>
              <a:cxn ang="0">
                <a:pos x="346" y="238"/>
              </a:cxn>
              <a:cxn ang="0">
                <a:pos x="260" y="454"/>
              </a:cxn>
              <a:cxn ang="0">
                <a:pos x="164" y="628"/>
              </a:cxn>
              <a:cxn ang="0">
                <a:pos x="79" y="719"/>
              </a:cxn>
              <a:cxn ang="0">
                <a:pos x="0" y="742"/>
              </a:cxn>
            </a:cxnLst>
            <a:rect l="0" t="0" r="r" b="b"/>
            <a:pathLst>
              <a:path w="415" h="742">
                <a:moveTo>
                  <a:pt x="415" y="0"/>
                </a:moveTo>
                <a:cubicBezTo>
                  <a:pt x="394" y="79"/>
                  <a:pt x="372" y="162"/>
                  <a:pt x="346" y="238"/>
                </a:cubicBezTo>
                <a:cubicBezTo>
                  <a:pt x="320" y="313"/>
                  <a:pt x="290" y="389"/>
                  <a:pt x="260" y="454"/>
                </a:cubicBezTo>
                <a:cubicBezTo>
                  <a:pt x="230" y="519"/>
                  <a:pt x="195" y="584"/>
                  <a:pt x="164" y="628"/>
                </a:cubicBezTo>
                <a:cubicBezTo>
                  <a:pt x="134" y="672"/>
                  <a:pt x="106" y="700"/>
                  <a:pt x="79" y="719"/>
                </a:cubicBezTo>
                <a:cubicBezTo>
                  <a:pt x="52" y="738"/>
                  <a:pt x="16" y="737"/>
                  <a:pt x="0" y="742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62" name="Oval 66"/>
          <p:cNvSpPr>
            <a:spLocks noChangeArrowheads="1"/>
          </p:cNvSpPr>
          <p:nvPr/>
        </p:nvSpPr>
        <p:spPr bwMode="auto">
          <a:xfrm>
            <a:off x="1435098" y="5114131"/>
            <a:ext cx="71438" cy="73025"/>
          </a:xfrm>
          <a:prstGeom prst="ellipse">
            <a:avLst/>
          </a:prstGeom>
          <a:solidFill>
            <a:srgbClr val="FFCFAF"/>
          </a:solidFill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63" name="Oval 67"/>
          <p:cNvSpPr>
            <a:spLocks noChangeArrowheads="1"/>
          </p:cNvSpPr>
          <p:nvPr/>
        </p:nvSpPr>
        <p:spPr bwMode="auto">
          <a:xfrm>
            <a:off x="2089148" y="5110956"/>
            <a:ext cx="71438" cy="73025"/>
          </a:xfrm>
          <a:prstGeom prst="ellipse">
            <a:avLst/>
          </a:prstGeom>
          <a:solidFill>
            <a:srgbClr val="FFCFAF"/>
          </a:solidFill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  <p:sp>
        <p:nvSpPr>
          <p:cNvPr id="362564" name="Oval 68"/>
          <p:cNvSpPr>
            <a:spLocks noChangeArrowheads="1"/>
          </p:cNvSpPr>
          <p:nvPr/>
        </p:nvSpPr>
        <p:spPr bwMode="auto">
          <a:xfrm>
            <a:off x="4756148" y="5120481"/>
            <a:ext cx="71438" cy="73025"/>
          </a:xfrm>
          <a:prstGeom prst="ellipse">
            <a:avLst/>
          </a:prstGeom>
          <a:solidFill>
            <a:srgbClr val="FFCFAF"/>
          </a:solidFill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6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6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6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6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6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29" grpId="0" animBg="1"/>
      <p:bldP spid="362538" grpId="0" animBg="1"/>
      <p:bldP spid="362518" grpId="0" animBg="1"/>
      <p:bldP spid="362544" grpId="0" animBg="1"/>
      <p:bldP spid="362545" grpId="0" animBg="1"/>
      <p:bldP spid="362548" grpId="0" animBg="1"/>
      <p:bldP spid="362549" grpId="0" animBg="1"/>
      <p:bldP spid="362557" grpId="0" animBg="1"/>
      <p:bldP spid="362558" grpId="0" animBg="1"/>
      <p:bldP spid="362562" grpId="0" animBg="1"/>
      <p:bldP spid="362563" grpId="0" animBg="1"/>
      <p:bldP spid="36256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Find the values of k for which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f(x) = x² + </a:t>
            </a:r>
            <a:r>
              <a:rPr lang="en-GB" sz="2400" dirty="0" err="1" smtClean="0">
                <a:latin typeface="Comic Sans MS" panose="030F0702030302020204" pitchFamily="66" charset="0"/>
              </a:rPr>
              <a:t>kx</a:t>
            </a:r>
            <a:r>
              <a:rPr lang="en-GB" sz="2400" dirty="0" smtClean="0">
                <a:latin typeface="Comic Sans MS" panose="030F0702030302020204" pitchFamily="66" charset="0"/>
              </a:rPr>
              <a:t> + 9 has equal roots.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 = 1, b = k, c = 9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For equal roots, b² - 4ac = 0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k² - 4 x 1 x 9 = 0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k² - 36 = 0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(k + 6)(k – 6) = 0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So k = ±6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Find the range of values of k for which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x² + </a:t>
            </a:r>
            <a:r>
              <a:rPr lang="en-GB" sz="2400" dirty="0">
                <a:latin typeface="Comic Sans MS" panose="030F0702030302020204" pitchFamily="66" charset="0"/>
              </a:rPr>
              <a:t>4</a:t>
            </a:r>
            <a:r>
              <a:rPr lang="en-GB" sz="2400" dirty="0" smtClean="0">
                <a:latin typeface="Comic Sans MS" panose="030F0702030302020204" pitchFamily="66" charset="0"/>
              </a:rPr>
              <a:t>x + k = 0 has two distinct real solutions.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 = 1, b = 4, c = k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For equal roots, b² - 4ac &gt; 0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4² - 4 x 1 x k &gt; 0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 16 – 4k </a:t>
            </a:r>
            <a:r>
              <a:rPr lang="en-GB" sz="2400" dirty="0">
                <a:latin typeface="Comic Sans MS" panose="030F0702030302020204" pitchFamily="66" charset="0"/>
              </a:rPr>
              <a:t>&gt;</a:t>
            </a:r>
            <a:r>
              <a:rPr lang="en-GB" sz="2400" dirty="0" smtClean="0">
                <a:latin typeface="Comic Sans MS" panose="030F0702030302020204" pitchFamily="66" charset="0"/>
              </a:rPr>
              <a:t> 0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                 16 &gt; 4k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So k &lt; 4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1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1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Answers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1781" y="1700808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1. a) 52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b) -23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c) 37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d) 0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e) 41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2. a) Two real roots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b) No real roots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   c) Two real roots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d) One repeated root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e) Two real roots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3. k &lt; 9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700808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4. t = 9/8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5. k &gt; 4/3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6. s = 4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7. a) p = 6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b) x = -9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8. a) k² + 16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b) </a:t>
            </a:r>
            <a:r>
              <a:rPr lang="en-GB" dirty="0">
                <a:latin typeface="Comic Sans MS" panose="030F0702030302020204" pitchFamily="66" charset="0"/>
              </a:rPr>
              <a:t>k² </a:t>
            </a:r>
            <a:r>
              <a:rPr lang="en-GB" dirty="0" smtClean="0">
                <a:latin typeface="Comic Sans MS" panose="030F0702030302020204" pitchFamily="66" charset="0"/>
              </a:rPr>
              <a:t>is positive therefore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k² </a:t>
            </a:r>
            <a:r>
              <a:rPr lang="en-GB" dirty="0">
                <a:latin typeface="Comic Sans MS" panose="030F0702030302020204" pitchFamily="66" charset="0"/>
              </a:rPr>
              <a:t>+ </a:t>
            </a:r>
            <a:r>
              <a:rPr lang="en-GB" dirty="0" smtClean="0">
                <a:latin typeface="Comic Sans MS" panose="030F0702030302020204" pitchFamily="66" charset="0"/>
              </a:rPr>
              <a:t>16 is positive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5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480" y="1144701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11760" y="1812108"/>
          <a:ext cx="6096000" cy="342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Question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Factorise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Solve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+ 8x + 12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+ 2)(x + 6)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-2 </a:t>
                      </a:r>
                      <a:r>
                        <a:rPr lang="en-GB" sz="1800" b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or -6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+ 14x + 48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+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6)(x + 8)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-6 or -8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+ 15x + 56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+ 7)(x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+ 8)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-7 or -8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- 12x + 27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– 3)(x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– 9)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3 or 9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- 3x + 2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– 1)(x – 2)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1 or 2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 - x - 56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– 8)(x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+ 7)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8 or -7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+ 4x - 21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+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7)(x –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-7 or 3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/>
                          <a:ea typeface="MS Mincho"/>
                        </a:rPr>
                        <a:t>x² - 9x - 10</a:t>
                      </a:r>
                      <a:endParaRPr lang="en-GB" sz="18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– 10)(x + 1)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10 or -1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x² - 36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– 6)(x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+ 6)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6 or -6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9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7053" y="2111396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2x² + 8x + 8 = 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46061" y="1766539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Factorise and solve: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35896" y="2723677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Product = 16, sum = 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22595"/>
              </p:ext>
            </p:extLst>
          </p:nvPr>
        </p:nvGraphicFramePr>
        <p:xfrm>
          <a:off x="4031940" y="3163529"/>
          <a:ext cx="2952327" cy="102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2x²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277110" y="3862785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4x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73282" y="3513134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4x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57057" y="3513134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2x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47643" y="3163530"/>
            <a:ext cx="320922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x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331342" y="3853395"/>
            <a:ext cx="32573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41409" y="3163529"/>
            <a:ext cx="32573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35896" y="4293096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(2x + 4)(x + 2) = 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62242" y="4637953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x = -2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670954" y="2456253"/>
            <a:ext cx="496351" cy="117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5534450" y="2456253"/>
            <a:ext cx="471745" cy="117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5167304" y="2456251"/>
            <a:ext cx="42992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16</a:t>
            </a:r>
            <a:endParaRPr lang="en-GB" sz="1793" dirty="0"/>
          </a:p>
        </p:txBody>
      </p:sp>
    </p:spTree>
    <p:extLst>
      <p:ext uri="{BB962C8B-B14F-4D97-AF65-F5344CB8AC3E}">
        <p14:creationId xmlns:p14="http://schemas.microsoft.com/office/powerpoint/2010/main" val="116044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0707" y="2054571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7x² - 19x - 6 = 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19715" y="1709714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Factorise and solve: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09550" y="2666852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Product = -42, sum = -19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53405"/>
              </p:ext>
            </p:extLst>
          </p:nvPr>
        </p:nvGraphicFramePr>
        <p:xfrm>
          <a:off x="4005594" y="3106704"/>
          <a:ext cx="2952327" cy="102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7x²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21"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-6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150575" y="3805960"/>
            <a:ext cx="662362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-21x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46935" y="3456309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2x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01244" y="3456309"/>
            <a:ext cx="320922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x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50765" y="3106705"/>
            <a:ext cx="461986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7x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56907" y="3796570"/>
            <a:ext cx="421910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-3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15063" y="3106704"/>
            <a:ext cx="325731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609550" y="4236271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(x - 3)(7x + 2) = 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35896" y="4581128"/>
            <a:ext cx="3744416" cy="36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93" dirty="0">
                <a:latin typeface="Comic Sans MS" pitchFamily="66" charset="0"/>
              </a:rPr>
              <a:t>x = 3 or -2/7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644608" y="2399428"/>
            <a:ext cx="496351" cy="117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5508104" y="2399428"/>
            <a:ext cx="471745" cy="1171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5018970" y="2399425"/>
            <a:ext cx="562975" cy="36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93" dirty="0">
                <a:latin typeface="Comic Sans MS" pitchFamily="66" charset="0"/>
              </a:rPr>
              <a:t>-42</a:t>
            </a:r>
            <a:endParaRPr lang="en-GB" sz="1793" dirty="0"/>
          </a:p>
        </p:txBody>
      </p:sp>
    </p:spTree>
    <p:extLst>
      <p:ext uri="{BB962C8B-B14F-4D97-AF65-F5344CB8AC3E}">
        <p14:creationId xmlns:p14="http://schemas.microsoft.com/office/powerpoint/2010/main" val="35530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8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19675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Answers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483768" y="1700808"/>
          <a:ext cx="6096000" cy="308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01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Question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Factorise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Solve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4x² - 19x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+ 12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-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4</a:t>
                      </a:r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)(4x - 3)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4 or 3/4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2x²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+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x -</a:t>
                      </a:r>
                      <a:r>
                        <a:rPr lang="en-GB" sz="1800" baseline="0" dirty="0" smtClean="0">
                          <a:effectLst/>
                          <a:latin typeface="Comic Sans MS"/>
                          <a:ea typeface="MS Mincho"/>
                        </a:rPr>
                        <a:t> 6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(2x -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3)(x + 2)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3/2 or -2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4x² -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15x +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9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(4x - 3)(x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- 3)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3 or 3/4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4x² + 7x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+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3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(x + 1)(4x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+ 3)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-3/4 or -1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6x² + 19x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+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10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(2x + 5)(3x + 2)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-5/2 or -2/3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2x² 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- x -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21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(2x – 7)(x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+ 3)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7/2 or -3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10x² - 11x +</a:t>
                      </a:r>
                      <a:r>
                        <a:rPr lang="en-GB" sz="1800" baseline="0" dirty="0" smtClean="0">
                          <a:effectLst/>
                          <a:latin typeface="Comic Sans MS"/>
                          <a:ea typeface="MS Mincho"/>
                        </a:rPr>
                        <a:t> 3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(2x - 1</a:t>
                      </a:r>
                      <a:r>
                        <a:rPr lang="en-GB" sz="1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)(5x – 3)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1/2 or 3/5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2x²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-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10x </a:t>
                      </a:r>
                      <a:r>
                        <a:rPr lang="en-GB" sz="1800" dirty="0">
                          <a:effectLst/>
                          <a:latin typeface="Comic Sans MS"/>
                          <a:ea typeface="MS Mincho"/>
                        </a:rPr>
                        <a:t>- </a:t>
                      </a:r>
                      <a:r>
                        <a:rPr lang="en-GB" sz="1800" dirty="0" smtClean="0">
                          <a:effectLst/>
                          <a:latin typeface="Comic Sans MS"/>
                          <a:ea typeface="MS Mincho"/>
                        </a:rPr>
                        <a:t>28</a:t>
                      </a:r>
                      <a:endParaRPr lang="en-GB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2(x – 7)(x + 2)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x = 7 or -2</a:t>
                      </a:r>
                      <a:endParaRPr lang="en-GB" sz="1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T="34152" marB="341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9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2198</Words>
  <Application>Microsoft Office PowerPoint</Application>
  <PresentationFormat>On-screen Show (4:3)</PresentationFormat>
  <Paragraphs>493</Paragraphs>
  <Slides>39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Microsoft YaHei</vt:lpstr>
      <vt:lpstr>MS Mincho</vt:lpstr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 the equation to its values of a, b and c for ax^2+bx+c=0</vt:lpstr>
      <vt:lpstr>Using the quadratic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37</cp:revision>
  <dcterms:created xsi:type="dcterms:W3CDTF">2015-07-01T12:05:39Z</dcterms:created>
  <dcterms:modified xsi:type="dcterms:W3CDTF">2017-08-28T09:36:48Z</dcterms:modified>
</cp:coreProperties>
</file>