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4" r:id="rId2"/>
  </p:sldMasterIdLst>
  <p:sldIdLst>
    <p:sldId id="256" r:id="rId3"/>
    <p:sldId id="297" r:id="rId4"/>
    <p:sldId id="258" r:id="rId5"/>
    <p:sldId id="261" r:id="rId6"/>
    <p:sldId id="298" r:id="rId7"/>
    <p:sldId id="299" r:id="rId8"/>
    <p:sldId id="291" r:id="rId9"/>
    <p:sldId id="300" r:id="rId10"/>
    <p:sldId id="264" r:id="rId11"/>
    <p:sldId id="263" r:id="rId12"/>
    <p:sldId id="289" r:id="rId13"/>
    <p:sldId id="293" r:id="rId14"/>
    <p:sldId id="294" r:id="rId15"/>
    <p:sldId id="295" r:id="rId16"/>
    <p:sldId id="29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315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803833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3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98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440370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706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9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57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52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889537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3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05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SOH CAH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TOA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682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Pythagoras’ theorem, trigonometry,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triangle, right angle, opposite, adjacent, hypotenuse, sine, cosine, tangent, side, angle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missing sides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on right-angled triangles.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missing angles 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on right-angled triangles.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answer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worded problems involving sides and angles in right-angled triangles.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1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94" r:id="rId6"/>
    <p:sldLayoutId id="214748369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05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SOH CAH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TOA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FB57F1C6-EEA9-40E8-8091-B75ED4AFC032}"/>
              </a:ext>
            </a:extLst>
          </p:cNvPr>
          <p:cNvGrpSpPr/>
          <p:nvPr/>
        </p:nvGrpSpPr>
        <p:grpSpPr>
          <a:xfrm>
            <a:off x="1948075" y="2376525"/>
            <a:ext cx="2143342" cy="2248938"/>
            <a:chOff x="1948075" y="2376525"/>
            <a:chExt cx="2143342" cy="224893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0346D00-FC96-4D4C-98B1-D63BF47D4970}"/>
                </a:ext>
              </a:extLst>
            </p:cNvPr>
            <p:cNvGrpSpPr/>
            <p:nvPr/>
          </p:nvGrpSpPr>
          <p:grpSpPr>
            <a:xfrm>
              <a:off x="2621655" y="2376525"/>
              <a:ext cx="1440160" cy="1872208"/>
              <a:chOff x="2221244" y="1716208"/>
              <a:chExt cx="1440160" cy="1872208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2221244" y="1716208"/>
                <a:ext cx="1440160" cy="1872208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21244" y="3387792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948075" y="3066615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6 cm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1297" y="4256131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352231" y="3045879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231" y="3045879"/>
                  <a:ext cx="432048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615359-EF65-4D0F-AF40-A54DCC592258}"/>
              </a:ext>
            </a:extLst>
          </p:cNvPr>
          <p:cNvGrpSpPr/>
          <p:nvPr/>
        </p:nvGrpSpPr>
        <p:grpSpPr>
          <a:xfrm>
            <a:off x="942910" y="4428799"/>
            <a:ext cx="2838933" cy="2160499"/>
            <a:chOff x="373078" y="4452434"/>
            <a:chExt cx="2838933" cy="216049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8D3E7FE-179E-4A8D-9D70-573EC597782A}"/>
                </a:ext>
              </a:extLst>
            </p:cNvPr>
            <p:cNvGrpSpPr/>
            <p:nvPr/>
          </p:nvGrpSpPr>
          <p:grpSpPr>
            <a:xfrm>
              <a:off x="1149675" y="4452434"/>
              <a:ext cx="2062336" cy="1825454"/>
              <a:chOff x="1160090" y="4178642"/>
              <a:chExt cx="2521918" cy="2232248"/>
            </a:xfrm>
          </p:grpSpPr>
          <p:sp>
            <p:nvSpPr>
              <p:cNvPr id="6" name="Right Triangle 5"/>
              <p:cNvSpPr/>
              <p:nvPr/>
            </p:nvSpPr>
            <p:spPr>
              <a:xfrm>
                <a:off x="1161728" y="4178642"/>
                <a:ext cx="2520280" cy="2232248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60090" y="6209326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73078" y="523263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11 cm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08437" y="497880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16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965488" y="6243601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5488" y="6243601"/>
                  <a:ext cx="43204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C3F71A-7260-4535-9F08-E9D5FE5EE652}"/>
              </a:ext>
            </a:extLst>
          </p:cNvPr>
          <p:cNvGrpSpPr/>
          <p:nvPr/>
        </p:nvGrpSpPr>
        <p:grpSpPr>
          <a:xfrm>
            <a:off x="5045756" y="4256131"/>
            <a:ext cx="2736304" cy="2101596"/>
            <a:chOff x="5220072" y="4493960"/>
            <a:chExt cx="2736304" cy="210159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D3A56A8-8263-47AF-83ED-02B166491055}"/>
                </a:ext>
              </a:extLst>
            </p:cNvPr>
            <p:cNvGrpSpPr/>
            <p:nvPr/>
          </p:nvGrpSpPr>
          <p:grpSpPr>
            <a:xfrm>
              <a:off x="5220072" y="4493960"/>
              <a:ext cx="1656184" cy="1743352"/>
              <a:chOff x="5220072" y="4493960"/>
              <a:chExt cx="1656184" cy="174335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5220072" y="4493960"/>
                <a:ext cx="1656184" cy="1743352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75632" y="6036688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876256" y="518097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cm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95824" y="622622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615609" y="5104315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5609" y="5104315"/>
                  <a:ext cx="43204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62D28CF-7D5D-4E86-94D3-E1A2CAC66A48}"/>
              </a:ext>
            </a:extLst>
          </p:cNvPr>
          <p:cNvGrpSpPr/>
          <p:nvPr/>
        </p:nvGrpSpPr>
        <p:grpSpPr>
          <a:xfrm>
            <a:off x="4648427" y="2344694"/>
            <a:ext cx="3567045" cy="1771702"/>
            <a:chOff x="4973242" y="2430692"/>
            <a:chExt cx="3567045" cy="1771702"/>
          </a:xfrm>
        </p:grpSpPr>
        <p:sp>
          <p:nvSpPr>
            <p:cNvPr id="15" name="TextBox 14"/>
            <p:cNvSpPr txBox="1"/>
            <p:nvPr/>
          </p:nvSpPr>
          <p:spPr>
            <a:xfrm>
              <a:off x="7460167" y="281217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 cm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76274" y="383306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9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925345" y="275265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5345" y="2752650"/>
                  <a:ext cx="43204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43EB10D-C61E-4C3E-BAC0-5F17FFC3B04D}"/>
                </a:ext>
              </a:extLst>
            </p:cNvPr>
            <p:cNvGrpSpPr/>
            <p:nvPr/>
          </p:nvGrpSpPr>
          <p:grpSpPr>
            <a:xfrm>
              <a:off x="4973242" y="2430692"/>
              <a:ext cx="2486925" cy="1361888"/>
              <a:chOff x="4435831" y="2176878"/>
              <a:chExt cx="3024336" cy="1656184"/>
            </a:xfrm>
          </p:grpSpPr>
          <p:sp>
            <p:nvSpPr>
              <p:cNvPr id="5" name="Right Triangle 4"/>
              <p:cNvSpPr/>
              <p:nvPr/>
            </p:nvSpPr>
            <p:spPr>
              <a:xfrm flipH="1">
                <a:off x="4435831" y="2176878"/>
                <a:ext cx="3024336" cy="1656184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59543" y="3632438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FDB0860-DE19-408C-8DE7-21EB9776E2A4}"/>
              </a:ext>
            </a:extLst>
          </p:cNvPr>
          <p:cNvSpPr txBox="1"/>
          <p:nvPr/>
        </p:nvSpPr>
        <p:spPr>
          <a:xfrm>
            <a:off x="251520" y="1124744"/>
            <a:ext cx="86409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the lengths of the missing edges, giving your answers correct to 1 decimal place.</a:t>
            </a:r>
          </a:p>
        </p:txBody>
      </p:sp>
    </p:spTree>
    <p:extLst>
      <p:ext uri="{BB962C8B-B14F-4D97-AF65-F5344CB8AC3E}">
        <p14:creationId xmlns:p14="http://schemas.microsoft.com/office/powerpoint/2010/main" val="287870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2027021"/>
            <a:ext cx="26738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a = 12.03 cm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b = 61.44 cm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c = 41.80 cm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d = 115.19 cm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2. a = 69.5°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b = 33.5°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c = 69.4°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d = 54.4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</p:txBody>
      </p:sp>
      <p:sp>
        <p:nvSpPr>
          <p:cNvPr id="3" name="Rectangle 2"/>
          <p:cNvSpPr/>
          <p:nvPr/>
        </p:nvSpPr>
        <p:spPr>
          <a:xfrm>
            <a:off x="6055579" y="2027021"/>
            <a:ext cx="16847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2.25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4. 48.2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5. 9.21 m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8144" y="4005064"/>
            <a:ext cx="210305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Extension: 12.073 cm (3dp)</a:t>
            </a:r>
          </a:p>
        </p:txBody>
      </p:sp>
      <p:sp>
        <p:nvSpPr>
          <p:cNvPr id="9" name="Rectangle 8"/>
          <p:cNvSpPr/>
          <p:nvPr/>
        </p:nvSpPr>
        <p:spPr>
          <a:xfrm>
            <a:off x="2123728" y="1125982"/>
            <a:ext cx="6768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23152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36912"/>
            <a:ext cx="39452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Show me an example of: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hypotenuse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opposite side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adjacent side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problem that can be solved using trigonometry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True/Never/Sometimes: you can use trigonometry ratios to find the missing length/angle in triangles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2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55888" y="2600946"/>
            <a:ext cx="1296144" cy="309634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86432" y="5337250"/>
            <a:ext cx="965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6432" y="2600946"/>
            <a:ext cx="0" cy="27363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888" y="5337250"/>
            <a:ext cx="330544" cy="3600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08654" y="2697139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54" y="2697139"/>
                <a:ext cx="504056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640360" y="5532457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360" y="5532457"/>
                <a:ext cx="50405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17020" y="5103919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𝑮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020" y="5103919"/>
                <a:ext cx="50405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881549" y="4973182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𝑭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49" y="4973182"/>
                <a:ext cx="50405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55064" y="5531284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64" y="5531284"/>
                <a:ext cx="50405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290482" y="2584677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𝑫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482" y="2584677"/>
                <a:ext cx="50405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866632" y="2311837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632" y="2311837"/>
                <a:ext cx="50405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60240" y="2311837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𝑩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40" y="2311837"/>
                <a:ext cx="50405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H="1">
            <a:off x="655888" y="2600946"/>
            <a:ext cx="1279888" cy="3066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655888" y="5337250"/>
            <a:ext cx="1296144" cy="3304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35776" y="2643337"/>
            <a:ext cx="16256" cy="2693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Triangle 25"/>
          <p:cNvSpPr/>
          <p:nvPr/>
        </p:nvSpPr>
        <p:spPr>
          <a:xfrm flipH="1">
            <a:off x="3217190" y="2500523"/>
            <a:ext cx="1080120" cy="3132386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9278" y="5307945"/>
            <a:ext cx="288032" cy="324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8044" y="5667673"/>
            <a:ext cx="905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38164" y="5303974"/>
            <a:ext cx="905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52869" y="3738265"/>
            <a:ext cx="905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857150" y="5483003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150" y="5483003"/>
                <a:ext cx="50405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194811" y="5531284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𝑮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811" y="5531284"/>
                <a:ext cx="50405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981345" y="2118088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345" y="2118088"/>
                <a:ext cx="50405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420665" y="5595361"/>
            <a:ext cx="905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?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71592" y="4026457"/>
            <a:ext cx="905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 cm</a:t>
            </a:r>
          </a:p>
        </p:txBody>
      </p:sp>
      <p:sp>
        <p:nvSpPr>
          <p:cNvPr id="36" name="Arc 35"/>
          <p:cNvSpPr/>
          <p:nvPr/>
        </p:nvSpPr>
        <p:spPr>
          <a:xfrm>
            <a:off x="3145182" y="5302365"/>
            <a:ext cx="396044" cy="641685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3361206" y="5077111"/>
                <a:ext cx="4680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206" y="5077111"/>
                <a:ext cx="468052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51520" y="1121199"/>
                <a:ext cx="864096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image below is of a cuboid. Calculate the size of the angle between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𝐶𝐸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𝐸𝐹𝐺𝐻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Give your answer correct to the nearest degree.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1199"/>
                <a:ext cx="8640960" cy="1015663"/>
              </a:xfrm>
              <a:prstGeom prst="rect">
                <a:avLst/>
              </a:prstGeom>
              <a:blipFill>
                <a:blip r:embed="rId14"/>
                <a:stretch>
                  <a:fillRect l="-705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723038" y="2658145"/>
                <a:ext cx="2936186" cy="3052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𝐸𝐺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20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endParaRPr lang="en-GB" sz="200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/>
                  <a:t>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𝐎</m:t>
                        </m:r>
                      </m:num>
                      <m:den>
                        <m:r>
                          <a:rPr lang="en-GB" sz="2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den>
                    </m:f>
                  </m:oMath>
                </a14:m>
                <a:r>
                  <a:rPr lang="en-GB" sz="2000" b="1" dirty="0"/>
                  <a:t> 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ea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ea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66</m:t>
                    </m:r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038" y="2658145"/>
                <a:ext cx="2936186" cy="305243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2EA84299-F451-4781-A69E-5C2176271D1D}"/>
              </a:ext>
            </a:extLst>
          </p:cNvPr>
          <p:cNvSpPr txBox="1"/>
          <p:nvPr/>
        </p:nvSpPr>
        <p:spPr>
          <a:xfrm>
            <a:off x="3409574" y="5661248"/>
            <a:ext cx="905956" cy="400110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D2EE1A2-0D8F-46B0-B43B-D83705AE2A35}"/>
              </a:ext>
            </a:extLst>
          </p:cNvPr>
          <p:cNvSpPr txBox="1"/>
          <p:nvPr/>
        </p:nvSpPr>
        <p:spPr>
          <a:xfrm>
            <a:off x="4446839" y="4374393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DFF636-6A32-4403-8D95-CC295DFDDF88}"/>
              </a:ext>
            </a:extLst>
          </p:cNvPr>
          <p:cNvSpPr txBox="1"/>
          <p:nvPr/>
        </p:nvSpPr>
        <p:spPr>
          <a:xfrm>
            <a:off x="3325912" y="3938320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92C782-B152-4A18-91A4-F4AFB4D44B52}"/>
              </a:ext>
            </a:extLst>
          </p:cNvPr>
          <p:cNvSpPr txBox="1"/>
          <p:nvPr/>
        </p:nvSpPr>
        <p:spPr>
          <a:xfrm>
            <a:off x="3609718" y="5931444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ED95759-CB4F-4D9D-B295-752100A40887}"/>
                  </a:ext>
                </a:extLst>
              </p:cNvPr>
              <p:cNvSpPr txBox="1"/>
              <p:nvPr/>
            </p:nvSpPr>
            <p:spPr>
              <a:xfrm>
                <a:off x="3179293" y="3793882"/>
                <a:ext cx="648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ED95759-CB4F-4D9D-B295-752100A40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293" y="3793882"/>
                <a:ext cx="648072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1FE1F9D5-8E21-4D4C-B4C3-93C3B0CFB2F0}"/>
              </a:ext>
            </a:extLst>
          </p:cNvPr>
          <p:cNvSpPr/>
          <p:nvPr/>
        </p:nvSpPr>
        <p:spPr>
          <a:xfrm>
            <a:off x="3995936" y="404664"/>
            <a:ext cx="504056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4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  <p:bldP spid="42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55888" y="2600946"/>
            <a:ext cx="1296144" cy="309634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86432" y="5337250"/>
            <a:ext cx="965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6432" y="2600946"/>
            <a:ext cx="0" cy="27363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888" y="5337250"/>
            <a:ext cx="330544" cy="3600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5848" y="2643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0360" y="55324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35776" y="49106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176" y="491066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620" y="551727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88332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91532" y="22259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404" y="21816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55888" y="2600946"/>
            <a:ext cx="1279888" cy="3066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4404" y="5372326"/>
            <a:ext cx="1217628" cy="295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35776" y="2643337"/>
            <a:ext cx="16256" cy="2693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Triangle 25"/>
          <p:cNvSpPr/>
          <p:nvPr/>
        </p:nvSpPr>
        <p:spPr>
          <a:xfrm flipH="1">
            <a:off x="3217190" y="2500523"/>
            <a:ext cx="1080120" cy="3132386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9278" y="5307945"/>
            <a:ext cx="288032" cy="324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8044" y="5667673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38164" y="5303974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52869" y="3738265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11cm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57150" y="548300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94811" y="55312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68880" y="21172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51547" y="5639067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71592" y="4026457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11cm</a:t>
            </a:r>
          </a:p>
        </p:txBody>
      </p:sp>
      <p:sp>
        <p:nvSpPr>
          <p:cNvPr id="36" name="Arc 35"/>
          <p:cNvSpPr/>
          <p:nvPr/>
        </p:nvSpPr>
        <p:spPr>
          <a:xfrm>
            <a:off x="3145182" y="5302365"/>
            <a:ext cx="396044" cy="641685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61206" y="5077111"/>
                <a:ext cx="468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206" y="5077111"/>
                <a:ext cx="468052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55252" y="1302639"/>
            <a:ext cx="8393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image below is of a cuboid. Calculate the size of the angle between CE and EFGH.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465430" y="60834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omic Sans MS" panose="030F0702030302020204" pitchFamily="66" charset="0"/>
              </a:rPr>
              <a:t>Adj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98832" y="44555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omic Sans MS" panose="030F0702030302020204" pitchFamily="66" charset="0"/>
              </a:rPr>
              <a:t>Opp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030695" y="2360219"/>
            <a:ext cx="1584176" cy="1365669"/>
            <a:chOff x="6454258" y="1962840"/>
            <a:chExt cx="1584176" cy="1365669"/>
          </a:xfrm>
        </p:grpSpPr>
        <p:sp>
          <p:nvSpPr>
            <p:cNvPr id="40" name="Isosceles Triangle 39"/>
            <p:cNvSpPr/>
            <p:nvPr/>
          </p:nvSpPr>
          <p:spPr bwMode="auto">
            <a:xfrm>
              <a:off x="6454258" y="1962840"/>
              <a:ext cx="1584176" cy="1365669"/>
            </a:xfrm>
            <a:prstGeom prst="triangl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41" name="Straight Connector 40"/>
            <p:cNvCxnSpPr>
              <a:stCxn id="40" idx="1"/>
              <a:endCxn id="40" idx="5"/>
            </p:cNvCxnSpPr>
            <p:nvPr/>
          </p:nvCxnSpPr>
          <p:spPr bwMode="auto">
            <a:xfrm>
              <a:off x="6850302" y="264567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>
              <a:stCxn id="40" idx="3"/>
            </p:cNvCxnSpPr>
            <p:nvPr/>
          </p:nvCxnSpPr>
          <p:spPr bwMode="auto">
            <a:xfrm flipV="1">
              <a:off x="7246346" y="2645675"/>
              <a:ext cx="0" cy="68283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Box 42"/>
            <p:cNvSpPr txBox="1"/>
            <p:nvPr/>
          </p:nvSpPr>
          <p:spPr>
            <a:xfrm>
              <a:off x="648963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96296" y="2245565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O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9437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A</a:t>
              </a:r>
            </a:p>
          </p:txBody>
        </p:sp>
      </p:grpSp>
      <p:sp>
        <p:nvSpPr>
          <p:cNvPr id="46" name="Oval 45"/>
          <p:cNvSpPr/>
          <p:nvPr/>
        </p:nvSpPr>
        <p:spPr bwMode="auto">
          <a:xfrm>
            <a:off x="6149391" y="3097498"/>
            <a:ext cx="638427" cy="6384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70715" y="4026434"/>
                <a:ext cx="2518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itchFamily="66" charset="0"/>
                  </a:rPr>
                  <a:t>tan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>
                    <a:latin typeface="Comic Sans MS" pitchFamily="66" charset="0"/>
                  </a:rPr>
                  <a:t> = </a:t>
                </a:r>
                <a:r>
                  <a:rPr lang="en-GB" sz="2000" dirty="0" err="1">
                    <a:latin typeface="Comic Sans MS" pitchFamily="66" charset="0"/>
                  </a:rPr>
                  <a:t>opp</a:t>
                </a:r>
                <a:r>
                  <a:rPr lang="en-GB" sz="2000" dirty="0">
                    <a:latin typeface="Comic Sans MS" pitchFamily="66" charset="0"/>
                  </a:rPr>
                  <a:t> ÷ </a:t>
                </a:r>
                <a:r>
                  <a:rPr lang="en-GB" sz="2000" dirty="0" err="1">
                    <a:latin typeface="Comic Sans MS" pitchFamily="66" charset="0"/>
                  </a:rPr>
                  <a:t>adj</a:t>
                </a:r>
                <a:r>
                  <a:rPr lang="en-GB" sz="20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715" y="4026434"/>
                <a:ext cx="251880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66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79403" y="4474451"/>
                <a:ext cx="2510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itchFamily="66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>
                    <a:latin typeface="Comic Sans MS" pitchFamily="66" charset="0"/>
                  </a:rPr>
                  <a:t> = 11 ÷ 5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403" y="4474451"/>
                <a:ext cx="2510117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427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79403" y="4922468"/>
                <a:ext cx="27981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>
                    <a:latin typeface="Comic Sans MS" pitchFamily="66" charset="0"/>
                  </a:rPr>
                  <a:t> = tan</a:t>
                </a:r>
                <a:r>
                  <a:rPr lang="en-GB" sz="2000" baseline="30000" dirty="0">
                    <a:latin typeface="Comic Sans MS" pitchFamily="66" charset="0"/>
                  </a:rPr>
                  <a:t>-1</a:t>
                </a:r>
                <a:r>
                  <a:rPr lang="en-GB" sz="2000" dirty="0">
                    <a:latin typeface="Comic Sans MS" pitchFamily="66" charset="0"/>
                  </a:rPr>
                  <a:t> (11 ÷ 5)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403" y="4922468"/>
                <a:ext cx="279815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779404" y="5365529"/>
                <a:ext cx="25101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>
                    <a:latin typeface="Comic Sans MS" pitchFamily="66" charset="0"/>
                  </a:rPr>
                  <a:t> = 66°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404" y="5365529"/>
                <a:ext cx="2510118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46" grpId="0" animBg="1"/>
      <p:bldP spid="47" grpId="0"/>
      <p:bldP spid="48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7984" y="2132856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1.	10.2°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2. a.	9.11 cm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   b.	19.2°</a:t>
            </a:r>
          </a:p>
        </p:txBody>
      </p:sp>
    </p:spTree>
    <p:extLst>
      <p:ext uri="{BB962C8B-B14F-4D97-AF65-F5344CB8AC3E}">
        <p14:creationId xmlns:p14="http://schemas.microsoft.com/office/powerpoint/2010/main" val="616270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93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FB57F1C6-EEA9-40E8-8091-B75ED4AFC032}"/>
              </a:ext>
            </a:extLst>
          </p:cNvPr>
          <p:cNvGrpSpPr/>
          <p:nvPr/>
        </p:nvGrpSpPr>
        <p:grpSpPr>
          <a:xfrm>
            <a:off x="1948075" y="2376525"/>
            <a:ext cx="2143342" cy="2248938"/>
            <a:chOff x="1948075" y="2376525"/>
            <a:chExt cx="2143342" cy="224893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0346D00-FC96-4D4C-98B1-D63BF47D4970}"/>
                </a:ext>
              </a:extLst>
            </p:cNvPr>
            <p:cNvGrpSpPr/>
            <p:nvPr/>
          </p:nvGrpSpPr>
          <p:grpSpPr>
            <a:xfrm>
              <a:off x="2621655" y="2376525"/>
              <a:ext cx="1440160" cy="1872208"/>
              <a:chOff x="2221244" y="1716208"/>
              <a:chExt cx="1440160" cy="1872208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2221244" y="1716208"/>
                <a:ext cx="1440160" cy="1872208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21244" y="3387792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948075" y="3066615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6 cm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1297" y="4256131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352231" y="3045879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231" y="3045879"/>
                  <a:ext cx="432048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615359-EF65-4D0F-AF40-A54DCC592258}"/>
              </a:ext>
            </a:extLst>
          </p:cNvPr>
          <p:cNvGrpSpPr/>
          <p:nvPr/>
        </p:nvGrpSpPr>
        <p:grpSpPr>
          <a:xfrm>
            <a:off x="942910" y="4428799"/>
            <a:ext cx="2838933" cy="2160499"/>
            <a:chOff x="373078" y="4452434"/>
            <a:chExt cx="2838933" cy="216049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8D3E7FE-179E-4A8D-9D70-573EC597782A}"/>
                </a:ext>
              </a:extLst>
            </p:cNvPr>
            <p:cNvGrpSpPr/>
            <p:nvPr/>
          </p:nvGrpSpPr>
          <p:grpSpPr>
            <a:xfrm>
              <a:off x="1149675" y="4452434"/>
              <a:ext cx="2062336" cy="1825454"/>
              <a:chOff x="1160090" y="4178642"/>
              <a:chExt cx="2521918" cy="2232248"/>
            </a:xfrm>
          </p:grpSpPr>
          <p:sp>
            <p:nvSpPr>
              <p:cNvPr id="6" name="Right Triangle 5"/>
              <p:cNvSpPr/>
              <p:nvPr/>
            </p:nvSpPr>
            <p:spPr>
              <a:xfrm>
                <a:off x="1161728" y="4178642"/>
                <a:ext cx="2520280" cy="2232248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160090" y="6209326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73078" y="523263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11 cm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08437" y="497880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16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965488" y="6243601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5488" y="6243601"/>
                  <a:ext cx="43204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C3F71A-7260-4535-9F08-E9D5FE5EE652}"/>
              </a:ext>
            </a:extLst>
          </p:cNvPr>
          <p:cNvGrpSpPr/>
          <p:nvPr/>
        </p:nvGrpSpPr>
        <p:grpSpPr>
          <a:xfrm>
            <a:off x="5045756" y="4256131"/>
            <a:ext cx="2736304" cy="2101596"/>
            <a:chOff x="5220072" y="4493960"/>
            <a:chExt cx="2736304" cy="210159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D3A56A8-8263-47AF-83ED-02B166491055}"/>
                </a:ext>
              </a:extLst>
            </p:cNvPr>
            <p:cNvGrpSpPr/>
            <p:nvPr/>
          </p:nvGrpSpPr>
          <p:grpSpPr>
            <a:xfrm>
              <a:off x="5220072" y="4493960"/>
              <a:ext cx="1656184" cy="1743352"/>
              <a:chOff x="5220072" y="4493960"/>
              <a:chExt cx="1656184" cy="174335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5220072" y="4493960"/>
                <a:ext cx="1656184" cy="1743352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75632" y="6036688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876256" y="518097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cm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95824" y="622622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615609" y="5104315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5609" y="5104315"/>
                  <a:ext cx="43204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62D28CF-7D5D-4E86-94D3-E1A2CAC66A48}"/>
              </a:ext>
            </a:extLst>
          </p:cNvPr>
          <p:cNvGrpSpPr/>
          <p:nvPr/>
        </p:nvGrpSpPr>
        <p:grpSpPr>
          <a:xfrm>
            <a:off x="4648427" y="2344694"/>
            <a:ext cx="3567045" cy="1771702"/>
            <a:chOff x="4973242" y="2430692"/>
            <a:chExt cx="3567045" cy="1771702"/>
          </a:xfrm>
        </p:grpSpPr>
        <p:sp>
          <p:nvSpPr>
            <p:cNvPr id="15" name="TextBox 14"/>
            <p:cNvSpPr txBox="1"/>
            <p:nvPr/>
          </p:nvSpPr>
          <p:spPr>
            <a:xfrm>
              <a:off x="7460167" y="281217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 cm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76274" y="383306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9 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925345" y="275265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5345" y="2752650"/>
                  <a:ext cx="43204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43EB10D-C61E-4C3E-BAC0-5F17FFC3B04D}"/>
                </a:ext>
              </a:extLst>
            </p:cNvPr>
            <p:cNvGrpSpPr/>
            <p:nvPr/>
          </p:nvGrpSpPr>
          <p:grpSpPr>
            <a:xfrm>
              <a:off x="4973242" y="2430692"/>
              <a:ext cx="2486925" cy="1361888"/>
              <a:chOff x="4435831" y="2176878"/>
              <a:chExt cx="3024336" cy="1656184"/>
            </a:xfrm>
          </p:grpSpPr>
          <p:sp>
            <p:nvSpPr>
              <p:cNvPr id="5" name="Right Triangle 4"/>
              <p:cNvSpPr/>
              <p:nvPr/>
            </p:nvSpPr>
            <p:spPr>
              <a:xfrm flipH="1">
                <a:off x="4435831" y="2176878"/>
                <a:ext cx="3024336" cy="1656184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59543" y="3632438"/>
                <a:ext cx="200624" cy="200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FDB0860-DE19-408C-8DE7-21EB9776E2A4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0D728F-F976-4811-967F-048576669908}"/>
              </a:ext>
            </a:extLst>
          </p:cNvPr>
          <p:cNvSpPr txBox="1"/>
          <p:nvPr/>
        </p:nvSpPr>
        <p:spPr>
          <a:xfrm>
            <a:off x="3514249" y="2988720"/>
            <a:ext cx="1188132" cy="369332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 cm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E7235C-C72A-44B5-95A1-D41CD0D6ABDD}"/>
              </a:ext>
            </a:extLst>
          </p:cNvPr>
          <p:cNvSpPr txBox="1"/>
          <p:nvPr/>
        </p:nvSpPr>
        <p:spPr>
          <a:xfrm>
            <a:off x="4805162" y="4866486"/>
            <a:ext cx="946406" cy="369332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 cm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39D03B-182C-4AE4-94E6-BCF57CBABAD8}"/>
              </a:ext>
            </a:extLst>
          </p:cNvPr>
          <p:cNvSpPr txBox="1"/>
          <p:nvPr/>
        </p:nvSpPr>
        <p:spPr>
          <a:xfrm>
            <a:off x="4873041" y="2588102"/>
            <a:ext cx="1045825" cy="369332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 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703568-1F1F-4951-8D27-38932600BFE5}"/>
              </a:ext>
            </a:extLst>
          </p:cNvPr>
          <p:cNvSpPr txBox="1"/>
          <p:nvPr/>
        </p:nvSpPr>
        <p:spPr>
          <a:xfrm>
            <a:off x="2121177" y="6319156"/>
            <a:ext cx="1260334" cy="369332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11.6 cm</a:t>
            </a:r>
          </a:p>
        </p:txBody>
      </p:sp>
    </p:spTree>
    <p:extLst>
      <p:ext uri="{BB962C8B-B14F-4D97-AF65-F5344CB8AC3E}">
        <p14:creationId xmlns:p14="http://schemas.microsoft.com/office/powerpoint/2010/main" val="274007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23733" y="1124749"/>
            <a:ext cx="67944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can label the sides of a right-angled triangle in the following way: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67744" y="2060848"/>
            <a:ext cx="2466585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Hypotenuse (H)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longest side and is opposite the right-angle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87931" y="3508153"/>
            <a:ext cx="237626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 Side (O)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side opposite the angle in question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269806" y="4588963"/>
            <a:ext cx="43184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 Side (A)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side adjacent (next to) the angle in question.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-3685758">
            <a:off x="4584641" y="4376369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endParaRPr lang="en-US" sz="20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2768358">
            <a:off x="6051541" y="2981285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0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 rot="-19976204">
            <a:off x="4034841" y="3111774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20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B2F3B60-82CB-4B4E-B610-C41DCF49FAA1}"/>
              </a:ext>
            </a:extLst>
          </p:cNvPr>
          <p:cNvGrpSpPr/>
          <p:nvPr/>
        </p:nvGrpSpPr>
        <p:grpSpPr>
          <a:xfrm>
            <a:off x="3811563" y="2294647"/>
            <a:ext cx="2118723" cy="2250471"/>
            <a:chOff x="3811563" y="2294647"/>
            <a:chExt cx="2118723" cy="2250471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D1833C6D-FF3E-4F0D-ADF2-92287E5C9E30}"/>
                </a:ext>
              </a:extLst>
            </p:cNvPr>
            <p:cNvSpPr/>
            <p:nvPr/>
          </p:nvSpPr>
          <p:spPr>
            <a:xfrm>
              <a:off x="4261313" y="2294647"/>
              <a:ext cx="1668973" cy="1782419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D0D1AE8-0FBC-4D08-A385-54769BD84D7C}"/>
                </a:ext>
              </a:extLst>
            </p:cNvPr>
            <p:cNvSpPr/>
            <p:nvPr/>
          </p:nvSpPr>
          <p:spPr>
            <a:xfrm>
              <a:off x="5714262" y="3861042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A87A19A4-EA81-42B8-8BC1-5889C35CCD78}"/>
                </a:ext>
              </a:extLst>
            </p:cNvPr>
            <p:cNvSpPr/>
            <p:nvPr/>
          </p:nvSpPr>
          <p:spPr>
            <a:xfrm>
              <a:off x="3811563" y="3609014"/>
              <a:ext cx="936104" cy="936104"/>
            </a:xfrm>
            <a:prstGeom prst="arc">
              <a:avLst>
                <a:gd name="adj1" fmla="val 18622048"/>
                <a:gd name="adj2" fmla="val 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496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  <p:bldP spid="4107" grpId="0"/>
      <p:bldP spid="4111" grpId="0" animBg="1"/>
      <p:bldP spid="4112" grpId="0" animBg="1"/>
      <p:bldP spid="4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8184" y="119675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Purposeful Practice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Label the sides of the right-angled triangles on the sheet.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18DD772-18BC-4E1F-9617-0B8A30FE2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113384"/>
            <a:ext cx="3313066" cy="4631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2306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CA0425-C9C6-4401-9DA1-8696542C9FDB}"/>
              </a:ext>
            </a:extLst>
          </p:cNvPr>
          <p:cNvSpPr txBox="1"/>
          <p:nvPr/>
        </p:nvSpPr>
        <p:spPr>
          <a:xfrm>
            <a:off x="251520" y="1124744"/>
            <a:ext cx="8683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Purposeful Practice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Label the sides of the right-angled triangles.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B20965B-38FF-49A3-B031-36807DF4EC98}"/>
              </a:ext>
            </a:extLst>
          </p:cNvPr>
          <p:cNvGrpSpPr/>
          <p:nvPr/>
        </p:nvGrpSpPr>
        <p:grpSpPr>
          <a:xfrm>
            <a:off x="1851514" y="2324288"/>
            <a:ext cx="3237838" cy="1243662"/>
            <a:chOff x="3387770" y="2453213"/>
            <a:chExt cx="1800709" cy="691657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259A64DD-30C5-475E-AB18-FE49EBF07262}"/>
                </a:ext>
              </a:extLst>
            </p:cNvPr>
            <p:cNvSpPr/>
            <p:nvPr/>
          </p:nvSpPr>
          <p:spPr>
            <a:xfrm>
              <a:off x="3677707" y="2453213"/>
              <a:ext cx="1510772" cy="407156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62A2EBF-1ED5-4FE8-8C1F-13E55DD08BED}"/>
                </a:ext>
              </a:extLst>
            </p:cNvPr>
            <p:cNvSpPr/>
            <p:nvPr/>
          </p:nvSpPr>
          <p:spPr>
            <a:xfrm>
              <a:off x="5061971" y="2734493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7DFCE49F-E9B6-4C94-82F9-EB30C53FC145}"/>
                </a:ext>
              </a:extLst>
            </p:cNvPr>
            <p:cNvSpPr/>
            <p:nvPr/>
          </p:nvSpPr>
          <p:spPr>
            <a:xfrm>
              <a:off x="3387770" y="2564996"/>
              <a:ext cx="579874" cy="579874"/>
            </a:xfrm>
            <a:prstGeom prst="arc">
              <a:avLst>
                <a:gd name="adj1" fmla="val 20706560"/>
                <a:gd name="adj2" fmla="val 2549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C6D7952-D4DD-4A08-88AC-7E71353FB9A2}"/>
                    </a:ext>
                  </a:extLst>
                </p:cNvPr>
                <p:cNvSpPr txBox="1"/>
                <p:nvPr/>
              </p:nvSpPr>
              <p:spPr>
                <a:xfrm>
                  <a:off x="3975150" y="2688327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C6D7952-D4DD-4A08-88AC-7E71353FB9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5150" y="2688327"/>
                  <a:ext cx="261257" cy="20540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431A3B4-CE25-4FD7-A1E9-B28E284259FC}"/>
              </a:ext>
            </a:extLst>
          </p:cNvPr>
          <p:cNvGrpSpPr/>
          <p:nvPr/>
        </p:nvGrpSpPr>
        <p:grpSpPr>
          <a:xfrm>
            <a:off x="2459796" y="2857286"/>
            <a:ext cx="2479201" cy="1597862"/>
            <a:chOff x="3449832" y="2724458"/>
            <a:chExt cx="1378797" cy="888644"/>
          </a:xfrm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5C5DF043-5118-440B-97C7-3E06BCEC33E1}"/>
                </a:ext>
              </a:extLst>
            </p:cNvPr>
            <p:cNvSpPr/>
            <p:nvPr/>
          </p:nvSpPr>
          <p:spPr>
            <a:xfrm>
              <a:off x="3449832" y="3046879"/>
              <a:ext cx="1092209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604E2F-FFA2-42C8-8EF1-8BA412A7CB60}"/>
                </a:ext>
              </a:extLst>
            </p:cNvPr>
            <p:cNvSpPr/>
            <p:nvPr/>
          </p:nvSpPr>
          <p:spPr>
            <a:xfrm>
              <a:off x="4416165" y="3490842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5F1417D6-81B8-4A8D-BECA-149EAADA08BF}"/>
                </a:ext>
              </a:extLst>
            </p:cNvPr>
            <p:cNvSpPr/>
            <p:nvPr/>
          </p:nvSpPr>
          <p:spPr>
            <a:xfrm>
              <a:off x="4248755" y="2724458"/>
              <a:ext cx="579874" cy="579874"/>
            </a:xfrm>
            <a:prstGeom prst="arc">
              <a:avLst>
                <a:gd name="adj1" fmla="val 5307456"/>
                <a:gd name="adj2" fmla="val 881393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556B6E7-1E2E-462A-8BCA-BA02C6A2D766}"/>
                    </a:ext>
                  </a:extLst>
                </p:cNvPr>
                <p:cNvSpPr txBox="1"/>
                <p:nvPr/>
              </p:nvSpPr>
              <p:spPr>
                <a:xfrm>
                  <a:off x="4177781" y="3199478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556B6E7-1E2E-462A-8BCA-BA02C6A2D7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7781" y="3199478"/>
                  <a:ext cx="261257" cy="20540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1D27F31-8346-4B05-B791-E517DE1D89CB}"/>
              </a:ext>
            </a:extLst>
          </p:cNvPr>
          <p:cNvGrpSpPr/>
          <p:nvPr/>
        </p:nvGrpSpPr>
        <p:grpSpPr>
          <a:xfrm>
            <a:off x="441098" y="1100945"/>
            <a:ext cx="1908158" cy="2622620"/>
            <a:chOff x="2362867" y="2244648"/>
            <a:chExt cx="1061213" cy="1458558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AD3E65F5-9252-4A81-AC0A-55FC72491B1B}"/>
                </a:ext>
              </a:extLst>
            </p:cNvPr>
            <p:cNvSpPr/>
            <p:nvPr/>
          </p:nvSpPr>
          <p:spPr>
            <a:xfrm>
              <a:off x="2362867" y="2534585"/>
              <a:ext cx="771276" cy="1168621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CD4136-6083-4CFD-A9C1-5C12896B332C}"/>
                </a:ext>
              </a:extLst>
            </p:cNvPr>
            <p:cNvSpPr/>
            <p:nvPr/>
          </p:nvSpPr>
          <p:spPr>
            <a:xfrm>
              <a:off x="3008267" y="3577330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6FC2FFC5-4016-44D8-BB41-FBD17CFCF1F9}"/>
                </a:ext>
              </a:extLst>
            </p:cNvPr>
            <p:cNvSpPr/>
            <p:nvPr/>
          </p:nvSpPr>
          <p:spPr>
            <a:xfrm>
              <a:off x="2844206" y="2244648"/>
              <a:ext cx="579874" cy="579874"/>
            </a:xfrm>
            <a:prstGeom prst="arc">
              <a:avLst>
                <a:gd name="adj1" fmla="val 5323391"/>
                <a:gd name="adj2" fmla="val 731991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0B929F2-2A44-4E54-80B4-D9B60AE11A5E}"/>
                    </a:ext>
                  </a:extLst>
                </p:cNvPr>
                <p:cNvSpPr txBox="1"/>
                <p:nvPr/>
              </p:nvSpPr>
              <p:spPr>
                <a:xfrm>
                  <a:off x="2903351" y="2779444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0B929F2-2A44-4E54-80B4-D9B60AE11A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3351" y="2779444"/>
                  <a:ext cx="261257" cy="20540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8F816D3-9A0B-4CFD-9F0A-72E1B4C5ADB6}"/>
              </a:ext>
            </a:extLst>
          </p:cNvPr>
          <p:cNvGrpSpPr/>
          <p:nvPr/>
        </p:nvGrpSpPr>
        <p:grpSpPr>
          <a:xfrm>
            <a:off x="5284705" y="2057614"/>
            <a:ext cx="3336373" cy="1453562"/>
            <a:chOff x="3364345" y="3802740"/>
            <a:chExt cx="1855509" cy="808392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CE78BD32-3583-46A0-9DC2-056584900236}"/>
                </a:ext>
              </a:extLst>
            </p:cNvPr>
            <p:cNvSpPr/>
            <p:nvPr/>
          </p:nvSpPr>
          <p:spPr>
            <a:xfrm rot="9520021" flipH="1">
              <a:off x="3709082" y="4038084"/>
              <a:ext cx="1510772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C8AD7E-39B0-4FC6-B62B-216DC3B64314}"/>
                </a:ext>
              </a:extLst>
            </p:cNvPr>
            <p:cNvSpPr/>
            <p:nvPr/>
          </p:nvSpPr>
          <p:spPr>
            <a:xfrm rot="20407722">
              <a:off x="4968299" y="3802740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A7E2BE41-3574-46D1-A011-242CE03B5349}"/>
                </a:ext>
              </a:extLst>
            </p:cNvPr>
            <p:cNvSpPr/>
            <p:nvPr/>
          </p:nvSpPr>
          <p:spPr>
            <a:xfrm>
              <a:off x="3364345" y="4031258"/>
              <a:ext cx="579874" cy="579874"/>
            </a:xfrm>
            <a:prstGeom prst="arc">
              <a:avLst>
                <a:gd name="adj1" fmla="val 20411203"/>
                <a:gd name="adj2" fmla="val 7747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7B6EE66-D4D0-4420-9D0A-FC360FDD855D}"/>
                    </a:ext>
                  </a:extLst>
                </p:cNvPr>
                <p:cNvSpPr txBox="1"/>
                <p:nvPr/>
              </p:nvSpPr>
              <p:spPr>
                <a:xfrm>
                  <a:off x="3949307" y="4130904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7B6EE66-D4D0-4420-9D0A-FC360FDD85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9307" y="4130904"/>
                  <a:ext cx="261257" cy="20540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AF9639-E04B-46FB-9101-770DE9CCADCC}"/>
              </a:ext>
            </a:extLst>
          </p:cNvPr>
          <p:cNvGrpSpPr/>
          <p:nvPr/>
        </p:nvGrpSpPr>
        <p:grpSpPr>
          <a:xfrm>
            <a:off x="428257" y="3924561"/>
            <a:ext cx="2078258" cy="2408413"/>
            <a:chOff x="2478445" y="3774230"/>
            <a:chExt cx="1155814" cy="1339428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9A90988-DBCD-498D-9776-C49FF2A4EA7B}"/>
                </a:ext>
              </a:extLst>
            </p:cNvPr>
            <p:cNvSpPr/>
            <p:nvPr/>
          </p:nvSpPr>
          <p:spPr>
            <a:xfrm>
              <a:off x="2478445" y="4073514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571D9AA-C3CD-4DAD-986B-0EE0C5BFC7B1}"/>
                </a:ext>
              </a:extLst>
            </p:cNvPr>
            <p:cNvSpPr/>
            <p:nvPr/>
          </p:nvSpPr>
          <p:spPr>
            <a:xfrm flipH="1">
              <a:off x="3056352" y="4073646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285097-8A97-4DC2-8C34-0CD66EF26C83}"/>
                </a:ext>
              </a:extLst>
            </p:cNvPr>
            <p:cNvSpPr/>
            <p:nvPr/>
          </p:nvSpPr>
          <p:spPr>
            <a:xfrm>
              <a:off x="2930476" y="4987650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710973DE-9A1B-4A87-BAE5-D0CFDF75EA34}"/>
                </a:ext>
              </a:extLst>
            </p:cNvPr>
            <p:cNvSpPr/>
            <p:nvPr/>
          </p:nvSpPr>
          <p:spPr>
            <a:xfrm>
              <a:off x="2763066" y="3774230"/>
              <a:ext cx="579874" cy="579874"/>
            </a:xfrm>
            <a:prstGeom prst="arc">
              <a:avLst>
                <a:gd name="adj1" fmla="val 5308504"/>
                <a:gd name="adj2" fmla="val 6983179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7078D5B-6A8B-4EE7-AA02-F54D3C332A56}"/>
                </a:ext>
              </a:extLst>
            </p:cNvPr>
            <p:cNvCxnSpPr>
              <a:cxnSpLocks/>
            </p:cNvCxnSpPr>
            <p:nvPr/>
          </p:nvCxnSpPr>
          <p:spPr>
            <a:xfrm>
              <a:off x="2739699" y="4521380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91568A0-63F3-4A3F-8881-8650B08722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83847" y="4526603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B8481470-5EC4-4D25-BFB3-C23EEBC0FC39}"/>
                    </a:ext>
                  </a:extLst>
                </p:cNvPr>
                <p:cNvSpPr txBox="1"/>
                <p:nvPr/>
              </p:nvSpPr>
              <p:spPr>
                <a:xfrm>
                  <a:off x="2832349" y="4298908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B8481470-5EC4-4D25-BFB3-C23EEBC0FC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2349" y="4298908"/>
                  <a:ext cx="261257" cy="20540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36DC61C-8D8C-4D9F-BCE8-5FA2CD2AAA08}"/>
              </a:ext>
            </a:extLst>
          </p:cNvPr>
          <p:cNvGrpSpPr/>
          <p:nvPr/>
        </p:nvGrpSpPr>
        <p:grpSpPr>
          <a:xfrm>
            <a:off x="6249398" y="3579038"/>
            <a:ext cx="2854431" cy="1722170"/>
            <a:chOff x="3995936" y="4651386"/>
            <a:chExt cx="1587479" cy="95777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3E1C0CB-F7E6-4AF7-81CE-431C95DC9E1F}"/>
                </a:ext>
              </a:extLst>
            </p:cNvPr>
            <p:cNvSpPr/>
            <p:nvPr/>
          </p:nvSpPr>
          <p:spPr>
            <a:xfrm>
              <a:off x="3995936" y="4651386"/>
              <a:ext cx="1298525" cy="6550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62447D7-46F6-4EEF-A804-2759DFF55AC9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4651386"/>
              <a:ext cx="1298525" cy="65505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376EB78-04D3-490C-9E97-6D53DAAA7934}"/>
                </a:ext>
              </a:extLst>
            </p:cNvPr>
            <p:cNvSpPr/>
            <p:nvPr/>
          </p:nvSpPr>
          <p:spPr>
            <a:xfrm>
              <a:off x="5168585" y="4651386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E20EB0A7-6805-4B84-A56B-13CE8FFBD38D}"/>
                </a:ext>
              </a:extLst>
            </p:cNvPr>
            <p:cNvSpPr/>
            <p:nvPr/>
          </p:nvSpPr>
          <p:spPr>
            <a:xfrm>
              <a:off x="5003541" y="5029289"/>
              <a:ext cx="579874" cy="579874"/>
            </a:xfrm>
            <a:prstGeom prst="arc">
              <a:avLst>
                <a:gd name="adj1" fmla="val 12598672"/>
                <a:gd name="adj2" fmla="val 1624342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1723879-C268-4925-B703-BFB959AD0B74}"/>
                    </a:ext>
                  </a:extLst>
                </p:cNvPr>
                <p:cNvSpPr txBox="1"/>
                <p:nvPr/>
              </p:nvSpPr>
              <p:spPr>
                <a:xfrm>
                  <a:off x="4955025" y="4885659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1723879-C268-4925-B703-BFB959AD0B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5025" y="4885659"/>
                  <a:ext cx="261257" cy="20540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DC62E17-602D-43C6-9551-8890671AFB96}"/>
              </a:ext>
            </a:extLst>
          </p:cNvPr>
          <p:cNvGrpSpPr/>
          <p:nvPr/>
        </p:nvGrpSpPr>
        <p:grpSpPr>
          <a:xfrm>
            <a:off x="5586184" y="4483344"/>
            <a:ext cx="2587587" cy="1979273"/>
            <a:chOff x="1999686" y="5293530"/>
            <a:chExt cx="1439075" cy="1100764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617873F-336C-402B-A00F-478FFB373FF0}"/>
                </a:ext>
              </a:extLst>
            </p:cNvPr>
            <p:cNvSpPr/>
            <p:nvPr/>
          </p:nvSpPr>
          <p:spPr>
            <a:xfrm rot="1765864">
              <a:off x="2458234" y="5293530"/>
              <a:ext cx="980527" cy="943798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95D8A0-8605-4F4F-AB04-E0E0203C7A93}"/>
                </a:ext>
              </a:extLst>
            </p:cNvPr>
            <p:cNvSpPr/>
            <p:nvPr/>
          </p:nvSpPr>
          <p:spPr>
            <a:xfrm rot="1765864">
              <a:off x="3055896" y="6272034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4582B6E6-13F1-4974-8330-1BFA8E839BF4}"/>
                </a:ext>
              </a:extLst>
            </p:cNvPr>
            <p:cNvSpPr/>
            <p:nvPr/>
          </p:nvSpPr>
          <p:spPr>
            <a:xfrm>
              <a:off x="1999686" y="5615919"/>
              <a:ext cx="579874" cy="579874"/>
            </a:xfrm>
            <a:prstGeom prst="arc">
              <a:avLst>
                <a:gd name="adj1" fmla="val 21135596"/>
                <a:gd name="adj2" fmla="val 2021131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9A2D643-08E5-420B-9DB4-77C23DA95C5C}"/>
                    </a:ext>
                  </a:extLst>
                </p:cNvPr>
                <p:cNvSpPr txBox="1"/>
                <p:nvPr/>
              </p:nvSpPr>
              <p:spPr>
                <a:xfrm>
                  <a:off x="2519387" y="5853005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9A2D643-08E5-420B-9DB4-77C23DA95C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9387" y="5853005"/>
                  <a:ext cx="261257" cy="205402"/>
                </a:xfrm>
                <a:prstGeom prst="rect">
                  <a:avLst/>
                </a:prstGeom>
                <a:blipFill>
                  <a:blip r:embed="rId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45858F3-8B67-41A9-A471-E7FD2DF57C79}"/>
              </a:ext>
            </a:extLst>
          </p:cNvPr>
          <p:cNvGrpSpPr/>
          <p:nvPr/>
        </p:nvGrpSpPr>
        <p:grpSpPr>
          <a:xfrm>
            <a:off x="3583649" y="4469732"/>
            <a:ext cx="2358435" cy="2274536"/>
            <a:chOff x="3719604" y="5564833"/>
            <a:chExt cx="1311633" cy="1264973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E53F500-D684-4476-819D-EE9FEBC17754}"/>
                </a:ext>
              </a:extLst>
            </p:cNvPr>
            <p:cNvSpPr/>
            <p:nvPr/>
          </p:nvSpPr>
          <p:spPr>
            <a:xfrm>
              <a:off x="4009541" y="5564833"/>
              <a:ext cx="1021696" cy="965531"/>
            </a:xfrm>
            <a:prstGeom prst="triangle">
              <a:avLst>
                <a:gd name="adj" fmla="val 501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B96726A0-5790-4F6C-8895-7A9E216F8613}"/>
                </a:ext>
              </a:extLst>
            </p:cNvPr>
            <p:cNvSpPr/>
            <p:nvPr/>
          </p:nvSpPr>
          <p:spPr>
            <a:xfrm>
              <a:off x="3719604" y="6249932"/>
              <a:ext cx="579874" cy="579874"/>
            </a:xfrm>
            <a:prstGeom prst="arc">
              <a:avLst>
                <a:gd name="adj1" fmla="val 17802924"/>
                <a:gd name="adj2" fmla="val 2146971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1308875-E769-4139-B4DB-9ABB50DD408D}"/>
                </a:ext>
              </a:extLst>
            </p:cNvPr>
            <p:cNvCxnSpPr>
              <a:cxnSpLocks/>
            </p:cNvCxnSpPr>
            <p:nvPr/>
          </p:nvCxnSpPr>
          <p:spPr>
            <a:xfrm>
              <a:off x="4204255" y="6008864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FB4C288-D923-4E13-B69E-AE95683C54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48403" y="6014087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8356D21-0FC2-4365-95CD-F3C50C2D70FC}"/>
                    </a:ext>
                  </a:extLst>
                </p:cNvPr>
                <p:cNvSpPr txBox="1"/>
                <p:nvPr/>
              </p:nvSpPr>
              <p:spPr>
                <a:xfrm>
                  <a:off x="4217413" y="6192851"/>
                  <a:ext cx="261257" cy="205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8356D21-0FC2-4365-95CD-F3C50C2D70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7413" y="6192851"/>
                  <a:ext cx="261257" cy="20540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8DCC886-A932-4A84-B23A-A51B3DB905FD}"/>
              </a:ext>
            </a:extLst>
          </p:cNvPr>
          <p:cNvSpPr txBox="1"/>
          <p:nvPr/>
        </p:nvSpPr>
        <p:spPr>
          <a:xfrm>
            <a:off x="5073180" y="250567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49B1392-04A6-40F3-82EC-BB934B643706}"/>
              </a:ext>
            </a:extLst>
          </p:cNvPr>
          <p:cNvSpPr txBox="1"/>
          <p:nvPr/>
        </p:nvSpPr>
        <p:spPr>
          <a:xfrm>
            <a:off x="3496565" y="2350761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F98AB2C-7212-4EE6-9A3E-400938C95F75}"/>
              </a:ext>
            </a:extLst>
          </p:cNvPr>
          <p:cNvSpPr txBox="1"/>
          <p:nvPr/>
        </p:nvSpPr>
        <p:spPr>
          <a:xfrm>
            <a:off x="3414688" y="3039874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765468-2616-495D-820A-0199A71CEF8A}"/>
              </a:ext>
            </a:extLst>
          </p:cNvPr>
          <p:cNvSpPr txBox="1"/>
          <p:nvPr/>
        </p:nvSpPr>
        <p:spPr>
          <a:xfrm>
            <a:off x="3373495" y="4456410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048A694-20DB-40FD-BC67-FA4DB9B51A0D}"/>
              </a:ext>
            </a:extLst>
          </p:cNvPr>
          <p:cNvSpPr txBox="1"/>
          <p:nvPr/>
        </p:nvSpPr>
        <p:spPr>
          <a:xfrm>
            <a:off x="3136841" y="3611477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193795D-4AD6-4B6B-B752-AD476DB63094}"/>
              </a:ext>
            </a:extLst>
          </p:cNvPr>
          <p:cNvSpPr txBox="1"/>
          <p:nvPr/>
        </p:nvSpPr>
        <p:spPr>
          <a:xfrm>
            <a:off x="4421328" y="3842417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569B44-A531-4873-944B-10434688A343}"/>
              </a:ext>
            </a:extLst>
          </p:cNvPr>
          <p:cNvSpPr txBox="1"/>
          <p:nvPr/>
        </p:nvSpPr>
        <p:spPr>
          <a:xfrm>
            <a:off x="948391" y="3706064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2A290B-C563-494D-A7A9-543C080158A4}"/>
              </a:ext>
            </a:extLst>
          </p:cNvPr>
          <p:cNvSpPr txBox="1"/>
          <p:nvPr/>
        </p:nvSpPr>
        <p:spPr>
          <a:xfrm>
            <a:off x="735443" y="2488255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240742-EFBF-479D-8870-84C585339496}"/>
              </a:ext>
            </a:extLst>
          </p:cNvPr>
          <p:cNvSpPr txBox="1"/>
          <p:nvPr/>
        </p:nvSpPr>
        <p:spPr>
          <a:xfrm>
            <a:off x="1832042" y="260383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1AB0B2-EFD4-4F5F-8CA7-34583E4DFC35}"/>
              </a:ext>
            </a:extLst>
          </p:cNvPr>
          <p:cNvSpPr txBox="1"/>
          <p:nvPr/>
        </p:nvSpPr>
        <p:spPr>
          <a:xfrm>
            <a:off x="8512434" y="2276065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FA34851-DDFA-4B69-8BC1-1EFB0CB5CFD7}"/>
              </a:ext>
            </a:extLst>
          </p:cNvPr>
          <p:cNvSpPr txBox="1"/>
          <p:nvPr/>
        </p:nvSpPr>
        <p:spPr>
          <a:xfrm>
            <a:off x="6909787" y="300238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6F8A495-1CA5-4C80-B489-C99FA7F0D815}"/>
              </a:ext>
            </a:extLst>
          </p:cNvPr>
          <p:cNvSpPr txBox="1"/>
          <p:nvPr/>
        </p:nvSpPr>
        <p:spPr>
          <a:xfrm>
            <a:off x="6857645" y="213885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FECF8E-364C-439E-81D0-20E411D5055E}"/>
              </a:ext>
            </a:extLst>
          </p:cNvPr>
          <p:cNvSpPr txBox="1"/>
          <p:nvPr/>
        </p:nvSpPr>
        <p:spPr>
          <a:xfrm>
            <a:off x="766300" y="629450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91D26F-9619-41D3-A2C1-F866DEA444CD}"/>
              </a:ext>
            </a:extLst>
          </p:cNvPr>
          <p:cNvSpPr txBox="1"/>
          <p:nvPr/>
        </p:nvSpPr>
        <p:spPr>
          <a:xfrm>
            <a:off x="549421" y="5301208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25E0A19-F341-433B-8BCE-910BA44778E5}"/>
              </a:ext>
            </a:extLst>
          </p:cNvPr>
          <p:cNvSpPr txBox="1"/>
          <p:nvPr/>
        </p:nvSpPr>
        <p:spPr>
          <a:xfrm>
            <a:off x="1145182" y="5425320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A9A162D-1905-4A98-80F0-A26ABFBA8C74}"/>
              </a:ext>
            </a:extLst>
          </p:cNvPr>
          <p:cNvSpPr txBox="1"/>
          <p:nvPr/>
        </p:nvSpPr>
        <p:spPr>
          <a:xfrm>
            <a:off x="7641158" y="3219100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20B93D7-E136-416A-B28D-27D77A48184D}"/>
              </a:ext>
            </a:extLst>
          </p:cNvPr>
          <p:cNvSpPr txBox="1"/>
          <p:nvPr/>
        </p:nvSpPr>
        <p:spPr>
          <a:xfrm>
            <a:off x="7351945" y="3838872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28DE9B9-815D-4A3B-A4CE-B177926B57A5}"/>
              </a:ext>
            </a:extLst>
          </p:cNvPr>
          <p:cNvSpPr txBox="1"/>
          <p:nvPr/>
        </p:nvSpPr>
        <p:spPr>
          <a:xfrm>
            <a:off x="8566036" y="3958140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43D0836-564F-44B9-8F99-32C40FC7E631}"/>
              </a:ext>
            </a:extLst>
          </p:cNvPr>
          <p:cNvSpPr txBox="1"/>
          <p:nvPr/>
        </p:nvSpPr>
        <p:spPr>
          <a:xfrm>
            <a:off x="8018198" y="5701602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EECC706-F735-47BE-A13C-18A34C25689C}"/>
              </a:ext>
            </a:extLst>
          </p:cNvPr>
          <p:cNvSpPr txBox="1"/>
          <p:nvPr/>
        </p:nvSpPr>
        <p:spPr>
          <a:xfrm>
            <a:off x="6987569" y="5018007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A8E47B0-6AA2-4F0F-A415-9BE0C713FE4F}"/>
              </a:ext>
            </a:extLst>
          </p:cNvPr>
          <p:cNvSpPr txBox="1"/>
          <p:nvPr/>
        </p:nvSpPr>
        <p:spPr>
          <a:xfrm>
            <a:off x="6685720" y="6100298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91ECF2-F0A4-4025-8AD5-F09ADAD2FDCA}"/>
              </a:ext>
            </a:extLst>
          </p:cNvPr>
          <p:cNvSpPr txBox="1"/>
          <p:nvPr/>
        </p:nvSpPr>
        <p:spPr>
          <a:xfrm>
            <a:off x="4993992" y="5437081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76C3888-49B6-4746-8E7A-B780C5611551}"/>
              </a:ext>
            </a:extLst>
          </p:cNvPr>
          <p:cNvSpPr txBox="1"/>
          <p:nvPr/>
        </p:nvSpPr>
        <p:spPr>
          <a:xfrm>
            <a:off x="4076762" y="5371906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15775D3-5E71-440C-AB7A-77C114CCD856}"/>
              </a:ext>
            </a:extLst>
          </p:cNvPr>
          <p:cNvSpPr txBox="1"/>
          <p:nvPr/>
        </p:nvSpPr>
        <p:spPr>
          <a:xfrm>
            <a:off x="4522150" y="6219568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FF8099B-5B60-409E-9558-A0201BD0BC27}"/>
              </a:ext>
            </a:extLst>
          </p:cNvPr>
          <p:cNvCxnSpPr>
            <a:stCxn id="22" idx="0"/>
            <a:endCxn id="22" idx="3"/>
          </p:cNvCxnSpPr>
          <p:nvPr/>
        </p:nvCxnSpPr>
        <p:spPr>
          <a:xfrm>
            <a:off x="5025499" y="4469732"/>
            <a:ext cx="0" cy="17361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58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9F18F42-2B25-460A-8AA4-CBCC1FDB6B96}"/>
              </a:ext>
            </a:extLst>
          </p:cNvPr>
          <p:cNvGrpSpPr/>
          <p:nvPr/>
        </p:nvGrpSpPr>
        <p:grpSpPr>
          <a:xfrm>
            <a:off x="1979712" y="1268760"/>
            <a:ext cx="2118723" cy="2250471"/>
            <a:chOff x="3811563" y="2294647"/>
            <a:chExt cx="2118723" cy="225047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2A391E7E-4F6D-49DA-9F25-00ABCFCE4FE8}"/>
                </a:ext>
              </a:extLst>
            </p:cNvPr>
            <p:cNvSpPr/>
            <p:nvPr/>
          </p:nvSpPr>
          <p:spPr>
            <a:xfrm>
              <a:off x="4261313" y="2294647"/>
              <a:ext cx="1668973" cy="1782419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109B30F-336A-4DB3-868C-1DA3DE8A5AD6}"/>
                </a:ext>
              </a:extLst>
            </p:cNvPr>
            <p:cNvSpPr/>
            <p:nvPr/>
          </p:nvSpPr>
          <p:spPr>
            <a:xfrm>
              <a:off x="5714262" y="3861042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24140C0-62D2-4B3E-A06C-4B2EB2536CE1}"/>
                </a:ext>
              </a:extLst>
            </p:cNvPr>
            <p:cNvSpPr/>
            <p:nvPr/>
          </p:nvSpPr>
          <p:spPr>
            <a:xfrm>
              <a:off x="3811563" y="3609014"/>
              <a:ext cx="936104" cy="936104"/>
            </a:xfrm>
            <a:prstGeom prst="arc">
              <a:avLst>
                <a:gd name="adj1" fmla="val 18622048"/>
                <a:gd name="adj2" fmla="val 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E6F88BF-EAB2-40FA-8A4E-09FF8EDBB8E8}"/>
              </a:ext>
            </a:extLst>
          </p:cNvPr>
          <p:cNvSpPr txBox="1"/>
          <p:nvPr/>
        </p:nvSpPr>
        <p:spPr>
          <a:xfrm>
            <a:off x="4095288" y="2060408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9D786C-B360-4F5B-9260-600546B64EA2}"/>
              </a:ext>
            </a:extLst>
          </p:cNvPr>
          <p:cNvSpPr txBox="1"/>
          <p:nvPr/>
        </p:nvSpPr>
        <p:spPr>
          <a:xfrm>
            <a:off x="2915816" y="1844824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EDAFFE-1FF1-47B3-88D7-B4FF03642D7A}"/>
              </a:ext>
            </a:extLst>
          </p:cNvPr>
          <p:cNvSpPr txBox="1"/>
          <p:nvPr/>
        </p:nvSpPr>
        <p:spPr>
          <a:xfrm>
            <a:off x="3161940" y="307126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CB88A9-095F-46CA-854B-57ACA0E2A199}"/>
                  </a:ext>
                </a:extLst>
              </p:cNvPr>
              <p:cNvSpPr txBox="1"/>
              <p:nvPr/>
            </p:nvSpPr>
            <p:spPr>
              <a:xfrm>
                <a:off x="2802479" y="2617002"/>
                <a:ext cx="469764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CB88A9-095F-46CA-854B-57ACA0E2A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479" y="2617002"/>
                <a:ext cx="469764" cy="369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DFD3A92-64EC-4CD8-A135-5A0412DB5978}"/>
              </a:ext>
            </a:extLst>
          </p:cNvPr>
          <p:cNvSpPr txBox="1"/>
          <p:nvPr/>
        </p:nvSpPr>
        <p:spPr>
          <a:xfrm>
            <a:off x="4860032" y="1772816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Trigonometric ratios can help us to find missing sides and angles in right-angled triangles.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3B215F-B08F-40DA-972D-A17289204360}"/>
                  </a:ext>
                </a:extLst>
              </p:cNvPr>
              <p:cNvSpPr txBox="1"/>
              <p:nvPr/>
            </p:nvSpPr>
            <p:spPr>
              <a:xfrm>
                <a:off x="2534239" y="4013348"/>
                <a:ext cx="166897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𝐎</m:t>
                          </m:r>
                        </m:num>
                        <m:den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𝐇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3B215F-B08F-40DA-972D-A172892043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239" y="4013348"/>
                <a:ext cx="1668973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9A3845-6AFB-4BD2-BFA2-44B3AD8217CA}"/>
                  </a:ext>
                </a:extLst>
              </p:cNvPr>
              <p:cNvSpPr txBox="1"/>
              <p:nvPr/>
            </p:nvSpPr>
            <p:spPr>
              <a:xfrm>
                <a:off x="4626845" y="4013348"/>
                <a:ext cx="166897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num>
                        <m:den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𝐇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9A3845-6AFB-4BD2-BFA2-44B3AD821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845" y="4013348"/>
                <a:ext cx="1668973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83DEF6F-2C8B-4167-B919-951CE8A35FDC}"/>
                  </a:ext>
                </a:extLst>
              </p:cNvPr>
              <p:cNvSpPr txBox="1"/>
              <p:nvPr/>
            </p:nvSpPr>
            <p:spPr>
              <a:xfrm>
                <a:off x="6719451" y="4013348"/>
                <a:ext cx="166897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𝐎</m:t>
                          </m:r>
                        </m:num>
                        <m:den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83DEF6F-2C8B-4167-B919-951CE8A35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451" y="4013348"/>
                <a:ext cx="1668973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1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E55D848-372B-412B-A3A5-E7D8E9A9ECF4}"/>
                  </a:ext>
                </a:extLst>
              </p:cNvPr>
              <p:cNvSpPr txBox="1"/>
              <p:nvPr/>
            </p:nvSpPr>
            <p:spPr>
              <a:xfrm>
                <a:off x="2088460" y="1124760"/>
                <a:ext cx="6804020" cy="4209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Give your answer correct to 2 decimal places.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/>
                  <a:t>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num>
                      <m:den>
                        <m:r>
                          <a:rPr lang="en-GB" sz="2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𝐇</m:t>
                        </m:r>
                      </m:den>
                    </m:f>
                  </m:oMath>
                </a14:m>
                <a:r>
                  <a:rPr lang="en-GB" sz="2000" b="1" dirty="0"/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46</m:t>
                            </m:r>
                          </m:e>
                        </m:func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=10.08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E55D848-372B-412B-A3A5-E7D8E9A9E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460" y="1124760"/>
                <a:ext cx="6804020" cy="4209037"/>
              </a:xfrm>
              <a:prstGeom prst="rect">
                <a:avLst/>
              </a:prstGeom>
              <a:blipFill>
                <a:blip r:embed="rId2"/>
                <a:stretch>
                  <a:fillRect l="-986" t="-725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1BB962B-4D8D-4FCE-97A6-5BF00CE10F19}"/>
              </a:ext>
            </a:extLst>
          </p:cNvPr>
          <p:cNvGrpSpPr/>
          <p:nvPr/>
        </p:nvGrpSpPr>
        <p:grpSpPr>
          <a:xfrm>
            <a:off x="6300192" y="2132856"/>
            <a:ext cx="2736304" cy="2448272"/>
            <a:chOff x="2814859" y="2339730"/>
            <a:chExt cx="2736304" cy="244827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707904" y="2693985"/>
                  <a:ext cx="9001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en-GB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2693985"/>
                  <a:ext cx="900100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7576"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395307" y="4165184"/>
                  <a:ext cx="9001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</m:oMath>
                  </a14:m>
                  <a:r>
                    <a:rPr lang="en-GB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5307" y="4165184"/>
                  <a:ext cx="900100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4EF4832-6B1C-4022-9CCA-ED99136A1E47}"/>
                </a:ext>
              </a:extLst>
            </p:cNvPr>
            <p:cNvGrpSpPr/>
            <p:nvPr/>
          </p:nvGrpSpPr>
          <p:grpSpPr>
            <a:xfrm>
              <a:off x="2814859" y="2339730"/>
              <a:ext cx="2736304" cy="2448272"/>
              <a:chOff x="5580112" y="2060848"/>
              <a:chExt cx="2736304" cy="2448272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CA623446-795D-4E05-B0C1-2BD77366B5DA}"/>
                  </a:ext>
                </a:extLst>
              </p:cNvPr>
              <p:cNvSpPr/>
              <p:nvPr/>
            </p:nvSpPr>
            <p:spPr>
              <a:xfrm>
                <a:off x="5580112" y="2060848"/>
                <a:ext cx="2060997" cy="1825454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9ECE751-4CB7-4C34-8F82-8FA0A1F524A6}"/>
                  </a:ext>
                </a:extLst>
              </p:cNvPr>
              <p:cNvSpPr/>
              <p:nvPr/>
            </p:nvSpPr>
            <p:spPr>
              <a:xfrm>
                <a:off x="5580112" y="3598270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Arc 3"/>
              <p:cNvSpPr/>
              <p:nvPr/>
            </p:nvSpPr>
            <p:spPr bwMode="auto">
              <a:xfrm>
                <a:off x="7020272" y="3212976"/>
                <a:ext cx="1296144" cy="1296144"/>
              </a:xfrm>
              <a:prstGeom prst="arc">
                <a:avLst>
                  <a:gd name="adj1" fmla="val 10699801"/>
                  <a:gd name="adj2" fmla="val 13039001"/>
                </a:avLst>
              </a:prstGeom>
              <a:no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icrosoft YaHei" charset="-122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570943" y="3708786"/>
                  <a:ext cx="9001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46°</m:t>
                        </m:r>
                      </m:oMath>
                    </m:oMathPara>
                  </a14:m>
                  <a:endParaRPr lang="en-GB" sz="2000" dirty="0">
                    <a:latin typeface="Comic Sans MS" pitchFamily="66" charset="0"/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0943" y="3708786"/>
                  <a:ext cx="900100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2EAB309-6294-4EA9-A732-03CE09E366B5}"/>
              </a:ext>
            </a:extLst>
          </p:cNvPr>
          <p:cNvSpPr txBox="1"/>
          <p:nvPr/>
        </p:nvSpPr>
        <p:spPr>
          <a:xfrm>
            <a:off x="5880886" y="2988233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27155F-3342-4E06-AED3-DEA14775C97C}"/>
              </a:ext>
            </a:extLst>
          </p:cNvPr>
          <p:cNvSpPr txBox="1"/>
          <p:nvPr/>
        </p:nvSpPr>
        <p:spPr>
          <a:xfrm>
            <a:off x="7349351" y="2195740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68BC5-01DF-4448-9586-F9860FBB7144}"/>
              </a:ext>
            </a:extLst>
          </p:cNvPr>
          <p:cNvSpPr txBox="1"/>
          <p:nvPr/>
        </p:nvSpPr>
        <p:spPr>
          <a:xfrm>
            <a:off x="7084048" y="4278029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058BE-A5F8-4127-B0DE-0777B895FEBE}"/>
                  </a:ext>
                </a:extLst>
              </p:cNvPr>
              <p:cNvSpPr txBox="1"/>
              <p:nvPr/>
            </p:nvSpPr>
            <p:spPr>
              <a:xfrm>
                <a:off x="5759123" y="2855581"/>
                <a:ext cx="648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058BE-A5F8-4127-B0DE-0777B895F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123" y="2855581"/>
                <a:ext cx="64807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>
            <a:extLst>
              <a:ext uri="{FF2B5EF4-FFF2-40B4-BE49-F238E27FC236}">
                <a16:creationId xmlns:a16="http://schemas.microsoft.com/office/drawing/2014/main" id="{C9C02183-9A8A-42E7-ABEC-A009813B3953}"/>
              </a:ext>
            </a:extLst>
          </p:cNvPr>
          <p:cNvSpPr/>
          <p:nvPr/>
        </p:nvSpPr>
        <p:spPr>
          <a:xfrm>
            <a:off x="3491880" y="404664"/>
            <a:ext cx="504056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E55D848-372B-412B-A3A5-E7D8E9A9ECF4}"/>
                  </a:ext>
                </a:extLst>
              </p:cNvPr>
              <p:cNvSpPr txBox="1"/>
              <p:nvPr/>
            </p:nvSpPr>
            <p:spPr>
              <a:xfrm>
                <a:off x="2088460" y="1124760"/>
                <a:ext cx="6804020" cy="3587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Give your answer correct to 1 decimal place.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/>
                  <a:t>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𝐎</m:t>
                        </m:r>
                      </m:num>
                      <m:den>
                        <m:r>
                          <a:rPr lang="en-GB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den>
                    </m:f>
                  </m:oMath>
                </a14:m>
                <a:r>
                  <a:rPr lang="en-GB" sz="2000" b="1" dirty="0"/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4.3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3.8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4.3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3.8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=48.5°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E55D848-372B-412B-A3A5-E7D8E9A9E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460" y="1124760"/>
                <a:ext cx="6804020" cy="3587905"/>
              </a:xfrm>
              <a:prstGeom prst="rect">
                <a:avLst/>
              </a:prstGeom>
              <a:blipFill>
                <a:blip r:embed="rId2"/>
                <a:stretch>
                  <a:fillRect l="-986" t="-850" b="-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1BB962B-4D8D-4FCE-97A6-5BF00CE10F19}"/>
              </a:ext>
            </a:extLst>
          </p:cNvPr>
          <p:cNvGrpSpPr/>
          <p:nvPr/>
        </p:nvGrpSpPr>
        <p:grpSpPr>
          <a:xfrm>
            <a:off x="5508104" y="2132856"/>
            <a:ext cx="3528392" cy="2448272"/>
            <a:chOff x="2022771" y="2339730"/>
            <a:chExt cx="3528392" cy="244827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022771" y="2987802"/>
                  <a:ext cx="9001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4.3</m:t>
                      </m:r>
                    </m:oMath>
                  </a14:m>
                  <a:r>
                    <a:rPr lang="en-GB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2771" y="2987802"/>
                  <a:ext cx="900100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6061"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395307" y="4165184"/>
                  <a:ext cx="9001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3.8</m:t>
                      </m:r>
                    </m:oMath>
                  </a14:m>
                  <a:r>
                    <a:rPr lang="en-GB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5307" y="4165184"/>
                  <a:ext cx="900100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4EF4832-6B1C-4022-9CCA-ED99136A1E47}"/>
                </a:ext>
              </a:extLst>
            </p:cNvPr>
            <p:cNvGrpSpPr/>
            <p:nvPr/>
          </p:nvGrpSpPr>
          <p:grpSpPr>
            <a:xfrm>
              <a:off x="2814859" y="2339730"/>
              <a:ext cx="2736304" cy="2448272"/>
              <a:chOff x="5580112" y="2060848"/>
              <a:chExt cx="2736304" cy="2448272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CA623446-795D-4E05-B0C1-2BD77366B5DA}"/>
                  </a:ext>
                </a:extLst>
              </p:cNvPr>
              <p:cNvSpPr/>
              <p:nvPr/>
            </p:nvSpPr>
            <p:spPr>
              <a:xfrm>
                <a:off x="5580112" y="2060848"/>
                <a:ext cx="2060997" cy="1825454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9ECE751-4CB7-4C34-8F82-8FA0A1F524A6}"/>
                  </a:ext>
                </a:extLst>
              </p:cNvPr>
              <p:cNvSpPr/>
              <p:nvPr/>
            </p:nvSpPr>
            <p:spPr>
              <a:xfrm>
                <a:off x="5580112" y="3598270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Arc 3"/>
              <p:cNvSpPr/>
              <p:nvPr/>
            </p:nvSpPr>
            <p:spPr bwMode="auto">
              <a:xfrm>
                <a:off x="7020272" y="3212976"/>
                <a:ext cx="1296144" cy="1296144"/>
              </a:xfrm>
              <a:prstGeom prst="arc">
                <a:avLst>
                  <a:gd name="adj1" fmla="val 10699801"/>
                  <a:gd name="adj2" fmla="val 13039001"/>
                </a:avLst>
              </a:prstGeom>
              <a:no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icrosoft YaHei" charset="-122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606947" y="3708786"/>
                  <a:ext cx="9001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>
                    <a:latin typeface="Comic Sans MS" pitchFamily="66" charset="0"/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6947" y="3708786"/>
                  <a:ext cx="900100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2EAB309-6294-4EA9-A732-03CE09E366B5}"/>
              </a:ext>
            </a:extLst>
          </p:cNvPr>
          <p:cNvSpPr txBox="1"/>
          <p:nvPr/>
        </p:nvSpPr>
        <p:spPr>
          <a:xfrm>
            <a:off x="5724128" y="3101802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27155F-3342-4E06-AED3-DEA14775C97C}"/>
              </a:ext>
            </a:extLst>
          </p:cNvPr>
          <p:cNvSpPr txBox="1"/>
          <p:nvPr/>
        </p:nvSpPr>
        <p:spPr>
          <a:xfrm>
            <a:off x="7380312" y="2681308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68BC5-01DF-4448-9586-F9860FBB7144}"/>
              </a:ext>
            </a:extLst>
          </p:cNvPr>
          <p:cNvSpPr txBox="1"/>
          <p:nvPr/>
        </p:nvSpPr>
        <p:spPr>
          <a:xfrm>
            <a:off x="7084048" y="4278029"/>
            <a:ext cx="45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058BE-A5F8-4127-B0DE-0777B895FEBE}"/>
                  </a:ext>
                </a:extLst>
              </p:cNvPr>
              <p:cNvSpPr txBox="1"/>
              <p:nvPr/>
            </p:nvSpPr>
            <p:spPr>
              <a:xfrm>
                <a:off x="7233693" y="2536870"/>
                <a:ext cx="648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5058BE-A5F8-4127-B0DE-0777B895F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693" y="2536870"/>
                <a:ext cx="64807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>
            <a:extLst>
              <a:ext uri="{FF2B5EF4-FFF2-40B4-BE49-F238E27FC236}">
                <a16:creationId xmlns:a16="http://schemas.microsoft.com/office/drawing/2014/main" id="{C9C02183-9A8A-42E7-ABEC-A009813B3953}"/>
              </a:ext>
            </a:extLst>
          </p:cNvPr>
          <p:cNvSpPr/>
          <p:nvPr/>
        </p:nvSpPr>
        <p:spPr>
          <a:xfrm>
            <a:off x="3995936" y="404664"/>
            <a:ext cx="504056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0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36510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Trigonometry pile-up</a:t>
            </a:r>
          </a:p>
        </p:txBody>
      </p:sp>
    </p:spTree>
    <p:extLst>
      <p:ext uri="{BB962C8B-B14F-4D97-AF65-F5344CB8AC3E}">
        <p14:creationId xmlns:p14="http://schemas.microsoft.com/office/powerpoint/2010/main" val="5402583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Percentages DGL TDS</Template>
  <TotalTime>2370</TotalTime>
  <Words>575</Words>
  <Application>Microsoft Office PowerPoint</Application>
  <PresentationFormat>On-screen Show (4:3)</PresentationFormat>
  <Paragraphs>209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missing edges (correct to 1 decimal place)</dc:title>
  <dc:creator>Danielle Glover</dc:creator>
  <cp:lastModifiedBy>Danielle Moosajee</cp:lastModifiedBy>
  <cp:revision>52</cp:revision>
  <dcterms:created xsi:type="dcterms:W3CDTF">2011-02-13T17:30:28Z</dcterms:created>
  <dcterms:modified xsi:type="dcterms:W3CDTF">2020-08-06T06:24:56Z</dcterms:modified>
</cp:coreProperties>
</file>