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25"/>
  </p:notesMasterIdLst>
  <p:sldIdLst>
    <p:sldId id="258" r:id="rId6"/>
    <p:sldId id="282" r:id="rId7"/>
    <p:sldId id="271" r:id="rId8"/>
    <p:sldId id="283" r:id="rId9"/>
    <p:sldId id="284" r:id="rId10"/>
    <p:sldId id="285" r:id="rId11"/>
    <p:sldId id="286" r:id="rId12"/>
    <p:sldId id="287" r:id="rId13"/>
    <p:sldId id="28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71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5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F3CB4B-EB90-BD4F-89FC-CD0D2EE8BC63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93D6AF-1A28-D340-9C7B-5953A405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19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Introduction to Function</a:t>
            </a:r>
            <a:r>
              <a:rPr lang="en-GB" sz="1600" baseline="0" dirty="0">
                <a:latin typeface="Comic Sans MS" pitchFamily="66" charset="0"/>
              </a:rPr>
              <a:t>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Tuesday, 19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aseline="0" dirty="0">
                <a:solidFill>
                  <a:schemeClr val="tx1"/>
                </a:solidFill>
                <a:latin typeface="Comic Sans MS" pitchFamily="66" charset="0"/>
                <a:ea typeface="Microsoft YaHei" pitchFamily="34" charset="-122"/>
              </a:rPr>
              <a:t>Function, equation, rearrange, substitute, expression, notation, mapping, domain, range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use and understand function notation in the form f(x).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substitute into f(x) given x.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 describe mappings and the resulting domain and range.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6E51B6-C81F-4960-9309-DC112A2FE3C6}"/>
              </a:ext>
            </a:extLst>
          </p:cNvPr>
          <p:cNvSpPr txBox="1"/>
          <p:nvPr userDrawn="1"/>
        </p:nvSpPr>
        <p:spPr>
          <a:xfrm>
            <a:off x="205172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Introduction to Function</a:t>
            </a:r>
            <a:r>
              <a:rPr lang="en-GB" sz="1600" baseline="0" dirty="0">
                <a:latin typeface="Comic Sans MS" pitchFamily="66" charset="0"/>
              </a:rPr>
              <a:t>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7" Type="http://schemas.openxmlformats.org/officeDocument/2006/relationships/image" Target="../media/image118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32.gif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72792" y="1158955"/>
                <a:ext cx="6719687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anose="030F0702030302020204" pitchFamily="66" charset="0"/>
                  </a:rPr>
                  <a:t>Starter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1.	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2.	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²+5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–6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3.	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³−7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792" y="1158955"/>
                <a:ext cx="6719687" cy="4093428"/>
              </a:xfrm>
              <a:prstGeom prst="rect">
                <a:avLst/>
              </a:prstGeom>
              <a:blipFill>
                <a:blip r:embed="rId2"/>
                <a:stretch>
                  <a:fillRect l="-907" t="-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7331" y="2390061"/>
                <a:ext cx="244827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331" y="2390061"/>
                <a:ext cx="2448272" cy="28623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7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3071" y="1479775"/>
                <a:ext cx="32634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71" y="1479775"/>
                <a:ext cx="3263474" cy="400110"/>
              </a:xfrm>
              <a:prstGeom prst="rect">
                <a:avLst/>
              </a:prstGeom>
              <a:blipFill>
                <a:blip r:embed="rId3"/>
                <a:stretch>
                  <a:fillRect l="-1866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275" y="2168189"/>
                <a:ext cx="1286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5" y="2168189"/>
                <a:ext cx="1286394" cy="400110"/>
              </a:xfrm>
              <a:prstGeom prst="rect">
                <a:avLst/>
              </a:prstGeom>
              <a:blipFill>
                <a:blip r:embed="rId4"/>
                <a:stretch>
                  <a:fillRect l="-521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62182" y="2168297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3(1)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82" y="2168297"/>
                <a:ext cx="1868453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62182" y="2507183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82" y="2507183"/>
                <a:ext cx="125061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62182" y="2820169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 10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82" y="2820169"/>
                <a:ext cx="125061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8275" y="3362686"/>
                <a:ext cx="1286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5" y="3362686"/>
                <a:ext cx="1286394" cy="400110"/>
              </a:xfrm>
              <a:prstGeom prst="rect">
                <a:avLst/>
              </a:prstGeom>
              <a:blipFill>
                <a:blip r:embed="rId8"/>
                <a:stretch>
                  <a:fillRect l="-521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07146" y="3359127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3(4)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46" y="3359127"/>
                <a:ext cx="1868453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07145" y="3766355"/>
                <a:ext cx="1462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12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45" y="3766355"/>
                <a:ext cx="146272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99535" y="4174485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19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535" y="4174485"/>
                <a:ext cx="125061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8275" y="4749066"/>
                <a:ext cx="15185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5" y="4749066"/>
                <a:ext cx="1518588" cy="400110"/>
              </a:xfrm>
              <a:prstGeom prst="rect">
                <a:avLst/>
              </a:prstGeom>
              <a:blipFill>
                <a:blip r:embed="rId12"/>
                <a:stretch>
                  <a:fillRect l="-4418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31280" y="4786229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3(−2)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80" y="4786229"/>
                <a:ext cx="1868453" cy="400110"/>
              </a:xfrm>
              <a:prstGeom prst="rect">
                <a:avLst/>
              </a:prstGeom>
              <a:blipFill>
                <a:blip r:embed="rId1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31279" y="5150935"/>
                <a:ext cx="1462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−6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79" y="5150935"/>
                <a:ext cx="1462728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31278" y="5551045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78" y="5551045"/>
                <a:ext cx="1250616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loud Callout 20"/>
              <p:cNvSpPr/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Cloud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3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1484784"/>
                <a:ext cx="36218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–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3621820" cy="400110"/>
              </a:xfrm>
              <a:prstGeom prst="rect">
                <a:avLst/>
              </a:prstGeom>
              <a:blipFill>
                <a:blip r:embed="rId2"/>
                <a:stretch>
                  <a:fillRect l="-1852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2182748"/>
                <a:ext cx="1286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82748"/>
                <a:ext cx="1286394" cy="400110"/>
              </a:xfrm>
              <a:prstGeom prst="rect">
                <a:avLst/>
              </a:prstGeom>
              <a:blipFill>
                <a:blip r:embed="rId3"/>
                <a:stretch>
                  <a:fillRect l="-521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19654" y="2182748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4(3)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–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54" y="2182748"/>
                <a:ext cx="1868453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9653" y="2582858"/>
                <a:ext cx="16574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4(9) − 3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53" y="2582858"/>
                <a:ext cx="1657451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9652" y="2992547"/>
                <a:ext cx="14580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36 − 3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52" y="2992547"/>
                <a:ext cx="145809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7544" y="4093806"/>
                <a:ext cx="14348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(−5)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93806"/>
                <a:ext cx="1434867" cy="400110"/>
              </a:xfrm>
              <a:prstGeom prst="rect">
                <a:avLst/>
              </a:prstGeom>
              <a:blipFill>
                <a:blip r:embed="rId7"/>
                <a:stretch>
                  <a:fillRect l="-4681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19961" y="3383078"/>
                <a:ext cx="14580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961" y="3383078"/>
                <a:ext cx="145809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53938" y="4094749"/>
                <a:ext cx="20544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4(−5)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–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8" y="4094749"/>
                <a:ext cx="2054466" cy="400110"/>
              </a:xfrm>
              <a:prstGeom prst="rect">
                <a:avLst/>
              </a:prstGeom>
              <a:blipFill>
                <a:blip r:embed="rId9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53938" y="4484337"/>
                <a:ext cx="1794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4(25) − 3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8" y="4484337"/>
                <a:ext cx="1794037" cy="400110"/>
              </a:xfrm>
              <a:prstGeom prst="rect">
                <a:avLst/>
              </a:prstGeom>
              <a:blipFill>
                <a:blip r:embed="rId10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3313" y="4903605"/>
                <a:ext cx="15800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100 − 3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313" y="4903605"/>
                <a:ext cx="158002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3313" y="5324587"/>
                <a:ext cx="14580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97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313" y="5324587"/>
                <a:ext cx="145809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loud Callout 16"/>
              <p:cNvSpPr/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Cloud Callou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4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67744" y="1241684"/>
                <a:ext cx="6529474" cy="1323439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– 8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Find the value of: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(8)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(−8)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241684"/>
                <a:ext cx="6529474" cy="1323439"/>
              </a:xfrm>
              <a:prstGeom prst="rect">
                <a:avLst/>
              </a:prstGeom>
              <a:blipFill>
                <a:blip r:embed="rId2"/>
                <a:stretch>
                  <a:fillRect l="-738" b="-6522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70727" y="2767390"/>
                <a:ext cx="6529474" cy="1323439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 + 2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Find the value of: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(−1)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(−3)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727" y="2767390"/>
                <a:ext cx="6529474" cy="1323439"/>
              </a:xfrm>
              <a:prstGeom prst="rect">
                <a:avLst/>
              </a:prstGeom>
              <a:blipFill>
                <a:blip r:embed="rId3"/>
                <a:stretch>
                  <a:fillRect l="-737" b="-6522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267744" y="4293096"/>
                <a:ext cx="6529474" cy="1323439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 − 2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Find the value of: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293096"/>
                <a:ext cx="6529474" cy="1323439"/>
              </a:xfrm>
              <a:prstGeom prst="rect">
                <a:avLst/>
              </a:prstGeom>
              <a:blipFill>
                <a:blip r:embed="rId4"/>
                <a:stretch>
                  <a:fillRect l="-738" b="-6522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79912" y="1537277"/>
                <a:ext cx="249940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537277"/>
                <a:ext cx="2499402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79911" y="3075166"/>
                <a:ext cx="276582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1" y="3075166"/>
                <a:ext cx="2765822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79912" y="4600872"/>
                <a:ext cx="33123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600872"/>
                <a:ext cx="3312368" cy="101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83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1814700"/>
                <a:ext cx="32634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9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then: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14700"/>
                <a:ext cx="3263474" cy="400110"/>
              </a:xfrm>
              <a:prstGeom prst="rect">
                <a:avLst/>
              </a:prstGeom>
              <a:blipFill>
                <a:blip r:embed="rId2"/>
                <a:stretch>
                  <a:fillRect l="-2056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5536" y="2387787"/>
                <a:ext cx="31541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(a)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21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387787"/>
                <a:ext cx="3154165" cy="400110"/>
              </a:xfrm>
              <a:prstGeom prst="rect">
                <a:avLst/>
              </a:prstGeom>
              <a:blipFill>
                <a:blip r:embed="rId3"/>
                <a:stretch>
                  <a:fillRect l="-2128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9592" y="2758420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– 9 = 21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758420"/>
                <a:ext cx="249372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70163" y="3159755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30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63" y="3159755"/>
                <a:ext cx="24937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43608" y="3562018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6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62018"/>
                <a:ext cx="24937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5536" y="4183443"/>
                <a:ext cx="34364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(b)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−64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83443"/>
                <a:ext cx="3436470" cy="400110"/>
              </a:xfrm>
              <a:prstGeom prst="rect">
                <a:avLst/>
              </a:prstGeom>
              <a:blipFill>
                <a:blip r:embed="rId7"/>
                <a:stretch>
                  <a:fillRect l="-195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71600" y="4561348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– 9 = −64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561348"/>
                <a:ext cx="249372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4961180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−55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61180"/>
                <a:ext cx="2493725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59632" y="5358413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−11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358413"/>
                <a:ext cx="2493725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loud Callout 15"/>
              <p:cNvSpPr/>
              <p:nvPr/>
            </p:nvSpPr>
            <p:spPr>
              <a:xfrm>
                <a:off x="4932040" y="2145008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that the expression is equal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 Now solve the equation 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</a:t>
                </a:r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Cloud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145008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8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3" grpId="0"/>
      <p:bldP spid="28" grpId="0"/>
      <p:bldP spid="29" grpId="0"/>
      <p:bldP spid="10" grpId="0"/>
      <p:bldP spid="11" grpId="0"/>
      <p:bldP spid="12" grpId="0"/>
      <p:bldP spid="13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49266" y="2385207"/>
                <a:ext cx="55460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 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then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4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266" y="2385207"/>
                <a:ext cx="5546054" cy="400110"/>
              </a:xfrm>
              <a:prstGeom prst="rect">
                <a:avLst/>
              </a:prstGeom>
              <a:blipFill>
                <a:blip r:embed="rId2"/>
                <a:stretch>
                  <a:fillRect l="-1099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60814" y="3308790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baseline="30000" dirty="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– 3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 = 4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814" y="3308790"/>
                <a:ext cx="249372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87624" y="3708900"/>
                <a:ext cx="28397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baseline="30000" dirty="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– 3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 – 4 = 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708900"/>
                <a:ext cx="283971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83568" y="4149080"/>
                <a:ext cx="31658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− 4)(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+ 1) = 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49080"/>
                <a:ext cx="3165824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36287" y="5117122"/>
                <a:ext cx="4118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 4 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 −1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287" y="5117122"/>
                <a:ext cx="4118191" cy="400110"/>
              </a:xfrm>
              <a:prstGeom prst="rect">
                <a:avLst/>
              </a:prstGeom>
              <a:blipFill>
                <a:blip r:embed="rId6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1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67744" y="1491740"/>
                <a:ext cx="6480720" cy="1015663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– 5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7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− 3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491740"/>
                <a:ext cx="6480720" cy="1015663"/>
              </a:xfrm>
              <a:prstGeom prst="rect">
                <a:avLst/>
              </a:prstGeom>
              <a:blipFill>
                <a:blip r:embed="rId2"/>
                <a:stretch>
                  <a:fillRect l="-372" b="-5587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67744" y="2738530"/>
                <a:ext cx="6480720" cy="132343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– 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(−6)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7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38530"/>
                <a:ext cx="6480720" cy="1323439"/>
              </a:xfrm>
              <a:prstGeom prst="rect">
                <a:avLst/>
              </a:prstGeom>
              <a:blipFill>
                <a:blip r:embed="rId3"/>
                <a:stretch>
                  <a:fillRect l="-743" b="-6522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67744" y="4293096"/>
                <a:ext cx="6480720" cy="1015663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(−3)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20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293096"/>
                <a:ext cx="6480720" cy="1015663"/>
              </a:xfrm>
              <a:prstGeom prst="rect">
                <a:avLst/>
              </a:prstGeom>
              <a:blipFill>
                <a:blip r:embed="rId4"/>
                <a:stretch>
                  <a:fillRect l="-743" b="-8333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04248" y="1491739"/>
                <a:ext cx="116711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¾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491739"/>
                <a:ext cx="1167114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04247" y="3046307"/>
                <a:ext cx="192533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3046307"/>
                <a:ext cx="1925335" cy="1015663"/>
              </a:xfrm>
              <a:prstGeom prst="rect">
                <a:avLst/>
              </a:prstGeom>
              <a:blipFill>
                <a:blip r:embed="rId6"/>
                <a:stretch>
                  <a:fillRect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04248" y="4524222"/>
                <a:ext cx="208435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−</m:t>
                    </m:r>
                    <m:f>
                      <m:fPr>
                        <m:type m:val="skw"/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524222"/>
                <a:ext cx="2084353" cy="707886"/>
              </a:xfrm>
              <a:prstGeom prst="rect">
                <a:avLst/>
              </a:prstGeom>
              <a:blipFill>
                <a:blip r:embed="rId7"/>
                <a:stretch>
                  <a:fillRect t="-21552" b="-10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7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0946" y="1681553"/>
                <a:ext cx="7205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then write an expression for: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6" y="1681553"/>
                <a:ext cx="7205280" cy="400110"/>
              </a:xfrm>
              <a:prstGeom prst="rect">
                <a:avLst/>
              </a:prstGeom>
              <a:blipFill>
                <a:blip r:embed="rId2"/>
                <a:stretch>
                  <a:fillRect l="-931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0947" y="2322398"/>
                <a:ext cx="14401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7" y="2322398"/>
                <a:ext cx="1440160" cy="400110"/>
              </a:xfrm>
              <a:prstGeom prst="rect">
                <a:avLst/>
              </a:prstGeom>
              <a:blipFill>
                <a:blip r:embed="rId3"/>
                <a:stretch>
                  <a:fillRect l="-4661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37323" y="2324897"/>
                <a:ext cx="19129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2(3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2324897"/>
                <a:ext cx="1912958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7323" y="2729474"/>
                <a:ext cx="1481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2729474"/>
                <a:ext cx="148154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5227" y="4497734"/>
                <a:ext cx="34230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27" y="4497734"/>
                <a:ext cx="3423042" cy="400110"/>
              </a:xfrm>
              <a:prstGeom prst="rect">
                <a:avLst/>
              </a:prstGeom>
              <a:blipFill>
                <a:blip r:embed="rId6"/>
                <a:stretch>
                  <a:fillRect l="-177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89333" y="4495235"/>
                <a:ext cx="2328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+ 7)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3" y="4495235"/>
                <a:ext cx="2328846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89333" y="4907564"/>
                <a:ext cx="1681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+ 28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3" y="4907564"/>
                <a:ext cx="168190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0946" y="3449813"/>
                <a:ext cx="14401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6" y="3449813"/>
                <a:ext cx="1440161" cy="400110"/>
              </a:xfrm>
              <a:prstGeom prst="rect">
                <a:avLst/>
              </a:prstGeom>
              <a:blipFill>
                <a:blip r:embed="rId9"/>
                <a:stretch>
                  <a:fillRect l="-4661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37323" y="3447314"/>
                <a:ext cx="19129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+ 7)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3447314"/>
                <a:ext cx="1912958" cy="400110"/>
              </a:xfrm>
              <a:prstGeom prst="rect">
                <a:avLst/>
              </a:prstGeom>
              <a:blipFill>
                <a:blip r:embed="rId10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37323" y="3854390"/>
                <a:ext cx="16440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+ 21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3854390"/>
                <a:ext cx="1644081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loud Callout 20"/>
              <p:cNvSpPr/>
              <p:nvPr/>
            </p:nvSpPr>
            <p:spPr>
              <a:xfrm>
                <a:off x="4716016" y="2255095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Cloud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55095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loud Callout 21"/>
              <p:cNvSpPr/>
              <p:nvPr/>
            </p:nvSpPr>
            <p:spPr>
              <a:xfrm>
                <a:off x="4716016" y="3449813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we are multiplying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" name="Cloud Callou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449813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loud Callout 23"/>
              <p:cNvSpPr/>
              <p:nvPr/>
            </p:nvSpPr>
            <p:spPr>
              <a:xfrm>
                <a:off x="4716016" y="4653136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we are multiplying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Cloud Callou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42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8" grpId="0"/>
      <p:bldP spid="13" grpId="0"/>
      <p:bldP spid="14" grpId="0"/>
      <p:bldP spid="16" grpId="0"/>
      <p:bldP spid="17" grpId="0"/>
      <p:bldP spid="18" grpId="0"/>
      <p:bldP spid="19" grpId="0"/>
      <p:bldP spid="21" grpId="0" animBg="1"/>
      <p:bldP spid="22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3477" y="1821190"/>
                <a:ext cx="7205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then write an expression for: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77" y="1821190"/>
                <a:ext cx="7205280" cy="400110"/>
              </a:xfrm>
              <a:prstGeom prst="rect">
                <a:avLst/>
              </a:prstGeom>
              <a:blipFill>
                <a:blip r:embed="rId2"/>
                <a:stretch>
                  <a:fillRect l="-931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3478" y="2640646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+2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78" y="2640646"/>
                <a:ext cx="1584176" cy="400110"/>
              </a:xfrm>
              <a:prstGeom prst="rect">
                <a:avLst/>
              </a:prstGeom>
              <a:blipFill>
                <a:blip r:embed="rId3"/>
                <a:stretch>
                  <a:fillRect l="-4231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47654" y="2640646"/>
                <a:ext cx="21766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+ 7) + 2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654" y="2640646"/>
                <a:ext cx="2176689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47654" y="3036443"/>
                <a:ext cx="1857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+ 9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654" y="3036443"/>
                <a:ext cx="185702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1066" y="3854909"/>
                <a:ext cx="31541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+ 2)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66" y="3854909"/>
                <a:ext cx="3154165" cy="400110"/>
              </a:xfrm>
              <a:prstGeom prst="rect">
                <a:avLst/>
              </a:prstGeom>
              <a:blipFill>
                <a:blip r:embed="rId6"/>
                <a:stretch>
                  <a:fillRect l="-1931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37854" y="3860692"/>
                <a:ext cx="20864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 +2)2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54" y="3860692"/>
                <a:ext cx="2086489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37854" y="4263193"/>
                <a:ext cx="2978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 +2)(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 +2)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54" y="4263193"/>
                <a:ext cx="2978834" cy="40011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37854" y="4665437"/>
                <a:ext cx="2978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 + 4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 + 4 + 7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54" y="4665437"/>
                <a:ext cx="2978834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25814" y="5077346"/>
                <a:ext cx="2978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 + 4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 + 11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814" y="5077346"/>
                <a:ext cx="2978834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loud Callout 14"/>
              <p:cNvSpPr/>
              <p:nvPr/>
            </p:nvSpPr>
            <p:spPr>
              <a:xfrm>
                <a:off x="5436096" y="2580163"/>
                <a:ext cx="2956808" cy="1132427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we add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Cloud Callou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580163"/>
                <a:ext cx="2956808" cy="1132427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loud Callout 15"/>
              <p:cNvSpPr/>
              <p:nvPr/>
            </p:nvSpPr>
            <p:spPr>
              <a:xfrm>
                <a:off x="5436096" y="3645024"/>
                <a:ext cx="2956808" cy="2160240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+ 2)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+ 2)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6" name="Cloud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645024"/>
                <a:ext cx="2956808" cy="2160240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73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8" grpId="0"/>
      <p:bldP spid="17" grpId="0"/>
      <p:bldP spid="18" grpId="0"/>
      <p:bldP spid="19" grpId="0"/>
      <p:bldP spid="22" grpId="0"/>
      <p:bldP spid="24" grpId="0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3528" y="1241684"/>
                <a:ext cx="8496944" cy="1015663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+ 6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Write an expression for: 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41684"/>
                <a:ext cx="8496944" cy="1015663"/>
              </a:xfrm>
              <a:prstGeom prst="rect">
                <a:avLst/>
              </a:prstGeom>
              <a:blipFill>
                <a:blip r:embed="rId2"/>
                <a:stretch>
                  <a:fillRect l="-569" b="-8939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2471620"/>
                <a:ext cx="8496944" cy="1631216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 − 6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Write an expression for each of these: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+ 3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+ 3)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71620"/>
                <a:ext cx="8496944" cy="1631216"/>
              </a:xfrm>
              <a:prstGeom prst="rect">
                <a:avLst/>
              </a:prstGeom>
              <a:blipFill>
                <a:blip r:embed="rId3"/>
                <a:stretch>
                  <a:fillRect l="-569" b="-4982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3528" y="4293096"/>
                <a:ext cx="8496944" cy="1631216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 − 2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Write an expression for each of these.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– 1)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– 1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293096"/>
                <a:ext cx="8496944" cy="1631216"/>
              </a:xfrm>
              <a:prstGeom prst="rect">
                <a:avLst/>
              </a:prstGeom>
              <a:blipFill>
                <a:blip r:embed="rId4"/>
                <a:stretch>
                  <a:fillRect l="-569" b="-4982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71800" y="1549461"/>
                <a:ext cx="186025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549461"/>
                <a:ext cx="1860253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1800" y="2791581"/>
                <a:ext cx="2159053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−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−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−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791581"/>
                <a:ext cx="2159053" cy="1323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1800" y="4613056"/>
                <a:ext cx="331236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−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−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 +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613056"/>
                <a:ext cx="3312368" cy="13234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3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B9994-4CEE-423D-BD81-99473C7505CF}"/>
              </a:ext>
            </a:extLst>
          </p:cNvPr>
          <p:cNvSpPr txBox="1"/>
          <p:nvPr/>
        </p:nvSpPr>
        <p:spPr>
          <a:xfrm>
            <a:off x="2123728" y="1196752"/>
            <a:ext cx="6746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If we had a function machine that doubled every input, it might look something like this: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9EA796-0BE0-4B04-B218-A8A0DD5269F6}"/>
              </a:ext>
            </a:extLst>
          </p:cNvPr>
          <p:cNvSpPr/>
          <p:nvPr/>
        </p:nvSpPr>
        <p:spPr>
          <a:xfrm>
            <a:off x="4932040" y="2204864"/>
            <a:ext cx="1080120" cy="15841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Double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38F840-AC7D-47E4-9300-26CDC0670568}"/>
              </a:ext>
            </a:extLst>
          </p:cNvPr>
          <p:cNvGrpSpPr/>
          <p:nvPr/>
        </p:nvGrpSpPr>
        <p:grpSpPr>
          <a:xfrm>
            <a:off x="3707904" y="2305338"/>
            <a:ext cx="3512931" cy="369332"/>
            <a:chOff x="3779912" y="2305338"/>
            <a:chExt cx="3512931" cy="36933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0C8C99-DA9A-41A0-BD42-C16E5CBFF341}"/>
                </a:ext>
              </a:extLst>
            </p:cNvPr>
            <p:cNvCxnSpPr/>
            <p:nvPr/>
          </p:nvCxnSpPr>
          <p:spPr>
            <a:xfrm>
              <a:off x="4139952" y="2492896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80ECAF0-4411-43C5-BFEB-9C6BD8A7B8F4}"/>
                </a:ext>
              </a:extLst>
            </p:cNvPr>
            <p:cNvCxnSpPr/>
            <p:nvPr/>
          </p:nvCxnSpPr>
          <p:spPr>
            <a:xfrm>
              <a:off x="6084168" y="2492896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D147E08-2612-4CF0-A975-D72063F8E72F}"/>
                </a:ext>
              </a:extLst>
            </p:cNvPr>
            <p:cNvSpPr txBox="1"/>
            <p:nvPr/>
          </p:nvSpPr>
          <p:spPr>
            <a:xfrm>
              <a:off x="3779912" y="230533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1D87E24-CBAA-4049-88B9-91C6210436C0}"/>
                </a:ext>
              </a:extLst>
            </p:cNvPr>
            <p:cNvSpPr txBox="1"/>
            <p:nvPr/>
          </p:nvSpPr>
          <p:spPr>
            <a:xfrm>
              <a:off x="6967113" y="230533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E5717A-BB86-480E-871D-500AEAD13415}"/>
              </a:ext>
            </a:extLst>
          </p:cNvPr>
          <p:cNvGrpSpPr/>
          <p:nvPr/>
        </p:nvGrpSpPr>
        <p:grpSpPr>
          <a:xfrm>
            <a:off x="3707904" y="2800138"/>
            <a:ext cx="3617127" cy="369332"/>
            <a:chOff x="3779912" y="2800138"/>
            <a:chExt cx="3617127" cy="36933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5B4DC07-59D5-4922-BD7A-9344239D1509}"/>
                </a:ext>
              </a:extLst>
            </p:cNvPr>
            <p:cNvCxnSpPr/>
            <p:nvPr/>
          </p:nvCxnSpPr>
          <p:spPr>
            <a:xfrm>
              <a:off x="4139952" y="2996952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C636A57-C94B-437E-A59F-F34682B9C932}"/>
                </a:ext>
              </a:extLst>
            </p:cNvPr>
            <p:cNvCxnSpPr/>
            <p:nvPr/>
          </p:nvCxnSpPr>
          <p:spPr>
            <a:xfrm>
              <a:off x="6084168" y="2984804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57D40D6-DDCE-4B3F-8D45-D14B93B6CA08}"/>
                </a:ext>
              </a:extLst>
            </p:cNvPr>
            <p:cNvSpPr txBox="1"/>
            <p:nvPr/>
          </p:nvSpPr>
          <p:spPr>
            <a:xfrm>
              <a:off x="3779912" y="280013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F79BC1-748D-4B21-B34C-FEECFC9BC160}"/>
                </a:ext>
              </a:extLst>
            </p:cNvPr>
            <p:cNvSpPr txBox="1"/>
            <p:nvPr/>
          </p:nvSpPr>
          <p:spPr>
            <a:xfrm>
              <a:off x="6967113" y="2800138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14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451BF0-C10D-47F2-888C-81CE413D2DA6}"/>
              </a:ext>
            </a:extLst>
          </p:cNvPr>
          <p:cNvGrpSpPr/>
          <p:nvPr/>
        </p:nvGrpSpPr>
        <p:grpSpPr>
          <a:xfrm>
            <a:off x="3742214" y="3244334"/>
            <a:ext cx="3512931" cy="369332"/>
            <a:chOff x="3814222" y="3244334"/>
            <a:chExt cx="3512931" cy="36933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FCB15FE-9F6D-4CFE-BBFD-0F5355203888}"/>
                </a:ext>
              </a:extLst>
            </p:cNvPr>
            <p:cNvCxnSpPr/>
            <p:nvPr/>
          </p:nvCxnSpPr>
          <p:spPr>
            <a:xfrm>
              <a:off x="4139952" y="3444703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193E97-A950-4A13-85E9-780EE609BD8A}"/>
                </a:ext>
              </a:extLst>
            </p:cNvPr>
            <p:cNvCxnSpPr/>
            <p:nvPr/>
          </p:nvCxnSpPr>
          <p:spPr>
            <a:xfrm>
              <a:off x="6084168" y="3444703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228EC1C-0619-4AB5-870A-7B182E9835AC}"/>
                    </a:ext>
                  </a:extLst>
                </p:cNvPr>
                <p:cNvSpPr txBox="1"/>
                <p:nvPr/>
              </p:nvSpPr>
              <p:spPr>
                <a:xfrm>
                  <a:off x="3814222" y="3244334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228EC1C-0619-4AB5-870A-7B182E9835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222" y="3244334"/>
                  <a:ext cx="32573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F1AAF38-41A0-42B6-94FB-49C362E03DA7}"/>
                    </a:ext>
                  </a:extLst>
                </p:cNvPr>
                <p:cNvSpPr txBox="1"/>
                <p:nvPr/>
              </p:nvSpPr>
              <p:spPr>
                <a:xfrm>
                  <a:off x="7001423" y="3244334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F1AAF38-41A0-42B6-94FB-49C362E03D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1423" y="3244334"/>
                  <a:ext cx="325730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2452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5D0A8A-F6A5-408C-BBD7-E2E580FFBC7A}"/>
                  </a:ext>
                </a:extLst>
              </p:cNvPr>
              <p:cNvSpPr txBox="1"/>
              <p:nvPr/>
            </p:nvSpPr>
            <p:spPr>
              <a:xfrm>
                <a:off x="2123728" y="4073564"/>
                <a:ext cx="67467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We could generalise by calling this “the function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”.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But that’s a lot to write each time, so we’ll write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instead.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5D0A8A-F6A5-408C-BBD7-E2E580FFB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3564"/>
                <a:ext cx="6746754" cy="1323439"/>
              </a:xfrm>
              <a:prstGeom prst="rect">
                <a:avLst/>
              </a:prstGeom>
              <a:blipFill>
                <a:blip r:embed="rId4"/>
                <a:stretch>
                  <a:fillRect l="-90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8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390997"/>
            <a:ext cx="696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You will be familiar with function notation such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39752" y="1944995"/>
                <a:ext cx="46355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  or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944995"/>
                <a:ext cx="4635588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39752" y="2780928"/>
                <a:ext cx="53793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So,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we can also write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780928"/>
                <a:ext cx="5379315" cy="400110"/>
              </a:xfrm>
              <a:prstGeom prst="rect">
                <a:avLst/>
              </a:prstGeom>
              <a:blipFill>
                <a:blip r:embed="rId3"/>
                <a:stretch>
                  <a:fillRect l="-1247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9752" y="3334926"/>
                <a:ext cx="20665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334926"/>
                <a:ext cx="2066545" cy="400110"/>
              </a:xfrm>
              <a:prstGeom prst="rect">
                <a:avLst/>
              </a:prstGeom>
              <a:blipFill>
                <a:blip r:embed="rId4"/>
                <a:stretch>
                  <a:fillRect l="-1475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72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B9994-4CEE-423D-BD81-99473C7505CF}"/>
              </a:ext>
            </a:extLst>
          </p:cNvPr>
          <p:cNvSpPr txBox="1"/>
          <p:nvPr/>
        </p:nvSpPr>
        <p:spPr>
          <a:xfrm>
            <a:off x="2123728" y="1196752"/>
            <a:ext cx="6746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domain of the function is the set of possible inputs.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9EA796-0BE0-4B04-B218-A8A0DD5269F6}"/>
              </a:ext>
            </a:extLst>
          </p:cNvPr>
          <p:cNvSpPr/>
          <p:nvPr/>
        </p:nvSpPr>
        <p:spPr>
          <a:xfrm>
            <a:off x="4932040" y="2204864"/>
            <a:ext cx="1080120" cy="15841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Double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38F840-AC7D-47E4-9300-26CDC0670568}"/>
              </a:ext>
            </a:extLst>
          </p:cNvPr>
          <p:cNvGrpSpPr/>
          <p:nvPr/>
        </p:nvGrpSpPr>
        <p:grpSpPr>
          <a:xfrm>
            <a:off x="3707904" y="2305338"/>
            <a:ext cx="3512931" cy="369332"/>
            <a:chOff x="3779912" y="2305338"/>
            <a:chExt cx="3512931" cy="36933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0C8C99-DA9A-41A0-BD42-C16E5CBFF341}"/>
                </a:ext>
              </a:extLst>
            </p:cNvPr>
            <p:cNvCxnSpPr/>
            <p:nvPr/>
          </p:nvCxnSpPr>
          <p:spPr>
            <a:xfrm>
              <a:off x="4139952" y="2492896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80ECAF0-4411-43C5-BFEB-9C6BD8A7B8F4}"/>
                </a:ext>
              </a:extLst>
            </p:cNvPr>
            <p:cNvCxnSpPr/>
            <p:nvPr/>
          </p:nvCxnSpPr>
          <p:spPr>
            <a:xfrm>
              <a:off x="6084168" y="2492896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D147E08-2612-4CF0-A975-D72063F8E72F}"/>
                </a:ext>
              </a:extLst>
            </p:cNvPr>
            <p:cNvSpPr txBox="1"/>
            <p:nvPr/>
          </p:nvSpPr>
          <p:spPr>
            <a:xfrm>
              <a:off x="3779912" y="230533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1D87E24-CBAA-4049-88B9-91C6210436C0}"/>
                </a:ext>
              </a:extLst>
            </p:cNvPr>
            <p:cNvSpPr txBox="1"/>
            <p:nvPr/>
          </p:nvSpPr>
          <p:spPr>
            <a:xfrm>
              <a:off x="6967113" y="230533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E5717A-BB86-480E-871D-500AEAD13415}"/>
              </a:ext>
            </a:extLst>
          </p:cNvPr>
          <p:cNvGrpSpPr/>
          <p:nvPr/>
        </p:nvGrpSpPr>
        <p:grpSpPr>
          <a:xfrm>
            <a:off x="3707904" y="2800138"/>
            <a:ext cx="3617127" cy="369332"/>
            <a:chOff x="3779912" y="2800138"/>
            <a:chExt cx="3617127" cy="36933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5B4DC07-59D5-4922-BD7A-9344239D1509}"/>
                </a:ext>
              </a:extLst>
            </p:cNvPr>
            <p:cNvCxnSpPr/>
            <p:nvPr/>
          </p:nvCxnSpPr>
          <p:spPr>
            <a:xfrm>
              <a:off x="4139952" y="2996952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C636A57-C94B-437E-A59F-F34682B9C932}"/>
                </a:ext>
              </a:extLst>
            </p:cNvPr>
            <p:cNvCxnSpPr/>
            <p:nvPr/>
          </p:nvCxnSpPr>
          <p:spPr>
            <a:xfrm>
              <a:off x="6084168" y="2984804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57D40D6-DDCE-4B3F-8D45-D14B93B6CA08}"/>
                </a:ext>
              </a:extLst>
            </p:cNvPr>
            <p:cNvSpPr txBox="1"/>
            <p:nvPr/>
          </p:nvSpPr>
          <p:spPr>
            <a:xfrm>
              <a:off x="3779912" y="280013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F79BC1-748D-4B21-B34C-FEECFC9BC160}"/>
                </a:ext>
              </a:extLst>
            </p:cNvPr>
            <p:cNvSpPr txBox="1"/>
            <p:nvPr/>
          </p:nvSpPr>
          <p:spPr>
            <a:xfrm>
              <a:off x="6967113" y="2800138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14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451BF0-C10D-47F2-888C-81CE413D2DA6}"/>
              </a:ext>
            </a:extLst>
          </p:cNvPr>
          <p:cNvGrpSpPr/>
          <p:nvPr/>
        </p:nvGrpSpPr>
        <p:grpSpPr>
          <a:xfrm>
            <a:off x="3742214" y="3244334"/>
            <a:ext cx="3512931" cy="369332"/>
            <a:chOff x="3814222" y="3244334"/>
            <a:chExt cx="3512931" cy="36933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FCB15FE-9F6D-4CFE-BBFD-0F5355203888}"/>
                </a:ext>
              </a:extLst>
            </p:cNvPr>
            <p:cNvCxnSpPr/>
            <p:nvPr/>
          </p:nvCxnSpPr>
          <p:spPr>
            <a:xfrm>
              <a:off x="4139952" y="3444703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193E97-A950-4A13-85E9-780EE609BD8A}"/>
                </a:ext>
              </a:extLst>
            </p:cNvPr>
            <p:cNvCxnSpPr/>
            <p:nvPr/>
          </p:nvCxnSpPr>
          <p:spPr>
            <a:xfrm>
              <a:off x="6084168" y="3444703"/>
              <a:ext cx="864096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228EC1C-0619-4AB5-870A-7B182E9835AC}"/>
                    </a:ext>
                  </a:extLst>
                </p:cNvPr>
                <p:cNvSpPr txBox="1"/>
                <p:nvPr/>
              </p:nvSpPr>
              <p:spPr>
                <a:xfrm>
                  <a:off x="3814222" y="3244334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228EC1C-0619-4AB5-870A-7B182E9835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222" y="3244334"/>
                  <a:ext cx="32573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F1AAF38-41A0-42B6-94FB-49C362E03DA7}"/>
                    </a:ext>
                  </a:extLst>
                </p:cNvPr>
                <p:cNvSpPr txBox="1"/>
                <p:nvPr/>
              </p:nvSpPr>
              <p:spPr>
                <a:xfrm>
                  <a:off x="7001423" y="3244334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F1AAF38-41A0-42B6-94FB-49C362E03D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1423" y="3244334"/>
                  <a:ext cx="325730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2452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9544D2-6978-40BC-B74C-4602F01F942E}"/>
              </a:ext>
            </a:extLst>
          </p:cNvPr>
          <p:cNvSpPr/>
          <p:nvPr/>
        </p:nvSpPr>
        <p:spPr>
          <a:xfrm>
            <a:off x="3689055" y="2204864"/>
            <a:ext cx="361734" cy="15121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0286CF-344C-4089-B659-4088706AFDE2}"/>
              </a:ext>
            </a:extLst>
          </p:cNvPr>
          <p:cNvSpPr txBox="1"/>
          <p:nvPr/>
        </p:nvSpPr>
        <p:spPr>
          <a:xfrm rot="16200000">
            <a:off x="2973375" y="2800137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Domain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84755E-76E0-4B40-AB28-BF73326D6999}"/>
              </a:ext>
            </a:extLst>
          </p:cNvPr>
          <p:cNvSpPr txBox="1"/>
          <p:nvPr/>
        </p:nvSpPr>
        <p:spPr>
          <a:xfrm>
            <a:off x="2123728" y="4164779"/>
            <a:ext cx="6746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range of the function is the set of possible outputs.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4F52E86-381F-44C8-84F1-3F7479C6D95D}"/>
              </a:ext>
            </a:extLst>
          </p:cNvPr>
          <p:cNvSpPr/>
          <p:nvPr/>
        </p:nvSpPr>
        <p:spPr>
          <a:xfrm rot="10800000">
            <a:off x="6876256" y="2228720"/>
            <a:ext cx="429926" cy="15121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0D6C97-2C26-4635-9E35-361853126729}"/>
              </a:ext>
            </a:extLst>
          </p:cNvPr>
          <p:cNvSpPr txBox="1"/>
          <p:nvPr/>
        </p:nvSpPr>
        <p:spPr>
          <a:xfrm rot="5400000">
            <a:off x="7117033" y="277628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Range</a:t>
            </a:r>
          </a:p>
        </p:txBody>
      </p:sp>
      <p:sp>
        <p:nvSpPr>
          <p:cNvPr id="25" name="Thought Bubble: Cloud 24">
            <a:extLst>
              <a:ext uri="{FF2B5EF4-FFF2-40B4-BE49-F238E27FC236}">
                <a16:creationId xmlns:a16="http://schemas.microsoft.com/office/drawing/2014/main" id="{485723E8-0027-45D5-88FA-4979FFF507F7}"/>
              </a:ext>
            </a:extLst>
          </p:cNvPr>
          <p:cNvSpPr/>
          <p:nvPr/>
        </p:nvSpPr>
        <p:spPr>
          <a:xfrm>
            <a:off x="2102716" y="4988783"/>
            <a:ext cx="3474390" cy="1501711"/>
          </a:xfrm>
          <a:prstGeom prst="cloudCallout">
            <a:avLst>
              <a:gd name="adj1" fmla="val 15534"/>
              <a:gd name="adj2" fmla="val -127921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What would this particular function look like if we were to plot it on a graph? </a:t>
            </a:r>
          </a:p>
        </p:txBody>
      </p:sp>
      <p:sp>
        <p:nvSpPr>
          <p:cNvPr id="26" name="Thought Bubble: Cloud 25">
            <a:extLst>
              <a:ext uri="{FF2B5EF4-FFF2-40B4-BE49-F238E27FC236}">
                <a16:creationId xmlns:a16="http://schemas.microsoft.com/office/drawing/2014/main" id="{9B72E2C8-2929-42CB-A2EA-B2FB6BB00F92}"/>
              </a:ext>
            </a:extLst>
          </p:cNvPr>
          <p:cNvSpPr/>
          <p:nvPr/>
        </p:nvSpPr>
        <p:spPr>
          <a:xfrm>
            <a:off x="5220072" y="4931242"/>
            <a:ext cx="2808312" cy="1245655"/>
          </a:xfrm>
          <a:prstGeom prst="cloudCallout">
            <a:avLst>
              <a:gd name="adj1" fmla="val 11842"/>
              <a:gd name="adj2" fmla="val -134149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Where would the domain and range be on the graph?</a:t>
            </a:r>
          </a:p>
        </p:txBody>
      </p:sp>
    </p:spTree>
    <p:extLst>
      <p:ext uri="{BB962C8B-B14F-4D97-AF65-F5344CB8AC3E}">
        <p14:creationId xmlns:p14="http://schemas.microsoft.com/office/powerpoint/2010/main" val="360400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1" grpId="0"/>
      <p:bldP spid="22" grpId="0"/>
      <p:bldP spid="23" grpId="0" animBg="1"/>
      <p:bldP spid="24" grpId="0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FA7261-895B-4A40-9189-85501F000F8B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84076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Domain				Range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FA7261-895B-4A40-9189-85501F000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477328"/>
              </a:xfrm>
              <a:prstGeom prst="rect">
                <a:avLst/>
              </a:prstGeom>
              <a:blipFill>
                <a:blip r:embed="rId2"/>
                <a:stretch>
                  <a:fillRect l="-802" t="-2066" b="-6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9F9573-7824-4CB8-8B82-6826EEE8001B}"/>
                  </a:ext>
                </a:extLst>
              </p:cNvPr>
              <p:cNvSpPr/>
              <p:nvPr/>
            </p:nvSpPr>
            <p:spPr>
              <a:xfrm>
                <a:off x="5652120" y="2708920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12, 16, 24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9F9573-7824-4CB8-8B82-6826EEE80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08920"/>
                <a:ext cx="27180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99D5E1E-7742-4EB9-A6F6-A50400CB7963}"/>
                  </a:ext>
                </a:extLst>
              </p:cNvPr>
              <p:cNvSpPr/>
              <p:nvPr/>
            </p:nvSpPr>
            <p:spPr>
              <a:xfrm>
                <a:off x="2051720" y="2707475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99D5E1E-7742-4EB9-A6F6-A50400CB7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707475"/>
                <a:ext cx="2718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583AC0B-9404-499E-B202-19E52E2C261D}"/>
                  </a:ext>
                </a:extLst>
              </p:cNvPr>
              <p:cNvSpPr/>
              <p:nvPr/>
            </p:nvSpPr>
            <p:spPr>
              <a:xfrm>
                <a:off x="2035308" y="3182210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583AC0B-9404-499E-B202-19E52E2C26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308" y="3182210"/>
                <a:ext cx="271804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FDA952C-884F-49EE-90A3-5A760BD76B0A}"/>
                  </a:ext>
                </a:extLst>
              </p:cNvPr>
              <p:cNvSpPr/>
              <p:nvPr/>
            </p:nvSpPr>
            <p:spPr>
              <a:xfrm>
                <a:off x="5652120" y="3182210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≥6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FDA952C-884F-49EE-90A3-5A760BD76B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182210"/>
                <a:ext cx="2718048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B23F59-6000-40C8-9D4E-6037BCD1D23E}"/>
              </a:ext>
            </a:extLst>
          </p:cNvPr>
          <p:cNvCxnSpPr>
            <a:cxnSpLocks/>
          </p:cNvCxnSpPr>
          <p:nvPr/>
        </p:nvCxnSpPr>
        <p:spPr>
          <a:xfrm>
            <a:off x="3756072" y="5013176"/>
            <a:ext cx="2033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3A4728-7D8A-4C4A-8273-81BDCCDDB9E3}"/>
              </a:ext>
            </a:extLst>
          </p:cNvPr>
          <p:cNvCxnSpPr>
            <a:cxnSpLocks/>
          </p:cNvCxnSpPr>
          <p:nvPr/>
        </p:nvCxnSpPr>
        <p:spPr>
          <a:xfrm flipV="1">
            <a:off x="4346026" y="3334610"/>
            <a:ext cx="0" cy="2160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12A4F2-B814-4342-836D-BB3C9F832370}"/>
                  </a:ext>
                </a:extLst>
              </p:cNvPr>
              <p:cNvSpPr txBox="1"/>
              <p:nvPr/>
            </p:nvSpPr>
            <p:spPr>
              <a:xfrm>
                <a:off x="5705794" y="486916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12A4F2-B814-4342-836D-BB3C9F832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794" y="4869160"/>
                <a:ext cx="3063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1BB85E-4223-45FB-9C8F-0F1B53DD2FC4}"/>
                  </a:ext>
                </a:extLst>
              </p:cNvPr>
              <p:cNvSpPr txBox="1"/>
              <p:nvPr/>
            </p:nvSpPr>
            <p:spPr>
              <a:xfrm>
                <a:off x="4192843" y="307196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1BB85E-4223-45FB-9C8F-0F1B53DD2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843" y="3071960"/>
                <a:ext cx="30636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59524B-8747-4A1C-BE87-6273E50B260B}"/>
              </a:ext>
            </a:extLst>
          </p:cNvPr>
          <p:cNvCxnSpPr>
            <a:cxnSpLocks/>
          </p:cNvCxnSpPr>
          <p:nvPr/>
        </p:nvCxnSpPr>
        <p:spPr>
          <a:xfrm flipV="1">
            <a:off x="3990589" y="3131386"/>
            <a:ext cx="1017240" cy="20242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100E69-B18F-4B10-8932-D091031D1709}"/>
                  </a:ext>
                </a:extLst>
              </p:cNvPr>
              <p:cNvSpPr txBox="1"/>
              <p:nvPr/>
            </p:nvSpPr>
            <p:spPr>
              <a:xfrm>
                <a:off x="4011758" y="4281464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100E69-B18F-4B10-8932-D091031D1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58" y="4281464"/>
                <a:ext cx="306366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7415A8-1F29-4C8D-8136-9FE76A0D43CB}"/>
              </a:ext>
            </a:extLst>
          </p:cNvPr>
          <p:cNvCxnSpPr>
            <a:cxnSpLocks/>
          </p:cNvCxnSpPr>
          <p:nvPr/>
        </p:nvCxnSpPr>
        <p:spPr>
          <a:xfrm>
            <a:off x="4265634" y="4437112"/>
            <a:ext cx="7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FAB6855-F1FA-4232-8194-66D0C288AD9A}"/>
                  </a:ext>
                </a:extLst>
              </p:cNvPr>
              <p:cNvSpPr/>
              <p:nvPr/>
            </p:nvSpPr>
            <p:spPr>
              <a:xfrm>
                <a:off x="2063801" y="3703391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GB"/>
                            <m:t>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FAB6855-F1FA-4232-8194-66D0C288A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801" y="3703391"/>
                <a:ext cx="271804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DF34E-3503-412A-8077-7F8F0E54AD95}"/>
                  </a:ext>
                </a:extLst>
              </p:cNvPr>
              <p:cNvSpPr/>
              <p:nvPr/>
            </p:nvSpPr>
            <p:spPr>
              <a:xfrm>
                <a:off x="5647362" y="3703391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GB"/>
                            <m:t>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DF34E-3503-412A-8077-7F8F0E54AD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362" y="3703391"/>
                <a:ext cx="2718048" cy="369332"/>
              </a:xfrm>
              <a:prstGeom prst="rect">
                <a:avLst/>
              </a:prstGeom>
              <a:blipFill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9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6" grpId="0"/>
      <p:bldP spid="17" grpId="0"/>
      <p:bldP spid="21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FA7261-895B-4A40-9189-85501F000F8B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84076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Domain				Range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FA7261-895B-4A40-9189-85501F000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477328"/>
              </a:xfrm>
              <a:prstGeom prst="rect">
                <a:avLst/>
              </a:prstGeom>
              <a:blipFill>
                <a:blip r:embed="rId2"/>
                <a:stretch>
                  <a:fillRect l="-802" t="-2066" b="-6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B23F59-6000-40C8-9D4E-6037BCD1D23E}"/>
              </a:ext>
            </a:extLst>
          </p:cNvPr>
          <p:cNvCxnSpPr>
            <a:cxnSpLocks/>
          </p:cNvCxnSpPr>
          <p:nvPr/>
        </p:nvCxnSpPr>
        <p:spPr>
          <a:xfrm>
            <a:off x="3275856" y="5013176"/>
            <a:ext cx="2033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3A4728-7D8A-4C4A-8273-81BDCCDDB9E3}"/>
              </a:ext>
            </a:extLst>
          </p:cNvPr>
          <p:cNvCxnSpPr>
            <a:cxnSpLocks/>
          </p:cNvCxnSpPr>
          <p:nvPr/>
        </p:nvCxnSpPr>
        <p:spPr>
          <a:xfrm flipV="1">
            <a:off x="4346026" y="3334610"/>
            <a:ext cx="0" cy="2160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12A4F2-B814-4342-836D-BB3C9F832370}"/>
                  </a:ext>
                </a:extLst>
              </p:cNvPr>
              <p:cNvSpPr txBox="1"/>
              <p:nvPr/>
            </p:nvSpPr>
            <p:spPr>
              <a:xfrm>
                <a:off x="5225578" y="486916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12A4F2-B814-4342-836D-BB3C9F832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578" y="4869160"/>
                <a:ext cx="30636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100E69-B18F-4B10-8932-D091031D1709}"/>
                  </a:ext>
                </a:extLst>
              </p:cNvPr>
              <p:cNvSpPr txBox="1"/>
              <p:nvPr/>
            </p:nvSpPr>
            <p:spPr>
              <a:xfrm>
                <a:off x="4011758" y="4592161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100E69-B18F-4B10-8932-D091031D1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58" y="4592161"/>
                <a:ext cx="3063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7415A8-1F29-4C8D-8136-9FE76A0D43CB}"/>
              </a:ext>
            </a:extLst>
          </p:cNvPr>
          <p:cNvCxnSpPr>
            <a:cxnSpLocks/>
          </p:cNvCxnSpPr>
          <p:nvPr/>
        </p:nvCxnSpPr>
        <p:spPr>
          <a:xfrm>
            <a:off x="4265634" y="4747809"/>
            <a:ext cx="7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FAB6855-F1FA-4232-8194-66D0C288AD9A}"/>
                  </a:ext>
                </a:extLst>
              </p:cNvPr>
              <p:cNvSpPr/>
              <p:nvPr/>
            </p:nvSpPr>
            <p:spPr>
              <a:xfrm>
                <a:off x="2063801" y="2771636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GB"/>
                            <m:t>ℝ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FAB6855-F1FA-4232-8194-66D0C288A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801" y="2771636"/>
                <a:ext cx="271804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DF34E-3503-412A-8077-7F8F0E54AD95}"/>
                  </a:ext>
                </a:extLst>
              </p:cNvPr>
              <p:cNvSpPr/>
              <p:nvPr/>
            </p:nvSpPr>
            <p:spPr>
              <a:xfrm>
                <a:off x="5647362" y="2771636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≥4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DF34E-3503-412A-8077-7F8F0E54AD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362" y="2771636"/>
                <a:ext cx="2718048" cy="369332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DB9E3D-DD3B-4301-8FE3-8D93E364A2C4}"/>
                  </a:ext>
                </a:extLst>
              </p:cNvPr>
              <p:cNvSpPr txBox="1"/>
              <p:nvPr/>
            </p:nvSpPr>
            <p:spPr>
              <a:xfrm>
                <a:off x="4211960" y="306896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DB9E3D-DD3B-4301-8FE3-8D93E364A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068960"/>
                <a:ext cx="3063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Image result for parabola">
            <a:extLst>
              <a:ext uri="{FF2B5EF4-FFF2-40B4-BE49-F238E27FC236}">
                <a16:creationId xmlns:a16="http://schemas.microsoft.com/office/drawing/2014/main" id="{C8C30871-BD5B-4800-954A-88E161A57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677" y="3423287"/>
            <a:ext cx="1105495" cy="133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3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5" grpId="0"/>
      <p:bldP spid="2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FA7261-895B-4A40-9189-85501F000F8B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840760" cy="161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Domain				Range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FA7261-895B-4A40-9189-85501F000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616533"/>
              </a:xfrm>
              <a:prstGeom prst="rect">
                <a:avLst/>
              </a:prstGeom>
              <a:blipFill>
                <a:blip r:embed="rId2"/>
                <a:stretch>
                  <a:fillRect l="-802" t="-1887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FAB6855-F1FA-4232-8194-66D0C288AD9A}"/>
                  </a:ext>
                </a:extLst>
              </p:cNvPr>
              <p:cNvSpPr/>
              <p:nvPr/>
            </p:nvSpPr>
            <p:spPr>
              <a:xfrm>
                <a:off x="2063801" y="2771636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FAB6855-F1FA-4232-8194-66D0C288A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801" y="2771636"/>
                <a:ext cx="27180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DF34E-3503-412A-8077-7F8F0E54AD95}"/>
                  </a:ext>
                </a:extLst>
              </p:cNvPr>
              <p:cNvSpPr/>
              <p:nvPr/>
            </p:nvSpPr>
            <p:spPr>
              <a:xfrm>
                <a:off x="5647362" y="2771636"/>
                <a:ext cx="2718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A6DF34E-3503-412A-8077-7F8F0E54AD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362" y="2771636"/>
                <a:ext cx="2718048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6155D6A6-2887-41B5-8FAB-869AD2698A56}"/>
              </a:ext>
            </a:extLst>
          </p:cNvPr>
          <p:cNvGrpSpPr/>
          <p:nvPr/>
        </p:nvGrpSpPr>
        <p:grpSpPr>
          <a:xfrm>
            <a:off x="2987824" y="2924944"/>
            <a:ext cx="2754638" cy="2659385"/>
            <a:chOff x="2987824" y="2924944"/>
            <a:chExt cx="2754638" cy="265938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146FE48-57A7-49A3-B116-78103D9EEC23}"/>
                </a:ext>
              </a:extLst>
            </p:cNvPr>
            <p:cNvGrpSpPr/>
            <p:nvPr/>
          </p:nvGrpSpPr>
          <p:grpSpPr>
            <a:xfrm>
              <a:off x="2987824" y="3068960"/>
              <a:ext cx="2543037" cy="2515369"/>
              <a:chOff x="2987824" y="3068960"/>
              <a:chExt cx="2543037" cy="2515369"/>
            </a:xfrm>
          </p:grpSpPr>
          <p:pic>
            <p:nvPicPr>
              <p:cNvPr id="2050" name="Picture 2" descr="Image result for graph 1/x">
                <a:extLst>
                  <a:ext uri="{FF2B5EF4-FFF2-40B4-BE49-F238E27FC236}">
                    <a16:creationId xmlns:a16="http://schemas.microsoft.com/office/drawing/2014/main" id="{1B396415-13E4-403E-B267-775F91CEB3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7824" y="3068960"/>
                <a:ext cx="2543037" cy="25153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EB9F38F-98E0-4E68-9845-E9847C23172F}"/>
                  </a:ext>
                </a:extLst>
              </p:cNvPr>
              <p:cNvSpPr/>
              <p:nvPr/>
            </p:nvSpPr>
            <p:spPr>
              <a:xfrm>
                <a:off x="5220072" y="4365104"/>
                <a:ext cx="216024" cy="216024"/>
              </a:xfrm>
              <a:prstGeom prst="rect">
                <a:avLst/>
              </a:prstGeom>
              <a:solidFill>
                <a:srgbClr val="ECDA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DACD940-E82E-46A6-942C-16164F2EDBD3}"/>
                  </a:ext>
                </a:extLst>
              </p:cNvPr>
              <p:cNvSpPr/>
              <p:nvPr/>
            </p:nvSpPr>
            <p:spPr>
              <a:xfrm>
                <a:off x="3995936" y="3212976"/>
                <a:ext cx="216024" cy="216024"/>
              </a:xfrm>
              <a:prstGeom prst="rect">
                <a:avLst/>
              </a:prstGeom>
              <a:solidFill>
                <a:srgbClr val="ECDA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D0A9630-021A-4935-B913-DDCDBF2F0FEA}"/>
                    </a:ext>
                  </a:extLst>
                </p:cNvPr>
                <p:cNvSpPr txBox="1"/>
                <p:nvPr/>
              </p:nvSpPr>
              <p:spPr>
                <a:xfrm>
                  <a:off x="5436096" y="4149080"/>
                  <a:ext cx="30636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D0A9630-021A-4935-B913-DDCDBF2F0F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4149080"/>
                  <a:ext cx="306366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6E67B5D-BB5C-445F-B7CB-EBFE8769A949}"/>
                    </a:ext>
                  </a:extLst>
                </p:cNvPr>
                <p:cNvSpPr txBox="1"/>
                <p:nvPr/>
              </p:nvSpPr>
              <p:spPr>
                <a:xfrm>
                  <a:off x="4067944" y="2924944"/>
                  <a:ext cx="30636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6E67B5D-BB5C-445F-B7CB-EBFE8769A9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2924944"/>
                  <a:ext cx="306366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5289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home on the range meme maths">
            <a:extLst>
              <a:ext uri="{FF2B5EF4-FFF2-40B4-BE49-F238E27FC236}">
                <a16:creationId xmlns:a16="http://schemas.microsoft.com/office/drawing/2014/main" id="{6A801257-EA6D-4D26-AB00-46E1C9B82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75492"/>
            <a:ext cx="43053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96987-CDAB-4783-8038-04D56D36A9E6}"/>
              </a:ext>
            </a:extLst>
          </p:cNvPr>
          <p:cNvSpPr txBox="1"/>
          <p:nvPr/>
        </p:nvSpPr>
        <p:spPr>
          <a:xfrm>
            <a:off x="3347864" y="50038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Home on the range!</a:t>
            </a:r>
          </a:p>
        </p:txBody>
      </p:sp>
      <p:pic>
        <p:nvPicPr>
          <p:cNvPr id="3076" name="Picture 4" descr="Image result for laugh emoji">
            <a:extLst>
              <a:ext uri="{FF2B5EF4-FFF2-40B4-BE49-F238E27FC236}">
                <a16:creationId xmlns:a16="http://schemas.microsoft.com/office/drawing/2014/main" id="{92E0D0A0-48B5-47DD-B068-C5DD722FA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2431">
            <a:off x="2087539" y="128702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laugh emoji">
            <a:extLst>
              <a:ext uri="{FF2B5EF4-FFF2-40B4-BE49-F238E27FC236}">
                <a16:creationId xmlns:a16="http://schemas.microsoft.com/office/drawing/2014/main" id="{85D6AF96-D891-4AE2-8887-9CD0BF24F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8650">
            <a:off x="7937287" y="4740236"/>
            <a:ext cx="757153" cy="75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laugh emoji">
            <a:extLst>
              <a:ext uri="{FF2B5EF4-FFF2-40B4-BE49-F238E27FC236}">
                <a16:creationId xmlns:a16="http://schemas.microsoft.com/office/drawing/2014/main" id="{F0E79329-F019-459A-9F01-515A1E40D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6987">
            <a:off x="7797397" y="324022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laugh emoji">
            <a:extLst>
              <a:ext uri="{FF2B5EF4-FFF2-40B4-BE49-F238E27FC236}">
                <a16:creationId xmlns:a16="http://schemas.microsoft.com/office/drawing/2014/main" id="{1514C719-54E5-4BEA-A229-B24AF4BBC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3111">
            <a:off x="2267744" y="3008575"/>
            <a:ext cx="757153" cy="75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laugh emoji">
            <a:extLst>
              <a:ext uri="{FF2B5EF4-FFF2-40B4-BE49-F238E27FC236}">
                <a16:creationId xmlns:a16="http://schemas.microsoft.com/office/drawing/2014/main" id="{EAA04CAC-8FD4-426C-A11C-C1103063A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9527">
            <a:off x="2245914" y="461475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laugh emoji">
            <a:extLst>
              <a:ext uri="{FF2B5EF4-FFF2-40B4-BE49-F238E27FC236}">
                <a16:creationId xmlns:a16="http://schemas.microsoft.com/office/drawing/2014/main" id="{49B55402-B01E-409E-BA60-299181C2C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3381">
            <a:off x="7826883" y="1340768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75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D58CFA-6CF6-411E-B4BC-8CCEF5E682C8}"/>
                  </a:ext>
                </a:extLst>
              </p:cNvPr>
              <p:cNvSpPr txBox="1"/>
              <p:nvPr/>
            </p:nvSpPr>
            <p:spPr>
              <a:xfrm>
                <a:off x="179512" y="1087576"/>
                <a:ext cx="8784976" cy="5483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u="sng" dirty="0">
                    <a:latin typeface="Comic Sans MS" panose="030F0702030302020204" pitchFamily="66" charset="0"/>
                  </a:rPr>
                  <a:t>Task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Find the </a:t>
                </a:r>
                <a:r>
                  <a:rPr lang="en-GB" b="1" dirty="0">
                    <a:latin typeface="Comic Sans MS" panose="030F0702030302020204" pitchFamily="66" charset="0"/>
                  </a:rPr>
                  <a:t>range</a:t>
                </a:r>
                <a:r>
                  <a:rPr lang="en-GB" dirty="0">
                    <a:latin typeface="Comic Sans MS" panose="030F0702030302020204" pitchFamily="66" charset="0"/>
                  </a:rPr>
                  <a:t> of the following functions.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omic Sans MS" panose="030F0702030302020204" pitchFamily="66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1,2,3,4,5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omic Sans MS" panose="030F0702030302020204" pitchFamily="66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−2,−1,0,1,2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>
                    <a:latin typeface="Comic Sans MS" panose="030F0702030302020204" pitchFamily="66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0,1,2,3,4,5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omic Sans MS" panose="030F0702030302020204" pitchFamily="66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b="0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0,1,2,3</m:t>
                        </m:r>
                      </m:e>
                    </m:d>
                  </m:oMath>
                </a14:m>
                <a:endParaRPr lang="en-GB" b="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>
                    <a:latin typeface="Comic Sans MS" panose="030F0702030302020204" pitchFamily="66" charset="0"/>
                  </a:rPr>
                  <a:t>e)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=20−3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b="0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−1,0,1,2,3</m:t>
                        </m:r>
                      </m:e>
                    </m:d>
                  </m:oMath>
                </a14:m>
                <a:endParaRPr lang="en-GB" b="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omic Sans MS" panose="030F0702030302020204" pitchFamily="66" charset="0"/>
                  </a:rPr>
                  <a:t>f)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−2,−1,0,1,2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b="0" dirty="0">
                    <a:latin typeface="Comic Sans MS" panose="030F0702030302020204" pitchFamily="66" charset="0"/>
                  </a:rPr>
                  <a:t>g)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b="0" dirty="0">
                    <a:latin typeface="Comic Sans MS" panose="030F0702030302020204" pitchFamily="66" charset="0"/>
                  </a:rPr>
                  <a:t>	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1,2,3,4,5,6</m:t>
                        </m:r>
                      </m:e>
                    </m:d>
                  </m:oMath>
                </a14:m>
                <a:endParaRPr lang="en-GB" b="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>
                    <a:latin typeface="Comic Sans MS" panose="030F0702030302020204" pitchFamily="66" charset="0"/>
                  </a:rPr>
                  <a:t>h)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b="0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1,2,3,4</m:t>
                        </m:r>
                      </m:e>
                    </m:d>
                  </m:oMath>
                </a14:m>
                <a:endParaRPr lang="en-GB" b="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err="1">
                    <a:latin typeface="Comic Sans MS" panose="030F0702030302020204" pitchFamily="66" charset="0"/>
                  </a:rPr>
                  <a:t>i</a:t>
                </a:r>
                <a:r>
                  <a:rPr lang="en-GB" dirty="0">
                    <a:latin typeface="Comic Sans MS" panose="030F0702030302020204" pitchFamily="66" charset="0"/>
                  </a:rPr>
                  <a:t>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−1,0,1,2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j)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Domain: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0,2,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D58CFA-6CF6-411E-B4BC-8CCEF5E68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87576"/>
                <a:ext cx="8784976" cy="5483617"/>
              </a:xfrm>
              <a:prstGeom prst="rect">
                <a:avLst/>
              </a:prstGeom>
              <a:blipFill>
                <a:blip r:embed="rId2"/>
                <a:stretch>
                  <a:fillRect l="-555" t="-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0D3BA10-7F04-4651-BAD6-93FFD569B4A5}"/>
                  </a:ext>
                </a:extLst>
              </p:cNvPr>
              <p:cNvSpPr txBox="1"/>
              <p:nvPr/>
            </p:nvSpPr>
            <p:spPr>
              <a:xfrm>
                <a:off x="5436096" y="2175119"/>
                <a:ext cx="3312368" cy="4197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e>
                    </m:d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0D3BA10-7F04-4651-BAD6-93FFD569B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175119"/>
                <a:ext cx="3312368" cy="4197816"/>
              </a:xfrm>
              <a:prstGeom prst="rect">
                <a:avLst/>
              </a:prstGeom>
              <a:blipFill>
                <a:blip r:embed="rId3"/>
                <a:stretch>
                  <a:fillRect l="-1657" b="-1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C2ED7E85-5FAB-4E6A-AE40-5D4938FA733B}"/>
              </a:ext>
            </a:extLst>
          </p:cNvPr>
          <p:cNvSpPr/>
          <p:nvPr/>
        </p:nvSpPr>
        <p:spPr>
          <a:xfrm>
            <a:off x="5301204" y="1035688"/>
            <a:ext cx="4023324" cy="941174"/>
          </a:xfrm>
          <a:prstGeom prst="cloudCallout">
            <a:avLst>
              <a:gd name="adj1" fmla="val -55682"/>
              <a:gd name="adj2" fmla="val 666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Sketch the graphs if you think that will help you</a:t>
            </a:r>
          </a:p>
        </p:txBody>
      </p:sp>
    </p:spTree>
    <p:extLst>
      <p:ext uri="{BB962C8B-B14F-4D97-AF65-F5344CB8AC3E}">
        <p14:creationId xmlns:p14="http://schemas.microsoft.com/office/powerpoint/2010/main" val="299524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619CED-7316-4C82-A19F-924A5B8EE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4CD65-B072-4E45-913B-4DA7CA633794}">
  <ds:schemaRefs>
    <ds:schemaRef ds:uri="http://purl.org/dc/elements/1.1/"/>
    <ds:schemaRef ds:uri="http://schemas.microsoft.com/office/2006/metadata/properties"/>
    <ds:schemaRef ds:uri="f864f35b-862f-415f-8c45-f63899e6367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57e22d3-7b3f-4e7c-8253-1b6f825f5a4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A6DF0D-6E39-436B-A13E-E2451FD66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1243</Words>
  <Application>Microsoft Office PowerPoint</Application>
  <PresentationFormat>On-screen Show (4:3)</PresentationFormat>
  <Paragraphs>237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58</cp:revision>
  <dcterms:created xsi:type="dcterms:W3CDTF">2015-07-01T12:05:39Z</dcterms:created>
  <dcterms:modified xsi:type="dcterms:W3CDTF">2018-06-19T16:24:28Z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