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14"/>
  </p:notesMasterIdLst>
  <p:sldIdLst>
    <p:sldId id="260" r:id="rId3"/>
    <p:sldId id="258" r:id="rId4"/>
    <p:sldId id="264" r:id="rId5"/>
    <p:sldId id="266" r:id="rId6"/>
    <p:sldId id="267" r:id="rId7"/>
    <p:sldId id="265" r:id="rId8"/>
    <p:sldId id="259" r:id="rId9"/>
    <p:sldId id="256" r:id="rId10"/>
    <p:sldId id="261" r:id="rId11"/>
    <p:sldId id="262" r:id="rId12"/>
    <p:sldId id="26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a:srgbClr val="FFFF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E6F85B-3A73-419E-8473-96D639676AD5}" type="datetimeFigureOut">
              <a:rPr lang="en-GB" smtClean="0"/>
              <a:t>01/07/2017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F22B3F-CFD1-4D08-88A2-9C0473CAC2BE}" type="slidenum">
              <a:rPr lang="en-GB" smtClean="0"/>
              <a:t>‹#›</a:t>
            </a:fld>
            <a:endParaRPr lang="en-GB"/>
          </a:p>
        </p:txBody>
      </p:sp>
    </p:spTree>
    <p:extLst>
      <p:ext uri="{BB962C8B-B14F-4D97-AF65-F5344CB8AC3E}">
        <p14:creationId xmlns:p14="http://schemas.microsoft.com/office/powerpoint/2010/main" val="3380633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F1762EE-AF5A-470B-A8F3-487D92765BEE}" type="slidenum">
              <a:rPr lang="en-GB" smtClean="0"/>
              <a:pPr/>
              <a:t>2</a:t>
            </a:fld>
            <a:endParaRPr lang="en-GB"/>
          </a:p>
        </p:txBody>
      </p:sp>
    </p:spTree>
    <p:extLst>
      <p:ext uri="{BB962C8B-B14F-4D97-AF65-F5344CB8AC3E}">
        <p14:creationId xmlns:p14="http://schemas.microsoft.com/office/powerpoint/2010/main" val="2544500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4F22B3F-CFD1-4D08-88A2-9C0473CAC2BE}" type="slidenum">
              <a:rPr lang="en-GB" smtClean="0"/>
              <a:t>3</a:t>
            </a:fld>
            <a:endParaRPr lang="en-GB"/>
          </a:p>
        </p:txBody>
      </p:sp>
    </p:spTree>
    <p:extLst>
      <p:ext uri="{BB962C8B-B14F-4D97-AF65-F5344CB8AC3E}">
        <p14:creationId xmlns:p14="http://schemas.microsoft.com/office/powerpoint/2010/main" val="1822734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4F22B3F-CFD1-4D08-88A2-9C0473CAC2BE}" type="slidenum">
              <a:rPr lang="en-GB" smtClean="0"/>
              <a:t>6</a:t>
            </a:fld>
            <a:endParaRPr lang="en-GB"/>
          </a:p>
        </p:txBody>
      </p:sp>
    </p:spTree>
    <p:extLst>
      <p:ext uri="{BB962C8B-B14F-4D97-AF65-F5344CB8AC3E}">
        <p14:creationId xmlns:p14="http://schemas.microsoft.com/office/powerpoint/2010/main" val="3639521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students which</a:t>
            </a:r>
            <a:r>
              <a:rPr lang="en-GB" baseline="0" dirty="0" smtClean="0"/>
              <a:t> student would get the most marks.</a:t>
            </a:r>
          </a:p>
          <a:p>
            <a:r>
              <a:rPr lang="en-GB" dirty="0" smtClean="0"/>
              <a:t>Ask students how many</a:t>
            </a:r>
            <a:r>
              <a:rPr lang="en-GB" baseline="0" dirty="0" smtClean="0"/>
              <a:t> marks each student would get.</a:t>
            </a:r>
          </a:p>
          <a:p>
            <a:r>
              <a:rPr lang="en-GB" baseline="0" dirty="0" smtClean="0"/>
              <a:t>Show the </a:t>
            </a:r>
            <a:r>
              <a:rPr lang="en-GB" baseline="0" dirty="0" err="1" smtClean="0"/>
              <a:t>markscheme</a:t>
            </a:r>
            <a:r>
              <a:rPr lang="en-GB" baseline="0" dirty="0" smtClean="0"/>
              <a:t> then ask the questions again.</a:t>
            </a:r>
            <a:endParaRPr lang="en-GB" dirty="0"/>
          </a:p>
        </p:txBody>
      </p:sp>
      <p:sp>
        <p:nvSpPr>
          <p:cNvPr id="4" name="Slide Number Placeholder 3"/>
          <p:cNvSpPr>
            <a:spLocks noGrp="1"/>
          </p:cNvSpPr>
          <p:nvPr>
            <p:ph type="sldNum" sz="quarter" idx="10"/>
          </p:nvPr>
        </p:nvSpPr>
        <p:spPr/>
        <p:txBody>
          <a:bodyPr/>
          <a:lstStyle/>
          <a:p>
            <a:fld id="{C4F22B3F-CFD1-4D08-88A2-9C0473CAC2BE}" type="slidenum">
              <a:rPr lang="en-GB" smtClean="0"/>
              <a:t>7</a:t>
            </a:fld>
            <a:endParaRPr lang="en-GB"/>
          </a:p>
        </p:txBody>
      </p:sp>
    </p:spTree>
    <p:extLst>
      <p:ext uri="{BB962C8B-B14F-4D97-AF65-F5344CB8AC3E}">
        <p14:creationId xmlns:p14="http://schemas.microsoft.com/office/powerpoint/2010/main" val="887636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2161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Box 1"/>
          <p:cNvSpPr txBox="1"/>
          <p:nvPr userDrawn="1"/>
        </p:nvSpPr>
        <p:spPr>
          <a:xfrm>
            <a:off x="323528" y="2132856"/>
            <a:ext cx="4248472" cy="1323439"/>
          </a:xfrm>
          <a:prstGeom prst="rect">
            <a:avLst/>
          </a:prstGeom>
          <a:noFill/>
        </p:spPr>
        <p:txBody>
          <a:bodyPr wrap="square" rtlCol="0">
            <a:spAutoFit/>
          </a:bodyPr>
          <a:lstStyle/>
          <a:p>
            <a:r>
              <a:rPr lang="en-GB" sz="2000" u="sng" dirty="0" smtClean="0">
                <a:latin typeface="Comic Sans MS" pitchFamily="66" charset="0"/>
              </a:rPr>
              <a:t>Probing questions to check understanding:</a:t>
            </a:r>
          </a:p>
          <a:p>
            <a:endParaRPr lang="en-GB" sz="2000" u="none" dirty="0" smtClean="0">
              <a:latin typeface="Comic Sans MS" pitchFamily="66" charset="0"/>
            </a:endParaRPr>
          </a:p>
          <a:p>
            <a:endParaRPr lang="en-GB" sz="2000" u="none" dirty="0" smtClean="0">
              <a:latin typeface="Comic Sans MS" pitchFamily="66" charset="0"/>
            </a:endParaRPr>
          </a:p>
        </p:txBody>
      </p:sp>
      <p:pic>
        <p:nvPicPr>
          <p:cNvPr id="3" name="Picture 2" descr="bloom_taxonomy.jpg"/>
          <p:cNvPicPr>
            <a:picLocks noChangeAspect="1"/>
          </p:cNvPicPr>
          <p:nvPr userDrawn="1"/>
        </p:nvPicPr>
        <p:blipFill>
          <a:blip r:embed="rId2" cstate="print"/>
          <a:stretch>
            <a:fillRect/>
          </a:stretch>
        </p:blipFill>
        <p:spPr>
          <a:xfrm>
            <a:off x="4788024" y="2115056"/>
            <a:ext cx="4024820" cy="3495675"/>
          </a:xfrm>
          <a:prstGeom prst="rect">
            <a:avLst/>
          </a:prstGeom>
        </p:spPr>
      </p:pic>
    </p:spTree>
    <p:extLst>
      <p:ext uri="{BB962C8B-B14F-4D97-AF65-F5344CB8AC3E}">
        <p14:creationId xmlns:p14="http://schemas.microsoft.com/office/powerpoint/2010/main" val="694204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FB2FE569-7A50-496B-B99A-A8311DBA5803}" type="slidenum">
              <a:rPr lang="en-GB"/>
              <a:pPr>
                <a:defRPr/>
              </a:pPr>
              <a:t>‹#›</a:t>
            </a:fld>
            <a:endParaRPr lang="en-GB" dirty="0"/>
          </a:p>
        </p:txBody>
      </p:sp>
    </p:spTree>
    <p:extLst>
      <p:ext uri="{BB962C8B-B14F-4D97-AF65-F5344CB8AC3E}">
        <p14:creationId xmlns:p14="http://schemas.microsoft.com/office/powerpoint/2010/main" val="1293409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0129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2051720" y="2150894"/>
            <a:ext cx="691276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icrosoft YaHei" pitchFamily="34" charset="-122"/>
              </a:defRPr>
            </a:lvl1pPr>
            <a:lvl2pPr marL="742950" indent="-285750" eaLnBrk="0" hangingPunct="0">
              <a:defRPr sz="2400">
                <a:solidFill>
                  <a:schemeClr val="tx1"/>
                </a:solidFill>
                <a:latin typeface="Arial" charset="0"/>
                <a:ea typeface="Microsoft YaHei" pitchFamily="34" charset="-122"/>
              </a:defRPr>
            </a:lvl2pPr>
            <a:lvl3pPr marL="1143000" indent="-228600" eaLnBrk="0" hangingPunct="0">
              <a:defRPr sz="2400">
                <a:solidFill>
                  <a:schemeClr val="tx1"/>
                </a:solidFill>
                <a:latin typeface="Arial" charset="0"/>
                <a:ea typeface="Microsoft YaHei" pitchFamily="34" charset="-122"/>
              </a:defRPr>
            </a:lvl3pPr>
            <a:lvl4pPr marL="1600200" indent="-228600" eaLnBrk="0" hangingPunct="0">
              <a:defRPr sz="2400">
                <a:solidFill>
                  <a:schemeClr val="tx1"/>
                </a:solidFill>
                <a:latin typeface="Arial" charset="0"/>
                <a:ea typeface="Microsoft YaHei" pitchFamily="34" charset="-122"/>
              </a:defRPr>
            </a:lvl4pPr>
            <a:lvl5pPr marL="2057400" indent="-228600" eaLnBrk="0" hangingPunct="0">
              <a:defRPr sz="2400">
                <a:solidFill>
                  <a:schemeClr val="tx1"/>
                </a:solidFill>
                <a:latin typeface="Arial" charset="0"/>
                <a:ea typeface="Microsoft YaHei" pitchFamily="34" charset="-122"/>
              </a:defRPr>
            </a:lvl5pPr>
            <a:lvl6pPr marL="2514600" indent="-228600" eaLnBrk="0" fontAlgn="base" hangingPunct="0">
              <a:spcBef>
                <a:spcPct val="0"/>
              </a:spcBef>
              <a:spcAft>
                <a:spcPct val="0"/>
              </a:spcAft>
              <a:defRPr sz="2400">
                <a:solidFill>
                  <a:schemeClr val="tx1"/>
                </a:solidFill>
                <a:latin typeface="Arial" charset="0"/>
                <a:ea typeface="Microsoft YaHei" pitchFamily="34" charset="-122"/>
              </a:defRPr>
            </a:lvl6pPr>
            <a:lvl7pPr marL="2971800" indent="-228600" eaLnBrk="0" fontAlgn="base" hangingPunct="0">
              <a:spcBef>
                <a:spcPct val="0"/>
              </a:spcBef>
              <a:spcAft>
                <a:spcPct val="0"/>
              </a:spcAft>
              <a:defRPr sz="2400">
                <a:solidFill>
                  <a:schemeClr val="tx1"/>
                </a:solidFill>
                <a:latin typeface="Arial" charset="0"/>
                <a:ea typeface="Microsoft YaHei" pitchFamily="34" charset="-122"/>
              </a:defRPr>
            </a:lvl7pPr>
            <a:lvl8pPr marL="3429000" indent="-228600" eaLnBrk="0" fontAlgn="base" hangingPunct="0">
              <a:spcBef>
                <a:spcPct val="0"/>
              </a:spcBef>
              <a:spcAft>
                <a:spcPct val="0"/>
              </a:spcAft>
              <a:defRPr sz="2400">
                <a:solidFill>
                  <a:schemeClr val="tx1"/>
                </a:solidFill>
                <a:latin typeface="Arial" charset="0"/>
                <a:ea typeface="Microsoft YaHei" pitchFamily="34" charset="-122"/>
              </a:defRPr>
            </a:lvl8pPr>
            <a:lvl9pPr marL="3886200" indent="-228600" eaLnBrk="0" fontAlgn="base" hangingPunct="0">
              <a:spcBef>
                <a:spcPct val="0"/>
              </a:spcBef>
              <a:spcAft>
                <a:spcPct val="0"/>
              </a:spcAft>
              <a:defRPr sz="2400">
                <a:solidFill>
                  <a:schemeClr val="tx1"/>
                </a:solidFill>
                <a:latin typeface="Arial" charset="0"/>
                <a:ea typeface="Microsoft YaHei" pitchFamily="34" charset="-122"/>
              </a:defRPr>
            </a:lvl9pPr>
          </a:lstStyle>
          <a:p>
            <a:pPr algn="ctr" eaLnBrk="1" hangingPunct="1"/>
            <a:r>
              <a:rPr lang="en-GB" dirty="0">
                <a:latin typeface="Comic Sans MS" pitchFamily="66" charset="0"/>
              </a:rPr>
              <a:t>How </a:t>
            </a:r>
            <a:r>
              <a:rPr lang="en-GB" b="1" u="sng" dirty="0">
                <a:latin typeface="Comic Sans MS" pitchFamily="66" charset="0"/>
              </a:rPr>
              <a:t>confident</a:t>
            </a:r>
            <a:r>
              <a:rPr lang="en-GB" dirty="0">
                <a:latin typeface="Comic Sans MS" pitchFamily="66" charset="0"/>
              </a:rPr>
              <a:t> do you feel with this topic?</a:t>
            </a:r>
          </a:p>
          <a:p>
            <a:pPr algn="ctr" eaLnBrk="1" hangingPunct="1"/>
            <a:endParaRPr lang="en-GB" dirty="0">
              <a:latin typeface="Comic Sans MS" pitchFamily="66" charset="0"/>
            </a:endParaRPr>
          </a:p>
          <a:p>
            <a:pPr algn="ctr" eaLnBrk="1" hangingPunct="1"/>
            <a:r>
              <a:rPr lang="en-GB" dirty="0">
                <a:latin typeface="Comic Sans MS" pitchFamily="66" charset="0"/>
              </a:rPr>
              <a:t>Write </a:t>
            </a:r>
            <a:r>
              <a:rPr lang="en-GB" dirty="0">
                <a:solidFill>
                  <a:srgbClr val="FF0000"/>
                </a:solidFill>
                <a:latin typeface="Comic Sans MS" pitchFamily="66" charset="0"/>
              </a:rPr>
              <a:t>red</a:t>
            </a:r>
            <a:r>
              <a:rPr lang="en-GB" dirty="0">
                <a:latin typeface="Comic Sans MS" pitchFamily="66" charset="0"/>
              </a:rPr>
              <a:t>, </a:t>
            </a:r>
            <a:r>
              <a:rPr lang="en-GB" dirty="0">
                <a:solidFill>
                  <a:srgbClr val="FFC000"/>
                </a:solidFill>
                <a:latin typeface="Comic Sans MS" pitchFamily="66" charset="0"/>
              </a:rPr>
              <a:t>amber</a:t>
            </a:r>
            <a:r>
              <a:rPr lang="en-GB" dirty="0">
                <a:latin typeface="Comic Sans MS" pitchFamily="66" charset="0"/>
              </a:rPr>
              <a:t> or </a:t>
            </a:r>
            <a:r>
              <a:rPr lang="en-GB" dirty="0">
                <a:solidFill>
                  <a:srgbClr val="00B050"/>
                </a:solidFill>
                <a:latin typeface="Comic Sans MS" pitchFamily="66" charset="0"/>
              </a:rPr>
              <a:t>green</a:t>
            </a:r>
            <a:r>
              <a:rPr lang="en-GB" dirty="0">
                <a:latin typeface="Comic Sans MS" pitchFamily="66" charset="0"/>
              </a:rPr>
              <a:t> in your book!</a:t>
            </a:r>
          </a:p>
          <a:p>
            <a:pPr algn="ctr" eaLnBrk="1" hangingPunct="1"/>
            <a:endParaRPr lang="en-GB" dirty="0">
              <a:latin typeface="Comic Sans MS" pitchFamily="66" charset="0"/>
            </a:endParaRPr>
          </a:p>
          <a:p>
            <a:pPr algn="ctr" eaLnBrk="1" hangingPunct="1"/>
            <a:r>
              <a:rPr lang="en-GB" b="1" dirty="0">
                <a:latin typeface="Comic Sans MS" pitchFamily="66" charset="0"/>
              </a:rPr>
              <a:t>Complete the corresponding activity </a:t>
            </a:r>
            <a:r>
              <a:rPr lang="en-GB" b="1" dirty="0">
                <a:latin typeface="Comic Sans MS" pitchFamily="66" charset="0"/>
                <a:sym typeface="Wingdings" pitchFamily="2" charset="2"/>
              </a:rPr>
              <a:t></a:t>
            </a:r>
          </a:p>
          <a:p>
            <a:pPr algn="ctr" eaLnBrk="1" hangingPunct="1"/>
            <a:endParaRPr lang="en-GB" b="1" dirty="0">
              <a:latin typeface="Comic Sans MS" pitchFamily="66" charset="0"/>
              <a:sym typeface="Wingdings" pitchFamily="2" charset="2"/>
            </a:endParaRPr>
          </a:p>
        </p:txBody>
      </p:sp>
    </p:spTree>
    <p:extLst>
      <p:ext uri="{BB962C8B-B14F-4D97-AF65-F5344CB8AC3E}">
        <p14:creationId xmlns:p14="http://schemas.microsoft.com/office/powerpoint/2010/main" val="163364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 calcmode="lin" valueType="num">
                                      <p:cBhvr additive="base">
                                        <p:cTn id="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grpSp>
        <p:nvGrpSpPr>
          <p:cNvPr id="11" name="Group 10"/>
          <p:cNvGrpSpPr/>
          <p:nvPr userDrawn="1"/>
        </p:nvGrpSpPr>
        <p:grpSpPr>
          <a:xfrm>
            <a:off x="2751927" y="1376432"/>
            <a:ext cx="5430768" cy="4032451"/>
            <a:chOff x="4469824" y="1124744"/>
            <a:chExt cx="6236041" cy="4032451"/>
          </a:xfrm>
        </p:grpSpPr>
        <p:sp>
          <p:nvSpPr>
            <p:cNvPr id="2" name="Isosceles Triangle 1"/>
            <p:cNvSpPr/>
            <p:nvPr userDrawn="1"/>
          </p:nvSpPr>
          <p:spPr bwMode="auto">
            <a:xfrm>
              <a:off x="4469824" y="1124744"/>
              <a:ext cx="6236041" cy="4032448"/>
            </a:xfrm>
            <a:prstGeom prst="triangl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smtClean="0">
                <a:ln>
                  <a:noFill/>
                </a:ln>
                <a:solidFill>
                  <a:schemeClr val="bg1"/>
                </a:solidFill>
                <a:effectLst/>
                <a:latin typeface="Arial" charset="0"/>
                <a:ea typeface="Microsoft YaHei" charset="-122"/>
              </a:endParaRPr>
            </a:p>
          </p:txBody>
        </p:sp>
        <p:cxnSp>
          <p:nvCxnSpPr>
            <p:cNvPr id="3" name="Straight Connector 2"/>
            <p:cNvCxnSpPr/>
            <p:nvPr userDrawn="1"/>
          </p:nvCxnSpPr>
          <p:spPr bwMode="auto">
            <a:xfrm>
              <a:off x="5423219" y="3933056"/>
              <a:ext cx="4319918" cy="0"/>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4" name="Straight Connector 3"/>
            <p:cNvCxnSpPr/>
            <p:nvPr userDrawn="1"/>
          </p:nvCxnSpPr>
          <p:spPr bwMode="auto">
            <a:xfrm>
              <a:off x="6479199" y="2564904"/>
              <a:ext cx="2207958" cy="0"/>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5" name="Straight Connector 4"/>
            <p:cNvCxnSpPr/>
            <p:nvPr userDrawn="1"/>
          </p:nvCxnSpPr>
          <p:spPr bwMode="auto">
            <a:xfrm>
              <a:off x="7535179" y="2564907"/>
              <a:ext cx="0" cy="1368152"/>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6" name="Straight Connector 5"/>
            <p:cNvCxnSpPr/>
            <p:nvPr userDrawn="1"/>
          </p:nvCxnSpPr>
          <p:spPr bwMode="auto">
            <a:xfrm>
              <a:off x="6671196" y="3933059"/>
              <a:ext cx="0" cy="1224136"/>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7" name="Straight Connector 6"/>
            <p:cNvCxnSpPr/>
            <p:nvPr userDrawn="1"/>
          </p:nvCxnSpPr>
          <p:spPr bwMode="auto">
            <a:xfrm>
              <a:off x="8399163" y="3933059"/>
              <a:ext cx="0" cy="1224136"/>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5615217" y="4365104"/>
              <a:ext cx="4127921"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smtClean="0">
                  <a:latin typeface="Comic Sans MS" pitchFamily="66" charset="0"/>
                </a:rPr>
                <a:t>3 things you knew already</a:t>
              </a:r>
              <a:endParaRPr lang="en-GB" dirty="0">
                <a:latin typeface="Comic Sans MS" pitchFamily="66" charset="0"/>
              </a:endParaRPr>
            </a:p>
          </p:txBody>
        </p:sp>
        <p:sp>
          <p:nvSpPr>
            <p:cNvPr id="9" name="TextBox 8"/>
            <p:cNvSpPr txBox="1"/>
            <p:nvPr userDrawn="1"/>
          </p:nvSpPr>
          <p:spPr>
            <a:xfrm>
              <a:off x="6479199" y="2996956"/>
              <a:ext cx="211196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smtClean="0">
                  <a:latin typeface="Comic Sans MS" pitchFamily="66" charset="0"/>
                </a:rPr>
                <a:t>2 things you learnt today</a:t>
              </a:r>
              <a:endParaRPr lang="en-GB" dirty="0">
                <a:latin typeface="Comic Sans MS" pitchFamily="66" charset="0"/>
              </a:endParaRPr>
            </a:p>
          </p:txBody>
        </p:sp>
        <p:sp>
          <p:nvSpPr>
            <p:cNvPr id="10" name="TextBox 9"/>
            <p:cNvSpPr txBox="1"/>
            <p:nvPr userDrawn="1"/>
          </p:nvSpPr>
          <p:spPr>
            <a:xfrm>
              <a:off x="6394406" y="1412779"/>
              <a:ext cx="2292751"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smtClean="0">
                  <a:latin typeface="Comic Sans MS" pitchFamily="66" charset="0"/>
                </a:rPr>
                <a:t>1 question about today’s topic</a:t>
              </a:r>
              <a:endParaRPr lang="en-GB" dirty="0">
                <a:latin typeface="Comic Sans MS" pitchFamily="66" charset="0"/>
              </a:endParaRPr>
            </a:p>
          </p:txBody>
        </p:sp>
      </p:grpSp>
    </p:spTree>
    <p:extLst>
      <p:ext uri="{BB962C8B-B14F-4D97-AF65-F5344CB8AC3E}">
        <p14:creationId xmlns:p14="http://schemas.microsoft.com/office/powerpoint/2010/main" val="1144820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2" name="TextBox 1"/>
          <p:cNvSpPr txBox="1"/>
          <p:nvPr userDrawn="1"/>
        </p:nvSpPr>
        <p:spPr>
          <a:xfrm>
            <a:off x="2042195" y="1052736"/>
            <a:ext cx="6922293" cy="523220"/>
          </a:xfrm>
          <a:prstGeom prst="rect">
            <a:avLst/>
          </a:prstGeom>
          <a:noFill/>
        </p:spPr>
        <p:txBody>
          <a:bodyPr wrap="square" rtlCol="0">
            <a:spAutoFit/>
          </a:bodyPr>
          <a:lstStyle/>
          <a:p>
            <a:pPr algn="ctr"/>
            <a:r>
              <a:rPr lang="en-GB" sz="2800" u="sng" dirty="0" smtClean="0">
                <a:latin typeface="Comic Sans MS" pitchFamily="66" charset="0"/>
              </a:rPr>
              <a:t>Plenary</a:t>
            </a:r>
          </a:p>
        </p:txBody>
      </p:sp>
      <p:sp>
        <p:nvSpPr>
          <p:cNvPr id="3" name="TextBox 2"/>
          <p:cNvSpPr txBox="1"/>
          <p:nvPr userDrawn="1"/>
        </p:nvSpPr>
        <p:spPr>
          <a:xfrm>
            <a:off x="2052882" y="2060847"/>
            <a:ext cx="6911606" cy="2677656"/>
          </a:xfrm>
          <a:prstGeom prst="rect">
            <a:avLst/>
          </a:prstGeom>
          <a:noFill/>
        </p:spPr>
        <p:txBody>
          <a:bodyPr wrap="square" rtlCol="0">
            <a:spAutoFit/>
          </a:bodyPr>
          <a:lstStyle/>
          <a:p>
            <a:pPr algn="ctr"/>
            <a:r>
              <a:rPr lang="en-GB" sz="2400" dirty="0" smtClean="0">
                <a:latin typeface="Comic Sans MS" pitchFamily="66" charset="0"/>
              </a:rPr>
              <a:t>2 stars (</a:t>
            </a:r>
            <a:r>
              <a:rPr lang="en-GB" sz="2400" dirty="0" smtClean="0">
                <a:solidFill>
                  <a:srgbClr val="FFC000"/>
                </a:solidFill>
                <a:latin typeface="Comic Sans MS" pitchFamily="66" charset="0"/>
                <a:sym typeface="Wingdings"/>
              </a:rPr>
              <a:t></a:t>
            </a:r>
            <a:r>
              <a:rPr lang="en-GB" sz="2400" dirty="0" smtClean="0">
                <a:latin typeface="Comic Sans MS" pitchFamily="66" charset="0"/>
                <a:sym typeface="Wingdings"/>
              </a:rPr>
              <a:t>)</a:t>
            </a:r>
            <a:r>
              <a:rPr lang="en-GB" sz="2400" dirty="0" smtClean="0">
                <a:latin typeface="Comic Sans MS" pitchFamily="66" charset="0"/>
              </a:rPr>
              <a:t> and a wish (</a:t>
            </a:r>
            <a:r>
              <a:rPr lang="en-GB" sz="2400" b="1" dirty="0" smtClean="0">
                <a:latin typeface="Comic Sans MS" pitchFamily="66" charset="0"/>
                <a:sym typeface="Wingdings"/>
              </a:rPr>
              <a:t></a:t>
            </a:r>
            <a:r>
              <a:rPr lang="en-GB" sz="2400" dirty="0" smtClean="0">
                <a:latin typeface="Comic Sans MS" pitchFamily="66" charset="0"/>
                <a:sym typeface="Wingdings"/>
              </a:rPr>
              <a:t>)</a:t>
            </a:r>
          </a:p>
          <a:p>
            <a:pPr algn="ctr"/>
            <a:endParaRPr lang="en-GB" sz="2400" dirty="0" smtClean="0">
              <a:latin typeface="Comic Sans MS" pitchFamily="66" charset="0"/>
            </a:endParaRPr>
          </a:p>
          <a:p>
            <a:pPr algn="ctr"/>
            <a:r>
              <a:rPr lang="en-GB" sz="2400" dirty="0" smtClean="0">
                <a:solidFill>
                  <a:srgbClr val="FFC000"/>
                </a:solidFill>
                <a:latin typeface="Comic Sans MS" pitchFamily="66" charset="0"/>
                <a:sym typeface="Wingdings"/>
              </a:rPr>
              <a:t></a:t>
            </a:r>
            <a:r>
              <a:rPr lang="en-GB" sz="2400" dirty="0" smtClean="0">
                <a:latin typeface="Comic Sans MS" pitchFamily="66" charset="0"/>
                <a:sym typeface="Wingdings"/>
              </a:rPr>
              <a:t> I am brilliant at...</a:t>
            </a:r>
          </a:p>
          <a:p>
            <a:pPr algn="ctr"/>
            <a:r>
              <a:rPr lang="en-GB" sz="2400" dirty="0" smtClean="0">
                <a:solidFill>
                  <a:srgbClr val="FFC000"/>
                </a:solidFill>
                <a:latin typeface="Comic Sans MS" pitchFamily="66" charset="0"/>
                <a:sym typeface="Wingdings"/>
              </a:rPr>
              <a:t></a:t>
            </a:r>
            <a:r>
              <a:rPr lang="en-GB" sz="2400" dirty="0" smtClean="0">
                <a:latin typeface="Comic Sans MS" pitchFamily="66" charset="0"/>
                <a:sym typeface="Wingdings"/>
              </a:rPr>
              <a:t> I am good at...</a:t>
            </a:r>
          </a:p>
          <a:p>
            <a:pPr algn="ctr"/>
            <a:endParaRPr lang="en-GB" sz="2400" dirty="0" smtClean="0">
              <a:latin typeface="Comic Sans MS" pitchFamily="66" charset="0"/>
              <a:sym typeface="Wingdings"/>
            </a:endParaRPr>
          </a:p>
          <a:p>
            <a:pPr algn="ctr"/>
            <a:r>
              <a:rPr lang="en-GB" sz="2400" b="1" dirty="0" smtClean="0">
                <a:latin typeface="Comic Sans MS" pitchFamily="66" charset="0"/>
                <a:sym typeface="Wingdings"/>
              </a:rPr>
              <a:t></a:t>
            </a:r>
            <a:r>
              <a:rPr lang="en-GB" sz="2400" dirty="0" smtClean="0">
                <a:latin typeface="Comic Sans MS" pitchFamily="66" charset="0"/>
                <a:sym typeface="Wingdings"/>
              </a:rPr>
              <a:t> </a:t>
            </a:r>
            <a:r>
              <a:rPr lang="en-GB" sz="2400" dirty="0" smtClean="0">
                <a:latin typeface="Comic Sans MS" pitchFamily="66" charset="0"/>
              </a:rPr>
              <a:t>Something I need to work on is...</a:t>
            </a:r>
          </a:p>
          <a:p>
            <a:pPr algn="ctr"/>
            <a:endParaRPr lang="en-GB" sz="2400" dirty="0" smtClean="0">
              <a:latin typeface="Comic Sans MS" pitchFamily="66" charset="0"/>
            </a:endParaRPr>
          </a:p>
        </p:txBody>
      </p:sp>
    </p:spTree>
    <p:extLst>
      <p:ext uri="{BB962C8B-B14F-4D97-AF65-F5344CB8AC3E}">
        <p14:creationId xmlns:p14="http://schemas.microsoft.com/office/powerpoint/2010/main" val="1144820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482"/>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793"/>
            </a:lvl1pPr>
            <a:lvl2pPr marL="341528" indent="0" algn="ctr">
              <a:buNone/>
              <a:defRPr sz="1494"/>
            </a:lvl2pPr>
            <a:lvl3pPr marL="683057" indent="0" algn="ctr">
              <a:buNone/>
              <a:defRPr sz="1345"/>
            </a:lvl3pPr>
            <a:lvl4pPr marL="1024585" indent="0" algn="ctr">
              <a:buNone/>
              <a:defRPr sz="1195"/>
            </a:lvl4pPr>
            <a:lvl5pPr marL="1366114" indent="0" algn="ctr">
              <a:buNone/>
              <a:defRPr sz="1195"/>
            </a:lvl5pPr>
            <a:lvl6pPr marL="1707642" indent="0" algn="ctr">
              <a:buNone/>
              <a:defRPr sz="1195"/>
            </a:lvl6pPr>
            <a:lvl7pPr marL="2049170" indent="0" algn="ctr">
              <a:buNone/>
              <a:defRPr sz="1195"/>
            </a:lvl7pPr>
            <a:lvl8pPr marL="2390699" indent="0" algn="ctr">
              <a:buNone/>
              <a:defRPr sz="1195"/>
            </a:lvl8pPr>
            <a:lvl9pPr marL="2732227" indent="0" algn="ctr">
              <a:buNone/>
              <a:defRPr sz="1195"/>
            </a:lvl9pPr>
          </a:lstStyle>
          <a:p>
            <a:r>
              <a:rPr lang="en-US" smtClean="0"/>
              <a:t>Click to edit Master subtitle style</a:t>
            </a:r>
            <a:endParaRPr lang="en-GB"/>
          </a:p>
        </p:txBody>
      </p:sp>
      <p:sp>
        <p:nvSpPr>
          <p:cNvPr id="4" name="Date Placeholder 3"/>
          <p:cNvSpPr>
            <a:spLocks noGrp="1"/>
          </p:cNvSpPr>
          <p:nvPr>
            <p:ph type="dt" sz="half" idx="10"/>
          </p:nvPr>
        </p:nvSpPr>
        <p:spPr>
          <a:xfrm>
            <a:off x="628650" y="6356356"/>
            <a:ext cx="2057400" cy="365125"/>
          </a:xfrm>
          <a:prstGeom prst="rect">
            <a:avLst/>
          </a:prstGeom>
        </p:spPr>
        <p:txBody>
          <a:bodyPr/>
          <a:lstStyle/>
          <a:p>
            <a:fld id="{9A0A4B29-A39E-404A-B085-B6BBE3D23973}" type="datetimeFigureOut">
              <a:rPr lang="en-GB" smtClean="0"/>
              <a:t>01/07/2017</a:t>
            </a:fld>
            <a:endParaRPr lang="en-GB"/>
          </a:p>
        </p:txBody>
      </p:sp>
      <p:sp>
        <p:nvSpPr>
          <p:cNvPr id="5" name="Footer Placeholder 4"/>
          <p:cNvSpPr>
            <a:spLocks noGrp="1"/>
          </p:cNvSpPr>
          <p:nvPr>
            <p:ph type="ftr" sz="quarter" idx="11"/>
          </p:nvPr>
        </p:nvSpPr>
        <p:spPr>
          <a:xfrm>
            <a:off x="3028950" y="6356356"/>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2" y="6356356"/>
            <a:ext cx="2057400" cy="365125"/>
          </a:xfrm>
          <a:prstGeom prst="rect">
            <a:avLst/>
          </a:prstGeom>
        </p:spPr>
        <p:txBody>
          <a:bodyPr/>
          <a:lstStyle/>
          <a:p>
            <a:fld id="{BB713FA1-A864-4643-B24E-B19F320E8040}" type="slidenum">
              <a:rPr lang="en-GB" smtClean="0"/>
              <a:t>‹#›</a:t>
            </a:fld>
            <a:endParaRPr lang="en-GB"/>
          </a:p>
        </p:txBody>
      </p:sp>
    </p:spTree>
    <p:extLst>
      <p:ext uri="{BB962C8B-B14F-4D97-AF65-F5344CB8AC3E}">
        <p14:creationId xmlns:p14="http://schemas.microsoft.com/office/powerpoint/2010/main" val="402937611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image" Target="../media/image1.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Picture 2"/>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l="50000" t="7085" r="17840" b="50000"/>
          <a:stretch/>
        </p:blipFill>
        <p:spPr bwMode="auto">
          <a:xfrm>
            <a:off x="0" y="0"/>
            <a:ext cx="9144000"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r="50000"/>
          <a:stretch/>
        </p:blipFill>
        <p:spPr bwMode="auto">
          <a:xfrm>
            <a:off x="179512" y="1095460"/>
            <a:ext cx="8775386" cy="5645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r="50000"/>
          <a:stretch/>
        </p:blipFill>
        <p:spPr bwMode="auto">
          <a:xfrm>
            <a:off x="2070901" y="175295"/>
            <a:ext cx="3329191"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r="50000"/>
          <a:stretch/>
        </p:blipFill>
        <p:spPr bwMode="auto">
          <a:xfrm>
            <a:off x="5625707" y="171074"/>
            <a:ext cx="3329191"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79512" y="175295"/>
            <a:ext cx="17145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userDrawn="1"/>
        </p:nvSpPr>
        <p:spPr>
          <a:xfrm>
            <a:off x="5616117" y="370620"/>
            <a:ext cx="3348372" cy="338554"/>
          </a:xfrm>
          <a:prstGeom prst="rect">
            <a:avLst/>
          </a:prstGeom>
          <a:noFill/>
        </p:spPr>
        <p:txBody>
          <a:bodyPr wrap="square" rtlCol="0">
            <a:spAutoFit/>
          </a:bodyPr>
          <a:lstStyle/>
          <a:p>
            <a:pPr algn="ctr"/>
            <a:fld id="{EE597932-8B38-4BFA-9C8A-C8CCE191D44B}" type="datetime2">
              <a:rPr lang="en-GB" sz="1600" smtClean="0">
                <a:latin typeface="Comic Sans MS" pitchFamily="66" charset="0"/>
              </a:rPr>
              <a:pPr algn="ctr"/>
              <a:t>Saturday, 01 July 2017</a:t>
            </a:fld>
            <a:endParaRPr lang="en-GB" sz="1600" dirty="0">
              <a:latin typeface="Comic Sans MS" pitchFamily="66" charset="0"/>
            </a:endParaRPr>
          </a:p>
        </p:txBody>
      </p:sp>
      <p:sp>
        <p:nvSpPr>
          <p:cNvPr id="9" name="TextBox 8"/>
          <p:cNvSpPr txBox="1"/>
          <p:nvPr userDrawn="1"/>
        </p:nvSpPr>
        <p:spPr>
          <a:xfrm>
            <a:off x="2051721" y="372730"/>
            <a:ext cx="3348372" cy="338554"/>
          </a:xfrm>
          <a:prstGeom prst="rect">
            <a:avLst/>
          </a:prstGeom>
          <a:noFill/>
        </p:spPr>
        <p:txBody>
          <a:bodyPr wrap="square" rtlCol="0">
            <a:spAutoFit/>
          </a:bodyPr>
          <a:lstStyle/>
          <a:p>
            <a:pPr algn="ctr"/>
            <a:r>
              <a:rPr lang="en-GB" sz="1600" dirty="0" smtClean="0">
                <a:latin typeface="Comic Sans MS" pitchFamily="66" charset="0"/>
              </a:rPr>
              <a:t>Problem</a:t>
            </a:r>
            <a:r>
              <a:rPr lang="en-GB" sz="1600" baseline="0" dirty="0" smtClean="0">
                <a:latin typeface="Comic Sans MS" pitchFamily="66" charset="0"/>
              </a:rPr>
              <a:t> Solving Strategies</a:t>
            </a:r>
            <a:endParaRPr lang="en-GB" sz="1600" dirty="0">
              <a:latin typeface="Comic Sans MS" pitchFamily="66" charset="0"/>
            </a:endParaRPr>
          </a:p>
        </p:txBody>
      </p:sp>
    </p:spTree>
    <p:extLst>
      <p:ext uri="{BB962C8B-B14F-4D97-AF65-F5344CB8AC3E}">
        <p14:creationId xmlns:p14="http://schemas.microsoft.com/office/powerpoint/2010/main" val="3484405657"/>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5" name="Picture 2"/>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l="50000" t="7085" r="17840" b="50000"/>
          <a:stretch/>
        </p:blipFill>
        <p:spPr bwMode="auto">
          <a:xfrm>
            <a:off x="0" y="0"/>
            <a:ext cx="9144000"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r="50000"/>
          <a:stretch/>
        </p:blipFill>
        <p:spPr bwMode="auto">
          <a:xfrm>
            <a:off x="2070901" y="5949281"/>
            <a:ext cx="6893587" cy="864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r="50000"/>
          <a:stretch/>
        </p:blipFill>
        <p:spPr bwMode="auto">
          <a:xfrm>
            <a:off x="2051720" y="1095460"/>
            <a:ext cx="6903178" cy="4637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r="50000"/>
          <a:stretch/>
        </p:blipFill>
        <p:spPr bwMode="auto">
          <a:xfrm>
            <a:off x="2070901" y="175295"/>
            <a:ext cx="3329191"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r="50000"/>
          <a:stretch/>
        </p:blipFill>
        <p:spPr bwMode="auto">
          <a:xfrm>
            <a:off x="179513" y="1095460"/>
            <a:ext cx="1714499" cy="5717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r="50000"/>
          <a:stretch/>
        </p:blipFill>
        <p:spPr bwMode="auto">
          <a:xfrm>
            <a:off x="5625707" y="171074"/>
            <a:ext cx="3329191"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79512" y="175295"/>
            <a:ext cx="17145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userDrawn="1"/>
        </p:nvSpPr>
        <p:spPr>
          <a:xfrm>
            <a:off x="5616117" y="370620"/>
            <a:ext cx="3348372" cy="338554"/>
          </a:xfrm>
          <a:prstGeom prst="rect">
            <a:avLst/>
          </a:prstGeom>
          <a:noFill/>
        </p:spPr>
        <p:txBody>
          <a:bodyPr wrap="square" rtlCol="0">
            <a:spAutoFit/>
          </a:bodyPr>
          <a:lstStyle/>
          <a:p>
            <a:pPr algn="ctr"/>
            <a:fld id="{EE597932-8B38-4BFA-9C8A-C8CCE191D44B}" type="datetime2">
              <a:rPr lang="en-GB" sz="1600" smtClean="0">
                <a:latin typeface="Comic Sans MS" pitchFamily="66" charset="0"/>
              </a:rPr>
              <a:pPr algn="ctr"/>
              <a:t>Saturday, 01 July 2017</a:t>
            </a:fld>
            <a:endParaRPr lang="en-GB" sz="1600" dirty="0">
              <a:latin typeface="Comic Sans MS" pitchFamily="66" charset="0"/>
            </a:endParaRPr>
          </a:p>
        </p:txBody>
      </p:sp>
      <p:sp>
        <p:nvSpPr>
          <p:cNvPr id="15" name="TextBox 14"/>
          <p:cNvSpPr txBox="1"/>
          <p:nvPr userDrawn="1"/>
        </p:nvSpPr>
        <p:spPr>
          <a:xfrm>
            <a:off x="2051721" y="372730"/>
            <a:ext cx="3348372" cy="338554"/>
          </a:xfrm>
          <a:prstGeom prst="rect">
            <a:avLst/>
          </a:prstGeom>
          <a:noFill/>
        </p:spPr>
        <p:txBody>
          <a:bodyPr wrap="square" rtlCol="0">
            <a:spAutoFit/>
          </a:bodyPr>
          <a:lstStyle/>
          <a:p>
            <a:pPr algn="ctr"/>
            <a:r>
              <a:rPr lang="en-GB" sz="1600" dirty="0" smtClean="0">
                <a:latin typeface="Comic Sans MS" pitchFamily="66" charset="0"/>
              </a:rPr>
              <a:t>Problem</a:t>
            </a:r>
            <a:r>
              <a:rPr lang="en-GB" sz="1600" baseline="0" dirty="0" smtClean="0">
                <a:latin typeface="Comic Sans MS" pitchFamily="66" charset="0"/>
              </a:rPr>
              <a:t> Solving Strategies</a:t>
            </a:r>
            <a:endParaRPr lang="en-GB" sz="1600" dirty="0">
              <a:latin typeface="Comic Sans MS" pitchFamily="66" charset="0"/>
            </a:endParaRPr>
          </a:p>
        </p:txBody>
      </p:sp>
      <p:sp>
        <p:nvSpPr>
          <p:cNvPr id="17" name="TextBox 16"/>
          <p:cNvSpPr txBox="1"/>
          <p:nvPr userDrawn="1"/>
        </p:nvSpPr>
        <p:spPr>
          <a:xfrm>
            <a:off x="2063552" y="5949281"/>
            <a:ext cx="6918077" cy="830997"/>
          </a:xfrm>
          <a:prstGeom prst="rect">
            <a:avLst/>
          </a:prstGeom>
          <a:noFill/>
        </p:spPr>
        <p:txBody>
          <a:bodyPr wrap="square" rtlCol="0">
            <a:spAutoFit/>
          </a:bodyPr>
          <a:lstStyle/>
          <a:p>
            <a:r>
              <a:rPr lang="en-GB" sz="1600" u="sng" dirty="0" smtClean="0">
                <a:latin typeface="Comic Sans MS" pitchFamily="66" charset="0"/>
              </a:rPr>
              <a:t>Keywords</a:t>
            </a:r>
          </a:p>
          <a:p>
            <a:r>
              <a:rPr lang="en-GB" sz="1600" dirty="0" smtClean="0">
                <a:latin typeface="Comic Sans MS" pitchFamily="66" charset="0"/>
              </a:rPr>
              <a:t>Estimate, information, bar model, picture/diagram, formulae, equation, sentence</a:t>
            </a:r>
            <a:endParaRPr lang="en-GB" sz="1600" dirty="0">
              <a:latin typeface="Comic Sans MS" pitchFamily="66" charset="0"/>
            </a:endParaRPr>
          </a:p>
        </p:txBody>
      </p:sp>
      <p:sp>
        <p:nvSpPr>
          <p:cNvPr id="16" name="TextBox 15"/>
          <p:cNvSpPr txBox="1"/>
          <p:nvPr userDrawn="1"/>
        </p:nvSpPr>
        <p:spPr>
          <a:xfrm>
            <a:off x="179512" y="1165852"/>
            <a:ext cx="1714500" cy="584775"/>
          </a:xfrm>
          <a:prstGeom prst="rect">
            <a:avLst/>
          </a:prstGeom>
          <a:noFill/>
        </p:spPr>
        <p:txBody>
          <a:bodyPr wrap="square" rtlCol="0">
            <a:spAutoFit/>
          </a:bodyPr>
          <a:lstStyle/>
          <a:p>
            <a:pPr algn="ctr"/>
            <a:r>
              <a:rPr lang="en-GB" sz="1600" u="sng" dirty="0" smtClean="0">
                <a:latin typeface="Comic Sans MS" pitchFamily="66" charset="0"/>
              </a:rPr>
              <a:t>Lesson Objectives</a:t>
            </a:r>
            <a:r>
              <a:rPr lang="en-GB" sz="1600" dirty="0" smtClean="0">
                <a:latin typeface="Comic Sans MS" pitchFamily="66" charset="0"/>
              </a:rPr>
              <a:t>:</a:t>
            </a:r>
            <a:endParaRPr lang="en-GB" sz="1600" dirty="0">
              <a:latin typeface="Comic Sans MS" pitchFamily="66" charset="0"/>
            </a:endParaRPr>
          </a:p>
        </p:txBody>
      </p:sp>
      <p:sp>
        <p:nvSpPr>
          <p:cNvPr id="18" name="TextBox 17"/>
          <p:cNvSpPr txBox="1"/>
          <p:nvPr userDrawn="1"/>
        </p:nvSpPr>
        <p:spPr>
          <a:xfrm>
            <a:off x="176890" y="1773446"/>
            <a:ext cx="1714499" cy="5047536"/>
          </a:xfrm>
          <a:prstGeom prst="rect">
            <a:avLst/>
          </a:prstGeom>
          <a:noFill/>
        </p:spPr>
        <p:txBody>
          <a:bodyPr wrap="square" rtlCol="0">
            <a:spAutoFit/>
          </a:bodyPr>
          <a:lstStyle/>
          <a:p>
            <a:r>
              <a:rPr lang="en-GB" sz="1400" dirty="0" smtClean="0">
                <a:latin typeface="Comic Sans MS" pitchFamily="66" charset="0"/>
              </a:rPr>
              <a:t>Developing students will be able to highlight key information on problem solving questions.</a:t>
            </a:r>
          </a:p>
          <a:p>
            <a:endParaRPr lang="en-GB" sz="1400" dirty="0" smtClean="0">
              <a:latin typeface="Comic Sans MS" pitchFamily="66" charset="0"/>
            </a:endParaRPr>
          </a:p>
          <a:p>
            <a:r>
              <a:rPr lang="en-GB" sz="1400" dirty="0" smtClean="0">
                <a:latin typeface="Comic Sans MS" pitchFamily="66" charset="0"/>
              </a:rPr>
              <a:t>Secure students will be able to plan and structure an answer to a problem solving question.</a:t>
            </a:r>
          </a:p>
          <a:p>
            <a:endParaRPr lang="en-GB" sz="1400" dirty="0" smtClean="0">
              <a:latin typeface="Comic Sans MS" pitchFamily="66" charset="0"/>
            </a:endParaRPr>
          </a:p>
          <a:p>
            <a:r>
              <a:rPr lang="en-GB" sz="1400" dirty="0" smtClean="0">
                <a:latin typeface="Comic Sans MS" pitchFamily="66" charset="0"/>
              </a:rPr>
              <a:t>Excelling students will be able to structure answers in such a way to successfully achieve the maximum marks from each question.</a:t>
            </a:r>
          </a:p>
        </p:txBody>
      </p:sp>
    </p:spTree>
    <p:extLst>
      <p:ext uri="{BB962C8B-B14F-4D97-AF65-F5344CB8AC3E}">
        <p14:creationId xmlns:p14="http://schemas.microsoft.com/office/powerpoint/2010/main" val="2492940549"/>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63" r:id="rId3"/>
    <p:sldLayoutId id="2147483664" r:id="rId4"/>
    <p:sldLayoutId id="2147483667" r:id="rId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7870" t="25500" r="70474" b="63300"/>
          <a:stretch/>
        </p:blipFill>
        <p:spPr>
          <a:xfrm>
            <a:off x="2771800" y="1412776"/>
            <a:ext cx="5445605" cy="1584176"/>
          </a:xfrm>
          <a:prstGeom prst="rect">
            <a:avLst/>
          </a:prstGeom>
          <a:ln w="38100">
            <a:solidFill>
              <a:schemeClr val="tx1"/>
            </a:solidFill>
          </a:ln>
        </p:spPr>
      </p:pic>
      <p:pic>
        <p:nvPicPr>
          <p:cNvPr id="1026" name="Picture 2" descr="Image result for problem solv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7227" y="3140968"/>
            <a:ext cx="3714750" cy="240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8046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55576" y="4437112"/>
            <a:ext cx="7683896" cy="2175341"/>
            <a:chOff x="-1373" y="4426251"/>
            <a:chExt cx="7683896" cy="2175341"/>
          </a:xfrm>
        </p:grpSpPr>
        <p:sp>
          <p:nvSpPr>
            <p:cNvPr id="9" name="Rounded Rectangular Callout 8"/>
            <p:cNvSpPr/>
            <p:nvPr/>
          </p:nvSpPr>
          <p:spPr>
            <a:xfrm rot="5400000">
              <a:off x="2796459" y="1628419"/>
              <a:ext cx="2088232" cy="7683896"/>
            </a:xfrm>
            <a:prstGeom prst="wedgeRoundRectCallout">
              <a:avLst>
                <a:gd name="adj1" fmla="val 49924"/>
                <a:gd name="adj2" fmla="val 27436"/>
                <a:gd name="adj3" fmla="val 16667"/>
              </a:avLst>
            </a:prstGeom>
            <a:solidFill>
              <a:schemeClr val="bg1"/>
            </a:soli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p:cNvSpPr txBox="1"/>
            <p:nvPr/>
          </p:nvSpPr>
          <p:spPr>
            <a:xfrm>
              <a:off x="337707" y="4570267"/>
              <a:ext cx="4464496" cy="2031325"/>
            </a:xfrm>
            <a:prstGeom prst="rect">
              <a:avLst/>
            </a:prstGeom>
            <a:noFill/>
          </p:spPr>
          <p:txBody>
            <a:bodyPr wrap="square" rtlCol="0">
              <a:spAutoFit/>
            </a:bodyPr>
            <a:lstStyle/>
            <a:p>
              <a:r>
                <a:rPr lang="en-GB" sz="1400" b="1" u="sng" dirty="0" smtClean="0">
                  <a:latin typeface="Comic Sans MS" panose="030F0702030302020204" pitchFamily="66" charset="0"/>
                  <a:cs typeface="Times New Roman" pitchFamily="18" charset="0"/>
                </a:rPr>
                <a:t>Mark Scheme</a:t>
              </a:r>
            </a:p>
            <a:p>
              <a:r>
                <a:rPr lang="en-GB" sz="1400" dirty="0" smtClean="0">
                  <a:latin typeface="Comic Sans MS" panose="030F0702030302020204" pitchFamily="66" charset="0"/>
                  <a:cs typeface="Times New Roman" pitchFamily="18" charset="0"/>
                </a:rPr>
                <a:t>Area of the room : 4 x 8 + 4 x 6 = 56</a:t>
              </a:r>
            </a:p>
            <a:p>
              <a:r>
                <a:rPr lang="en-GB" sz="1400" dirty="0" smtClean="0">
                  <a:latin typeface="Comic Sans MS" panose="030F0702030302020204" pitchFamily="66" charset="0"/>
                  <a:cs typeface="Times New Roman" pitchFamily="18" charset="0"/>
                </a:rPr>
                <a:t>Area of a tile : 0.5m x 0.5m = 0.25</a:t>
              </a:r>
            </a:p>
            <a:p>
              <a:r>
                <a:rPr lang="en-GB" sz="1400" dirty="0" smtClean="0">
                  <a:latin typeface="Comic Sans MS" panose="030F0702030302020204" pitchFamily="66" charset="0"/>
                  <a:cs typeface="Times New Roman" pitchFamily="18" charset="0"/>
                </a:rPr>
                <a:t>Number of tiles : 56 </a:t>
              </a:r>
              <a:r>
                <a:rPr lang="en-GB" sz="1400" dirty="0">
                  <a:latin typeface="Comic Sans MS" panose="030F0702030302020204" pitchFamily="66" charset="0"/>
                  <a:cs typeface="Times New Roman" pitchFamily="18" charset="0"/>
                </a:rPr>
                <a:t>÷ </a:t>
              </a:r>
              <a:r>
                <a:rPr lang="en-GB" sz="1400" dirty="0" smtClean="0">
                  <a:latin typeface="Comic Sans MS" panose="030F0702030302020204" pitchFamily="66" charset="0"/>
                  <a:cs typeface="Times New Roman" pitchFamily="18" charset="0"/>
                </a:rPr>
                <a:t> 0.25 = 224</a:t>
              </a:r>
            </a:p>
            <a:p>
              <a:r>
                <a:rPr lang="en-GB" sz="1400" dirty="0" smtClean="0">
                  <a:latin typeface="Comic Sans MS" panose="030F0702030302020204" pitchFamily="66" charset="0"/>
                  <a:cs typeface="Times New Roman" pitchFamily="18" charset="0"/>
                </a:rPr>
                <a:t>Number of packets : 224 ÷ 32 = </a:t>
              </a:r>
              <a:r>
                <a:rPr lang="en-GB" sz="1400" b="1" dirty="0" smtClean="0">
                  <a:latin typeface="Comic Sans MS" panose="030F0702030302020204" pitchFamily="66" charset="0"/>
                  <a:cs typeface="Times New Roman" pitchFamily="18" charset="0"/>
                </a:rPr>
                <a:t>7</a:t>
              </a:r>
              <a:endParaRPr lang="en-GB" sz="1400" b="1" dirty="0">
                <a:latin typeface="Comic Sans MS" panose="030F0702030302020204" pitchFamily="66" charset="0"/>
                <a:cs typeface="Times New Roman" pitchFamily="18" charset="0"/>
              </a:endParaRPr>
            </a:p>
            <a:p>
              <a:r>
                <a:rPr lang="en-GB" sz="1400" dirty="0">
                  <a:latin typeface="Comic Sans MS" panose="030F0702030302020204" pitchFamily="66" charset="0"/>
                  <a:cs typeface="Times New Roman" pitchFamily="18" charset="0"/>
                </a:rPr>
                <a:t>Area of a </a:t>
              </a:r>
              <a:r>
                <a:rPr lang="en-GB" sz="1400" dirty="0" smtClean="0">
                  <a:latin typeface="Comic Sans MS" panose="030F0702030302020204" pitchFamily="66" charset="0"/>
                  <a:cs typeface="Times New Roman" pitchFamily="18" charset="0"/>
                </a:rPr>
                <a:t>wood strip : 2m </a:t>
              </a:r>
              <a:r>
                <a:rPr lang="en-GB" sz="1400" dirty="0">
                  <a:latin typeface="Comic Sans MS" panose="030F0702030302020204" pitchFamily="66" charset="0"/>
                  <a:cs typeface="Times New Roman" pitchFamily="18" charset="0"/>
                </a:rPr>
                <a:t>x </a:t>
              </a:r>
              <a:r>
                <a:rPr lang="en-GB" sz="1400" dirty="0" smtClean="0">
                  <a:latin typeface="Comic Sans MS" panose="030F0702030302020204" pitchFamily="66" charset="0"/>
                  <a:cs typeface="Times New Roman" pitchFamily="18" charset="0"/>
                </a:rPr>
                <a:t>0.25m </a:t>
              </a:r>
              <a:r>
                <a:rPr lang="en-GB" sz="1400" dirty="0">
                  <a:latin typeface="Comic Sans MS" panose="030F0702030302020204" pitchFamily="66" charset="0"/>
                  <a:cs typeface="Times New Roman" pitchFamily="18" charset="0"/>
                </a:rPr>
                <a:t>= </a:t>
              </a:r>
              <a:r>
                <a:rPr lang="en-GB" sz="1400" dirty="0" smtClean="0">
                  <a:latin typeface="Comic Sans MS" panose="030F0702030302020204" pitchFamily="66" charset="0"/>
                  <a:cs typeface="Times New Roman" pitchFamily="18" charset="0"/>
                </a:rPr>
                <a:t>1</a:t>
              </a:r>
              <a:endParaRPr lang="en-GB" sz="1400" dirty="0">
                <a:latin typeface="Comic Sans MS" panose="030F0702030302020204" pitchFamily="66" charset="0"/>
                <a:cs typeface="Times New Roman" pitchFamily="18" charset="0"/>
              </a:endParaRPr>
            </a:p>
            <a:p>
              <a:r>
                <a:rPr lang="en-GB" sz="1400" dirty="0">
                  <a:latin typeface="Comic Sans MS" panose="030F0702030302020204" pitchFamily="66" charset="0"/>
                  <a:cs typeface="Times New Roman" pitchFamily="18" charset="0"/>
                </a:rPr>
                <a:t>Number of </a:t>
              </a:r>
              <a:r>
                <a:rPr lang="en-GB" sz="1400" dirty="0" smtClean="0">
                  <a:latin typeface="Comic Sans MS" panose="030F0702030302020204" pitchFamily="66" charset="0"/>
                  <a:cs typeface="Times New Roman" pitchFamily="18" charset="0"/>
                </a:rPr>
                <a:t>wood strips : </a:t>
              </a:r>
              <a:r>
                <a:rPr lang="en-GB" sz="1400" dirty="0">
                  <a:latin typeface="Comic Sans MS" panose="030F0702030302020204" pitchFamily="66" charset="0"/>
                  <a:cs typeface="Times New Roman" pitchFamily="18" charset="0"/>
                </a:rPr>
                <a:t>56 ÷ </a:t>
              </a:r>
              <a:r>
                <a:rPr lang="en-GB" sz="1400" dirty="0" smtClean="0">
                  <a:latin typeface="Comic Sans MS" panose="030F0702030302020204" pitchFamily="66" charset="0"/>
                  <a:cs typeface="Times New Roman" pitchFamily="18" charset="0"/>
                </a:rPr>
                <a:t>0.5 </a:t>
              </a:r>
              <a:r>
                <a:rPr lang="en-GB" sz="1400" dirty="0">
                  <a:latin typeface="Comic Sans MS" panose="030F0702030302020204" pitchFamily="66" charset="0"/>
                  <a:cs typeface="Times New Roman" pitchFamily="18" charset="0"/>
                </a:rPr>
                <a:t>= </a:t>
              </a:r>
              <a:r>
                <a:rPr lang="en-GB" sz="1400" dirty="0" smtClean="0">
                  <a:latin typeface="Comic Sans MS" panose="030F0702030302020204" pitchFamily="66" charset="0"/>
                  <a:cs typeface="Times New Roman" pitchFamily="18" charset="0"/>
                </a:rPr>
                <a:t>112</a:t>
              </a:r>
              <a:endParaRPr lang="en-GB" sz="1400" dirty="0" smtClean="0">
                <a:latin typeface="Comic Sans MS" panose="030F0702030302020204" pitchFamily="66" charset="0"/>
                <a:cs typeface="Times New Roman" pitchFamily="18" charset="0"/>
              </a:endParaRPr>
            </a:p>
            <a:p>
              <a:r>
                <a:rPr lang="en-GB" sz="1400" dirty="0" smtClean="0">
                  <a:latin typeface="Comic Sans MS" panose="030F0702030302020204" pitchFamily="66" charset="0"/>
                  <a:cs typeface="Times New Roman" pitchFamily="18" charset="0"/>
                </a:rPr>
                <a:t>Number of packets </a:t>
              </a:r>
              <a:r>
                <a:rPr lang="en-GB" sz="1400" smtClean="0">
                  <a:latin typeface="Comic Sans MS" panose="030F0702030302020204" pitchFamily="66" charset="0"/>
                  <a:cs typeface="Times New Roman" pitchFamily="18" charset="0"/>
                </a:rPr>
                <a:t>: </a:t>
              </a:r>
              <a:r>
                <a:rPr lang="en-GB" sz="1400" smtClean="0">
                  <a:latin typeface="Comic Sans MS" panose="030F0702030302020204" pitchFamily="66" charset="0"/>
                  <a:cs typeface="Times New Roman" pitchFamily="18" charset="0"/>
                </a:rPr>
                <a:t>112</a:t>
              </a:r>
              <a:r>
                <a:rPr lang="en-GB" sz="1400" smtClean="0">
                  <a:latin typeface="Comic Sans MS" panose="030F0702030302020204" pitchFamily="66" charset="0"/>
                  <a:cs typeface="Times New Roman" pitchFamily="18" charset="0"/>
                </a:rPr>
                <a:t> </a:t>
              </a:r>
              <a:r>
                <a:rPr lang="en-GB" sz="1400" dirty="0" smtClean="0">
                  <a:latin typeface="Comic Sans MS" panose="030F0702030302020204" pitchFamily="66" charset="0"/>
                  <a:cs typeface="Times New Roman" pitchFamily="18" charset="0"/>
                </a:rPr>
                <a:t>÷ 10 </a:t>
              </a:r>
              <a:r>
                <a:rPr lang="en-GB" sz="1400" smtClean="0">
                  <a:latin typeface="Comic Sans MS" panose="030F0702030302020204" pitchFamily="66" charset="0"/>
                  <a:cs typeface="Times New Roman" pitchFamily="18" charset="0"/>
                </a:rPr>
                <a:t>= </a:t>
              </a:r>
              <a:r>
                <a:rPr lang="en-GB" sz="1400" smtClean="0">
                  <a:latin typeface="Comic Sans MS" panose="030F0702030302020204" pitchFamily="66" charset="0"/>
                  <a:cs typeface="Times New Roman" pitchFamily="18" charset="0"/>
                </a:rPr>
                <a:t>11.2</a:t>
              </a:r>
              <a:r>
                <a:rPr lang="en-GB" sz="1400" smtClean="0">
                  <a:latin typeface="Comic Sans MS" panose="030F0702030302020204" pitchFamily="66" charset="0"/>
                  <a:cs typeface="Times New Roman" pitchFamily="18" charset="0"/>
                </a:rPr>
                <a:t> </a:t>
              </a:r>
              <a:r>
                <a:rPr lang="en-GB" sz="1400" b="1" smtClean="0">
                  <a:latin typeface="Comic Sans MS" panose="030F0702030302020204" pitchFamily="66" charset="0"/>
                  <a:cs typeface="Times New Roman" pitchFamily="18" charset="0"/>
                </a:rPr>
                <a:t>(12)</a:t>
              </a:r>
              <a:endParaRPr lang="en-GB" sz="1400" b="1" dirty="0">
                <a:latin typeface="Comic Sans MS" panose="030F0702030302020204" pitchFamily="66" charset="0"/>
                <a:cs typeface="Times New Roman" pitchFamily="18" charset="0"/>
              </a:endParaRPr>
            </a:p>
            <a:p>
              <a:endParaRPr lang="en-GB" sz="1400" dirty="0">
                <a:latin typeface="Comic Sans MS" panose="030F0702030302020204" pitchFamily="66" charset="0"/>
                <a:cs typeface="Times New Roman" pitchFamily="18" charset="0"/>
              </a:endParaRPr>
            </a:p>
          </p:txBody>
        </p:sp>
        <p:sp>
          <p:nvSpPr>
            <p:cNvPr id="10" name="TextBox 9"/>
            <p:cNvSpPr txBox="1"/>
            <p:nvPr/>
          </p:nvSpPr>
          <p:spPr>
            <a:xfrm>
              <a:off x="4169176" y="4785710"/>
              <a:ext cx="3297323" cy="1600438"/>
            </a:xfrm>
            <a:prstGeom prst="rect">
              <a:avLst/>
            </a:prstGeom>
            <a:noFill/>
          </p:spPr>
          <p:txBody>
            <a:bodyPr wrap="square" rtlCol="0">
              <a:spAutoFit/>
            </a:bodyPr>
            <a:lstStyle/>
            <a:p>
              <a:r>
                <a:rPr lang="en-GB" sz="1400" b="1" dirty="0" smtClean="0">
                  <a:latin typeface="Comic Sans MS" panose="030F0702030302020204" pitchFamily="66" charset="0"/>
                  <a:cs typeface="Times New Roman" pitchFamily="18" charset="0"/>
                </a:rPr>
                <a:t>1 mark </a:t>
              </a:r>
              <a:r>
                <a:rPr lang="en-GB" sz="1400" dirty="0" smtClean="0">
                  <a:latin typeface="Comic Sans MS" panose="030F0702030302020204" pitchFamily="66" charset="0"/>
                  <a:cs typeface="Times New Roman" pitchFamily="18" charset="0"/>
                </a:rPr>
                <a:t>for area of the room</a:t>
              </a:r>
            </a:p>
            <a:p>
              <a:r>
                <a:rPr lang="en-GB" sz="1400" b="1" dirty="0" smtClean="0">
                  <a:latin typeface="Comic Sans MS" panose="030F0702030302020204" pitchFamily="66" charset="0"/>
                  <a:cs typeface="Times New Roman" pitchFamily="18" charset="0"/>
                </a:rPr>
                <a:t>1 mark </a:t>
              </a:r>
              <a:r>
                <a:rPr lang="en-GB" sz="1400" dirty="0" smtClean="0">
                  <a:latin typeface="Comic Sans MS" panose="030F0702030302020204" pitchFamily="66" charset="0"/>
                  <a:cs typeface="Times New Roman" pitchFamily="18" charset="0"/>
                </a:rPr>
                <a:t>0.5 </a:t>
              </a:r>
              <a:r>
                <a:rPr lang="en-GB" sz="1400" dirty="0">
                  <a:latin typeface="Comic Sans MS" panose="030F0702030302020204" pitchFamily="66" charset="0"/>
                  <a:cs typeface="Times New Roman" pitchFamily="18" charset="0"/>
                </a:rPr>
                <a:t>x </a:t>
              </a:r>
              <a:r>
                <a:rPr lang="en-GB" sz="1400" dirty="0" smtClean="0">
                  <a:latin typeface="Comic Sans MS" panose="030F0702030302020204" pitchFamily="66" charset="0"/>
                  <a:cs typeface="Times New Roman" pitchFamily="18" charset="0"/>
                </a:rPr>
                <a:t>0.5 = 0.25 </a:t>
              </a:r>
            </a:p>
            <a:p>
              <a:r>
                <a:rPr lang="en-GB" sz="1400" b="1" dirty="0" smtClean="0">
                  <a:latin typeface="Comic Sans MS" panose="030F0702030302020204" pitchFamily="66" charset="0"/>
                  <a:cs typeface="Times New Roman" pitchFamily="18" charset="0"/>
                </a:rPr>
                <a:t>1 mark </a:t>
              </a:r>
              <a:r>
                <a:rPr lang="en-GB" sz="1400" dirty="0" smtClean="0">
                  <a:latin typeface="Comic Sans MS" panose="030F0702030302020204" pitchFamily="66" charset="0"/>
                  <a:cs typeface="Times New Roman" pitchFamily="18" charset="0"/>
                </a:rPr>
                <a:t>for 56 </a:t>
              </a:r>
              <a:r>
                <a:rPr lang="en-GB" sz="1400" dirty="0">
                  <a:latin typeface="Comic Sans MS" panose="030F0702030302020204" pitchFamily="66" charset="0"/>
                  <a:cs typeface="Times New Roman" pitchFamily="18" charset="0"/>
                </a:rPr>
                <a:t>÷ </a:t>
              </a:r>
              <a:r>
                <a:rPr lang="en-GB" sz="1400" dirty="0" smtClean="0">
                  <a:latin typeface="Comic Sans MS" panose="030F0702030302020204" pitchFamily="66" charset="0"/>
                  <a:cs typeface="Times New Roman" pitchFamily="18" charset="0"/>
                </a:rPr>
                <a:t> ‘0.25’</a:t>
              </a:r>
            </a:p>
            <a:p>
              <a:r>
                <a:rPr lang="en-GB" sz="1400" b="1" dirty="0" smtClean="0">
                  <a:latin typeface="Comic Sans MS" panose="030F0702030302020204" pitchFamily="66" charset="0"/>
                  <a:cs typeface="Times New Roman" pitchFamily="18" charset="0"/>
                </a:rPr>
                <a:t>1 mark </a:t>
              </a:r>
              <a:r>
                <a:rPr lang="en-GB" sz="1400" dirty="0" smtClean="0">
                  <a:latin typeface="Comic Sans MS" panose="030F0702030302020204" pitchFamily="66" charset="0"/>
                  <a:cs typeface="Times New Roman" pitchFamily="18" charset="0"/>
                </a:rPr>
                <a:t>for 2 x </a:t>
              </a:r>
              <a:r>
                <a:rPr lang="en-GB" sz="1400" dirty="0" smtClean="0">
                  <a:latin typeface="Comic Sans MS" panose="030F0702030302020204" pitchFamily="66" charset="0"/>
                  <a:cs typeface="Times New Roman" pitchFamily="18" charset="0"/>
                </a:rPr>
                <a:t>0.25 </a:t>
              </a:r>
              <a:r>
                <a:rPr lang="en-GB" sz="1400" dirty="0" smtClean="0">
                  <a:latin typeface="Comic Sans MS" panose="030F0702030302020204" pitchFamily="66" charset="0"/>
                  <a:cs typeface="Times New Roman" pitchFamily="18" charset="0"/>
                </a:rPr>
                <a:t>= </a:t>
              </a:r>
              <a:r>
                <a:rPr lang="en-GB" sz="1400" dirty="0" smtClean="0">
                  <a:latin typeface="Comic Sans MS" panose="030F0702030302020204" pitchFamily="66" charset="0"/>
                  <a:cs typeface="Times New Roman" pitchFamily="18" charset="0"/>
                </a:rPr>
                <a:t>0.5</a:t>
              </a:r>
              <a:endParaRPr lang="en-GB" sz="1400" dirty="0" smtClean="0">
                <a:latin typeface="Comic Sans MS" panose="030F0702030302020204" pitchFamily="66" charset="0"/>
                <a:cs typeface="Times New Roman" pitchFamily="18" charset="0"/>
              </a:endParaRPr>
            </a:p>
            <a:p>
              <a:r>
                <a:rPr lang="en-GB" sz="1400" b="1" dirty="0" smtClean="0">
                  <a:latin typeface="Comic Sans MS" panose="030F0702030302020204" pitchFamily="66" charset="0"/>
                  <a:cs typeface="Times New Roman" pitchFamily="18" charset="0"/>
                </a:rPr>
                <a:t>1 </a:t>
              </a:r>
              <a:r>
                <a:rPr lang="en-GB" sz="1400" b="1" dirty="0">
                  <a:latin typeface="Comic Sans MS" panose="030F0702030302020204" pitchFamily="66" charset="0"/>
                  <a:cs typeface="Times New Roman" pitchFamily="18" charset="0"/>
                </a:rPr>
                <a:t>mark </a:t>
              </a:r>
              <a:r>
                <a:rPr lang="en-GB" sz="1400" dirty="0">
                  <a:latin typeface="Comic Sans MS" panose="030F0702030302020204" pitchFamily="66" charset="0"/>
                  <a:cs typeface="Times New Roman" pitchFamily="18" charset="0"/>
                </a:rPr>
                <a:t>for </a:t>
              </a:r>
              <a:r>
                <a:rPr lang="en-GB" sz="1400" dirty="0" smtClean="0">
                  <a:latin typeface="Comic Sans MS" panose="030F0702030302020204" pitchFamily="66" charset="0"/>
                  <a:cs typeface="Times New Roman" pitchFamily="18" charset="0"/>
                </a:rPr>
                <a:t>7 packets or 6 packets</a:t>
              </a:r>
              <a:endParaRPr lang="en-GB" sz="1400" dirty="0">
                <a:latin typeface="Comic Sans MS" panose="030F0702030302020204" pitchFamily="66" charset="0"/>
                <a:cs typeface="Times New Roman" pitchFamily="18" charset="0"/>
              </a:endParaRPr>
            </a:p>
            <a:p>
              <a:r>
                <a:rPr lang="en-GB" sz="1400" b="1" dirty="0" smtClean="0">
                  <a:latin typeface="Comic Sans MS" panose="030F0702030302020204" pitchFamily="66" charset="0"/>
                  <a:cs typeface="Times New Roman" pitchFamily="18" charset="0"/>
                </a:rPr>
                <a:t>1 mark</a:t>
              </a:r>
              <a:r>
                <a:rPr lang="en-GB" sz="1400" dirty="0" smtClean="0">
                  <a:latin typeface="Comic Sans MS" panose="030F0702030302020204" pitchFamily="66" charset="0"/>
                  <a:cs typeface="Times New Roman" pitchFamily="18" charset="0"/>
                </a:rPr>
                <a:t> for a conclusion supported by their calculations</a:t>
              </a:r>
              <a:endParaRPr lang="en-GB" sz="1400" b="1" dirty="0" smtClean="0">
                <a:latin typeface="Comic Sans MS" panose="030F0702030302020204" pitchFamily="66" charset="0"/>
                <a:cs typeface="Times New Roman" pitchFamily="18" charset="0"/>
              </a:endParaRPr>
            </a:p>
          </p:txBody>
        </p:sp>
      </p:grpSp>
      <p:sp>
        <p:nvSpPr>
          <p:cNvPr id="2" name="Rectangle 1"/>
          <p:cNvSpPr/>
          <p:nvPr/>
        </p:nvSpPr>
        <p:spPr>
          <a:xfrm>
            <a:off x="3238502" y="1095624"/>
            <a:ext cx="2718041" cy="400110"/>
          </a:xfrm>
          <a:prstGeom prst="rect">
            <a:avLst/>
          </a:prstGeom>
        </p:spPr>
        <p:txBody>
          <a:bodyPr wrap="square">
            <a:spAutoFit/>
          </a:bodyPr>
          <a:lstStyle/>
          <a:p>
            <a:pPr algn="ctr">
              <a:defRPr/>
            </a:pPr>
            <a:r>
              <a:rPr lang="en-GB" sz="2000" kern="10" dirty="0" smtClean="0">
                <a:ln w="9525">
                  <a:solidFill>
                    <a:srgbClr val="000000"/>
                  </a:solidFill>
                  <a:round/>
                  <a:headEnd/>
                  <a:tailEnd/>
                </a:ln>
                <a:latin typeface="Comic Sans MS" pitchFamily="66" charset="0"/>
              </a:rPr>
              <a:t>Jason’s Van Hire</a:t>
            </a:r>
            <a:endParaRPr lang="en-GB" sz="2000" kern="10" dirty="0">
              <a:ln w="9525">
                <a:solidFill>
                  <a:srgbClr val="000000"/>
                </a:solidFill>
                <a:round/>
                <a:headEnd/>
                <a:tailEnd/>
              </a:ln>
              <a:latin typeface="Comic Sans MS" pitchFamily="66" charset="0"/>
            </a:endParaRPr>
          </a:p>
        </p:txBody>
      </p:sp>
      <p:grpSp>
        <p:nvGrpSpPr>
          <p:cNvPr id="3" name="Group 2"/>
          <p:cNvGrpSpPr/>
          <p:nvPr/>
        </p:nvGrpSpPr>
        <p:grpSpPr>
          <a:xfrm>
            <a:off x="766628" y="1467309"/>
            <a:ext cx="7672845" cy="2527251"/>
            <a:chOff x="87299" y="1483539"/>
            <a:chExt cx="7672845" cy="2527251"/>
          </a:xfrm>
        </p:grpSpPr>
        <p:sp>
          <p:nvSpPr>
            <p:cNvPr id="4" name="Rounded Rectangular Callout 3"/>
            <p:cNvSpPr/>
            <p:nvPr/>
          </p:nvSpPr>
          <p:spPr>
            <a:xfrm rot="5400000">
              <a:off x="2660096" y="-1089258"/>
              <a:ext cx="2527251" cy="7672845"/>
            </a:xfrm>
            <a:prstGeom prst="wedgeRoundRectCallout">
              <a:avLst>
                <a:gd name="adj1" fmla="val 49924"/>
                <a:gd name="adj2" fmla="val 27436"/>
                <a:gd name="adj3" fmla="val 16667"/>
              </a:avLst>
            </a:prstGeom>
            <a:solidFill>
              <a:schemeClr val="bg1"/>
            </a:soli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5" name="TextBox 4"/>
            <p:cNvSpPr txBox="1"/>
            <p:nvPr/>
          </p:nvSpPr>
          <p:spPr>
            <a:xfrm>
              <a:off x="4227727" y="1764018"/>
              <a:ext cx="3316391" cy="2246769"/>
            </a:xfrm>
            <a:prstGeom prst="rect">
              <a:avLst/>
            </a:prstGeom>
            <a:noFill/>
          </p:spPr>
          <p:txBody>
            <a:bodyPr wrap="square" rtlCol="0">
              <a:spAutoFit/>
            </a:bodyPr>
            <a:lstStyle/>
            <a:p>
              <a:r>
                <a:rPr lang="en-GB" sz="1400" b="1" dirty="0" smtClean="0">
                  <a:latin typeface="Comic Sans MS" panose="030F0702030302020204" pitchFamily="66" charset="0"/>
                  <a:cs typeface="Times New Roman" pitchFamily="18" charset="0"/>
                </a:rPr>
                <a:t>1 mark </a:t>
              </a:r>
              <a:r>
                <a:rPr lang="en-GB" sz="1400" dirty="0" smtClean="0">
                  <a:latin typeface="Comic Sans MS" panose="030F0702030302020204" pitchFamily="66" charset="0"/>
                  <a:cs typeface="Times New Roman" pitchFamily="18" charset="0"/>
                </a:rPr>
                <a:t>for any one distance identified </a:t>
              </a:r>
            </a:p>
            <a:p>
              <a:r>
                <a:rPr lang="en-GB" sz="1400" b="1" dirty="0" smtClean="0">
                  <a:latin typeface="Comic Sans MS" panose="030F0702030302020204" pitchFamily="66" charset="0"/>
                  <a:cs typeface="Times New Roman" pitchFamily="18" charset="0"/>
                </a:rPr>
                <a:t>1 mark </a:t>
              </a:r>
              <a:r>
                <a:rPr lang="en-GB" sz="1400" dirty="0">
                  <a:latin typeface="Comic Sans MS" panose="030F0702030302020204" pitchFamily="66" charset="0"/>
                  <a:cs typeface="Times New Roman" pitchFamily="18" charset="0"/>
                </a:rPr>
                <a:t>153 + 400 + 413 </a:t>
              </a:r>
              <a:endParaRPr lang="en-GB" sz="1400" dirty="0" smtClean="0">
                <a:latin typeface="Comic Sans MS" panose="030F0702030302020204" pitchFamily="66" charset="0"/>
                <a:cs typeface="Times New Roman" pitchFamily="18" charset="0"/>
              </a:endParaRPr>
            </a:p>
            <a:p>
              <a:r>
                <a:rPr lang="en-GB" sz="1400" b="1" dirty="0" smtClean="0">
                  <a:latin typeface="Comic Sans MS" panose="030F0702030302020204" pitchFamily="66" charset="0"/>
                  <a:cs typeface="Times New Roman" pitchFamily="18" charset="0"/>
                </a:rPr>
                <a:t>1 mark </a:t>
              </a:r>
              <a:r>
                <a:rPr lang="en-GB" sz="1400" dirty="0" smtClean="0">
                  <a:latin typeface="Comic Sans MS" panose="030F0702030302020204" pitchFamily="66" charset="0"/>
                  <a:cs typeface="Times New Roman" pitchFamily="18" charset="0"/>
                </a:rPr>
                <a:t>for </a:t>
              </a:r>
              <a:r>
                <a:rPr lang="en-GB" sz="1400" dirty="0">
                  <a:latin typeface="Comic Sans MS" panose="030F0702030302020204" pitchFamily="66" charset="0"/>
                  <a:cs typeface="Times New Roman" pitchFamily="18" charset="0"/>
                </a:rPr>
                <a:t> </a:t>
              </a:r>
              <a:r>
                <a:rPr lang="en-GB" sz="1400" dirty="0" smtClean="0">
                  <a:latin typeface="Comic Sans MS" panose="030F0702030302020204" pitchFamily="66" charset="0"/>
                  <a:cs typeface="Times New Roman" pitchFamily="18" charset="0"/>
                </a:rPr>
                <a:t>966</a:t>
              </a:r>
              <a:endParaRPr lang="en-GB" sz="1400" baseline="30000" dirty="0" smtClean="0">
                <a:latin typeface="Comic Sans MS" panose="030F0702030302020204" pitchFamily="66" charset="0"/>
                <a:cs typeface="Times New Roman" pitchFamily="18" charset="0"/>
              </a:endParaRPr>
            </a:p>
            <a:p>
              <a:r>
                <a:rPr lang="en-GB" sz="1400" b="1" dirty="0" smtClean="0">
                  <a:latin typeface="Comic Sans MS" panose="030F0702030302020204" pitchFamily="66" charset="0"/>
                  <a:cs typeface="Times New Roman" pitchFamily="18" charset="0"/>
                </a:rPr>
                <a:t>1 mark </a:t>
              </a:r>
              <a:r>
                <a:rPr lang="en-GB" sz="1400" dirty="0" smtClean="0">
                  <a:latin typeface="Comic Sans MS" panose="030F0702030302020204" pitchFamily="66" charset="0"/>
                  <a:cs typeface="Times New Roman" pitchFamily="18" charset="0"/>
                </a:rPr>
                <a:t>for ‘966’ ÷ 6</a:t>
              </a:r>
            </a:p>
            <a:p>
              <a:r>
                <a:rPr lang="en-GB" sz="1400" b="1" dirty="0" smtClean="0">
                  <a:latin typeface="Comic Sans MS" panose="030F0702030302020204" pitchFamily="66" charset="0"/>
                  <a:cs typeface="Times New Roman" pitchFamily="18" charset="0"/>
                </a:rPr>
                <a:t>1 mark </a:t>
              </a:r>
              <a:r>
                <a:rPr lang="en-GB" sz="1400" dirty="0" smtClean="0">
                  <a:latin typeface="Comic Sans MS" panose="030F0702030302020204" pitchFamily="66" charset="0"/>
                  <a:cs typeface="Times New Roman" pitchFamily="18" charset="0"/>
                </a:rPr>
                <a:t>for 161 x 113.9</a:t>
              </a:r>
            </a:p>
            <a:p>
              <a:r>
                <a:rPr lang="en-GB" sz="1400" b="1" dirty="0">
                  <a:latin typeface="Comic Sans MS" panose="030F0702030302020204" pitchFamily="66" charset="0"/>
                  <a:cs typeface="Times New Roman" pitchFamily="18" charset="0"/>
                </a:rPr>
                <a:t>1 mark </a:t>
              </a:r>
              <a:r>
                <a:rPr lang="en-GB" sz="1400" dirty="0">
                  <a:latin typeface="Comic Sans MS" panose="030F0702030302020204" pitchFamily="66" charset="0"/>
                  <a:cs typeface="Times New Roman" pitchFamily="18" charset="0"/>
                </a:rPr>
                <a:t>for </a:t>
              </a:r>
              <a:r>
                <a:rPr lang="en-GB" sz="1400" dirty="0" smtClean="0">
                  <a:latin typeface="Comic Sans MS" panose="030F0702030302020204" pitchFamily="66" charset="0"/>
                  <a:cs typeface="Times New Roman" pitchFamily="18" charset="0"/>
                </a:rPr>
                <a:t>3 </a:t>
              </a:r>
              <a:r>
                <a:rPr lang="en-GB" sz="1400" dirty="0">
                  <a:latin typeface="Comic Sans MS" panose="030F0702030302020204" pitchFamily="66" charset="0"/>
                  <a:cs typeface="Times New Roman" pitchFamily="18" charset="0"/>
                </a:rPr>
                <a:t>x </a:t>
              </a:r>
              <a:r>
                <a:rPr lang="en-GB" sz="1400" dirty="0" smtClean="0">
                  <a:latin typeface="Comic Sans MS" panose="030F0702030302020204" pitchFamily="66" charset="0"/>
                  <a:cs typeface="Times New Roman" pitchFamily="18" charset="0"/>
                </a:rPr>
                <a:t>90</a:t>
              </a:r>
            </a:p>
            <a:p>
              <a:r>
                <a:rPr lang="en-GB" sz="1400" b="1" dirty="0">
                  <a:latin typeface="Comic Sans MS" panose="030F0702030302020204" pitchFamily="66" charset="0"/>
                  <a:cs typeface="Times New Roman" pitchFamily="18" charset="0"/>
                </a:rPr>
                <a:t>1 mark </a:t>
              </a:r>
              <a:r>
                <a:rPr lang="en-GB" sz="1400" dirty="0">
                  <a:latin typeface="Comic Sans MS" panose="030F0702030302020204" pitchFamily="66" charset="0"/>
                  <a:cs typeface="Times New Roman" pitchFamily="18" charset="0"/>
                </a:rPr>
                <a:t>for </a:t>
              </a:r>
              <a:r>
                <a:rPr lang="en-GB" sz="1400" dirty="0" smtClean="0">
                  <a:latin typeface="Comic Sans MS" panose="030F0702030302020204" pitchFamily="66" charset="0"/>
                  <a:cs typeface="Times New Roman" pitchFamily="18" charset="0"/>
                </a:rPr>
                <a:t>183.38 + 270</a:t>
              </a:r>
              <a:endParaRPr lang="en-GB" sz="1400" dirty="0">
                <a:latin typeface="Comic Sans MS" panose="030F0702030302020204" pitchFamily="66" charset="0"/>
                <a:cs typeface="Times New Roman" pitchFamily="18" charset="0"/>
              </a:endParaRPr>
            </a:p>
            <a:p>
              <a:r>
                <a:rPr lang="en-GB" sz="1400" b="1" dirty="0" smtClean="0">
                  <a:latin typeface="Comic Sans MS" panose="030F0702030302020204" pitchFamily="66" charset="0"/>
                  <a:cs typeface="Times New Roman" pitchFamily="18" charset="0"/>
                </a:rPr>
                <a:t>1 mark</a:t>
              </a:r>
              <a:r>
                <a:rPr lang="en-GB" sz="1400" dirty="0" smtClean="0">
                  <a:latin typeface="Comic Sans MS" panose="030F0702030302020204" pitchFamily="66" charset="0"/>
                  <a:cs typeface="Times New Roman" pitchFamily="18" charset="0"/>
                </a:rPr>
                <a:t> for a conclusion supported by their calculations</a:t>
              </a:r>
              <a:endParaRPr lang="en-GB" sz="1400" b="1" dirty="0" smtClean="0">
                <a:latin typeface="Comic Sans MS" panose="030F0702030302020204" pitchFamily="66" charset="0"/>
                <a:cs typeface="Times New Roman" pitchFamily="18" charset="0"/>
              </a:endParaRPr>
            </a:p>
          </p:txBody>
        </p:sp>
        <p:sp>
          <p:nvSpPr>
            <p:cNvPr id="6" name="TextBox 5"/>
            <p:cNvSpPr txBox="1"/>
            <p:nvPr/>
          </p:nvSpPr>
          <p:spPr>
            <a:xfrm>
              <a:off x="415326" y="1540389"/>
              <a:ext cx="3596375" cy="2031325"/>
            </a:xfrm>
            <a:prstGeom prst="rect">
              <a:avLst/>
            </a:prstGeom>
            <a:noFill/>
          </p:spPr>
          <p:txBody>
            <a:bodyPr wrap="square" rtlCol="0">
              <a:spAutoFit/>
            </a:bodyPr>
            <a:lstStyle/>
            <a:p>
              <a:r>
                <a:rPr lang="en-GB" sz="1400" b="1" u="sng" dirty="0" smtClean="0">
                  <a:latin typeface="Comic Sans MS" panose="030F0702030302020204" pitchFamily="66" charset="0"/>
                  <a:cs typeface="Times New Roman" pitchFamily="18" charset="0"/>
                </a:rPr>
                <a:t>Mark Scheme</a:t>
              </a:r>
            </a:p>
            <a:p>
              <a:r>
                <a:rPr lang="en-GB" sz="1400" dirty="0" smtClean="0">
                  <a:latin typeface="Comic Sans MS" panose="030F0702030302020204" pitchFamily="66" charset="0"/>
                  <a:cs typeface="Times New Roman" pitchFamily="18" charset="0"/>
                </a:rPr>
                <a:t>153 + 400 + 413 = 966</a:t>
              </a:r>
            </a:p>
            <a:p>
              <a:r>
                <a:rPr lang="en-GB" sz="1400" dirty="0" smtClean="0">
                  <a:latin typeface="Comic Sans MS" panose="030F0702030302020204" pitchFamily="66" charset="0"/>
                  <a:cs typeface="Times New Roman" pitchFamily="18" charset="0"/>
                </a:rPr>
                <a:t>Number of litres used = 966 ÷ 6 = 161 </a:t>
              </a:r>
              <a:endParaRPr lang="en-GB" sz="1400" b="1" dirty="0" smtClean="0">
                <a:latin typeface="Comic Sans MS" panose="030F0702030302020204" pitchFamily="66" charset="0"/>
                <a:cs typeface="Times New Roman" pitchFamily="18" charset="0"/>
              </a:endParaRPr>
            </a:p>
            <a:p>
              <a:r>
                <a:rPr lang="en-GB" sz="1400" dirty="0" smtClean="0">
                  <a:latin typeface="Comic Sans MS" panose="030F0702030302020204" pitchFamily="66" charset="0"/>
                  <a:cs typeface="Times New Roman" pitchFamily="18" charset="0"/>
                </a:rPr>
                <a:t>Cost of fuel 161 x 113.9p = £183.38</a:t>
              </a:r>
            </a:p>
            <a:p>
              <a:r>
                <a:rPr lang="en-GB" sz="1400" dirty="0" smtClean="0">
                  <a:latin typeface="Comic Sans MS" panose="030F0702030302020204" pitchFamily="66" charset="0"/>
                  <a:cs typeface="Times New Roman" pitchFamily="18" charset="0"/>
                </a:rPr>
                <a:t>Day cost = 3 x £90 = £270</a:t>
              </a:r>
            </a:p>
            <a:p>
              <a:r>
                <a:rPr lang="en-GB" sz="1400" dirty="0" smtClean="0">
                  <a:latin typeface="Comic Sans MS" panose="030F0702030302020204" pitchFamily="66" charset="0"/>
                  <a:cs typeface="Times New Roman" pitchFamily="18" charset="0"/>
                </a:rPr>
                <a:t>Total = </a:t>
              </a:r>
              <a:r>
                <a:rPr lang="en-GB" sz="1400" dirty="0">
                  <a:latin typeface="Comic Sans MS" panose="030F0702030302020204" pitchFamily="66" charset="0"/>
                  <a:cs typeface="Times New Roman" pitchFamily="18" charset="0"/>
                </a:rPr>
                <a:t>£</a:t>
              </a:r>
              <a:r>
                <a:rPr lang="en-GB" sz="1400" dirty="0" smtClean="0">
                  <a:latin typeface="Comic Sans MS" panose="030F0702030302020204" pitchFamily="66" charset="0"/>
                  <a:cs typeface="Times New Roman" pitchFamily="18" charset="0"/>
                </a:rPr>
                <a:t>183.38 + £270 = £453.38</a:t>
              </a:r>
            </a:p>
            <a:p>
              <a:r>
                <a:rPr lang="en-GB" sz="1400" dirty="0" smtClean="0">
                  <a:latin typeface="Comic Sans MS" panose="030F0702030302020204" pitchFamily="66" charset="0"/>
                  <a:cs typeface="Times New Roman" pitchFamily="18" charset="0"/>
                </a:rPr>
                <a:t>Jason has made a £600 - </a:t>
              </a:r>
              <a:r>
                <a:rPr lang="en-GB" sz="1400" dirty="0">
                  <a:latin typeface="Comic Sans MS" panose="030F0702030302020204" pitchFamily="66" charset="0"/>
                  <a:cs typeface="Times New Roman" pitchFamily="18" charset="0"/>
                </a:rPr>
                <a:t>£</a:t>
              </a:r>
              <a:r>
                <a:rPr lang="en-GB" sz="1400" dirty="0" smtClean="0">
                  <a:latin typeface="Comic Sans MS" panose="030F0702030302020204" pitchFamily="66" charset="0"/>
                  <a:cs typeface="Times New Roman" pitchFamily="18" charset="0"/>
                </a:rPr>
                <a:t>453.38 = £146.62 profit</a:t>
              </a:r>
            </a:p>
            <a:p>
              <a:endParaRPr lang="en-GB" sz="1400" dirty="0">
                <a:latin typeface="Comic Sans MS" panose="030F0702030302020204" pitchFamily="66" charset="0"/>
                <a:cs typeface="Times New Roman" pitchFamily="18" charset="0"/>
              </a:endParaRPr>
            </a:p>
          </p:txBody>
        </p:sp>
      </p:grpSp>
      <p:sp>
        <p:nvSpPr>
          <p:cNvPr id="12" name="Rectangle 11"/>
          <p:cNvSpPr/>
          <p:nvPr/>
        </p:nvSpPr>
        <p:spPr>
          <a:xfrm>
            <a:off x="3022479" y="4008277"/>
            <a:ext cx="3150088" cy="400110"/>
          </a:xfrm>
          <a:prstGeom prst="rect">
            <a:avLst/>
          </a:prstGeom>
        </p:spPr>
        <p:txBody>
          <a:bodyPr wrap="square">
            <a:spAutoFit/>
          </a:bodyPr>
          <a:lstStyle/>
          <a:p>
            <a:pPr algn="ctr">
              <a:defRPr/>
            </a:pPr>
            <a:r>
              <a:rPr lang="en-GB" sz="2000" kern="10" dirty="0" smtClean="0">
                <a:ln w="9525">
                  <a:solidFill>
                    <a:srgbClr val="000000"/>
                  </a:solidFill>
                  <a:round/>
                  <a:headEnd/>
                  <a:tailEnd/>
                </a:ln>
                <a:latin typeface="Comic Sans MS" pitchFamily="66" charset="0"/>
              </a:rPr>
              <a:t>Nikola’s Room Floor</a:t>
            </a:r>
            <a:endParaRPr lang="en-GB" sz="2000" kern="10" dirty="0">
              <a:ln w="9525">
                <a:solidFill>
                  <a:srgbClr val="000000"/>
                </a:solidFill>
                <a:round/>
                <a:headEnd/>
                <a:tailEnd/>
              </a:ln>
              <a:latin typeface="Comic Sans MS" pitchFamily="66" charset="0"/>
            </a:endParaRPr>
          </a:p>
        </p:txBody>
      </p:sp>
    </p:spTree>
    <p:extLst>
      <p:ext uri="{BB962C8B-B14F-4D97-AF65-F5344CB8AC3E}">
        <p14:creationId xmlns:p14="http://schemas.microsoft.com/office/powerpoint/2010/main" val="161749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GA-STH-FS1\STHLeadership$\dmoosajee\My Pictures\twitter plenary.png"/>
          <p:cNvPicPr/>
          <p:nvPr/>
        </p:nvPicPr>
        <p:blipFill rotWithShape="1">
          <a:blip r:embed="rId2">
            <a:extLst>
              <a:ext uri="{28A0092B-C50C-407E-A947-70E740481C1C}">
                <a14:useLocalDpi xmlns:a14="http://schemas.microsoft.com/office/drawing/2010/main" val="0"/>
              </a:ext>
            </a:extLst>
          </a:blip>
          <a:srcRect b="66950"/>
          <a:stretch/>
        </p:blipFill>
        <p:spPr bwMode="auto">
          <a:xfrm>
            <a:off x="2195736" y="3501008"/>
            <a:ext cx="6571615" cy="1533525"/>
          </a:xfrm>
          <a:prstGeom prst="rect">
            <a:avLst/>
          </a:prstGeom>
          <a:noFill/>
          <a:ln>
            <a:noFill/>
          </a:ln>
          <a:extLst>
            <a:ext uri="{53640926-AAD7-44D8-BBD7-CCE9431645EC}">
              <a14:shadowObscured xmlns:a14="http://schemas.microsoft.com/office/drawing/2010/main"/>
            </a:ext>
          </a:extLst>
        </p:spPr>
      </p:pic>
      <p:sp>
        <p:nvSpPr>
          <p:cNvPr id="3" name="TextBox 2"/>
          <p:cNvSpPr txBox="1"/>
          <p:nvPr/>
        </p:nvSpPr>
        <p:spPr>
          <a:xfrm>
            <a:off x="2097167" y="1628800"/>
            <a:ext cx="6768752" cy="1323439"/>
          </a:xfrm>
          <a:prstGeom prst="rect">
            <a:avLst/>
          </a:prstGeom>
          <a:noFill/>
        </p:spPr>
        <p:txBody>
          <a:bodyPr wrap="square" rtlCol="0">
            <a:spAutoFit/>
          </a:bodyPr>
          <a:lstStyle/>
          <a:p>
            <a:pPr algn="ctr"/>
            <a:r>
              <a:rPr lang="en-GB" sz="2000" b="1" u="sng" dirty="0" smtClean="0">
                <a:latin typeface="Comic Sans MS" panose="030F0702030302020204" pitchFamily="66" charset="0"/>
              </a:rPr>
              <a:t>Plenary</a:t>
            </a:r>
          </a:p>
          <a:p>
            <a:pPr algn="ctr"/>
            <a:endParaRPr lang="en-GB" sz="2000" dirty="0">
              <a:latin typeface="Comic Sans MS" panose="030F0702030302020204" pitchFamily="66" charset="0"/>
            </a:endParaRPr>
          </a:p>
          <a:p>
            <a:pPr algn="ctr"/>
            <a:r>
              <a:rPr lang="en-GB" sz="2000" dirty="0" smtClean="0">
                <a:latin typeface="Comic Sans MS" panose="030F0702030302020204" pitchFamily="66" charset="0"/>
              </a:rPr>
              <a:t>Write a tweet about what you have learnt today. Remember you are limited to 140 characters.</a:t>
            </a:r>
            <a:endParaRPr lang="en-GB" sz="2000" dirty="0">
              <a:latin typeface="Comic Sans MS" panose="030F0702030302020204" pitchFamily="66" charset="0"/>
            </a:endParaRPr>
          </a:p>
        </p:txBody>
      </p:sp>
    </p:spTree>
    <p:extLst>
      <p:ext uri="{BB962C8B-B14F-4D97-AF65-F5344CB8AC3E}">
        <p14:creationId xmlns:p14="http://schemas.microsoft.com/office/powerpoint/2010/main" val="2734176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377605" y="1556792"/>
            <a:ext cx="4056529" cy="936104"/>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2000" b="1" u="sng" dirty="0" smtClean="0">
                <a:solidFill>
                  <a:schemeClr val="tx1"/>
                </a:solidFill>
                <a:latin typeface="Comic Sans MS" panose="030F0702030302020204" pitchFamily="66" charset="0"/>
              </a:rPr>
              <a:t>Old Exam</a:t>
            </a:r>
          </a:p>
          <a:p>
            <a:r>
              <a:rPr lang="en-GB" sz="2000" dirty="0" smtClean="0">
                <a:solidFill>
                  <a:schemeClr val="tx1"/>
                </a:solidFill>
                <a:latin typeface="Comic Sans MS" panose="030F0702030302020204" pitchFamily="66" charset="0"/>
              </a:rPr>
              <a:t>Work out 29 x 52</a:t>
            </a:r>
            <a:endParaRPr lang="en-GB" sz="2000" dirty="0">
              <a:solidFill>
                <a:schemeClr val="tx1"/>
              </a:solidFill>
              <a:latin typeface="Comic Sans MS" panose="030F0702030302020204" pitchFamily="66" charset="0"/>
            </a:endParaRPr>
          </a:p>
        </p:txBody>
      </p:sp>
      <p:sp>
        <p:nvSpPr>
          <p:cNvPr id="14" name="Flowchart: Alternate Process 13"/>
          <p:cNvSpPr/>
          <p:nvPr/>
        </p:nvSpPr>
        <p:spPr>
          <a:xfrm>
            <a:off x="4716016" y="1556792"/>
            <a:ext cx="4056529" cy="2858950"/>
          </a:xfrm>
          <a:prstGeom prst="flowChartAlternate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GB" sz="2000" b="1" u="sng" dirty="0" smtClean="0">
                <a:solidFill>
                  <a:schemeClr val="tx1"/>
                </a:solidFill>
                <a:latin typeface="Comic Sans MS" panose="030F0702030302020204" pitchFamily="66" charset="0"/>
              </a:rPr>
              <a:t>New Exam</a:t>
            </a:r>
          </a:p>
          <a:p>
            <a:r>
              <a:rPr lang="en-GB" sz="2000" dirty="0">
                <a:solidFill>
                  <a:schemeClr val="tx1"/>
                </a:solidFill>
                <a:latin typeface="Comic Sans MS" panose="030F0702030302020204" pitchFamily="66" charset="0"/>
              </a:rPr>
              <a:t>A local football club have just reached the county cup final. They want to bring 29 coaches to the final. Each coach has 52 seats. How many supporters are going to the final</a:t>
            </a:r>
            <a:r>
              <a:rPr lang="en-GB" sz="2000" dirty="0" smtClean="0">
                <a:solidFill>
                  <a:schemeClr val="tx1"/>
                </a:solidFill>
                <a:latin typeface="Comic Sans MS" panose="030F0702030302020204" pitchFamily="66" charset="0"/>
              </a:rPr>
              <a:t>?</a:t>
            </a:r>
            <a:endParaRPr lang="en-GB" sz="2000" dirty="0">
              <a:solidFill>
                <a:schemeClr val="tx1"/>
              </a:solidFill>
              <a:latin typeface="Comic Sans MS" panose="030F0702030302020204" pitchFamily="66" charset="0"/>
            </a:endParaRPr>
          </a:p>
        </p:txBody>
      </p:sp>
      <p:sp>
        <p:nvSpPr>
          <p:cNvPr id="5" name="Rectangle 4"/>
          <p:cNvSpPr/>
          <p:nvPr/>
        </p:nvSpPr>
        <p:spPr>
          <a:xfrm>
            <a:off x="377605" y="2949289"/>
            <a:ext cx="4056529" cy="1323439"/>
          </a:xfrm>
          <a:prstGeom prst="rect">
            <a:avLst/>
          </a:prstGeom>
        </p:spPr>
        <p:txBody>
          <a:bodyPr wrap="square">
            <a:spAutoFit/>
          </a:bodyPr>
          <a:lstStyle/>
          <a:p>
            <a:r>
              <a:rPr lang="en-GB" sz="2000" dirty="0">
                <a:latin typeface="Comic Sans MS" pitchFamily="66" charset="0"/>
              </a:rPr>
              <a:t>The mathematical skills haven’t changed, YOU have to decide when is the right time to use them.</a:t>
            </a:r>
          </a:p>
        </p:txBody>
      </p:sp>
      <p:sp>
        <p:nvSpPr>
          <p:cNvPr id="6" name="Rectangle 5"/>
          <p:cNvSpPr/>
          <p:nvPr/>
        </p:nvSpPr>
        <p:spPr>
          <a:xfrm>
            <a:off x="383494" y="4729121"/>
            <a:ext cx="6360786" cy="1015663"/>
          </a:xfrm>
          <a:prstGeom prst="rect">
            <a:avLst/>
          </a:prstGeom>
        </p:spPr>
        <p:txBody>
          <a:bodyPr wrap="square">
            <a:spAutoFit/>
          </a:bodyPr>
          <a:lstStyle/>
          <a:p>
            <a:r>
              <a:rPr lang="en-GB" sz="2000" dirty="0">
                <a:latin typeface="Comic Sans MS" pitchFamily="66" charset="0"/>
              </a:rPr>
              <a:t>We all have a Mathematical Toolbox full skills that we have built up over the years. All we have to do is decide what is the correct tool to use for the job.</a:t>
            </a:r>
          </a:p>
        </p:txBody>
      </p:sp>
      <p:pic>
        <p:nvPicPr>
          <p:cNvPr id="18" name="Picture 4" descr="http://writingsongs.com/pictures/toolbox.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9544" r="99349">
                        <a14:foregroundMark x1="51193" y1="23626" x2="51193" y2="23626"/>
                        <a14:foregroundMark x1="81996" y1="57692" x2="81996" y2="57692"/>
                        <a14:foregroundMark x1="67679" y1="82418" x2="67679" y2="82418"/>
                        <a14:foregroundMark x1="55315" y1="42033" x2="55315" y2="42033"/>
                        <a14:foregroundMark x1="92625" y1="58242" x2="92625" y2="58242"/>
                        <a14:foregroundMark x1="92625" y1="54121" x2="92625" y2="54121"/>
                        <a14:foregroundMark x1="95879" y1="63462" x2="95879" y2="63462"/>
                        <a14:foregroundMark x1="84816" y1="59615" x2="84816" y2="59615"/>
                        <a14:foregroundMark x1="68113" y1="57692" x2="68113" y2="57692"/>
                        <a14:foregroundMark x1="70933" y1="56319" x2="70933" y2="56319"/>
                        <a14:foregroundMark x1="71367" y1="63462" x2="71367" y2="63462"/>
                        <a14:foregroundMark x1="70282" y1="59615" x2="70282" y2="59615"/>
                        <a14:foregroundMark x1="78742" y1="61538" x2="78742" y2="61538"/>
                        <a14:foregroundMark x1="78308" y1="75549" x2="78308" y2="75549"/>
                        <a14:foregroundMark x1="79393" y1="71154" x2="79393" y2="71154"/>
                        <a14:foregroundMark x1="84599" y1="79121" x2="84599" y2="79121"/>
                        <a14:foregroundMark x1="55965" y1="87363" x2="55965" y2="87363"/>
                        <a14:foregroundMark x1="58134" y1="90385" x2="58134" y2="90385"/>
                        <a14:foregroundMark x1="63341" y1="86538" x2="63341" y2="86538"/>
                        <a14:foregroundMark x1="73970" y1="81044" x2="73970" y2="81044"/>
                      </a14:backgroundRemoval>
                    </a14:imgEffect>
                  </a14:imgLayer>
                </a14:imgProps>
              </a:ext>
              <a:ext uri="{28A0092B-C50C-407E-A947-70E740481C1C}">
                <a14:useLocalDpi xmlns:a14="http://schemas.microsoft.com/office/drawing/2010/main" val="0"/>
              </a:ext>
            </a:extLst>
          </a:blip>
          <a:srcRect/>
          <a:stretch>
            <a:fillRect/>
          </a:stretch>
        </p:blipFill>
        <p:spPr bwMode="auto">
          <a:xfrm>
            <a:off x="6599548" y="4559600"/>
            <a:ext cx="2185498" cy="1635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74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355976" y="2924944"/>
            <a:ext cx="2304256" cy="75493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smtClean="0">
                <a:solidFill>
                  <a:schemeClr val="tx1"/>
                </a:solidFill>
                <a:latin typeface="Comic Sans MS" panose="030F0702030302020204" pitchFamily="66" charset="0"/>
              </a:rPr>
              <a:t>Strategies/tools you could use</a:t>
            </a:r>
            <a:endParaRPr lang="en-GB" dirty="0">
              <a:solidFill>
                <a:schemeClr val="tx1"/>
              </a:solidFill>
              <a:latin typeface="Comic Sans MS" panose="030F0702030302020204" pitchFamily="66" charset="0"/>
            </a:endParaRPr>
          </a:p>
        </p:txBody>
      </p:sp>
      <p:sp>
        <p:nvSpPr>
          <p:cNvPr id="6" name="Rounded Rectangle 5"/>
          <p:cNvSpPr/>
          <p:nvPr/>
        </p:nvSpPr>
        <p:spPr>
          <a:xfrm>
            <a:off x="7023016" y="3011853"/>
            <a:ext cx="1601593" cy="576064"/>
          </a:xfrm>
          <a:prstGeom prst="roundRect">
            <a:avLst/>
          </a:prstGeom>
          <a:solidFill>
            <a:schemeClr val="bg1"/>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600" dirty="0" smtClean="0">
                <a:solidFill>
                  <a:schemeClr val="tx1"/>
                </a:solidFill>
                <a:latin typeface="Comic Sans MS" panose="030F0702030302020204" pitchFamily="66" charset="0"/>
              </a:rPr>
              <a:t>Highlight key information</a:t>
            </a:r>
            <a:endParaRPr lang="en-GB" sz="1600" dirty="0">
              <a:solidFill>
                <a:schemeClr val="tx1"/>
              </a:solidFill>
              <a:latin typeface="Comic Sans MS" panose="030F0702030302020204" pitchFamily="66" charset="0"/>
            </a:endParaRPr>
          </a:p>
        </p:txBody>
      </p:sp>
      <p:sp>
        <p:nvSpPr>
          <p:cNvPr id="12" name="Rounded Rectangle 11"/>
          <p:cNvSpPr/>
          <p:nvPr/>
        </p:nvSpPr>
        <p:spPr>
          <a:xfrm>
            <a:off x="4602324" y="1834386"/>
            <a:ext cx="1811560" cy="576064"/>
          </a:xfrm>
          <a:prstGeom prst="roundRect">
            <a:avLst/>
          </a:prstGeom>
          <a:solidFill>
            <a:schemeClr val="bg1"/>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600" dirty="0" smtClean="0">
                <a:solidFill>
                  <a:schemeClr val="tx1"/>
                </a:solidFill>
                <a:latin typeface="Comic Sans MS" panose="030F0702030302020204" pitchFamily="66" charset="0"/>
              </a:rPr>
              <a:t>Estimate first, then check</a:t>
            </a:r>
            <a:endParaRPr lang="en-GB" sz="1600" dirty="0">
              <a:solidFill>
                <a:schemeClr val="tx1"/>
              </a:solidFill>
              <a:latin typeface="Comic Sans MS" panose="030F0702030302020204" pitchFamily="66" charset="0"/>
            </a:endParaRPr>
          </a:p>
        </p:txBody>
      </p:sp>
      <p:sp>
        <p:nvSpPr>
          <p:cNvPr id="13" name="Rounded Rectangle 12"/>
          <p:cNvSpPr/>
          <p:nvPr/>
        </p:nvSpPr>
        <p:spPr>
          <a:xfrm>
            <a:off x="2574112" y="3014377"/>
            <a:ext cx="1351384" cy="576064"/>
          </a:xfrm>
          <a:prstGeom prst="roundRect">
            <a:avLst/>
          </a:prstGeom>
          <a:solidFill>
            <a:schemeClr val="bg1"/>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600" dirty="0" smtClean="0">
                <a:solidFill>
                  <a:schemeClr val="tx1"/>
                </a:solidFill>
                <a:latin typeface="Comic Sans MS" panose="030F0702030302020204" pitchFamily="66" charset="0"/>
              </a:rPr>
              <a:t>Work backwards</a:t>
            </a:r>
            <a:endParaRPr lang="en-GB" sz="1600" dirty="0">
              <a:solidFill>
                <a:schemeClr val="tx1"/>
              </a:solidFill>
              <a:latin typeface="Comic Sans MS" panose="030F0702030302020204" pitchFamily="66" charset="0"/>
            </a:endParaRPr>
          </a:p>
        </p:txBody>
      </p:sp>
      <p:sp>
        <p:nvSpPr>
          <p:cNvPr id="14" name="Rounded Rectangle 13"/>
          <p:cNvSpPr/>
          <p:nvPr/>
        </p:nvSpPr>
        <p:spPr>
          <a:xfrm>
            <a:off x="4628964" y="4221088"/>
            <a:ext cx="1758280" cy="576064"/>
          </a:xfrm>
          <a:prstGeom prst="roundRect">
            <a:avLst/>
          </a:prstGeom>
          <a:solidFill>
            <a:schemeClr val="bg1"/>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600" dirty="0" smtClean="0">
                <a:solidFill>
                  <a:schemeClr val="tx1"/>
                </a:solidFill>
                <a:latin typeface="Comic Sans MS" panose="030F0702030302020204" pitchFamily="66" charset="0"/>
              </a:rPr>
              <a:t>Write down useful formulae</a:t>
            </a:r>
            <a:endParaRPr lang="en-GB" sz="1600" dirty="0">
              <a:solidFill>
                <a:schemeClr val="tx1"/>
              </a:solidFill>
              <a:latin typeface="Comic Sans MS" panose="030F0702030302020204" pitchFamily="66" charset="0"/>
            </a:endParaRPr>
          </a:p>
        </p:txBody>
      </p:sp>
      <p:sp>
        <p:nvSpPr>
          <p:cNvPr id="15" name="Rounded Rectangle 14"/>
          <p:cNvSpPr/>
          <p:nvPr/>
        </p:nvSpPr>
        <p:spPr>
          <a:xfrm>
            <a:off x="7020272" y="4509120"/>
            <a:ext cx="1239226" cy="576064"/>
          </a:xfrm>
          <a:prstGeom prst="roundRect">
            <a:avLst/>
          </a:prstGeom>
          <a:solidFill>
            <a:schemeClr val="bg1"/>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600" dirty="0" smtClean="0">
                <a:solidFill>
                  <a:schemeClr val="tx1"/>
                </a:solidFill>
                <a:latin typeface="Comic Sans MS" panose="030F0702030302020204" pitchFamily="66" charset="0"/>
              </a:rPr>
              <a:t>Make an equation</a:t>
            </a:r>
            <a:endParaRPr lang="en-GB" sz="1600" dirty="0">
              <a:solidFill>
                <a:schemeClr val="tx1"/>
              </a:solidFill>
              <a:latin typeface="Comic Sans MS" panose="030F0702030302020204" pitchFamily="66" charset="0"/>
            </a:endParaRPr>
          </a:p>
        </p:txBody>
      </p:sp>
      <p:sp>
        <p:nvSpPr>
          <p:cNvPr id="16" name="Rounded Rectangle 15"/>
          <p:cNvSpPr/>
          <p:nvPr/>
        </p:nvSpPr>
        <p:spPr>
          <a:xfrm>
            <a:off x="6959771" y="1514587"/>
            <a:ext cx="1296793" cy="576064"/>
          </a:xfrm>
          <a:prstGeom prst="roundRect">
            <a:avLst/>
          </a:prstGeom>
          <a:solidFill>
            <a:schemeClr val="bg1"/>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600" dirty="0" smtClean="0">
                <a:solidFill>
                  <a:schemeClr val="tx1"/>
                </a:solidFill>
                <a:latin typeface="Comic Sans MS" panose="030F0702030302020204" pitchFamily="66" charset="0"/>
              </a:rPr>
              <a:t>Draw a bar model</a:t>
            </a:r>
            <a:endParaRPr lang="en-GB" sz="1600" dirty="0">
              <a:solidFill>
                <a:schemeClr val="tx1"/>
              </a:solidFill>
              <a:latin typeface="Comic Sans MS" panose="030F0702030302020204" pitchFamily="66" charset="0"/>
            </a:endParaRPr>
          </a:p>
        </p:txBody>
      </p:sp>
      <p:sp>
        <p:nvSpPr>
          <p:cNvPr id="17" name="Rounded Rectangle 16"/>
          <p:cNvSpPr/>
          <p:nvPr/>
        </p:nvSpPr>
        <p:spPr>
          <a:xfrm>
            <a:off x="2508338" y="1509936"/>
            <a:ext cx="1733128" cy="797024"/>
          </a:xfrm>
          <a:prstGeom prst="roundRect">
            <a:avLst/>
          </a:prstGeom>
          <a:solidFill>
            <a:schemeClr val="bg1"/>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600" dirty="0" smtClean="0">
                <a:solidFill>
                  <a:schemeClr val="tx1"/>
                </a:solidFill>
                <a:latin typeface="Comic Sans MS" panose="030F0702030302020204" pitchFamily="66" charset="0"/>
              </a:rPr>
              <a:t>Organise information in a table</a:t>
            </a:r>
            <a:endParaRPr lang="en-GB" sz="1600" dirty="0">
              <a:solidFill>
                <a:schemeClr val="tx1"/>
              </a:solidFill>
              <a:latin typeface="Comic Sans MS" panose="030F0702030302020204" pitchFamily="66" charset="0"/>
            </a:endParaRPr>
          </a:p>
        </p:txBody>
      </p:sp>
      <p:sp>
        <p:nvSpPr>
          <p:cNvPr id="18" name="Rounded Rectangle 17"/>
          <p:cNvSpPr/>
          <p:nvPr/>
        </p:nvSpPr>
        <p:spPr>
          <a:xfrm>
            <a:off x="2508338" y="4509120"/>
            <a:ext cx="1601593" cy="576064"/>
          </a:xfrm>
          <a:prstGeom prst="roundRect">
            <a:avLst/>
          </a:prstGeom>
          <a:solidFill>
            <a:schemeClr val="bg1"/>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600" dirty="0" smtClean="0">
                <a:solidFill>
                  <a:schemeClr val="tx1"/>
                </a:solidFill>
                <a:latin typeface="Comic Sans MS" panose="030F0702030302020204" pitchFamily="66" charset="0"/>
              </a:rPr>
              <a:t>If it’s tricky, draw a </a:t>
            </a:r>
            <a:r>
              <a:rPr lang="en-GB" sz="1600" dirty="0" err="1" smtClean="0">
                <a:solidFill>
                  <a:schemeClr val="tx1"/>
                </a:solidFill>
                <a:latin typeface="Comic Sans MS" panose="030F0702030302020204" pitchFamily="66" charset="0"/>
              </a:rPr>
              <a:t>piccy</a:t>
            </a:r>
            <a:r>
              <a:rPr lang="en-GB" sz="1600" dirty="0" smtClean="0">
                <a:solidFill>
                  <a:schemeClr val="tx1"/>
                </a:solidFill>
                <a:latin typeface="Comic Sans MS" panose="030F0702030302020204" pitchFamily="66" charset="0"/>
              </a:rPr>
              <a:t>!</a:t>
            </a:r>
            <a:endParaRPr lang="en-GB" sz="1600" dirty="0">
              <a:solidFill>
                <a:schemeClr val="tx1"/>
              </a:solidFill>
              <a:latin typeface="Comic Sans MS" panose="030F0702030302020204" pitchFamily="66" charset="0"/>
            </a:endParaRPr>
          </a:p>
        </p:txBody>
      </p:sp>
      <p:cxnSp>
        <p:nvCxnSpPr>
          <p:cNvPr id="3" name="Straight Arrow Connector 2"/>
          <p:cNvCxnSpPr>
            <a:stCxn id="5" idx="0"/>
            <a:endCxn id="12" idx="2"/>
          </p:cNvCxnSpPr>
          <p:nvPr/>
        </p:nvCxnSpPr>
        <p:spPr>
          <a:xfrm flipV="1">
            <a:off x="5508104" y="2410450"/>
            <a:ext cx="0" cy="514494"/>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8" idx="0"/>
          </p:cNvCxnSpPr>
          <p:nvPr/>
        </p:nvCxnSpPr>
        <p:spPr>
          <a:xfrm flipH="1">
            <a:off x="3309135" y="3679874"/>
            <a:ext cx="1190857" cy="829246"/>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5" idx="0"/>
          </p:cNvCxnSpPr>
          <p:nvPr/>
        </p:nvCxnSpPr>
        <p:spPr>
          <a:xfrm>
            <a:off x="6516216" y="3679874"/>
            <a:ext cx="1123669" cy="829246"/>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6" idx="2"/>
          </p:cNvCxnSpPr>
          <p:nvPr/>
        </p:nvCxnSpPr>
        <p:spPr>
          <a:xfrm flipV="1">
            <a:off x="6516216" y="2090651"/>
            <a:ext cx="1091952" cy="834293"/>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5" idx="3"/>
            <a:endCxn id="6" idx="1"/>
          </p:cNvCxnSpPr>
          <p:nvPr/>
        </p:nvCxnSpPr>
        <p:spPr>
          <a:xfrm flipV="1">
            <a:off x="6660232" y="3299885"/>
            <a:ext cx="362784" cy="2524"/>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5" idx="2"/>
            <a:endCxn id="14" idx="0"/>
          </p:cNvCxnSpPr>
          <p:nvPr/>
        </p:nvCxnSpPr>
        <p:spPr>
          <a:xfrm>
            <a:off x="5508104" y="3679874"/>
            <a:ext cx="0" cy="541214"/>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5" idx="1"/>
            <a:endCxn id="13" idx="3"/>
          </p:cNvCxnSpPr>
          <p:nvPr/>
        </p:nvCxnSpPr>
        <p:spPr>
          <a:xfrm flipH="1">
            <a:off x="3925496" y="3302409"/>
            <a:ext cx="430480" cy="0"/>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7" idx="2"/>
          </p:cNvCxnSpPr>
          <p:nvPr/>
        </p:nvCxnSpPr>
        <p:spPr>
          <a:xfrm flipH="1" flipV="1">
            <a:off x="3374902" y="2306960"/>
            <a:ext cx="1053082" cy="617984"/>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94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par>
                                <p:cTn id="48" presetID="10" presetClass="entr" presetSubtype="0" fill="hold" nodeType="with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500"/>
                                        <p:tgtEl>
                                          <p:spTgt spid="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par>
                                <p:cTn id="56" presetID="10" presetClass="entr" presetSubtype="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par>
                                <p:cTn id="64" presetID="10" presetClass="entr" presetSubtype="0" fill="hold"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P spid="14" grpId="0" animBg="1"/>
      <p:bldP spid="15" grpId="0" animBg="1"/>
      <p:bldP spid="16"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5100" y="2060848"/>
            <a:ext cx="8713799" cy="3785652"/>
          </a:xfrm>
          <a:prstGeom prst="rect">
            <a:avLst/>
          </a:prstGeom>
          <a:noFill/>
        </p:spPr>
        <p:txBody>
          <a:bodyPr wrap="square" rtlCol="0">
            <a:spAutoFit/>
          </a:bodyPr>
          <a:lstStyle/>
          <a:p>
            <a:pPr algn="ctr"/>
            <a:r>
              <a:rPr lang="en-GB" sz="2400" b="1" dirty="0">
                <a:latin typeface="Comic Sans MS" panose="030F0702030302020204" pitchFamily="66" charset="0"/>
                <a:cs typeface="Arial" panose="020B0604020202020204" pitchFamily="34" charset="0"/>
              </a:rPr>
              <a:t>Check</a:t>
            </a:r>
            <a:r>
              <a:rPr lang="en-GB" sz="2400" dirty="0">
                <a:latin typeface="Comic Sans MS" panose="030F0702030302020204" pitchFamily="66" charset="0"/>
                <a:cs typeface="Arial" panose="020B0604020202020204" pitchFamily="34" charset="0"/>
              </a:rPr>
              <a:t>: are the units the same throughout the question?</a:t>
            </a:r>
          </a:p>
          <a:p>
            <a:pPr algn="ctr"/>
            <a:endParaRPr lang="en-GB" sz="2400" dirty="0">
              <a:latin typeface="Comic Sans MS" panose="030F0702030302020204" pitchFamily="66" charset="0"/>
              <a:cs typeface="Arial" panose="020B0604020202020204" pitchFamily="34" charset="0"/>
            </a:endParaRPr>
          </a:p>
          <a:p>
            <a:pPr algn="ctr"/>
            <a:r>
              <a:rPr lang="en-GB" sz="2400" b="1" dirty="0">
                <a:latin typeface="Comic Sans MS" panose="030F0702030302020204" pitchFamily="66" charset="0"/>
                <a:cs typeface="Arial" panose="020B0604020202020204" pitchFamily="34" charset="0"/>
              </a:rPr>
              <a:t>Check</a:t>
            </a:r>
            <a:r>
              <a:rPr lang="en-GB" sz="2400" dirty="0">
                <a:latin typeface="Comic Sans MS" panose="030F0702030302020204" pitchFamily="66" charset="0"/>
                <a:cs typeface="Arial" panose="020B0604020202020204" pitchFamily="34" charset="0"/>
              </a:rPr>
              <a:t>: are there units given on the answer line?</a:t>
            </a:r>
          </a:p>
          <a:p>
            <a:pPr algn="ctr"/>
            <a:endParaRPr lang="en-GB" sz="2400" dirty="0">
              <a:latin typeface="Comic Sans MS" panose="030F0702030302020204" pitchFamily="66" charset="0"/>
              <a:cs typeface="Arial" panose="020B0604020202020204" pitchFamily="34" charset="0"/>
            </a:endParaRPr>
          </a:p>
          <a:p>
            <a:pPr algn="ctr"/>
            <a:r>
              <a:rPr lang="en-GB" sz="2400" b="1" dirty="0">
                <a:latin typeface="Comic Sans MS" panose="030F0702030302020204" pitchFamily="66" charset="0"/>
                <a:cs typeface="Arial" panose="020B0604020202020204" pitchFamily="34" charset="0"/>
              </a:rPr>
              <a:t>Remember</a:t>
            </a:r>
            <a:r>
              <a:rPr lang="en-GB" sz="2400" dirty="0">
                <a:latin typeface="Comic Sans MS" panose="030F0702030302020204" pitchFamily="66" charset="0"/>
                <a:cs typeface="Arial" panose="020B0604020202020204" pitchFamily="34" charset="0"/>
              </a:rPr>
              <a:t>:</a:t>
            </a:r>
          </a:p>
          <a:p>
            <a:pPr algn="ctr"/>
            <a:r>
              <a:rPr lang="en-GB" sz="2400" dirty="0">
                <a:latin typeface="Comic Sans MS" panose="030F0702030302020204" pitchFamily="66" charset="0"/>
                <a:cs typeface="Arial" panose="020B0604020202020204" pitchFamily="34" charset="0"/>
              </a:rPr>
              <a:t>5 miles = 8 km</a:t>
            </a:r>
          </a:p>
          <a:p>
            <a:pPr algn="ctr"/>
            <a:r>
              <a:rPr lang="en-GB" sz="2400" dirty="0">
                <a:latin typeface="Comic Sans MS" panose="030F0702030302020204" pitchFamily="66" charset="0"/>
                <a:cs typeface="Arial" panose="020B0604020202020204" pitchFamily="34" charset="0"/>
              </a:rPr>
              <a:t>12 inches = 1 foot = 30 cm</a:t>
            </a:r>
          </a:p>
          <a:p>
            <a:pPr algn="ctr"/>
            <a:r>
              <a:rPr lang="en-GB" sz="2400" dirty="0">
                <a:latin typeface="Comic Sans MS" panose="030F0702030302020204" pitchFamily="66" charset="0"/>
                <a:cs typeface="Arial" panose="020B0604020202020204" pitchFamily="34" charset="0"/>
              </a:rPr>
              <a:t>60 minutes = 1 hour</a:t>
            </a:r>
          </a:p>
          <a:p>
            <a:pPr algn="ctr"/>
            <a:r>
              <a:rPr lang="en-GB" sz="2400" dirty="0">
                <a:latin typeface="Comic Sans MS" panose="030F0702030302020204" pitchFamily="66" charset="0"/>
                <a:cs typeface="Arial" panose="020B0604020202020204" pitchFamily="34" charset="0"/>
              </a:rPr>
              <a:t>30 minutes = 0.5 hours, </a:t>
            </a:r>
            <a:r>
              <a:rPr lang="en-GB" sz="2400" b="1" u="sng" dirty="0">
                <a:latin typeface="Comic Sans MS" panose="030F0702030302020204" pitchFamily="66" charset="0"/>
                <a:cs typeface="Arial" panose="020B0604020202020204" pitchFamily="34" charset="0"/>
              </a:rPr>
              <a:t>NOT 0.3</a:t>
            </a:r>
          </a:p>
          <a:p>
            <a:pPr algn="ctr"/>
            <a:endParaRPr lang="en-GB" sz="2400" dirty="0">
              <a:latin typeface="Comic Sans MS" panose="030F0702030302020204" pitchFamily="66" charset="0"/>
              <a:cs typeface="Arial" panose="020B0604020202020204" pitchFamily="34" charset="0"/>
            </a:endParaRPr>
          </a:p>
        </p:txBody>
      </p:sp>
      <p:sp>
        <p:nvSpPr>
          <p:cNvPr id="4" name="TextBox 3"/>
          <p:cNvSpPr txBox="1"/>
          <p:nvPr/>
        </p:nvSpPr>
        <p:spPr>
          <a:xfrm>
            <a:off x="322678" y="1124744"/>
            <a:ext cx="8498644" cy="523220"/>
          </a:xfrm>
          <a:prstGeom prst="rect">
            <a:avLst/>
          </a:prstGeom>
          <a:noFill/>
        </p:spPr>
        <p:txBody>
          <a:bodyPr wrap="square" rtlCol="0">
            <a:spAutoFit/>
          </a:bodyPr>
          <a:lstStyle/>
          <a:p>
            <a:pPr algn="ctr"/>
            <a:r>
              <a:rPr lang="en-GB" sz="2800" b="1" u="sng" dirty="0" smtClean="0">
                <a:latin typeface="Comic Sans MS" panose="030F0702030302020204" pitchFamily="66" charset="0"/>
                <a:cs typeface="Arial" panose="020B0604020202020204" pitchFamily="34" charset="0"/>
              </a:rPr>
              <a:t>Units and Conversions</a:t>
            </a:r>
            <a:endParaRPr lang="en-GB" sz="2800" b="1" u="sng" dirty="0">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297396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2678" y="1124744"/>
            <a:ext cx="8498644" cy="523220"/>
          </a:xfrm>
          <a:prstGeom prst="rect">
            <a:avLst/>
          </a:prstGeom>
          <a:noFill/>
        </p:spPr>
        <p:txBody>
          <a:bodyPr wrap="square" rtlCol="0">
            <a:spAutoFit/>
          </a:bodyPr>
          <a:lstStyle/>
          <a:p>
            <a:pPr algn="ctr"/>
            <a:r>
              <a:rPr lang="en-GB" sz="2800" b="1" u="sng" dirty="0" smtClean="0">
                <a:latin typeface="Comic Sans MS" panose="030F0702030302020204" pitchFamily="66" charset="0"/>
                <a:cs typeface="Arial" panose="020B0604020202020204" pitchFamily="34" charset="0"/>
              </a:rPr>
              <a:t>Units and Conversions</a:t>
            </a:r>
            <a:endParaRPr lang="en-GB" sz="2800" b="1" u="sng" dirty="0">
              <a:latin typeface="Comic Sans MS" panose="030F0702030302020204" pitchFamily="66" charset="0"/>
              <a:cs typeface="Arial" panose="020B0604020202020204" pitchFamily="34" charset="0"/>
            </a:endParaRPr>
          </a:p>
        </p:txBody>
      </p:sp>
      <p:sp>
        <p:nvSpPr>
          <p:cNvPr id="2" name="Rectangle 1"/>
          <p:cNvSpPr/>
          <p:nvPr/>
        </p:nvSpPr>
        <p:spPr>
          <a:xfrm>
            <a:off x="1259632" y="2492896"/>
            <a:ext cx="1728192" cy="17281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 name="Cube 4"/>
          <p:cNvSpPr/>
          <p:nvPr/>
        </p:nvSpPr>
        <p:spPr>
          <a:xfrm>
            <a:off x="5364088" y="2204864"/>
            <a:ext cx="2304256" cy="2304256"/>
          </a:xfrm>
          <a:prstGeom prst="cub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TextBox 5"/>
          <p:cNvSpPr txBox="1"/>
          <p:nvPr/>
        </p:nvSpPr>
        <p:spPr>
          <a:xfrm>
            <a:off x="2987824" y="2987660"/>
            <a:ext cx="537327" cy="369332"/>
          </a:xfrm>
          <a:prstGeom prst="rect">
            <a:avLst/>
          </a:prstGeom>
          <a:noFill/>
        </p:spPr>
        <p:txBody>
          <a:bodyPr wrap="none" rtlCol="0">
            <a:spAutoFit/>
          </a:bodyPr>
          <a:lstStyle/>
          <a:p>
            <a:r>
              <a:rPr lang="en-GB" dirty="0" smtClean="0">
                <a:latin typeface="Comic Sans MS" panose="030F0702030302020204" pitchFamily="66" charset="0"/>
              </a:rPr>
              <a:t>1 m</a:t>
            </a:r>
            <a:endParaRPr lang="en-GB" dirty="0">
              <a:latin typeface="Comic Sans MS" panose="030F0702030302020204" pitchFamily="66" charset="0"/>
            </a:endParaRPr>
          </a:p>
        </p:txBody>
      </p:sp>
      <p:sp>
        <p:nvSpPr>
          <p:cNvPr id="7" name="TextBox 6"/>
          <p:cNvSpPr txBox="1"/>
          <p:nvPr/>
        </p:nvSpPr>
        <p:spPr>
          <a:xfrm>
            <a:off x="1855064" y="4221088"/>
            <a:ext cx="537327" cy="369332"/>
          </a:xfrm>
          <a:prstGeom prst="rect">
            <a:avLst/>
          </a:prstGeom>
          <a:noFill/>
        </p:spPr>
        <p:txBody>
          <a:bodyPr wrap="none" rtlCol="0">
            <a:spAutoFit/>
          </a:bodyPr>
          <a:lstStyle/>
          <a:p>
            <a:r>
              <a:rPr lang="en-GB" dirty="0" smtClean="0">
                <a:latin typeface="Comic Sans MS" panose="030F0702030302020204" pitchFamily="66" charset="0"/>
              </a:rPr>
              <a:t>1 m</a:t>
            </a:r>
            <a:endParaRPr lang="en-GB" dirty="0">
              <a:latin typeface="Comic Sans MS" panose="030F0702030302020204" pitchFamily="66" charset="0"/>
            </a:endParaRPr>
          </a:p>
        </p:txBody>
      </p:sp>
      <p:sp>
        <p:nvSpPr>
          <p:cNvPr id="8" name="TextBox 7"/>
          <p:cNvSpPr txBox="1"/>
          <p:nvPr/>
        </p:nvSpPr>
        <p:spPr>
          <a:xfrm>
            <a:off x="2987824" y="3356992"/>
            <a:ext cx="938077" cy="369332"/>
          </a:xfrm>
          <a:prstGeom prst="rect">
            <a:avLst/>
          </a:prstGeom>
          <a:noFill/>
        </p:spPr>
        <p:txBody>
          <a:bodyPr wrap="none" rtlCol="0">
            <a:spAutoFit/>
          </a:bodyPr>
          <a:lstStyle/>
          <a:p>
            <a:r>
              <a:rPr lang="en-GB" dirty="0" smtClean="0">
                <a:latin typeface="Comic Sans MS" panose="030F0702030302020204" pitchFamily="66" charset="0"/>
              </a:rPr>
              <a:t>100 cm</a:t>
            </a:r>
            <a:endParaRPr lang="en-GB" dirty="0">
              <a:latin typeface="Comic Sans MS" panose="030F0702030302020204" pitchFamily="66" charset="0"/>
            </a:endParaRPr>
          </a:p>
        </p:txBody>
      </p:sp>
      <p:sp>
        <p:nvSpPr>
          <p:cNvPr id="9" name="TextBox 8"/>
          <p:cNvSpPr txBox="1"/>
          <p:nvPr/>
        </p:nvSpPr>
        <p:spPr>
          <a:xfrm>
            <a:off x="1654689" y="4590420"/>
            <a:ext cx="938078" cy="369332"/>
          </a:xfrm>
          <a:prstGeom prst="rect">
            <a:avLst/>
          </a:prstGeom>
          <a:noFill/>
        </p:spPr>
        <p:txBody>
          <a:bodyPr wrap="none" rtlCol="0">
            <a:spAutoFit/>
          </a:bodyPr>
          <a:lstStyle/>
          <a:p>
            <a:pPr algn="ctr"/>
            <a:r>
              <a:rPr lang="en-GB" dirty="0" smtClean="0">
                <a:latin typeface="Comic Sans MS" panose="030F0702030302020204" pitchFamily="66" charset="0"/>
              </a:rPr>
              <a:t>100 cm</a:t>
            </a:r>
            <a:endParaRPr lang="en-GB" dirty="0">
              <a:latin typeface="Comic Sans MS" panose="030F0702030302020204" pitchFamily="66" charset="0"/>
            </a:endParaRPr>
          </a:p>
        </p:txBody>
      </p:sp>
      <p:sp>
        <p:nvSpPr>
          <p:cNvPr id="10" name="TextBox 9"/>
          <p:cNvSpPr txBox="1"/>
          <p:nvPr/>
        </p:nvSpPr>
        <p:spPr>
          <a:xfrm>
            <a:off x="1024708" y="5435352"/>
            <a:ext cx="2198039" cy="369332"/>
          </a:xfrm>
          <a:prstGeom prst="rect">
            <a:avLst/>
          </a:prstGeom>
          <a:noFill/>
        </p:spPr>
        <p:txBody>
          <a:bodyPr wrap="none" rtlCol="0">
            <a:spAutoFit/>
          </a:bodyPr>
          <a:lstStyle/>
          <a:p>
            <a:pPr algn="ctr"/>
            <a:r>
              <a:rPr lang="en-GB" dirty="0" smtClean="0">
                <a:latin typeface="Comic Sans MS" panose="030F0702030302020204" pitchFamily="66" charset="0"/>
              </a:rPr>
              <a:t>1 m² = 10 000 cm²</a:t>
            </a:r>
            <a:endParaRPr lang="en-GB" dirty="0">
              <a:latin typeface="Comic Sans MS" panose="030F0702030302020204" pitchFamily="66" charset="0"/>
            </a:endParaRPr>
          </a:p>
        </p:txBody>
      </p:sp>
      <p:sp>
        <p:nvSpPr>
          <p:cNvPr id="11" name="TextBox 10"/>
          <p:cNvSpPr txBox="1"/>
          <p:nvPr/>
        </p:nvSpPr>
        <p:spPr>
          <a:xfrm>
            <a:off x="7679252" y="2802994"/>
            <a:ext cx="655949" cy="369332"/>
          </a:xfrm>
          <a:prstGeom prst="rect">
            <a:avLst/>
          </a:prstGeom>
          <a:noFill/>
        </p:spPr>
        <p:txBody>
          <a:bodyPr wrap="none" rtlCol="0">
            <a:spAutoFit/>
          </a:bodyPr>
          <a:lstStyle/>
          <a:p>
            <a:r>
              <a:rPr lang="en-GB" dirty="0" smtClean="0">
                <a:latin typeface="Comic Sans MS" panose="030F0702030302020204" pitchFamily="66" charset="0"/>
              </a:rPr>
              <a:t>1 cm</a:t>
            </a:r>
            <a:endParaRPr lang="en-GB" dirty="0">
              <a:latin typeface="Comic Sans MS" panose="030F0702030302020204" pitchFamily="66" charset="0"/>
            </a:endParaRPr>
          </a:p>
        </p:txBody>
      </p:sp>
      <p:sp>
        <p:nvSpPr>
          <p:cNvPr id="12" name="TextBox 11"/>
          <p:cNvSpPr txBox="1"/>
          <p:nvPr/>
        </p:nvSpPr>
        <p:spPr>
          <a:xfrm>
            <a:off x="7679252" y="3172326"/>
            <a:ext cx="857927" cy="369332"/>
          </a:xfrm>
          <a:prstGeom prst="rect">
            <a:avLst/>
          </a:prstGeom>
          <a:noFill/>
        </p:spPr>
        <p:txBody>
          <a:bodyPr wrap="none" rtlCol="0">
            <a:spAutoFit/>
          </a:bodyPr>
          <a:lstStyle/>
          <a:p>
            <a:r>
              <a:rPr lang="en-GB" dirty="0" smtClean="0">
                <a:latin typeface="Comic Sans MS" panose="030F0702030302020204" pitchFamily="66" charset="0"/>
              </a:rPr>
              <a:t>10 mm</a:t>
            </a:r>
            <a:endParaRPr lang="en-GB" dirty="0">
              <a:latin typeface="Comic Sans MS" panose="030F0702030302020204" pitchFamily="66" charset="0"/>
            </a:endParaRPr>
          </a:p>
        </p:txBody>
      </p:sp>
      <p:sp>
        <p:nvSpPr>
          <p:cNvPr id="13" name="TextBox 12"/>
          <p:cNvSpPr txBox="1"/>
          <p:nvPr/>
        </p:nvSpPr>
        <p:spPr>
          <a:xfrm>
            <a:off x="5629964" y="4512022"/>
            <a:ext cx="938077" cy="369332"/>
          </a:xfrm>
          <a:prstGeom prst="rect">
            <a:avLst/>
          </a:prstGeom>
          <a:noFill/>
        </p:spPr>
        <p:txBody>
          <a:bodyPr wrap="square" rtlCol="0">
            <a:spAutoFit/>
          </a:bodyPr>
          <a:lstStyle/>
          <a:p>
            <a:pPr algn="ctr"/>
            <a:r>
              <a:rPr lang="en-GB" dirty="0" smtClean="0">
                <a:latin typeface="Comic Sans MS" panose="030F0702030302020204" pitchFamily="66" charset="0"/>
              </a:rPr>
              <a:t>1 cm</a:t>
            </a:r>
            <a:endParaRPr lang="en-GB" dirty="0">
              <a:latin typeface="Comic Sans MS" panose="030F0702030302020204" pitchFamily="66" charset="0"/>
            </a:endParaRPr>
          </a:p>
        </p:txBody>
      </p:sp>
      <p:sp>
        <p:nvSpPr>
          <p:cNvPr id="14" name="TextBox 13"/>
          <p:cNvSpPr txBox="1"/>
          <p:nvPr/>
        </p:nvSpPr>
        <p:spPr>
          <a:xfrm>
            <a:off x="5658289" y="4881354"/>
            <a:ext cx="857927" cy="369332"/>
          </a:xfrm>
          <a:prstGeom prst="rect">
            <a:avLst/>
          </a:prstGeom>
          <a:noFill/>
        </p:spPr>
        <p:txBody>
          <a:bodyPr wrap="none" rtlCol="0">
            <a:spAutoFit/>
          </a:bodyPr>
          <a:lstStyle/>
          <a:p>
            <a:r>
              <a:rPr lang="en-GB" dirty="0" smtClean="0">
                <a:latin typeface="Comic Sans MS" panose="030F0702030302020204" pitchFamily="66" charset="0"/>
              </a:rPr>
              <a:t>10 </a:t>
            </a:r>
            <a:r>
              <a:rPr lang="en-GB" dirty="0">
                <a:latin typeface="Comic Sans MS" panose="030F0702030302020204" pitchFamily="66" charset="0"/>
              </a:rPr>
              <a:t>m</a:t>
            </a:r>
            <a:r>
              <a:rPr lang="en-GB" dirty="0" smtClean="0">
                <a:latin typeface="Comic Sans MS" panose="030F0702030302020204" pitchFamily="66" charset="0"/>
              </a:rPr>
              <a:t>m</a:t>
            </a:r>
            <a:endParaRPr lang="en-GB" dirty="0">
              <a:latin typeface="Comic Sans MS" panose="030F0702030302020204" pitchFamily="66" charset="0"/>
            </a:endParaRPr>
          </a:p>
        </p:txBody>
      </p:sp>
      <p:sp>
        <p:nvSpPr>
          <p:cNvPr id="15" name="TextBox 14"/>
          <p:cNvSpPr txBox="1"/>
          <p:nvPr/>
        </p:nvSpPr>
        <p:spPr>
          <a:xfrm>
            <a:off x="7543021" y="4017931"/>
            <a:ext cx="655949" cy="369332"/>
          </a:xfrm>
          <a:prstGeom prst="rect">
            <a:avLst/>
          </a:prstGeom>
          <a:noFill/>
        </p:spPr>
        <p:txBody>
          <a:bodyPr wrap="none" rtlCol="0">
            <a:spAutoFit/>
          </a:bodyPr>
          <a:lstStyle/>
          <a:p>
            <a:r>
              <a:rPr lang="en-GB" dirty="0" smtClean="0">
                <a:latin typeface="Comic Sans MS" panose="030F0702030302020204" pitchFamily="66" charset="0"/>
              </a:rPr>
              <a:t>1 cm</a:t>
            </a:r>
            <a:endParaRPr lang="en-GB" dirty="0">
              <a:latin typeface="Comic Sans MS" panose="030F0702030302020204" pitchFamily="66" charset="0"/>
            </a:endParaRPr>
          </a:p>
        </p:txBody>
      </p:sp>
      <p:sp>
        <p:nvSpPr>
          <p:cNvPr id="16" name="TextBox 15"/>
          <p:cNvSpPr txBox="1"/>
          <p:nvPr/>
        </p:nvSpPr>
        <p:spPr>
          <a:xfrm>
            <a:off x="7278502" y="4333131"/>
            <a:ext cx="857927" cy="369332"/>
          </a:xfrm>
          <a:prstGeom prst="rect">
            <a:avLst/>
          </a:prstGeom>
          <a:noFill/>
        </p:spPr>
        <p:txBody>
          <a:bodyPr wrap="none" rtlCol="0">
            <a:spAutoFit/>
          </a:bodyPr>
          <a:lstStyle/>
          <a:p>
            <a:r>
              <a:rPr lang="en-GB" dirty="0" smtClean="0">
                <a:latin typeface="Comic Sans MS" panose="030F0702030302020204" pitchFamily="66" charset="0"/>
              </a:rPr>
              <a:t>10 </a:t>
            </a:r>
            <a:r>
              <a:rPr lang="en-GB" dirty="0">
                <a:latin typeface="Comic Sans MS" panose="030F0702030302020204" pitchFamily="66" charset="0"/>
              </a:rPr>
              <a:t>m</a:t>
            </a:r>
            <a:r>
              <a:rPr lang="en-GB" dirty="0" smtClean="0">
                <a:latin typeface="Comic Sans MS" panose="030F0702030302020204" pitchFamily="66" charset="0"/>
              </a:rPr>
              <a:t>m</a:t>
            </a:r>
            <a:endParaRPr lang="en-GB" dirty="0">
              <a:latin typeface="Comic Sans MS" panose="030F0702030302020204" pitchFamily="66" charset="0"/>
            </a:endParaRPr>
          </a:p>
        </p:txBody>
      </p:sp>
      <p:sp>
        <p:nvSpPr>
          <p:cNvPr id="17" name="TextBox 16"/>
          <p:cNvSpPr txBox="1"/>
          <p:nvPr/>
        </p:nvSpPr>
        <p:spPr>
          <a:xfrm>
            <a:off x="5589418" y="5435352"/>
            <a:ext cx="2167581" cy="369332"/>
          </a:xfrm>
          <a:prstGeom prst="rect">
            <a:avLst/>
          </a:prstGeom>
          <a:noFill/>
        </p:spPr>
        <p:txBody>
          <a:bodyPr wrap="none" rtlCol="0">
            <a:spAutoFit/>
          </a:bodyPr>
          <a:lstStyle/>
          <a:p>
            <a:pPr algn="ctr"/>
            <a:r>
              <a:rPr lang="en-GB" dirty="0" smtClean="0">
                <a:latin typeface="Comic Sans MS" panose="030F0702030302020204" pitchFamily="66" charset="0"/>
              </a:rPr>
              <a:t>1 cm³ = </a:t>
            </a:r>
            <a:r>
              <a:rPr lang="en-GB" smtClean="0">
                <a:latin typeface="Comic Sans MS" panose="030F0702030302020204" pitchFamily="66" charset="0"/>
              </a:rPr>
              <a:t>1000 mm³</a:t>
            </a:r>
            <a:endParaRPr lang="en-GB" dirty="0">
              <a:latin typeface="Comic Sans MS" panose="030F0702030302020204" pitchFamily="66" charset="0"/>
            </a:endParaRPr>
          </a:p>
        </p:txBody>
      </p:sp>
    </p:spTree>
    <p:extLst>
      <p:ext uri="{BB962C8B-B14F-4D97-AF65-F5344CB8AC3E}">
        <p14:creationId xmlns:p14="http://schemas.microsoft.com/office/powerpoint/2010/main" val="324153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728" y="1268760"/>
            <a:ext cx="6696744" cy="122413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000" b="1" u="sng" dirty="0">
                <a:solidFill>
                  <a:schemeClr val="tx1"/>
                </a:solidFill>
                <a:latin typeface="Comic Sans MS" panose="030F0702030302020204" pitchFamily="66" charset="0"/>
              </a:rPr>
              <a:t>Step </a:t>
            </a:r>
            <a:r>
              <a:rPr lang="en-GB" sz="2000" b="1" u="sng" dirty="0" smtClean="0">
                <a:solidFill>
                  <a:schemeClr val="tx1"/>
                </a:solidFill>
                <a:latin typeface="Comic Sans MS" panose="030F0702030302020204" pitchFamily="66" charset="0"/>
              </a:rPr>
              <a:t>1</a:t>
            </a:r>
          </a:p>
          <a:p>
            <a:pPr algn="ctr"/>
            <a:r>
              <a:rPr lang="en-GB" sz="2000" dirty="0" smtClean="0">
                <a:solidFill>
                  <a:schemeClr val="tx1"/>
                </a:solidFill>
                <a:latin typeface="Comic Sans MS" panose="030F0702030302020204" pitchFamily="66" charset="0"/>
              </a:rPr>
              <a:t>Read </a:t>
            </a:r>
            <a:r>
              <a:rPr lang="en-GB" sz="2000" dirty="0">
                <a:solidFill>
                  <a:schemeClr val="tx1"/>
                </a:solidFill>
                <a:latin typeface="Comic Sans MS" panose="030F0702030302020204" pitchFamily="66" charset="0"/>
              </a:rPr>
              <a:t>the question </a:t>
            </a:r>
            <a:r>
              <a:rPr lang="en-GB" sz="2000" dirty="0" smtClean="0">
                <a:solidFill>
                  <a:schemeClr val="tx1"/>
                </a:solidFill>
                <a:latin typeface="Comic Sans MS" panose="030F0702030302020204" pitchFamily="66" charset="0"/>
              </a:rPr>
              <a:t>highlighting </a:t>
            </a:r>
            <a:r>
              <a:rPr lang="en-GB" sz="2000" dirty="0">
                <a:solidFill>
                  <a:schemeClr val="tx1"/>
                </a:solidFill>
                <a:latin typeface="Comic Sans MS" panose="030F0702030302020204" pitchFamily="66" charset="0"/>
              </a:rPr>
              <a:t>key information.</a:t>
            </a:r>
          </a:p>
        </p:txBody>
      </p:sp>
      <p:sp>
        <p:nvSpPr>
          <p:cNvPr id="8" name="Rounded Rectangle 7"/>
          <p:cNvSpPr/>
          <p:nvPr/>
        </p:nvSpPr>
        <p:spPr>
          <a:xfrm>
            <a:off x="2123728" y="2799507"/>
            <a:ext cx="6696744" cy="122413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000" b="1" u="sng" dirty="0">
                <a:solidFill>
                  <a:schemeClr val="tx1"/>
                </a:solidFill>
                <a:latin typeface="Comic Sans MS" panose="030F0702030302020204" pitchFamily="66" charset="0"/>
              </a:rPr>
              <a:t>Step </a:t>
            </a:r>
            <a:r>
              <a:rPr lang="en-GB" sz="2000" b="1" u="sng" dirty="0" smtClean="0">
                <a:solidFill>
                  <a:schemeClr val="tx1"/>
                </a:solidFill>
                <a:latin typeface="Comic Sans MS" panose="030F0702030302020204" pitchFamily="66" charset="0"/>
              </a:rPr>
              <a:t>2</a:t>
            </a:r>
          </a:p>
          <a:p>
            <a:pPr algn="ctr"/>
            <a:r>
              <a:rPr lang="en-GB" sz="2000" dirty="0" smtClean="0">
                <a:solidFill>
                  <a:schemeClr val="tx1"/>
                </a:solidFill>
                <a:latin typeface="Comic Sans MS" panose="030F0702030302020204" pitchFamily="66" charset="0"/>
              </a:rPr>
              <a:t>Plan </a:t>
            </a:r>
            <a:r>
              <a:rPr lang="en-GB" sz="2000" dirty="0">
                <a:solidFill>
                  <a:schemeClr val="tx1"/>
                </a:solidFill>
                <a:latin typeface="Comic Sans MS" panose="030F0702030302020204" pitchFamily="66" charset="0"/>
              </a:rPr>
              <a:t>and structure how you are going to answer it.</a:t>
            </a:r>
          </a:p>
        </p:txBody>
      </p:sp>
      <p:sp>
        <p:nvSpPr>
          <p:cNvPr id="9" name="Rounded Rectangle 8"/>
          <p:cNvSpPr/>
          <p:nvPr/>
        </p:nvSpPr>
        <p:spPr>
          <a:xfrm>
            <a:off x="2123728" y="4330254"/>
            <a:ext cx="6696744" cy="122413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000" b="1" u="sng" dirty="0">
                <a:solidFill>
                  <a:schemeClr val="tx1"/>
                </a:solidFill>
                <a:latin typeface="Comic Sans MS" panose="030F0702030302020204" pitchFamily="66" charset="0"/>
              </a:rPr>
              <a:t>Step </a:t>
            </a:r>
            <a:r>
              <a:rPr lang="en-GB" sz="2000" b="1" u="sng" dirty="0" smtClean="0">
                <a:solidFill>
                  <a:schemeClr val="tx1"/>
                </a:solidFill>
                <a:latin typeface="Comic Sans MS" panose="030F0702030302020204" pitchFamily="66" charset="0"/>
              </a:rPr>
              <a:t>3</a:t>
            </a:r>
          </a:p>
          <a:p>
            <a:pPr algn="ctr"/>
            <a:r>
              <a:rPr lang="en-GB" sz="2000" dirty="0" smtClean="0">
                <a:solidFill>
                  <a:schemeClr val="tx1"/>
                </a:solidFill>
                <a:latin typeface="Comic Sans MS" panose="030F0702030302020204" pitchFamily="66" charset="0"/>
              </a:rPr>
              <a:t>Answer </a:t>
            </a:r>
            <a:r>
              <a:rPr lang="en-GB" sz="2000" dirty="0">
                <a:solidFill>
                  <a:schemeClr val="tx1"/>
                </a:solidFill>
                <a:latin typeface="Comic Sans MS" panose="030F0702030302020204" pitchFamily="66" charset="0"/>
              </a:rPr>
              <a:t>it showing all your mathematical working out.</a:t>
            </a:r>
          </a:p>
        </p:txBody>
      </p:sp>
    </p:spTree>
    <p:extLst>
      <p:ext uri="{BB962C8B-B14F-4D97-AF65-F5344CB8AC3E}">
        <p14:creationId xmlns:p14="http://schemas.microsoft.com/office/powerpoint/2010/main" val="291176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a:xfrm rot="5400000">
            <a:off x="6541590" y="-299215"/>
            <a:ext cx="885356" cy="3816424"/>
          </a:xfrm>
          <a:prstGeom prst="wedgeRoundRectCallout">
            <a:avLst>
              <a:gd name="adj1" fmla="val 49924"/>
              <a:gd name="adj2" fmla="val 2743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sp>
        <p:nvSpPr>
          <p:cNvPr id="9" name="Rounded Rectangular Callout 8"/>
          <p:cNvSpPr/>
          <p:nvPr/>
        </p:nvSpPr>
        <p:spPr>
          <a:xfrm rot="5400000">
            <a:off x="6505490" y="650602"/>
            <a:ext cx="957556" cy="3816424"/>
          </a:xfrm>
          <a:prstGeom prst="wedgeRoundRectCallout">
            <a:avLst>
              <a:gd name="adj1" fmla="val 49924"/>
              <a:gd name="adj2" fmla="val 2743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sp>
        <p:nvSpPr>
          <p:cNvPr id="14" name="Rounded Rectangular Callout 13"/>
          <p:cNvSpPr/>
          <p:nvPr/>
        </p:nvSpPr>
        <p:spPr>
          <a:xfrm rot="5400000">
            <a:off x="6514715" y="1627301"/>
            <a:ext cx="939104" cy="3816424"/>
          </a:xfrm>
          <a:prstGeom prst="wedgeRoundRectCallout">
            <a:avLst>
              <a:gd name="adj1" fmla="val 49924"/>
              <a:gd name="adj2" fmla="val 2743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pic>
        <p:nvPicPr>
          <p:cNvPr id="8"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71" t="17632" r="5573" b="38473"/>
          <a:stretch/>
        </p:blipFill>
        <p:spPr bwMode="auto">
          <a:xfrm>
            <a:off x="5425794" y="2365510"/>
            <a:ext cx="3189793" cy="631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269" t="17616" r="4812" b="11039"/>
          <a:stretch/>
        </p:blipFill>
        <p:spPr bwMode="auto">
          <a:xfrm>
            <a:off x="6084168" y="3142712"/>
            <a:ext cx="2093855" cy="796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5090102" y="3065961"/>
            <a:ext cx="3640280" cy="275679"/>
          </a:xfrm>
          <a:prstGeom prst="rect">
            <a:avLst/>
          </a:prstGeom>
          <a:noFill/>
        </p:spPr>
        <p:txBody>
          <a:bodyPr wrap="square" rtlCol="0">
            <a:spAutoFit/>
          </a:bodyPr>
          <a:lstStyle/>
          <a:p>
            <a:r>
              <a:rPr lang="en-GB" b="1" u="sng" dirty="0" smtClean="0">
                <a:latin typeface="Comic Sans MS" panose="030F0702030302020204" pitchFamily="66" charset="0"/>
                <a:cs typeface="Times New Roman" pitchFamily="18" charset="0"/>
              </a:rPr>
              <a:t>Pupil C</a:t>
            </a:r>
          </a:p>
        </p:txBody>
      </p:sp>
      <p:pic>
        <p:nvPicPr>
          <p:cNvPr id="15" name="Picture 9"/>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811" t="14296" r="4144" b="47331"/>
          <a:stretch/>
        </p:blipFill>
        <p:spPr bwMode="auto">
          <a:xfrm>
            <a:off x="5283938" y="1406690"/>
            <a:ext cx="3473507" cy="585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090102" y="1149453"/>
            <a:ext cx="3640280" cy="275679"/>
          </a:xfrm>
          <a:prstGeom prst="rect">
            <a:avLst/>
          </a:prstGeom>
          <a:noFill/>
        </p:spPr>
        <p:txBody>
          <a:bodyPr wrap="square" rtlCol="0">
            <a:spAutoFit/>
          </a:bodyPr>
          <a:lstStyle/>
          <a:p>
            <a:r>
              <a:rPr lang="en-GB" b="1" u="sng" dirty="0" smtClean="0">
                <a:latin typeface="Comic Sans MS" panose="030F0702030302020204" pitchFamily="66" charset="0"/>
                <a:cs typeface="Times New Roman" pitchFamily="18" charset="0"/>
              </a:rPr>
              <a:t>Pupil A</a:t>
            </a:r>
          </a:p>
        </p:txBody>
      </p:sp>
      <p:sp>
        <p:nvSpPr>
          <p:cNvPr id="7" name="TextBox 6"/>
          <p:cNvSpPr txBox="1"/>
          <p:nvPr/>
        </p:nvSpPr>
        <p:spPr>
          <a:xfrm>
            <a:off x="5090102" y="2070115"/>
            <a:ext cx="3640280" cy="275679"/>
          </a:xfrm>
          <a:prstGeom prst="rect">
            <a:avLst/>
          </a:prstGeom>
          <a:noFill/>
        </p:spPr>
        <p:txBody>
          <a:bodyPr wrap="square" rtlCol="0">
            <a:spAutoFit/>
          </a:bodyPr>
          <a:lstStyle/>
          <a:p>
            <a:r>
              <a:rPr lang="en-GB" b="1" u="sng" dirty="0" smtClean="0">
                <a:latin typeface="Comic Sans MS" panose="030F0702030302020204" pitchFamily="66" charset="0"/>
                <a:cs typeface="Times New Roman" pitchFamily="18" charset="0"/>
              </a:rPr>
              <a:t>Pupil B</a:t>
            </a:r>
          </a:p>
        </p:txBody>
      </p:sp>
      <p:grpSp>
        <p:nvGrpSpPr>
          <p:cNvPr id="21" name="Group 20"/>
          <p:cNvGrpSpPr/>
          <p:nvPr/>
        </p:nvGrpSpPr>
        <p:grpSpPr>
          <a:xfrm>
            <a:off x="272480" y="4205806"/>
            <a:ext cx="8619999" cy="2391546"/>
            <a:chOff x="272480" y="4205806"/>
            <a:chExt cx="8619999" cy="2391546"/>
          </a:xfrm>
        </p:grpSpPr>
        <p:sp>
          <p:nvSpPr>
            <p:cNvPr id="18" name="Rounded Rectangular Callout 17"/>
            <p:cNvSpPr/>
            <p:nvPr/>
          </p:nvSpPr>
          <p:spPr>
            <a:xfrm rot="5400000">
              <a:off x="3394348" y="1099220"/>
              <a:ext cx="2376264" cy="8619999"/>
            </a:xfrm>
            <a:prstGeom prst="wedgeRoundRectCallout">
              <a:avLst>
                <a:gd name="adj1" fmla="val 49924"/>
                <a:gd name="adj2" fmla="val 27436"/>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p:cNvSpPr txBox="1"/>
            <p:nvPr/>
          </p:nvSpPr>
          <p:spPr>
            <a:xfrm>
              <a:off x="4526285" y="4245435"/>
              <a:ext cx="3983003" cy="2246769"/>
            </a:xfrm>
            <a:prstGeom prst="rect">
              <a:avLst/>
            </a:prstGeom>
            <a:noFill/>
          </p:spPr>
          <p:txBody>
            <a:bodyPr wrap="square" rtlCol="0">
              <a:spAutoFit/>
            </a:bodyPr>
            <a:lstStyle/>
            <a:p>
              <a:r>
                <a:rPr lang="en-GB" sz="1400" b="1" dirty="0" smtClean="0">
                  <a:latin typeface="Comic Sans MS" panose="030F0702030302020204" pitchFamily="66" charset="0"/>
                  <a:cs typeface="Times New Roman" pitchFamily="18" charset="0"/>
                </a:rPr>
                <a:t>1 mark </a:t>
              </a:r>
              <a:r>
                <a:rPr lang="en-GB" sz="1400" dirty="0" smtClean="0">
                  <a:latin typeface="Comic Sans MS" panose="030F0702030302020204" pitchFamily="66" charset="0"/>
                  <a:cs typeface="Times New Roman" pitchFamily="18" charset="0"/>
                </a:rPr>
                <a:t>for a correct method to find 20% of 420</a:t>
              </a:r>
            </a:p>
            <a:p>
              <a:r>
                <a:rPr lang="en-GB" sz="1400" b="1" dirty="0" smtClean="0">
                  <a:latin typeface="Comic Sans MS" panose="030F0702030302020204" pitchFamily="66" charset="0"/>
                  <a:cs typeface="Times New Roman" pitchFamily="18" charset="0"/>
                </a:rPr>
                <a:t>1 mark </a:t>
              </a:r>
              <a:r>
                <a:rPr lang="en-GB" sz="1400" dirty="0" smtClean="0">
                  <a:latin typeface="Comic Sans MS" panose="030F0702030302020204" pitchFamily="66" charset="0"/>
                  <a:cs typeface="Times New Roman" pitchFamily="18" charset="0"/>
                </a:rPr>
                <a:t>for subtracting their 20% from 420</a:t>
              </a:r>
            </a:p>
            <a:p>
              <a:r>
                <a:rPr lang="en-GB" sz="1400" b="1" dirty="0" smtClean="0">
                  <a:latin typeface="Comic Sans MS" panose="030F0702030302020204" pitchFamily="66" charset="0"/>
                  <a:cs typeface="Times New Roman" pitchFamily="18" charset="0"/>
                </a:rPr>
                <a:t>1 mark </a:t>
              </a:r>
              <a:r>
                <a:rPr lang="en-GB" sz="1400" dirty="0" smtClean="0">
                  <a:latin typeface="Comic Sans MS" panose="030F0702030302020204" pitchFamily="66" charset="0"/>
                  <a:cs typeface="Times New Roman" pitchFamily="18" charset="0"/>
                </a:rPr>
                <a:t>for </a:t>
              </a:r>
              <a:r>
                <a:rPr lang="en-GB" sz="1400" dirty="0">
                  <a:latin typeface="Comic Sans MS" panose="030F0702030302020204" pitchFamily="66" charset="0"/>
                  <a:cs typeface="Times New Roman" pitchFamily="18" charset="0"/>
                </a:rPr>
                <a:t> </a:t>
              </a:r>
              <a:r>
                <a:rPr lang="en-GB" sz="1400" dirty="0" smtClean="0">
                  <a:latin typeface="Comic Sans MS" panose="030F0702030302020204" pitchFamily="66" charset="0"/>
                  <a:cs typeface="Times New Roman" pitchFamily="18" charset="0"/>
                </a:rPr>
                <a:t>336</a:t>
              </a:r>
              <a:endParaRPr lang="en-GB" sz="1400" baseline="30000" dirty="0" smtClean="0">
                <a:latin typeface="Comic Sans MS" panose="030F0702030302020204" pitchFamily="66" charset="0"/>
                <a:cs typeface="Times New Roman" pitchFamily="18" charset="0"/>
              </a:endParaRPr>
            </a:p>
            <a:p>
              <a:r>
                <a:rPr lang="en-GB" sz="1400" b="1" dirty="0" smtClean="0">
                  <a:latin typeface="Comic Sans MS" panose="030F0702030302020204" pitchFamily="66" charset="0"/>
                  <a:cs typeface="Times New Roman" pitchFamily="18" charset="0"/>
                </a:rPr>
                <a:t>1 mark </a:t>
              </a:r>
              <a:r>
                <a:rPr lang="en-GB" sz="1400" dirty="0" smtClean="0">
                  <a:latin typeface="Comic Sans MS" panose="030F0702030302020204" pitchFamily="66" charset="0"/>
                  <a:cs typeface="Times New Roman" pitchFamily="18" charset="0"/>
                </a:rPr>
                <a:t>for a correct method to find either ¼ or ¾ of 450</a:t>
              </a:r>
            </a:p>
            <a:p>
              <a:r>
                <a:rPr lang="en-GB" sz="1400" b="1" dirty="0" smtClean="0">
                  <a:latin typeface="Comic Sans MS" panose="030F0702030302020204" pitchFamily="66" charset="0"/>
                  <a:cs typeface="Times New Roman" pitchFamily="18" charset="0"/>
                </a:rPr>
                <a:t>1 mark </a:t>
              </a:r>
              <a:r>
                <a:rPr lang="en-GB" sz="1400" dirty="0" smtClean="0">
                  <a:latin typeface="Comic Sans MS" panose="030F0702030302020204" pitchFamily="66" charset="0"/>
                  <a:cs typeface="Times New Roman" pitchFamily="18" charset="0"/>
                </a:rPr>
                <a:t>for 337.5</a:t>
              </a:r>
            </a:p>
            <a:p>
              <a:endParaRPr lang="en-GB" sz="1400" dirty="0">
                <a:latin typeface="Comic Sans MS" panose="030F0702030302020204" pitchFamily="66" charset="0"/>
                <a:cs typeface="Times New Roman" pitchFamily="18" charset="0"/>
              </a:endParaRPr>
            </a:p>
            <a:p>
              <a:r>
                <a:rPr lang="en-GB" sz="1400" b="1" dirty="0" smtClean="0">
                  <a:latin typeface="Comic Sans MS" panose="030F0702030302020204" pitchFamily="66" charset="0"/>
                  <a:cs typeface="Times New Roman" pitchFamily="18" charset="0"/>
                </a:rPr>
                <a:t>1 mark</a:t>
              </a:r>
              <a:r>
                <a:rPr lang="en-GB" sz="1400" dirty="0" smtClean="0">
                  <a:latin typeface="Comic Sans MS" panose="030F0702030302020204" pitchFamily="66" charset="0"/>
                  <a:cs typeface="Times New Roman" pitchFamily="18" charset="0"/>
                </a:rPr>
                <a:t> for a conclusion supported by their calculations.</a:t>
              </a:r>
              <a:endParaRPr lang="en-GB" sz="1400" b="1" dirty="0" smtClean="0">
                <a:latin typeface="Comic Sans MS" panose="030F0702030302020204" pitchFamily="66" charset="0"/>
                <a:cs typeface="Times New Roman" pitchFamily="18" charset="0"/>
              </a:endParaRPr>
            </a:p>
          </p:txBody>
        </p:sp>
        <p:sp>
          <p:nvSpPr>
            <p:cNvPr id="20" name="TextBox 19"/>
            <p:cNvSpPr txBox="1"/>
            <p:nvPr/>
          </p:nvSpPr>
          <p:spPr>
            <a:xfrm>
              <a:off x="431541" y="4205806"/>
              <a:ext cx="4464496" cy="2031325"/>
            </a:xfrm>
            <a:prstGeom prst="rect">
              <a:avLst/>
            </a:prstGeom>
            <a:noFill/>
          </p:spPr>
          <p:txBody>
            <a:bodyPr wrap="square" rtlCol="0">
              <a:spAutoFit/>
            </a:bodyPr>
            <a:lstStyle/>
            <a:p>
              <a:r>
                <a:rPr lang="en-GB" sz="1400" b="1" u="sng" dirty="0" smtClean="0">
                  <a:latin typeface="Comic Sans MS" panose="030F0702030302020204" pitchFamily="66" charset="0"/>
                  <a:cs typeface="Times New Roman" pitchFamily="18" charset="0"/>
                </a:rPr>
                <a:t>Mark Scheme</a:t>
              </a:r>
            </a:p>
            <a:p>
              <a:r>
                <a:rPr lang="en-GB" sz="1400" b="1" dirty="0" smtClean="0">
                  <a:latin typeface="Comic Sans MS" panose="030F0702030302020204" pitchFamily="66" charset="0"/>
                  <a:cs typeface="Times New Roman" pitchFamily="18" charset="0"/>
                </a:rPr>
                <a:t>Computers-R-Us</a:t>
              </a:r>
            </a:p>
            <a:p>
              <a:r>
                <a:rPr lang="en-GB" sz="1400" b="1" dirty="0">
                  <a:latin typeface="Comic Sans MS" panose="030F0702030302020204" pitchFamily="66" charset="0"/>
                  <a:cs typeface="Times New Roman" pitchFamily="18" charset="0"/>
                </a:rPr>
                <a:t> </a:t>
              </a:r>
              <a:r>
                <a:rPr lang="en-GB" sz="1400" b="1" dirty="0" smtClean="0">
                  <a:latin typeface="Comic Sans MS" panose="030F0702030302020204" pitchFamily="66" charset="0"/>
                  <a:cs typeface="Times New Roman" pitchFamily="18" charset="0"/>
                </a:rPr>
                <a:t>  </a:t>
              </a:r>
              <a:r>
                <a:rPr lang="en-GB" sz="1400" u="sng" dirty="0" smtClean="0">
                  <a:latin typeface="Comic Sans MS" panose="030F0702030302020204" pitchFamily="66" charset="0"/>
                  <a:cs typeface="Times New Roman" pitchFamily="18" charset="0"/>
                </a:rPr>
                <a:t>20</a:t>
              </a:r>
              <a:r>
                <a:rPr lang="en-GB" sz="1400" dirty="0" smtClean="0">
                  <a:latin typeface="Comic Sans MS" panose="030F0702030302020204" pitchFamily="66" charset="0"/>
                  <a:cs typeface="Times New Roman" pitchFamily="18" charset="0"/>
                </a:rPr>
                <a:t>  x 420 = 84</a:t>
              </a:r>
            </a:p>
            <a:p>
              <a:r>
                <a:rPr lang="en-GB" sz="1400" dirty="0">
                  <a:latin typeface="Comic Sans MS" panose="030F0702030302020204" pitchFamily="66" charset="0"/>
                  <a:cs typeface="Times New Roman" pitchFamily="18" charset="0"/>
                </a:rPr>
                <a:t> </a:t>
              </a:r>
              <a:r>
                <a:rPr lang="en-GB" sz="1400" dirty="0" smtClean="0">
                  <a:latin typeface="Comic Sans MS" panose="030F0702030302020204" pitchFamily="66" charset="0"/>
                  <a:cs typeface="Times New Roman" pitchFamily="18" charset="0"/>
                </a:rPr>
                <a:t> 100</a:t>
              </a:r>
            </a:p>
            <a:p>
              <a:r>
                <a:rPr lang="en-GB" sz="1400" dirty="0" smtClean="0">
                  <a:latin typeface="Comic Sans MS" panose="030F0702030302020204" pitchFamily="66" charset="0"/>
                  <a:cs typeface="Times New Roman" pitchFamily="18" charset="0"/>
                </a:rPr>
                <a:t>  420 – 84 = </a:t>
              </a:r>
              <a:r>
                <a:rPr lang="en-GB" sz="1400" b="1" dirty="0" smtClean="0">
                  <a:latin typeface="Comic Sans MS" panose="030F0702030302020204" pitchFamily="66" charset="0"/>
                  <a:cs typeface="Times New Roman" pitchFamily="18" charset="0"/>
                </a:rPr>
                <a:t>336</a:t>
              </a:r>
            </a:p>
            <a:p>
              <a:r>
                <a:rPr lang="en-GB" sz="1400" b="1" dirty="0" smtClean="0">
                  <a:latin typeface="Comic Sans MS" panose="030F0702030302020204" pitchFamily="66" charset="0"/>
                  <a:cs typeface="Times New Roman" pitchFamily="18" charset="0"/>
                </a:rPr>
                <a:t>Laptop World</a:t>
              </a:r>
            </a:p>
            <a:p>
              <a:r>
                <a:rPr lang="en-GB" sz="1400" dirty="0" smtClean="0">
                  <a:latin typeface="Comic Sans MS" panose="030F0702030302020204" pitchFamily="66" charset="0"/>
                  <a:cs typeface="Times New Roman" pitchFamily="18" charset="0"/>
                </a:rPr>
                <a:t>  450 ÷ 4 = 112.5</a:t>
              </a:r>
            </a:p>
            <a:p>
              <a:r>
                <a:rPr lang="en-GB" sz="1400" dirty="0" smtClean="0">
                  <a:latin typeface="Comic Sans MS" panose="030F0702030302020204" pitchFamily="66" charset="0"/>
                  <a:cs typeface="Times New Roman" pitchFamily="18" charset="0"/>
                </a:rPr>
                <a:t>  450 – 112.5 = </a:t>
              </a:r>
              <a:r>
                <a:rPr lang="en-GB" sz="1400" b="1" dirty="0" smtClean="0">
                  <a:latin typeface="Comic Sans MS" panose="030F0702030302020204" pitchFamily="66" charset="0"/>
                  <a:cs typeface="Times New Roman" pitchFamily="18" charset="0"/>
                </a:rPr>
                <a:t>337.5</a:t>
              </a:r>
            </a:p>
            <a:p>
              <a:r>
                <a:rPr lang="en-GB" sz="1400" dirty="0" smtClean="0">
                  <a:latin typeface="Comic Sans MS" panose="030F0702030302020204" pitchFamily="66" charset="0"/>
                  <a:cs typeface="Times New Roman" pitchFamily="18" charset="0"/>
                </a:rPr>
                <a:t>  Computers-R-Us sells the cheaper computer.</a:t>
              </a:r>
            </a:p>
          </p:txBody>
        </p:sp>
      </p:grpSp>
      <p:grpSp>
        <p:nvGrpSpPr>
          <p:cNvPr id="23" name="Group 22"/>
          <p:cNvGrpSpPr/>
          <p:nvPr/>
        </p:nvGrpSpPr>
        <p:grpSpPr>
          <a:xfrm>
            <a:off x="323528" y="1196752"/>
            <a:ext cx="4680522" cy="2808312"/>
            <a:chOff x="323528" y="1196752"/>
            <a:chExt cx="4680522" cy="2808312"/>
          </a:xfrm>
        </p:grpSpPr>
        <p:pic>
          <p:nvPicPr>
            <p:cNvPr id="4"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2740" t="21854" r="9741" b="12698"/>
            <a:stretch/>
          </p:blipFill>
          <p:spPr bwMode="auto">
            <a:xfrm>
              <a:off x="323528" y="1196752"/>
              <a:ext cx="4680522" cy="28083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355575" y="1320965"/>
              <a:ext cx="2880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5228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4" grpId="0" animBg="1"/>
      <p:bldP spid="13" grpId="0"/>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693" t="24097" r="3708" b="14121"/>
          <a:stretch/>
        </p:blipFill>
        <p:spPr bwMode="auto">
          <a:xfrm>
            <a:off x="323528" y="1196752"/>
            <a:ext cx="7416825" cy="2740133"/>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ounded Rectangle 31"/>
          <p:cNvSpPr/>
          <p:nvPr/>
        </p:nvSpPr>
        <p:spPr>
          <a:xfrm>
            <a:off x="6660233" y="1321813"/>
            <a:ext cx="943356" cy="33624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400" b="1" u="sng" dirty="0">
                <a:solidFill>
                  <a:schemeClr val="tx1"/>
                </a:solidFill>
                <a:latin typeface="Comic Sans MS" panose="030F0702030302020204" pitchFamily="66" charset="0"/>
              </a:rPr>
              <a:t>Step </a:t>
            </a:r>
            <a:r>
              <a:rPr lang="en-GB" sz="1400" b="1" u="sng" dirty="0" smtClean="0">
                <a:solidFill>
                  <a:schemeClr val="tx1"/>
                </a:solidFill>
                <a:latin typeface="Comic Sans MS" panose="030F0702030302020204" pitchFamily="66" charset="0"/>
              </a:rPr>
              <a:t>1</a:t>
            </a:r>
          </a:p>
        </p:txBody>
      </p:sp>
      <p:sp>
        <p:nvSpPr>
          <p:cNvPr id="35" name="Rectangle 34"/>
          <p:cNvSpPr/>
          <p:nvPr/>
        </p:nvSpPr>
        <p:spPr>
          <a:xfrm>
            <a:off x="1398093" y="1546671"/>
            <a:ext cx="1445716" cy="300203"/>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6156177" y="1828842"/>
            <a:ext cx="1296144" cy="300203"/>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1136577" y="2299067"/>
            <a:ext cx="1995264" cy="300203"/>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1398093" y="2705054"/>
            <a:ext cx="725636" cy="300203"/>
          </a:xfrm>
          <a:prstGeom prst="rect">
            <a:avLst/>
          </a:prstGeom>
          <a:solidFill>
            <a:srgbClr val="FFFF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2487522" y="2716305"/>
            <a:ext cx="1213131" cy="300203"/>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5072431" y="2677358"/>
            <a:ext cx="507682" cy="300203"/>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1992101" y="3370924"/>
            <a:ext cx="1355763" cy="300203"/>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ounded Rectangle 42"/>
          <p:cNvSpPr/>
          <p:nvPr/>
        </p:nvSpPr>
        <p:spPr>
          <a:xfrm>
            <a:off x="306810" y="4044958"/>
            <a:ext cx="943356" cy="33624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b="1" u="sng" dirty="0">
                <a:solidFill>
                  <a:schemeClr val="tx1"/>
                </a:solidFill>
                <a:latin typeface="Comic Sans MS" panose="030F0702030302020204" pitchFamily="66" charset="0"/>
              </a:rPr>
              <a:t>Step </a:t>
            </a:r>
            <a:r>
              <a:rPr lang="en-GB" sz="1400" b="1" u="sng" dirty="0" smtClean="0">
                <a:solidFill>
                  <a:schemeClr val="tx1"/>
                </a:solidFill>
                <a:latin typeface="Comic Sans MS" panose="030F0702030302020204" pitchFamily="66" charset="0"/>
              </a:rPr>
              <a:t>2</a:t>
            </a:r>
          </a:p>
        </p:txBody>
      </p:sp>
      <p:sp>
        <p:nvSpPr>
          <p:cNvPr id="44" name="Rectangle 43"/>
          <p:cNvSpPr/>
          <p:nvPr/>
        </p:nvSpPr>
        <p:spPr>
          <a:xfrm>
            <a:off x="306811" y="4376849"/>
            <a:ext cx="3888432" cy="1754326"/>
          </a:xfrm>
          <a:prstGeom prst="rect">
            <a:avLst/>
          </a:prstGeom>
        </p:spPr>
        <p:txBody>
          <a:bodyPr wrap="square">
            <a:spAutoFit/>
          </a:bodyPr>
          <a:lstStyle/>
          <a:p>
            <a:r>
              <a:rPr lang="en-GB" dirty="0">
                <a:latin typeface="Comic Sans MS" panose="030F0702030302020204" pitchFamily="66" charset="0"/>
              </a:rPr>
              <a:t>Find cost of the </a:t>
            </a:r>
            <a:r>
              <a:rPr lang="en-GB" dirty="0" smtClean="0">
                <a:latin typeface="Comic Sans MS" panose="030F0702030302020204" pitchFamily="66" charset="0"/>
              </a:rPr>
              <a:t>shirts</a:t>
            </a:r>
          </a:p>
          <a:p>
            <a:r>
              <a:rPr lang="en-GB" dirty="0">
                <a:latin typeface="Comic Sans MS" panose="030F0702030302020204" pitchFamily="66" charset="0"/>
              </a:rPr>
              <a:t>Work out the selling price</a:t>
            </a:r>
          </a:p>
          <a:p>
            <a:r>
              <a:rPr lang="en-GB" dirty="0">
                <a:latin typeface="Comic Sans MS" panose="030F0702030302020204" pitchFamily="66" charset="0"/>
              </a:rPr>
              <a:t>And total for the first 20 shirts</a:t>
            </a:r>
          </a:p>
          <a:p>
            <a:r>
              <a:rPr lang="en-GB" dirty="0">
                <a:latin typeface="Comic Sans MS" panose="030F0702030302020204" pitchFamily="66" charset="0"/>
              </a:rPr>
              <a:t>Reduce the selling price by 15%</a:t>
            </a:r>
          </a:p>
          <a:p>
            <a:r>
              <a:rPr lang="en-GB" dirty="0">
                <a:latin typeface="Comic Sans MS" panose="030F0702030302020204" pitchFamily="66" charset="0"/>
              </a:rPr>
              <a:t>Compare the total sold with total </a:t>
            </a:r>
            <a:r>
              <a:rPr lang="en-GB" dirty="0" smtClean="0">
                <a:latin typeface="Comic Sans MS" panose="030F0702030302020204" pitchFamily="66" charset="0"/>
              </a:rPr>
              <a:t>cost</a:t>
            </a:r>
            <a:endParaRPr lang="en-GB" dirty="0">
              <a:latin typeface="Comic Sans MS" panose="030F0702030302020204" pitchFamily="66" charset="0"/>
            </a:endParaRPr>
          </a:p>
        </p:txBody>
      </p:sp>
      <p:sp>
        <p:nvSpPr>
          <p:cNvPr id="45" name="Rounded Rectangle 44"/>
          <p:cNvSpPr/>
          <p:nvPr/>
        </p:nvSpPr>
        <p:spPr>
          <a:xfrm>
            <a:off x="4422773" y="4048167"/>
            <a:ext cx="943356" cy="33624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b="1" u="sng" dirty="0">
                <a:solidFill>
                  <a:schemeClr val="tx1"/>
                </a:solidFill>
                <a:latin typeface="Comic Sans MS" panose="030F0702030302020204" pitchFamily="66" charset="0"/>
              </a:rPr>
              <a:t>Step </a:t>
            </a:r>
            <a:r>
              <a:rPr lang="en-GB" sz="1400" b="1" u="sng" dirty="0" smtClean="0">
                <a:solidFill>
                  <a:schemeClr val="tx1"/>
                </a:solidFill>
                <a:latin typeface="Comic Sans MS" panose="030F0702030302020204" pitchFamily="66" charset="0"/>
              </a:rPr>
              <a:t>3</a:t>
            </a:r>
          </a:p>
        </p:txBody>
      </p:sp>
      <p:sp>
        <p:nvSpPr>
          <p:cNvPr id="47" name="TextBox 46"/>
          <p:cNvSpPr txBox="1"/>
          <p:nvPr/>
        </p:nvSpPr>
        <p:spPr>
          <a:xfrm>
            <a:off x="4426271" y="4376849"/>
            <a:ext cx="4633388" cy="1754326"/>
          </a:xfrm>
          <a:prstGeom prst="rect">
            <a:avLst/>
          </a:prstGeom>
          <a:noFill/>
        </p:spPr>
        <p:txBody>
          <a:bodyPr wrap="square" rtlCol="0">
            <a:spAutoFit/>
          </a:bodyPr>
          <a:lstStyle/>
          <a:p>
            <a:r>
              <a:rPr lang="en-GB" dirty="0">
                <a:latin typeface="Comic Sans MS" panose="030F0702030302020204" pitchFamily="66" charset="0"/>
              </a:rPr>
              <a:t>50 x £12 = £</a:t>
            </a:r>
            <a:r>
              <a:rPr lang="en-GB" dirty="0" smtClean="0">
                <a:latin typeface="Comic Sans MS" panose="030F0702030302020204" pitchFamily="66" charset="0"/>
              </a:rPr>
              <a:t>600</a:t>
            </a:r>
          </a:p>
          <a:p>
            <a:r>
              <a:rPr lang="de-DE" dirty="0">
                <a:latin typeface="Comic Sans MS" panose="030F0702030302020204" pitchFamily="66" charset="0"/>
              </a:rPr>
              <a:t>10% = £60 so 30% = £180</a:t>
            </a:r>
          </a:p>
          <a:p>
            <a:r>
              <a:rPr lang="en-GB" dirty="0">
                <a:latin typeface="Comic Sans MS" panose="030F0702030302020204" pitchFamily="66" charset="0"/>
              </a:rPr>
              <a:t>£780 ÷ 50 = £15.60 x 20 = £312</a:t>
            </a:r>
          </a:p>
          <a:p>
            <a:r>
              <a:rPr lang="en-GB" dirty="0">
                <a:latin typeface="Comic Sans MS" panose="030F0702030302020204" pitchFamily="66" charset="0"/>
              </a:rPr>
              <a:t>10% of £15.60 = £1.56 so 15% = £2.34</a:t>
            </a:r>
          </a:p>
          <a:p>
            <a:r>
              <a:rPr lang="en-GB" dirty="0">
                <a:latin typeface="Comic Sans MS" panose="030F0702030302020204" pitchFamily="66" charset="0"/>
              </a:rPr>
              <a:t>£15.60 - £2.34 = £</a:t>
            </a:r>
            <a:r>
              <a:rPr lang="en-GB" dirty="0" smtClean="0">
                <a:latin typeface="Comic Sans MS" panose="030F0702030302020204" pitchFamily="66" charset="0"/>
              </a:rPr>
              <a:t>13.26 </a:t>
            </a:r>
            <a:r>
              <a:rPr lang="en-GB" dirty="0">
                <a:latin typeface="Comic Sans MS" panose="030F0702030302020204" pitchFamily="66" charset="0"/>
              </a:rPr>
              <a:t>x 30 = £</a:t>
            </a:r>
            <a:r>
              <a:rPr lang="en-GB" dirty="0" smtClean="0">
                <a:latin typeface="Comic Sans MS" panose="030F0702030302020204" pitchFamily="66" charset="0"/>
              </a:rPr>
              <a:t>397.80</a:t>
            </a:r>
            <a:endParaRPr lang="en-GB" dirty="0">
              <a:latin typeface="Comic Sans MS" panose="030F0702030302020204" pitchFamily="66" charset="0"/>
            </a:endParaRPr>
          </a:p>
          <a:p>
            <a:r>
              <a:rPr lang="en-GB" dirty="0">
                <a:latin typeface="Comic Sans MS" panose="030F0702030302020204" pitchFamily="66" charset="0"/>
              </a:rPr>
              <a:t>Total = £312 + £</a:t>
            </a:r>
            <a:r>
              <a:rPr lang="en-GB" dirty="0" smtClean="0">
                <a:latin typeface="Comic Sans MS" panose="030F0702030302020204" pitchFamily="66" charset="0"/>
              </a:rPr>
              <a:t>397.80 </a:t>
            </a:r>
            <a:r>
              <a:rPr lang="en-GB" dirty="0">
                <a:latin typeface="Comic Sans MS" panose="030F0702030302020204" pitchFamily="66" charset="0"/>
              </a:rPr>
              <a:t>= £ </a:t>
            </a:r>
            <a:r>
              <a:rPr lang="en-GB" dirty="0" smtClean="0">
                <a:latin typeface="Comic Sans MS" panose="030F0702030302020204" pitchFamily="66" charset="0"/>
              </a:rPr>
              <a:t>70</a:t>
            </a:r>
            <a:r>
              <a:rPr lang="en-GB" dirty="0" smtClean="0">
                <a:latin typeface="Comic Sans MS" panose="030F0702030302020204" pitchFamily="66" charset="0"/>
              </a:rPr>
              <a:t>9.80</a:t>
            </a:r>
            <a:endParaRPr lang="en-GB" dirty="0">
              <a:latin typeface="Comic Sans MS" panose="030F0702030302020204" pitchFamily="66" charset="0"/>
            </a:endParaRPr>
          </a:p>
        </p:txBody>
      </p:sp>
      <p:sp>
        <p:nvSpPr>
          <p:cNvPr id="48" name="Rectangle 47"/>
          <p:cNvSpPr/>
          <p:nvPr/>
        </p:nvSpPr>
        <p:spPr>
          <a:xfrm>
            <a:off x="306810" y="6070322"/>
            <a:ext cx="8752850" cy="646331"/>
          </a:xfrm>
          <a:prstGeom prst="rect">
            <a:avLst/>
          </a:prstGeom>
        </p:spPr>
        <p:txBody>
          <a:bodyPr wrap="square">
            <a:spAutoFit/>
          </a:bodyPr>
          <a:lstStyle/>
          <a:p>
            <a:r>
              <a:rPr lang="en-GB" b="1" dirty="0">
                <a:latin typeface="Comic Sans MS" panose="030F0702030302020204" pitchFamily="66" charset="0"/>
              </a:rPr>
              <a:t>Chris bought the shirts for £600, sold them for </a:t>
            </a:r>
            <a:r>
              <a:rPr lang="en-GB" b="1" dirty="0" smtClean="0">
                <a:latin typeface="Comic Sans MS" panose="030F0702030302020204" pitchFamily="66" charset="0"/>
              </a:rPr>
              <a:t>£</a:t>
            </a:r>
            <a:r>
              <a:rPr lang="en-GB" b="1" dirty="0" smtClean="0">
                <a:latin typeface="Comic Sans MS" panose="030F0702030302020204" pitchFamily="66" charset="0"/>
              </a:rPr>
              <a:t>70</a:t>
            </a:r>
            <a:r>
              <a:rPr lang="en-GB" b="1" dirty="0" smtClean="0">
                <a:latin typeface="Comic Sans MS" panose="030F0702030302020204" pitchFamily="66" charset="0"/>
              </a:rPr>
              <a:t>9.80</a:t>
            </a:r>
            <a:r>
              <a:rPr lang="en-GB" b="1" dirty="0">
                <a:latin typeface="Comic Sans MS" panose="030F0702030302020204" pitchFamily="66" charset="0"/>
              </a:rPr>
              <a:t>, making a profit of </a:t>
            </a:r>
            <a:r>
              <a:rPr lang="en-GB" b="1" dirty="0" smtClean="0">
                <a:latin typeface="Comic Sans MS" panose="030F0702030302020204" pitchFamily="66" charset="0"/>
              </a:rPr>
              <a:t>£109.80</a:t>
            </a:r>
            <a:endParaRPr lang="en-GB" b="1" dirty="0">
              <a:latin typeface="Comic Sans MS" panose="030F0702030302020204" pitchFamily="66" charset="0"/>
            </a:endParaRPr>
          </a:p>
        </p:txBody>
      </p:sp>
    </p:spTree>
    <p:extLst>
      <p:ext uri="{BB962C8B-B14F-4D97-AF65-F5344CB8AC3E}">
        <p14:creationId xmlns:p14="http://schemas.microsoft.com/office/powerpoint/2010/main" val="137352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4">
                                            <p:txEl>
                                              <p:pRg st="0" end="0"/>
                                            </p:txEl>
                                          </p:spTgt>
                                        </p:tgtEl>
                                        <p:attrNameLst>
                                          <p:attrName>style.visibility</p:attrName>
                                        </p:attrNameLst>
                                      </p:cBhvr>
                                      <p:to>
                                        <p:strVal val="visible"/>
                                      </p:to>
                                    </p:set>
                                    <p:animEffect transition="in" filter="fade">
                                      <p:cBhvr>
                                        <p:cTn id="52" dur="500"/>
                                        <p:tgtEl>
                                          <p:spTgt spid="4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4">
                                            <p:txEl>
                                              <p:pRg st="1" end="1"/>
                                            </p:txEl>
                                          </p:spTgt>
                                        </p:tgtEl>
                                        <p:attrNameLst>
                                          <p:attrName>style.visibility</p:attrName>
                                        </p:attrNameLst>
                                      </p:cBhvr>
                                      <p:to>
                                        <p:strVal val="visible"/>
                                      </p:to>
                                    </p:set>
                                    <p:animEffect transition="in" filter="fade">
                                      <p:cBhvr>
                                        <p:cTn id="57" dur="500"/>
                                        <p:tgtEl>
                                          <p:spTgt spid="44">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4">
                                            <p:txEl>
                                              <p:pRg st="2" end="2"/>
                                            </p:txEl>
                                          </p:spTgt>
                                        </p:tgtEl>
                                        <p:attrNameLst>
                                          <p:attrName>style.visibility</p:attrName>
                                        </p:attrNameLst>
                                      </p:cBhvr>
                                      <p:to>
                                        <p:strVal val="visible"/>
                                      </p:to>
                                    </p:set>
                                    <p:animEffect transition="in" filter="fade">
                                      <p:cBhvr>
                                        <p:cTn id="62" dur="500"/>
                                        <p:tgtEl>
                                          <p:spTgt spid="44">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4">
                                            <p:txEl>
                                              <p:pRg st="3" end="3"/>
                                            </p:txEl>
                                          </p:spTgt>
                                        </p:tgtEl>
                                        <p:attrNameLst>
                                          <p:attrName>style.visibility</p:attrName>
                                        </p:attrNameLst>
                                      </p:cBhvr>
                                      <p:to>
                                        <p:strVal val="visible"/>
                                      </p:to>
                                    </p:set>
                                    <p:animEffect transition="in" filter="fade">
                                      <p:cBhvr>
                                        <p:cTn id="67" dur="500"/>
                                        <p:tgtEl>
                                          <p:spTgt spid="44">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4">
                                            <p:txEl>
                                              <p:pRg st="4" end="4"/>
                                            </p:txEl>
                                          </p:spTgt>
                                        </p:tgtEl>
                                        <p:attrNameLst>
                                          <p:attrName>style.visibility</p:attrName>
                                        </p:attrNameLst>
                                      </p:cBhvr>
                                      <p:to>
                                        <p:strVal val="visible"/>
                                      </p:to>
                                    </p:set>
                                    <p:animEffect transition="in" filter="fade">
                                      <p:cBhvr>
                                        <p:cTn id="72" dur="500"/>
                                        <p:tgtEl>
                                          <p:spTgt spid="44">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500"/>
                                        <p:tgtEl>
                                          <p:spTgt spid="4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47">
                                            <p:txEl>
                                              <p:pRg st="0" end="0"/>
                                            </p:txEl>
                                          </p:spTgt>
                                        </p:tgtEl>
                                        <p:attrNameLst>
                                          <p:attrName>style.visibility</p:attrName>
                                        </p:attrNameLst>
                                      </p:cBhvr>
                                      <p:to>
                                        <p:strVal val="visible"/>
                                      </p:to>
                                    </p:set>
                                    <p:animEffect transition="in" filter="fade">
                                      <p:cBhvr>
                                        <p:cTn id="82" dur="500"/>
                                        <p:tgtEl>
                                          <p:spTgt spid="47">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47">
                                            <p:txEl>
                                              <p:pRg st="1" end="1"/>
                                            </p:txEl>
                                          </p:spTgt>
                                        </p:tgtEl>
                                        <p:attrNameLst>
                                          <p:attrName>style.visibility</p:attrName>
                                        </p:attrNameLst>
                                      </p:cBhvr>
                                      <p:to>
                                        <p:strVal val="visible"/>
                                      </p:to>
                                    </p:set>
                                    <p:animEffect transition="in" filter="fade">
                                      <p:cBhvr>
                                        <p:cTn id="87" dur="500"/>
                                        <p:tgtEl>
                                          <p:spTgt spid="47">
                                            <p:txEl>
                                              <p:pRg st="1" end="1"/>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47">
                                            <p:txEl>
                                              <p:pRg st="2" end="2"/>
                                            </p:txEl>
                                          </p:spTgt>
                                        </p:tgtEl>
                                        <p:attrNameLst>
                                          <p:attrName>style.visibility</p:attrName>
                                        </p:attrNameLst>
                                      </p:cBhvr>
                                      <p:to>
                                        <p:strVal val="visible"/>
                                      </p:to>
                                    </p:set>
                                    <p:animEffect transition="in" filter="fade">
                                      <p:cBhvr>
                                        <p:cTn id="92" dur="500"/>
                                        <p:tgtEl>
                                          <p:spTgt spid="47">
                                            <p:txEl>
                                              <p:pRg st="2" end="2"/>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47">
                                            <p:txEl>
                                              <p:pRg st="3" end="3"/>
                                            </p:txEl>
                                          </p:spTgt>
                                        </p:tgtEl>
                                        <p:attrNameLst>
                                          <p:attrName>style.visibility</p:attrName>
                                        </p:attrNameLst>
                                      </p:cBhvr>
                                      <p:to>
                                        <p:strVal val="visible"/>
                                      </p:to>
                                    </p:set>
                                    <p:animEffect transition="in" filter="fade">
                                      <p:cBhvr>
                                        <p:cTn id="97" dur="500"/>
                                        <p:tgtEl>
                                          <p:spTgt spid="47">
                                            <p:txEl>
                                              <p:pRg st="3" end="3"/>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47">
                                            <p:txEl>
                                              <p:pRg st="4" end="4"/>
                                            </p:txEl>
                                          </p:spTgt>
                                        </p:tgtEl>
                                        <p:attrNameLst>
                                          <p:attrName>style.visibility</p:attrName>
                                        </p:attrNameLst>
                                      </p:cBhvr>
                                      <p:to>
                                        <p:strVal val="visible"/>
                                      </p:to>
                                    </p:set>
                                    <p:animEffect transition="in" filter="fade">
                                      <p:cBhvr>
                                        <p:cTn id="102" dur="500"/>
                                        <p:tgtEl>
                                          <p:spTgt spid="47">
                                            <p:txEl>
                                              <p:pRg st="4" end="4"/>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47">
                                            <p:txEl>
                                              <p:pRg st="5" end="5"/>
                                            </p:txEl>
                                          </p:spTgt>
                                        </p:tgtEl>
                                        <p:attrNameLst>
                                          <p:attrName>style.visibility</p:attrName>
                                        </p:attrNameLst>
                                      </p:cBhvr>
                                      <p:to>
                                        <p:strVal val="visible"/>
                                      </p:to>
                                    </p:set>
                                    <p:animEffect transition="in" filter="fade">
                                      <p:cBhvr>
                                        <p:cTn id="107" dur="500"/>
                                        <p:tgtEl>
                                          <p:spTgt spid="47">
                                            <p:txEl>
                                              <p:pRg st="5" end="5"/>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fade">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6" grpId="0" animBg="1"/>
      <p:bldP spid="37" grpId="0" animBg="1"/>
      <p:bldP spid="38" grpId="0" animBg="1"/>
      <p:bldP spid="39" grpId="0" animBg="1"/>
      <p:bldP spid="40" grpId="0" animBg="1"/>
      <p:bldP spid="41" grpId="0" animBg="1"/>
      <p:bldP spid="43" grpId="0" animBg="1"/>
      <p:bldP spid="45" grpId="0" animBg="1"/>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3728" y="2348880"/>
            <a:ext cx="6768752" cy="1631216"/>
          </a:xfrm>
          <a:prstGeom prst="rect">
            <a:avLst/>
          </a:prstGeom>
          <a:noFill/>
        </p:spPr>
        <p:txBody>
          <a:bodyPr wrap="square" rtlCol="0">
            <a:spAutoFit/>
          </a:bodyPr>
          <a:lstStyle/>
          <a:p>
            <a:pPr algn="ctr"/>
            <a:r>
              <a:rPr lang="en-GB" sz="2000" b="1" u="sng" dirty="0" smtClean="0">
                <a:latin typeface="Comic Sans MS" panose="030F0702030302020204" pitchFamily="66" charset="0"/>
              </a:rPr>
              <a:t>Your Turn!</a:t>
            </a:r>
          </a:p>
          <a:p>
            <a:pPr algn="ctr"/>
            <a:endParaRPr lang="en-GB" sz="2000" dirty="0">
              <a:latin typeface="Comic Sans MS" panose="030F0702030302020204" pitchFamily="66" charset="0"/>
            </a:endParaRPr>
          </a:p>
          <a:p>
            <a:pPr algn="ctr"/>
            <a:r>
              <a:rPr lang="en-GB" sz="2000" dirty="0" smtClean="0">
                <a:latin typeface="Comic Sans MS" panose="030F0702030302020204" pitchFamily="66" charset="0"/>
              </a:rPr>
              <a:t>Have a go at the two questions on worksheets. </a:t>
            </a:r>
          </a:p>
          <a:p>
            <a:pPr algn="ctr"/>
            <a:endParaRPr lang="en-GB" sz="2000" dirty="0">
              <a:latin typeface="Comic Sans MS" panose="030F0702030302020204" pitchFamily="66" charset="0"/>
            </a:endParaRPr>
          </a:p>
          <a:p>
            <a:pPr algn="ctr"/>
            <a:r>
              <a:rPr lang="en-GB" sz="2000" dirty="0" smtClean="0">
                <a:latin typeface="Comic Sans MS" panose="030F0702030302020204" pitchFamily="66" charset="0"/>
              </a:rPr>
              <a:t>Make sure you follow the three steps.</a:t>
            </a:r>
            <a:endParaRPr lang="en-GB" sz="2000" dirty="0">
              <a:latin typeface="Comic Sans MS" panose="030F0702030302020204" pitchFamily="66" charset="0"/>
            </a:endParaRPr>
          </a:p>
        </p:txBody>
      </p:sp>
    </p:spTree>
    <p:extLst>
      <p:ext uri="{BB962C8B-B14F-4D97-AF65-F5344CB8AC3E}">
        <p14:creationId xmlns:p14="http://schemas.microsoft.com/office/powerpoint/2010/main" val="11848424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TotalTime>
  <Words>796</Words>
  <Application>Microsoft Office PowerPoint</Application>
  <PresentationFormat>On-screen Show (4:3)</PresentationFormat>
  <Paragraphs>124</Paragraphs>
  <Slides>11</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Microsoft YaHei</vt:lpstr>
      <vt:lpstr>Arial</vt:lpstr>
      <vt:lpstr>Calibri</vt:lpstr>
      <vt:lpstr>Comic Sans MS</vt:lpstr>
      <vt:lpstr>Times New Roman</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Duston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GLOVER D</dc:creator>
  <cp:lastModifiedBy>Danielle Moosajee</cp:lastModifiedBy>
  <cp:revision>29</cp:revision>
  <dcterms:created xsi:type="dcterms:W3CDTF">2015-07-01T12:05:39Z</dcterms:created>
  <dcterms:modified xsi:type="dcterms:W3CDTF">2017-07-01T16:08:50Z</dcterms:modified>
</cp:coreProperties>
</file>