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6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44" autoAdjust="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What did</a:t>
            </a:r>
            <a:r>
              <a:rPr lang="en-GB" sz="2400" baseline="0" dirty="0" smtClean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17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Trigonometric</a:t>
            </a:r>
            <a:r>
              <a:rPr lang="en-GB" sz="1600" baseline="0" dirty="0" smtClean="0">
                <a:latin typeface="Comic Sans MS" pitchFamily="66" charset="0"/>
              </a:rPr>
              <a:t> Identities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17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Trigonometry, sine, cosine, tangent, </a:t>
            </a:r>
            <a:r>
              <a:rPr lang="en-GB" sz="1600" baseline="0" dirty="0" smtClean="0">
                <a:latin typeface="Comic Sans MS" pitchFamily="66" charset="0"/>
              </a:rPr>
              <a:t>angle, identity, equation, rearrange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use trigonometric identities.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rearrange</a:t>
            </a:r>
            <a:r>
              <a:rPr lang="en-GB" sz="1400" baseline="0" dirty="0" smtClean="0">
                <a:latin typeface="Comic Sans MS" pitchFamily="66" charset="0"/>
              </a:rPr>
              <a:t> equations to use </a:t>
            </a:r>
            <a:r>
              <a:rPr lang="en-GB" sz="1400" dirty="0" smtClean="0">
                <a:latin typeface="Comic Sans MS" pitchFamily="66" charset="0"/>
              </a:rPr>
              <a:t>trigonometric identities.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</a:t>
            </a:r>
            <a:r>
              <a:rPr lang="en-GB" sz="1400" baseline="0" dirty="0" smtClean="0">
                <a:latin typeface="Comic Sans MS" pitchFamily="66" charset="0"/>
              </a:rPr>
              <a:t> prove </a:t>
            </a:r>
            <a:r>
              <a:rPr lang="en-GB" sz="1400" dirty="0" smtClean="0">
                <a:latin typeface="Comic Sans MS" pitchFamily="66" charset="0"/>
              </a:rPr>
              <a:t>trigonometric identities.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Trigonometric</a:t>
            </a:r>
            <a:r>
              <a:rPr lang="en-GB" sz="1600" baseline="0" dirty="0" smtClean="0">
                <a:latin typeface="Comic Sans MS" pitchFamily="66" charset="0"/>
              </a:rPr>
              <a:t> Identities</a:t>
            </a:r>
            <a:endParaRPr lang="en-GB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Starter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Complete this table to recap what you know about trig functions.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27418"/>
              </p:ext>
            </p:extLst>
          </p:nvPr>
        </p:nvGraphicFramePr>
        <p:xfrm>
          <a:off x="253736" y="2852936"/>
          <a:ext cx="8638744" cy="35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212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Sine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Cosine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Tangent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1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Period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______º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78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Graph</a:t>
                      </a: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(include intercepts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with axes)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788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Θ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 </a:t>
                      </a:r>
                      <a:r>
                        <a:rPr lang="en-GB" b="0" u="sng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opp</a:t>
                      </a:r>
                      <a:endParaRPr lang="en-GB" b="0" u="sng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       </a:t>
                      </a:r>
                      <a:r>
                        <a:rPr lang="en-GB" b="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hyp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Θ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Tan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Θ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50610" y="5299222"/>
            <a:ext cx="1944216" cy="1152128"/>
            <a:chOff x="539552" y="4701411"/>
            <a:chExt cx="1944216" cy="1152128"/>
          </a:xfrm>
        </p:grpSpPr>
        <p:sp>
          <p:nvSpPr>
            <p:cNvPr id="4" name="Isosceles Triangle 3"/>
            <p:cNvSpPr/>
            <p:nvPr/>
          </p:nvSpPr>
          <p:spPr>
            <a:xfrm>
              <a:off x="539552" y="4701411"/>
              <a:ext cx="1656184" cy="864096"/>
            </a:xfrm>
            <a:prstGeom prst="triangle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9552" y="5349483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Pie 5"/>
            <p:cNvSpPr/>
            <p:nvPr/>
          </p:nvSpPr>
          <p:spPr>
            <a:xfrm>
              <a:off x="1907704" y="5277475"/>
              <a:ext cx="576064" cy="576064"/>
            </a:xfrm>
            <a:prstGeom prst="pie">
              <a:avLst>
                <a:gd name="adj1" fmla="val 10861844"/>
                <a:gd name="adj2" fmla="val 1252989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35166" y="528179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omic Sans MS" panose="030F0702030302020204" pitchFamily="66" charset="0"/>
                </a:rPr>
                <a:t>Θ</a:t>
              </a:r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63493" y="3864342"/>
            <a:ext cx="1944216" cy="1096963"/>
            <a:chOff x="2483768" y="3356992"/>
            <a:chExt cx="1944216" cy="1096963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2627784" y="3356992"/>
              <a:ext cx="0" cy="10969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483768" y="3933056"/>
              <a:ext cx="194421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619445" y="3864341"/>
            <a:ext cx="1944216" cy="1096963"/>
            <a:chOff x="2483768" y="3356992"/>
            <a:chExt cx="1944216" cy="1096963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627784" y="3356992"/>
              <a:ext cx="0" cy="10969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483768" y="3933056"/>
              <a:ext cx="194421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775397" y="3864340"/>
            <a:ext cx="1944216" cy="1096963"/>
            <a:chOff x="2483768" y="3356992"/>
            <a:chExt cx="1944216" cy="1096963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2627784" y="3356992"/>
              <a:ext cx="0" cy="10969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483768" y="3933056"/>
              <a:ext cx="194421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5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Starter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Complete this table to recap what you know about trig functions.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19447"/>
              </p:ext>
            </p:extLst>
          </p:nvPr>
        </p:nvGraphicFramePr>
        <p:xfrm>
          <a:off x="253736" y="2852936"/>
          <a:ext cx="8638744" cy="35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213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Sine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Cosine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Tangent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213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Period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360º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360º</a:t>
                      </a:r>
                      <a:endParaRPr lang="en-GB" b="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180º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67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Graph</a:t>
                      </a: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(include intercepts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with axes)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787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Sin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Θ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 </a:t>
                      </a:r>
                      <a:r>
                        <a:rPr lang="en-GB" b="0" u="sng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opp</a:t>
                      </a:r>
                      <a:endParaRPr lang="en-GB" b="0" u="sng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      </a:t>
                      </a:r>
                      <a:r>
                        <a:rPr lang="en-GB" b="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hyp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Cos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Θ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 </a:t>
                      </a:r>
                      <a:r>
                        <a:rPr lang="en-GB" b="0" u="sng" dirty="0" err="1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adj</a:t>
                      </a:r>
                      <a:endParaRPr lang="en-GB" b="0" u="sng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        </a:t>
                      </a:r>
                      <a:r>
                        <a:rPr lang="en-GB" b="0" dirty="0" err="1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hyp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Tan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Θ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= </a:t>
                      </a:r>
                      <a:r>
                        <a:rPr lang="en-GB" b="0" u="sng" dirty="0" err="1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opp</a:t>
                      </a:r>
                      <a:endParaRPr lang="en-GB" b="0" u="sng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        </a:t>
                      </a:r>
                      <a:r>
                        <a:rPr lang="en-GB" b="0" dirty="0" err="1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adj</a:t>
                      </a:r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492" t="23423" r="68817" b="51968"/>
          <a:stretch/>
        </p:blipFill>
        <p:spPr>
          <a:xfrm>
            <a:off x="2494826" y="3759018"/>
            <a:ext cx="1984706" cy="12101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3474" t="49015" r="63835" b="25391"/>
          <a:stretch/>
        </p:blipFill>
        <p:spPr>
          <a:xfrm>
            <a:off x="4701298" y="3733312"/>
            <a:ext cx="1984707" cy="1258594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50610" y="5299222"/>
            <a:ext cx="1944216" cy="1152128"/>
            <a:chOff x="539552" y="4701411"/>
            <a:chExt cx="1944216" cy="1152128"/>
          </a:xfrm>
        </p:grpSpPr>
        <p:sp>
          <p:nvSpPr>
            <p:cNvPr id="15" name="Isosceles Triangle 14"/>
            <p:cNvSpPr/>
            <p:nvPr/>
          </p:nvSpPr>
          <p:spPr>
            <a:xfrm>
              <a:off x="539552" y="4701411"/>
              <a:ext cx="1656184" cy="864096"/>
            </a:xfrm>
            <a:prstGeom prst="triangle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9552" y="5349483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Pie 16"/>
            <p:cNvSpPr/>
            <p:nvPr/>
          </p:nvSpPr>
          <p:spPr>
            <a:xfrm>
              <a:off x="1907704" y="5277475"/>
              <a:ext cx="576064" cy="576064"/>
            </a:xfrm>
            <a:prstGeom prst="pie">
              <a:avLst>
                <a:gd name="adj1" fmla="val 10861844"/>
                <a:gd name="adj2" fmla="val 1252989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35166" y="528179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omic Sans MS" panose="030F0702030302020204" pitchFamily="66" charset="0"/>
                </a:rPr>
                <a:t>Θ</a:t>
              </a:r>
              <a:endParaRPr lang="en-GB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9046" t="34250" r="56641" b="23422"/>
          <a:stretch/>
        </p:blipFill>
        <p:spPr>
          <a:xfrm>
            <a:off x="6804248" y="3733312"/>
            <a:ext cx="2053036" cy="12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1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597087" y="1844824"/>
            <a:ext cx="3295393" cy="3295283"/>
            <a:chOff x="3779912" y="1470250"/>
            <a:chExt cx="3295393" cy="3295283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5302955" y="1645156"/>
              <a:ext cx="0" cy="31203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3779912" y="3283959"/>
              <a:ext cx="3168352" cy="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4216926" y="2197930"/>
              <a:ext cx="2172058" cy="2172059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8063" y="147025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y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93876" y="3264931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x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45059" y="298076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omic Sans MS" panose="030F0702030302020204" pitchFamily="66" charset="0"/>
                </a:rPr>
                <a:t>Θ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302955" y="2677562"/>
              <a:ext cx="853221" cy="6063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557108" y="255627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10966" y="2407735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P(x, y)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138958" y="262781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The Unit Circle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7004" y="1937298"/>
            <a:ext cx="3360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unit circle has equation x² + y² = 1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Since cos</a:t>
            </a:r>
            <a:r>
              <a:rPr lang="el-GR" dirty="0" smtClean="0">
                <a:latin typeface="Comic Sans MS" panose="030F0702030302020204" pitchFamily="66" charset="0"/>
              </a:rPr>
              <a:t>Θ</a:t>
            </a:r>
            <a:r>
              <a:rPr lang="en-GB" dirty="0" smtClean="0">
                <a:latin typeface="Comic Sans MS" panose="030F0702030302020204" pitchFamily="66" charset="0"/>
              </a:rPr>
              <a:t> = x and sin</a:t>
            </a:r>
            <a:r>
              <a:rPr lang="el-GR" dirty="0" smtClean="0">
                <a:latin typeface="Comic Sans MS" panose="030F0702030302020204" pitchFamily="66" charset="0"/>
              </a:rPr>
              <a:t>Θ</a:t>
            </a:r>
            <a:r>
              <a:rPr lang="en-GB" dirty="0" smtClean="0">
                <a:latin typeface="Comic Sans MS" panose="030F0702030302020204" pitchFamily="66" charset="0"/>
              </a:rPr>
              <a:t> = y,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it follows that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cos²</a:t>
            </a:r>
            <a:r>
              <a:rPr lang="el-GR" dirty="0" smtClean="0">
                <a:latin typeface="Comic Sans MS" panose="030F0702030302020204" pitchFamily="66" charset="0"/>
              </a:rPr>
              <a:t>Θ</a:t>
            </a:r>
            <a:r>
              <a:rPr lang="en-GB" dirty="0" smtClean="0">
                <a:latin typeface="Comic Sans MS" panose="030F0702030302020204" pitchFamily="66" charset="0"/>
              </a:rPr>
              <a:t> + sin²</a:t>
            </a:r>
            <a:r>
              <a:rPr lang="el-GR" dirty="0" smtClean="0">
                <a:latin typeface="Comic Sans MS" panose="030F0702030302020204" pitchFamily="66" charset="0"/>
              </a:rPr>
              <a:t>Θ</a:t>
            </a:r>
            <a:r>
              <a:rPr lang="en-GB" dirty="0" smtClean="0">
                <a:latin typeface="Comic Sans MS" panose="030F0702030302020204" pitchFamily="66" charset="0"/>
              </a:rPr>
              <a:t> =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42085" y="4021474"/>
            <a:ext cx="3487124" cy="1415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For all values of </a:t>
            </a:r>
            <a:r>
              <a:rPr lang="el-GR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</a:t>
            </a:r>
            <a:r>
              <a:rPr lang="el-GR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cos²</a:t>
            </a:r>
            <a:r>
              <a:rPr lang="el-GR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≡ </a:t>
            </a:r>
            <a:r>
              <a:rPr lang="en-GB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5635205" y="2112920"/>
            <a:ext cx="1276280" cy="552774"/>
          </a:xfrm>
          <a:prstGeom prst="cloudCallout">
            <a:avLst>
              <a:gd name="adj1" fmla="val -63607"/>
              <a:gd name="adj2" fmla="val 84720"/>
            </a:avLst>
          </a:prstGeom>
          <a:solidFill>
            <a:srgbClr val="9842B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Why?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597087" y="1844824"/>
            <a:ext cx="3295393" cy="3295283"/>
            <a:chOff x="3779912" y="1470250"/>
            <a:chExt cx="3295393" cy="3295283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5302955" y="1645156"/>
              <a:ext cx="0" cy="31203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3779912" y="3283959"/>
              <a:ext cx="3168352" cy="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4216926" y="2197930"/>
              <a:ext cx="2172058" cy="2172059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8063" y="147025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y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93876" y="3264931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x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45059" y="298076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Comic Sans MS" panose="030F0702030302020204" pitchFamily="66" charset="0"/>
                </a:rPr>
                <a:t>Θ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302955" y="2677562"/>
              <a:ext cx="853221" cy="6063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557108" y="255627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10966" y="2407735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P(x, y)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138958" y="262781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The Unit Circle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37004" y="1937298"/>
                <a:ext cx="3360082" cy="1823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The unit circle has equation x² + y² = 1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Since tan</a:t>
                </a:r>
                <a:r>
                  <a:rPr lang="el-GR" dirty="0" smtClean="0">
                    <a:latin typeface="Comic Sans MS" panose="030F0702030302020204" pitchFamily="66" charset="0"/>
                  </a:rPr>
                  <a:t>Θ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dirty="0">
                            <a:latin typeface="Comic Sans MS" panose="030F0702030302020204" pitchFamily="66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dirty="0">
                            <a:latin typeface="Comic Sans MS" panose="030F0702030302020204" pitchFamily="66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, 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it follows that tan</a:t>
                </a:r>
                <a:r>
                  <a:rPr lang="el-GR" dirty="0" smtClean="0">
                    <a:latin typeface="Comic Sans MS" panose="030F0702030302020204" pitchFamily="66" charset="0"/>
                  </a:rPr>
                  <a:t>Θ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dirty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b="0" i="0" dirty="0" smtClean="0"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i="0" dirty="0" smtClean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b="0" i="0" dirty="0" smtClean="0"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004" y="1937298"/>
                <a:ext cx="3360082" cy="1823320"/>
              </a:xfrm>
              <a:prstGeom prst="rect">
                <a:avLst/>
              </a:prstGeom>
              <a:blipFill>
                <a:blip r:embed="rId2"/>
                <a:stretch>
                  <a:fillRect l="-1633" t="-1672" b="-3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242085" y="4021474"/>
                <a:ext cx="3487124" cy="1415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all values of </a:t>
                </a:r>
                <a:r>
                  <a:rPr lang="el-GR" sz="20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Θ</a:t>
                </a:r>
                <a:r>
                  <a:rPr lang="en-GB" sz="20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</a:t>
                </a:r>
              </a:p>
              <a:p>
                <a:pPr algn="ctr"/>
                <a:endParaRPr lang="en-GB" sz="20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20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tan</a:t>
                </a:r>
                <a:r>
                  <a:rPr lang="el-GR" sz="20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Θ </a:t>
                </a:r>
                <a:r>
                  <a:rPr lang="en-GB" sz="20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≡ </a:t>
                </a:r>
                <a14:m>
                  <m:oMath xmlns:m="http://schemas.openxmlformats.org/officeDocument/2006/math">
                    <m:r>
                      <a:rPr lang="en-GB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sz="20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085" y="4021474"/>
                <a:ext cx="3487124" cy="1415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loud Callout 1"/>
          <p:cNvSpPr/>
          <p:nvPr/>
        </p:nvSpPr>
        <p:spPr>
          <a:xfrm>
            <a:off x="5803702" y="4974246"/>
            <a:ext cx="3855087" cy="1544516"/>
          </a:xfrm>
          <a:prstGeom prst="cloudCallout">
            <a:avLst>
              <a:gd name="adj1" fmla="val -65187"/>
              <a:gd name="adj2" fmla="val -4645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tan </a:t>
            </a:r>
            <a:r>
              <a:rPr lang="el-G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is undefined when cos </a:t>
            </a:r>
            <a:r>
              <a:rPr lang="el-G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= 0. This occurs when </a:t>
            </a:r>
            <a:r>
              <a:rPr lang="el-G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= -90°, 90°, 270°, …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4774811" y="2346668"/>
            <a:ext cx="1276280" cy="552774"/>
          </a:xfrm>
          <a:prstGeom prst="cloudCallout">
            <a:avLst>
              <a:gd name="adj1" fmla="val -90340"/>
              <a:gd name="adj2" fmla="val 74844"/>
            </a:avLst>
          </a:prstGeom>
          <a:solidFill>
            <a:srgbClr val="9842B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Why?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Simplify 	sin²</a:t>
            </a:r>
            <a:r>
              <a:rPr lang="el-GR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3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r>
              <a:rPr lang="en-GB" sz="2000" dirty="0" smtClean="0">
                <a:latin typeface="Comic Sans MS" panose="030F0702030302020204" pitchFamily="66" charset="0"/>
              </a:rPr>
              <a:t> + </a:t>
            </a:r>
            <a:r>
              <a:rPr lang="en-GB" sz="2000" dirty="0">
                <a:latin typeface="Comic Sans MS" panose="030F0702030302020204" pitchFamily="66" charset="0"/>
              </a:rPr>
              <a:t>cos² </a:t>
            </a:r>
            <a:r>
              <a:rPr lang="en-GB" sz="2000" dirty="0" smtClean="0">
                <a:latin typeface="Comic Sans MS" panose="030F0702030302020204" pitchFamily="66" charset="0"/>
              </a:rPr>
              <a:t>3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5940152" y="1628800"/>
            <a:ext cx="3672408" cy="864096"/>
          </a:xfrm>
          <a:prstGeom prst="wedgeEllipseCallout">
            <a:avLst>
              <a:gd name="adj1" fmla="val -59482"/>
              <a:gd name="adj2" fmla="val -591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sin²Θ 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cos²Θ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≡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1,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with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Θ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replaced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by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3Θ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2200" y="1124744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=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011495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Simplify 	5 – 5 sin²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896" y="2470164"/>
            <a:ext cx="18966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 = 5(1 - sin²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r>
              <a:rPr lang="en-GB" sz="2000" dirty="0" smtClean="0">
                <a:latin typeface="Comic Sans MS" panose="030F0702030302020204" pitchFamily="66" charset="0"/>
              </a:rPr>
              <a:t>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940152" y="2655303"/>
            <a:ext cx="3672408" cy="864096"/>
          </a:xfrm>
          <a:prstGeom prst="wedgeEllipseCallout">
            <a:avLst>
              <a:gd name="adj1" fmla="val -59482"/>
              <a:gd name="adj2" fmla="val -4963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sin²Θ 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cos²Θ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≡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1,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 1 - 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sin²Θ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≡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cos²Θ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5896" y="2979537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 = 5 cos²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23728" y="3464492"/>
                <a:ext cx="6768752" cy="701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Simplify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dirty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1600" b="0" i="0" dirty="0" smtClean="0">
                            <a:latin typeface="Comic Sans MS" panose="030F0702030302020204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sz="16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sz="160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GB" sz="1600" dirty="0">
                                <a:latin typeface="Comic Sans MS" panose="030F0702030302020204" pitchFamily="66" charset="0"/>
                              </a:rPr>
                              <m:t>1 − </m:t>
                            </m:r>
                            <m:r>
                              <m:rPr>
                                <m:nor/>
                              </m:rPr>
                              <a:rPr lang="en-GB" sz="1600" dirty="0">
                                <a:latin typeface="Comic Sans MS" panose="030F0702030302020204" pitchFamily="66" charset="0"/>
                              </a:rPr>
                              <m:t>sin</m:t>
                            </m:r>
                            <m:r>
                              <m:rPr>
                                <m:nor/>
                              </m:rPr>
                              <a:rPr lang="en-GB" sz="1600" dirty="0">
                                <a:latin typeface="Comic Sans MS" panose="030F0702030302020204" pitchFamily="66" charset="0"/>
                              </a:rPr>
                              <m:t>²2</m:t>
                            </m:r>
                            <m:r>
                              <m:rPr>
                                <m:nor/>
                              </m:rPr>
                              <a:rPr lang="el-GR" sz="1600" dirty="0">
                                <a:latin typeface="Comic Sans MS" panose="030F0702030302020204" pitchFamily="66" charset="0"/>
                              </a:rPr>
                              <m:t>Θ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464492"/>
                <a:ext cx="6768752" cy="701667"/>
              </a:xfrm>
              <a:prstGeom prst="rect">
                <a:avLst/>
              </a:prstGeom>
              <a:blipFill>
                <a:blip r:embed="rId2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Callout 9"/>
          <p:cNvSpPr/>
          <p:nvPr/>
        </p:nvSpPr>
        <p:spPr>
          <a:xfrm>
            <a:off x="5940152" y="3604244"/>
            <a:ext cx="3672408" cy="864096"/>
          </a:xfrm>
          <a:prstGeom prst="wedgeEllipseCallout">
            <a:avLst>
              <a:gd name="adj1" fmla="val -67658"/>
              <a:gd name="adj2" fmla="val 40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sin²Θ 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cos²Θ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≡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1,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 1 - 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sin²Θ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≡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cos²Θ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745605" y="4117506"/>
                <a:ext cx="1276503" cy="701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=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dirty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1600" dirty="0">
                            <a:latin typeface="Comic Sans MS" panose="030F0702030302020204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sz="16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sz="16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GB" sz="1600" dirty="0">
                                <a:latin typeface="Comic Sans MS" panose="030F0702030302020204" pitchFamily="66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n-GB" sz="1600" dirty="0">
                                <a:latin typeface="Comic Sans MS" panose="030F0702030302020204" pitchFamily="66" charset="0"/>
                              </a:rPr>
                              <m:t>²2</m:t>
                            </m:r>
                            <m:r>
                              <m:rPr>
                                <m:nor/>
                              </m:rPr>
                              <a:rPr lang="el-GR" sz="1600" dirty="0">
                                <a:latin typeface="Comic Sans MS" panose="030F0702030302020204" pitchFamily="66" charset="0"/>
                              </a:rPr>
                              <m:t>Θ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605" y="4117506"/>
                <a:ext cx="1276503" cy="701667"/>
              </a:xfrm>
              <a:prstGeom prst="rect">
                <a:avLst/>
              </a:prstGeom>
              <a:blipFill>
                <a:blip r:embed="rId3"/>
                <a:stretch>
                  <a:fillRect l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745604" y="4760377"/>
                <a:ext cx="1031051" cy="518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=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600" dirty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1600" dirty="0">
                            <a:latin typeface="Comic Sans MS" panose="030F0702030302020204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sz="16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600" b="0" i="0" dirty="0" smtClean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1600" b="0" i="0" dirty="0" smtClean="0">
                            <a:latin typeface="Comic Sans MS" panose="030F0702030302020204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sz="1600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604" y="4760377"/>
                <a:ext cx="1031051" cy="518091"/>
              </a:xfrm>
              <a:prstGeom prst="rect">
                <a:avLst/>
              </a:prstGeom>
              <a:blipFill>
                <a:blip r:embed="rId4"/>
                <a:stretch>
                  <a:fillRect l="-5882" b="-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637400" y="5262118"/>
            <a:ext cx="1218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 = tan2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Callout 13"/>
              <p:cNvSpPr/>
              <p:nvPr/>
            </p:nvSpPr>
            <p:spPr>
              <a:xfrm>
                <a:off x="5940152" y="4598077"/>
                <a:ext cx="3672408" cy="864096"/>
              </a:xfrm>
              <a:prstGeom prst="wedgeEllipseCallout">
                <a:avLst>
                  <a:gd name="adj1" fmla="val -78064"/>
                  <a:gd name="adj2" fmla="val -6995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tan</a:t>
                </a:r>
                <a:r>
                  <a:rPr lang="el-GR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Θ</a:t>
                </a:r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≡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Oval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598077"/>
                <a:ext cx="3672408" cy="864096"/>
              </a:xfrm>
              <a:prstGeom prst="wedgeEllipseCallout">
                <a:avLst>
                  <a:gd name="adj1" fmla="val -78064"/>
                  <a:gd name="adj2" fmla="val -6995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60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61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Prove that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="0" i="0" baseline="30000" dirty="0" smtClean="0">
                            <a:latin typeface="Comic Sans MS" panose="030F0702030302020204" pitchFamily="66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2000" b="0" i="0" baseline="30000" dirty="0" smtClean="0">
                            <a:latin typeface="Comic Sans MS" panose="030F0702030302020204" pitchFamily="66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≡ 1 - tan²</a:t>
                </a:r>
                <a:r>
                  <a:rPr lang="el-GR" sz="2000" dirty="0" smtClean="0">
                    <a:latin typeface="Comic Sans MS" panose="030F0702030302020204" pitchFamily="66" charset="0"/>
                  </a:rPr>
                  <a:t>Θ</a:t>
                </a:r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619272"/>
              </a:xfrm>
              <a:prstGeom prst="rect">
                <a:avLst/>
              </a:prstGeom>
              <a:blipFill>
                <a:blip r:embed="rId2"/>
                <a:stretch>
                  <a:fillRect l="-900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09811" y="2086744"/>
                <a:ext cx="6768752" cy="61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LHS ≡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="0" i="0" baseline="30000" dirty="0" smtClean="0">
                            <a:latin typeface="Comic Sans MS" panose="030F0702030302020204" pitchFamily="66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2000" b="0" i="0" baseline="30000" dirty="0" smtClean="0">
                            <a:latin typeface="Comic Sans MS" panose="030F0702030302020204" pitchFamily="66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811" y="2086744"/>
                <a:ext cx="6768752" cy="619272"/>
              </a:xfrm>
              <a:prstGeom prst="rect">
                <a:avLst/>
              </a:prstGeom>
              <a:blipFill>
                <a:blip r:embed="rId3"/>
                <a:stretch>
                  <a:fillRect l="-901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85875" y="2706016"/>
                <a:ext cx="4824536" cy="635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≡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75" y="2706016"/>
                <a:ext cx="4824536" cy="635302"/>
              </a:xfrm>
              <a:prstGeom prst="rect">
                <a:avLst/>
              </a:prstGeom>
              <a:blipFill>
                <a:blip r:embed="rId4"/>
                <a:stretch>
                  <a:fillRect l="-1391" b="-2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5"/>
          <p:cNvSpPr/>
          <p:nvPr/>
        </p:nvSpPr>
        <p:spPr>
          <a:xfrm>
            <a:off x="5467015" y="1953957"/>
            <a:ext cx="3123515" cy="773281"/>
          </a:xfrm>
          <a:prstGeom prst="cloudCallout">
            <a:avLst>
              <a:gd name="adj1" fmla="val -71678"/>
              <a:gd name="adj2" fmla="val -9110"/>
            </a:avLst>
          </a:prstGeom>
          <a:solidFill>
            <a:srgbClr val="9842B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Difference of two squares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854227" y="3240661"/>
            <a:ext cx="3024336" cy="531067"/>
          </a:xfrm>
          <a:prstGeom prst="wedgeEllipseCallout">
            <a:avLst>
              <a:gd name="adj1" fmla="val -56881"/>
              <a:gd name="adj2" fmla="val -5753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sin²Θ 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cos²Θ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≡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1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85875" y="3379480"/>
                <a:ext cx="4824536" cy="635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≡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75" y="3379480"/>
                <a:ext cx="4824536" cy="635302"/>
              </a:xfrm>
              <a:prstGeom prst="rect">
                <a:avLst/>
              </a:prstGeom>
              <a:blipFill>
                <a:blip r:embed="rId5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85875" y="4052944"/>
                <a:ext cx="4824536" cy="619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≡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sz="2000" baseline="30000" dirty="0">
                            <a:latin typeface="Comic Sans MS" panose="030F0702030302020204" pitchFamily="66" charset="0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l-GR" sz="2000" dirty="0"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75" y="4052944"/>
                <a:ext cx="4824536" cy="619272"/>
              </a:xfrm>
              <a:prstGeom prst="rect">
                <a:avLst/>
              </a:prstGeom>
              <a:blipFill>
                <a:blip r:embed="rId6"/>
                <a:stretch>
                  <a:fillRect l="-1391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Callout 9"/>
              <p:cNvSpPr/>
              <p:nvPr/>
            </p:nvSpPr>
            <p:spPr>
              <a:xfrm>
                <a:off x="5721382" y="4005064"/>
                <a:ext cx="2614779" cy="852817"/>
              </a:xfrm>
              <a:prstGeom prst="wedgeEllipseCallout">
                <a:avLst>
                  <a:gd name="adj1" fmla="val -78064"/>
                  <a:gd name="adj2" fmla="val -6995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tan</a:t>
                </a:r>
                <a:r>
                  <a:rPr lang="el-GR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Θ </a:t>
                </a:r>
                <a:r>
                  <a:rPr lang="en-GB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≡ </a:t>
                </a:r>
                <a14:m>
                  <m:oMath xmlns:m="http://schemas.openxmlformats.org/officeDocument/2006/math">
                    <m:r>
                      <a:rPr lang="en-GB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rPr>
                          <m:t>Θ</m:t>
                        </m:r>
                      </m:den>
                    </m:f>
                  </m:oMath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Oval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382" y="4005064"/>
                <a:ext cx="2614779" cy="852817"/>
              </a:xfrm>
              <a:prstGeom prst="wedgeEllipseCallout">
                <a:avLst>
                  <a:gd name="adj1" fmla="val -78064"/>
                  <a:gd name="adj2" fmla="val -6995"/>
                </a:avLst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685875" y="471037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≡ 1 – tan²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51976" y="4710378"/>
            <a:ext cx="1287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≡ RHS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0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8492" t="23423" r="68817" b="51968"/>
          <a:stretch/>
        </p:blipFill>
        <p:spPr>
          <a:xfrm>
            <a:off x="5436096" y="3176985"/>
            <a:ext cx="2952328" cy="1800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932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Given that cos</a:t>
                </a:r>
                <a:r>
                  <a:rPr lang="el-GR" sz="2000" dirty="0" smtClean="0">
                    <a:latin typeface="Comic Sans MS" panose="030F0702030302020204" pitchFamily="66" charset="0"/>
                  </a:rPr>
                  <a:t>Θ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dirty="0" smtClean="0">
                            <a:latin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that </a:t>
                </a:r>
                <a:r>
                  <a:rPr lang="el-GR" sz="2000" dirty="0" smtClean="0">
                    <a:latin typeface="Comic Sans MS" panose="030F0702030302020204" pitchFamily="66" charset="0"/>
                  </a:rPr>
                  <a:t>Θ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is reflex, find the value of sin</a:t>
                </a:r>
                <a:r>
                  <a:rPr lang="el-GR" sz="2000" dirty="0" smtClean="0">
                    <a:latin typeface="Comic Sans MS" panose="030F0702030302020204" pitchFamily="66" charset="0"/>
                  </a:rPr>
                  <a:t>Θ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932050"/>
              </a:xfrm>
              <a:prstGeom prst="rect">
                <a:avLst/>
              </a:prstGeom>
              <a:blipFill>
                <a:blip r:embed="rId3"/>
                <a:stretch>
                  <a:fillRect l="-900" b="-111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Callout 2"/>
          <p:cNvSpPr/>
          <p:nvPr/>
        </p:nvSpPr>
        <p:spPr>
          <a:xfrm>
            <a:off x="5868144" y="1791260"/>
            <a:ext cx="3024336" cy="531067"/>
          </a:xfrm>
          <a:prstGeom prst="wedgeEllipseCallout">
            <a:avLst>
              <a:gd name="adj1" fmla="val -62747"/>
              <a:gd name="adj2" fmla="val -2669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sin²Θ 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+ 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cos²Θ </a:t>
            </a:r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≡</a:t>
            </a:r>
            <a:r>
              <a:rPr lang="es-E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1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23728" y="2056793"/>
                <a:ext cx="2808312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sin</a:t>
                </a:r>
                <a:r>
                  <a:rPr lang="es-ES" sz="2000" dirty="0">
                    <a:latin typeface="Comic Sans MS" panose="030F0702030302020204" pitchFamily="66" charset="0"/>
                  </a:rPr>
                  <a:t>²</a:t>
                </a:r>
                <a:r>
                  <a:rPr lang="el-GR" sz="2000" dirty="0" smtClean="0">
                    <a:latin typeface="Comic Sans MS" panose="030F0702030302020204" pitchFamily="66" charset="0"/>
                  </a:rPr>
                  <a:t>Θ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= 1 –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dirty="0" smtClean="0">
                            <a:latin typeface="Comic Sans MS" panose="030F0702030302020204" pitchFamily="66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)</a:t>
                </a:r>
                <a:r>
                  <a:rPr lang="es-ES" sz="2000" dirty="0" smtClean="0">
                    <a:latin typeface="Comic Sans MS" panose="030F0702030302020204" pitchFamily="66" charset="0"/>
                  </a:rPr>
                  <a:t>²</a:t>
                </a:r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056793"/>
                <a:ext cx="2808312" cy="624273"/>
              </a:xfrm>
              <a:prstGeom prst="rect">
                <a:avLst/>
              </a:prstGeom>
              <a:blipFill>
                <a:blip r:embed="rId4"/>
                <a:stretch>
                  <a:fillRect l="-2169" b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5816" y="2693445"/>
                <a:ext cx="2808312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= 1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25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693445"/>
                <a:ext cx="2808312" cy="624273"/>
              </a:xfrm>
              <a:prstGeom prst="rect">
                <a:avLst/>
              </a:prstGeom>
              <a:blipFill>
                <a:blip r:embed="rId5"/>
                <a:stretch>
                  <a:fillRect l="-2169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15816" y="3350926"/>
                <a:ext cx="2808312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25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350926"/>
                <a:ext cx="2808312" cy="624273"/>
              </a:xfrm>
              <a:prstGeom prst="rect">
                <a:avLst/>
              </a:prstGeom>
              <a:blipFill>
                <a:blip r:embed="rId6"/>
                <a:stretch>
                  <a:fillRect l="-2169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3728" y="4008407"/>
                <a:ext cx="2808312" cy="718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So sin</a:t>
                </a:r>
                <a:r>
                  <a:rPr lang="el-GR" sz="2000" dirty="0" smtClean="0">
                    <a:latin typeface="Comic Sans MS" panose="030F0702030302020204" pitchFamily="66" charset="0"/>
                  </a:rPr>
                  <a:t>Θ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000" dirty="0">
                                <a:latin typeface="Comic Sans MS" panose="030F0702030302020204" pitchFamily="66" charset="0"/>
                              </a:rPr>
                              <m:t>16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000" dirty="0">
                                <a:latin typeface="Comic Sans MS" panose="030F0702030302020204" pitchFamily="66" charset="0"/>
                              </a:rPr>
                              <m:t>25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2000" dirty="0">
                            <a:latin typeface="Comic Sans MS" panose="030F0702030302020204" pitchFamily="66" charset="0"/>
                          </a:rPr>
                          <m:t> </m:t>
                        </m:r>
                      </m:e>
                    </m:rad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08407"/>
                <a:ext cx="2808312" cy="718658"/>
              </a:xfrm>
              <a:prstGeom prst="rect">
                <a:avLst/>
              </a:prstGeom>
              <a:blipFill>
                <a:blip r:embed="rId7"/>
                <a:stretch>
                  <a:fillRect l="-2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03948" y="4077085"/>
                <a:ext cx="2808312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dirty="0" smtClean="0">
                            <a:latin typeface="Comic Sans MS" panose="030F0702030302020204" pitchFamily="66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4077085"/>
                <a:ext cx="2808312" cy="624273"/>
              </a:xfrm>
              <a:prstGeom prst="rect">
                <a:avLst/>
              </a:prstGeom>
              <a:blipFill>
                <a:blip r:embed="rId8"/>
                <a:stretch>
                  <a:fillRect l="-2169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loud Callout 7"/>
          <p:cNvSpPr/>
          <p:nvPr/>
        </p:nvSpPr>
        <p:spPr>
          <a:xfrm>
            <a:off x="3995936" y="4828951"/>
            <a:ext cx="3996444" cy="1041230"/>
          </a:xfrm>
          <a:prstGeom prst="cloudCallout">
            <a:avLst>
              <a:gd name="adj1" fmla="val -49743"/>
              <a:gd name="adj2" fmla="val -5587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is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reflex, therefore sin</a:t>
            </a:r>
            <a:r>
              <a:rPr lang="el-G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Θ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is negative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1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9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7984" y="2060848"/>
            <a:ext cx="2700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1a.	sin²½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b.	5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c.	tan x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d.	1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a.	cos 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r>
              <a:rPr lang="en-GB" sz="2000" dirty="0" smtClean="0">
                <a:latin typeface="Comic Sans MS" panose="030F0702030302020204" pitchFamily="66" charset="0"/>
              </a:rPr>
              <a:t> =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12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13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b.	sin 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r>
              <a:rPr lang="en-GB" sz="2000" dirty="0" smtClean="0">
                <a:latin typeface="Comic Sans MS" panose="030F0702030302020204" pitchFamily="66" charset="0"/>
              </a:rPr>
              <a:t> =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5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c.	tan </a:t>
            </a:r>
            <a:r>
              <a:rPr lang="el-GR" sz="2000" dirty="0" smtClean="0">
                <a:latin typeface="Comic Sans MS" panose="030F0702030302020204" pitchFamily="66" charset="0"/>
              </a:rPr>
              <a:t>Θ</a:t>
            </a:r>
            <a:r>
              <a:rPr lang="en-GB" sz="2000" dirty="0" smtClean="0">
                <a:latin typeface="Comic Sans MS" panose="030F0702030302020204" pitchFamily="66" charset="0"/>
              </a:rPr>
              <a:t> = 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-7</a:t>
            </a:r>
            <a:r>
              <a:rPr lang="en-GB" sz="2000" dirty="0" smtClean="0">
                <a:latin typeface="Comic Sans MS" panose="030F0702030302020204" pitchFamily="66" charset="0"/>
              </a:rPr>
              <a:t>/</a:t>
            </a:r>
            <a:r>
              <a:rPr lang="en-GB" sz="2000" baseline="-25000" dirty="0" smtClean="0">
                <a:latin typeface="Comic Sans MS" panose="030F0702030302020204" pitchFamily="66" charset="0"/>
              </a:rPr>
              <a:t>24</a:t>
            </a:r>
            <a:endParaRPr lang="en-GB" sz="2000" baseline="-2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328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57</cp:revision>
  <dcterms:created xsi:type="dcterms:W3CDTF">2015-07-01T12:05:39Z</dcterms:created>
  <dcterms:modified xsi:type="dcterms:W3CDTF">2017-08-17T09:54:02Z</dcterms:modified>
</cp:coreProperties>
</file>