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sldIdLst>
    <p:sldId id="282" r:id="rId3"/>
    <p:sldId id="287" r:id="rId4"/>
    <p:sldId id="284" r:id="rId5"/>
    <p:sldId id="285" r:id="rId6"/>
    <p:sldId id="289" r:id="rId7"/>
    <p:sldId id="288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44" autoAdjust="0"/>
  </p:normalViewPr>
  <p:slideViewPr>
    <p:cSldViewPr>
      <p:cViewPr varScale="1">
        <p:scale>
          <a:sx n="86" d="100"/>
          <a:sy n="86" d="100"/>
        </p:scale>
        <p:origin x="93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6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What did</a:t>
            </a:r>
            <a:r>
              <a:rPr lang="en-GB" sz="2400" baseline="0" dirty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30 April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Sampling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30 April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Developing students will be able to 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Secure students will be able to 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Excelling students will be able to</a:t>
            </a:r>
            <a:r>
              <a:rPr lang="en-GB" sz="1400" baseline="0" dirty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Sampling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24744"/>
                <a:ext cx="8640960" cy="477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Comic Sans MS" panose="030F0702030302020204" pitchFamily="66" charset="0"/>
                  </a:rPr>
                  <a:t>Glossary</a:t>
                </a:r>
                <a:endParaRPr lang="en-GB" sz="2000" u="sng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b="1" dirty="0">
                    <a:latin typeface="Comic Sans MS" panose="030F0702030302020204" pitchFamily="66" charset="0"/>
                  </a:rPr>
                  <a:t>(Parent) Population </a:t>
                </a:r>
                <a:r>
                  <a:rPr lang="en-GB" sz="2000" dirty="0">
                    <a:latin typeface="Comic Sans MS" panose="030F0702030302020204" pitchFamily="66" charset="0"/>
                  </a:rPr>
                  <a:t>– whole set of individuals, items or data from which a statistical sample is drawn.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b="1" dirty="0">
                    <a:latin typeface="Comic Sans MS" panose="030F0702030302020204" pitchFamily="66" charset="0"/>
                  </a:rPr>
                  <a:t>Sample</a:t>
                </a:r>
                <a:r>
                  <a:rPr lang="en-GB" sz="2000" dirty="0">
                    <a:latin typeface="Comic Sans MS" panose="030F0702030302020204" pitchFamily="66" charset="0"/>
                  </a:rPr>
                  <a:t> – part of the population. Intended to give information about the population so must be representative of it.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b="1" dirty="0">
                    <a:latin typeface="Comic Sans MS" panose="030F0702030302020204" pitchFamily="66" charset="0"/>
                  </a:rPr>
                  <a:t>Census</a:t>
                </a:r>
                <a:r>
                  <a:rPr lang="en-GB" sz="2000" dirty="0">
                    <a:latin typeface="Comic Sans MS" panose="030F0702030302020204" pitchFamily="66" charset="0"/>
                  </a:rPr>
                  <a:t> - when information about every member of the population is collected.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b="1" dirty="0">
                    <a:latin typeface="Comic Sans MS" panose="030F0702030302020204" pitchFamily="66" charset="0"/>
                  </a:rPr>
                  <a:t>Sampling frame </a:t>
                </a:r>
                <a:r>
                  <a:rPr lang="en-GB" sz="2000" dirty="0">
                    <a:latin typeface="Comic Sans MS" panose="030F0702030302020204" pitchFamily="66" charset="0"/>
                  </a:rPr>
                  <a:t>– a list of the items to be sampled (where possible) that helps you </a:t>
                </a:r>
                <a:r>
                  <a:rPr lang="en-GB" sz="2000">
                    <a:latin typeface="Comic Sans MS" panose="030F0702030302020204" pitchFamily="66" charset="0"/>
                  </a:rPr>
                  <a:t>to identify each </a:t>
                </a:r>
                <a:r>
                  <a:rPr lang="en-GB" sz="2000" dirty="0">
                    <a:latin typeface="Comic Sans MS" panose="030F0702030302020204" pitchFamily="66" charset="0"/>
                  </a:rPr>
                  <a:t>member of the population or sample.</a:t>
                </a: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b="1" dirty="0">
                    <a:latin typeface="Comic Sans MS" panose="030F0702030302020204" pitchFamily="66" charset="0"/>
                  </a:rPr>
                  <a:t>Parameters</a:t>
                </a:r>
                <a:r>
                  <a:rPr lang="en-GB" sz="2000" dirty="0">
                    <a:latin typeface="Comic Sans MS" panose="030F0702030302020204" pitchFamily="66" charset="0"/>
                  </a:rPr>
                  <a:t> – (of the population) often defined by its mean,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770537"/>
              </a:xfrm>
              <a:prstGeom prst="rect">
                <a:avLst/>
              </a:prstGeom>
              <a:blipFill>
                <a:blip r:embed="rId2"/>
                <a:stretch>
                  <a:fillRect l="-705" t="-1023" b="-1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149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24744"/>
            <a:ext cx="8640960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GB" sz="2000" u="sng" dirty="0">
                <a:latin typeface="Comic Sans MS" panose="030F0702030302020204" pitchFamily="66" charset="0"/>
              </a:rPr>
              <a:t>Task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Describe the </a:t>
            </a:r>
            <a:r>
              <a:rPr lang="en-GB" altLang="en-US" sz="2000" b="1" dirty="0">
                <a:latin typeface="Comic Sans MS" panose="030F0702030302020204" pitchFamily="66" charset="0"/>
              </a:rPr>
              <a:t>advantages</a:t>
            </a:r>
            <a:r>
              <a:rPr lang="en-GB" altLang="en-US" sz="2000" dirty="0">
                <a:latin typeface="Comic Sans MS" panose="030F0702030302020204" pitchFamily="66" charset="0"/>
              </a:rPr>
              <a:t> of using a census rather than a sample.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Describe the </a:t>
            </a:r>
            <a:r>
              <a:rPr lang="en-GB" altLang="en-US" sz="2000" b="1" dirty="0">
                <a:latin typeface="Comic Sans MS" panose="030F0702030302020204" pitchFamily="66" charset="0"/>
              </a:rPr>
              <a:t>disadvantages</a:t>
            </a:r>
            <a:r>
              <a:rPr lang="en-GB" altLang="en-US" sz="2000" dirty="0">
                <a:latin typeface="Comic Sans MS" panose="030F0702030302020204" pitchFamily="66" charset="0"/>
              </a:rPr>
              <a:t> of using a census rather than a sample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A large school has 1800 pupils. The head teacher wants to find out how far the pupils have to travel to school.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What is the </a:t>
            </a:r>
            <a:r>
              <a:rPr lang="en-GB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population</a:t>
            </a:r>
            <a:r>
              <a:rPr lang="en-GB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 he could use?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Would you use a </a:t>
            </a:r>
            <a:r>
              <a:rPr lang="en-GB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census</a:t>
            </a:r>
            <a:r>
              <a:rPr lang="en-GB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 or a </a:t>
            </a:r>
            <a:r>
              <a:rPr lang="en-GB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sample</a:t>
            </a:r>
            <a:r>
              <a:rPr lang="en-GB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Explain </a:t>
            </a:r>
            <a:r>
              <a:rPr lang="en-GB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why</a:t>
            </a:r>
            <a:r>
              <a:rPr lang="en-GB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Arial"/>
              </a:rPr>
              <a:t> you would give this advice.</a:t>
            </a:r>
            <a:endParaRPr lang="en-GB" altLang="en-US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4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Comic Sans MS" panose="030F0702030302020204" pitchFamily="66" charset="0"/>
              </a:rPr>
              <a:t>Sampling</a:t>
            </a:r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Simple Random </a:t>
            </a:r>
            <a:r>
              <a:rPr lang="en-GB" sz="2000" dirty="0">
                <a:latin typeface="Comic Sans MS" panose="030F0702030302020204" pitchFamily="66" charset="0"/>
              </a:rPr>
              <a:t>– every member of the population is equally likely to be selected. A sampling frame is compulsory. Can be done using a random number generator.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Stratified</a:t>
            </a:r>
            <a:r>
              <a:rPr lang="en-GB" sz="2000" dirty="0">
                <a:latin typeface="Comic Sans MS" panose="030F0702030302020204" pitchFamily="66" charset="0"/>
              </a:rPr>
              <a:t> – proportionally representative of the strata (sub-groups) within the population. The selection of items to be sampled within each stratum is usually done by simple random sampling.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Quota </a:t>
            </a:r>
            <a:r>
              <a:rPr lang="en-GB" sz="2000" dirty="0">
                <a:latin typeface="Comic Sans MS" panose="030F0702030302020204" pitchFamily="66" charset="0"/>
              </a:rPr>
              <a:t>– like stratified, but the choice of who is sampled is left up to the interviewer so it non-random.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Cluster</a:t>
            </a:r>
            <a:r>
              <a:rPr lang="en-GB" sz="2000" dirty="0">
                <a:latin typeface="Comic Sans MS" panose="030F0702030302020204" pitchFamily="66" charset="0"/>
              </a:rPr>
              <a:t> – similar to stratified, but the strata are called clusters, and we need a variety of characteristics in each cluster. One or several of the clusters are sampled. Instead of selection from the whole population, just a limited number of clusters.</a:t>
            </a:r>
          </a:p>
        </p:txBody>
      </p:sp>
    </p:spTree>
    <p:extLst>
      <p:ext uri="{BB962C8B-B14F-4D97-AF65-F5344CB8AC3E}">
        <p14:creationId xmlns:p14="http://schemas.microsoft.com/office/powerpoint/2010/main" val="379732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Comic Sans MS" panose="030F0702030302020204" pitchFamily="66" charset="0"/>
              </a:rPr>
              <a:t>Sampling</a:t>
            </a:r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Systematic </a:t>
            </a:r>
            <a:r>
              <a:rPr lang="en-GB" sz="2000" dirty="0">
                <a:latin typeface="Comic Sans MS" panose="030F0702030302020204" pitchFamily="66" charset="0"/>
              </a:rPr>
              <a:t>– choosing every x member from the sampling frame. Look out for cyclic patterns within the data.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Opportunity</a:t>
            </a:r>
            <a:r>
              <a:rPr lang="en-GB" sz="2000" dirty="0">
                <a:latin typeface="Comic Sans MS" panose="030F0702030302020204" pitchFamily="66" charset="0"/>
              </a:rPr>
              <a:t> – used when circumstances make a sample readily available. Likely to lead to bias results. Can be useful for an initial pilot study before a wider investigation.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Self-Selecting </a:t>
            </a:r>
            <a:r>
              <a:rPr lang="en-GB" sz="2000" dirty="0">
                <a:latin typeface="Comic Sans MS" panose="030F0702030302020204" pitchFamily="66" charset="0"/>
              </a:rPr>
              <a:t>– when people volunteer or are given the choice to participate or decline. </a:t>
            </a:r>
          </a:p>
        </p:txBody>
      </p:sp>
    </p:spTree>
    <p:extLst>
      <p:ext uri="{BB962C8B-B14F-4D97-AF65-F5344CB8AC3E}">
        <p14:creationId xmlns:p14="http://schemas.microsoft.com/office/powerpoint/2010/main" val="2597649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45483A-9716-43A2-A5F7-3EE13C307882}"/>
              </a:ext>
            </a:extLst>
          </p:cNvPr>
          <p:cNvSpPr txBox="1"/>
          <p:nvPr/>
        </p:nvSpPr>
        <p:spPr>
          <a:xfrm flipH="1">
            <a:off x="251519" y="1196752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Group Task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Match the characteristics with the sampling methods.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Think about which characteristics are (or could be) advantages and which are (or could be) disadvantages.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What other advantages and disadvantages does each sampling method have?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B538FF-5D93-4675-A351-EA514850B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35" y="4067846"/>
            <a:ext cx="7452320" cy="250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4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24744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Comic Sans MS" pitchFamily="66" charset="0"/>
              </a:rPr>
              <a:t>Which Method of Sampling is Best?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There are </a:t>
            </a:r>
            <a:r>
              <a:rPr lang="en-GB" sz="2000" b="1" dirty="0">
                <a:latin typeface="Comic Sans MS" pitchFamily="66" charset="0"/>
              </a:rPr>
              <a:t>three</a:t>
            </a:r>
            <a:r>
              <a:rPr lang="en-GB" sz="2000" dirty="0">
                <a:latin typeface="Comic Sans MS" pitchFamily="66" charset="0"/>
              </a:rPr>
              <a:t> main factors when we think about what sample we are going to take.</a:t>
            </a:r>
          </a:p>
          <a:p>
            <a:endParaRPr lang="en-GB" sz="2000" dirty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What size of sample can you expect to take, given limited </a:t>
            </a:r>
            <a:r>
              <a:rPr lang="en-GB" sz="2000" b="1" dirty="0">
                <a:latin typeface="Comic Sans MS" pitchFamily="66" charset="0"/>
              </a:rPr>
              <a:t>time</a:t>
            </a:r>
            <a:r>
              <a:rPr lang="en-GB" sz="2000" dirty="0">
                <a:latin typeface="Comic Sans MS" pitchFamily="66" charset="0"/>
              </a:rPr>
              <a:t>, </a:t>
            </a:r>
            <a:r>
              <a:rPr lang="en-GB" sz="2000" b="1" dirty="0">
                <a:latin typeface="Comic Sans MS" pitchFamily="66" charset="0"/>
              </a:rPr>
              <a:t>money</a:t>
            </a:r>
            <a:r>
              <a:rPr lang="en-GB" sz="2000" dirty="0">
                <a:latin typeface="Comic Sans MS" pitchFamily="66" charset="0"/>
              </a:rPr>
              <a:t> and </a:t>
            </a:r>
            <a:r>
              <a:rPr lang="en-GB" sz="2000" b="1" dirty="0">
                <a:latin typeface="Comic Sans MS" pitchFamily="66" charset="0"/>
              </a:rPr>
              <a:t>resources</a:t>
            </a:r>
            <a:r>
              <a:rPr lang="en-GB" sz="2000" dirty="0">
                <a:latin typeface="Comic Sans MS" pitchFamily="66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How is the sample to be selected to avoid bias?</a:t>
            </a: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itchFamily="66" charset="0"/>
              </a:rPr>
              <a:t>How is the data going to be collected to avoid bias?</a:t>
            </a:r>
          </a:p>
        </p:txBody>
      </p:sp>
    </p:spTree>
    <p:extLst>
      <p:ext uri="{BB962C8B-B14F-4D97-AF65-F5344CB8AC3E}">
        <p14:creationId xmlns:p14="http://schemas.microsoft.com/office/powerpoint/2010/main" val="166284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113877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GB" sz="1700" u="sng" dirty="0">
                <a:latin typeface="Comic Sans MS" panose="030F0702030302020204" pitchFamily="66" charset="0"/>
              </a:rPr>
              <a:t>Task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dirty="0">
                <a:latin typeface="Comic Sans MS" panose="030F0702030302020204" pitchFamily="66" charset="0"/>
              </a:rPr>
              <a:t>Which sampling procedure would be best in each of the following situations? You must justify your answers.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2263517"/>
            <a:ext cx="8640960" cy="506292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700" dirty="0">
                <a:latin typeface="Comic Sans MS" panose="030F0702030302020204" pitchFamily="66" charset="0"/>
              </a:rPr>
              <a:t>An education officer wants to estimate the mean number of children per family on a large housing estate. </a:t>
            </a:r>
            <a:endParaRPr lang="en-GB" sz="17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>
                <a:latin typeface="Comic Sans MS" panose="030F0702030302020204" pitchFamily="66" charset="0"/>
              </a:rPr>
              <a:t>A consumer protection group wants to estimate the proportion of buses that are late.</a:t>
            </a:r>
            <a:r>
              <a:rPr lang="en-GB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17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>
                <a:latin typeface="Comic Sans MS" panose="030F0702030302020204" pitchFamily="66" charset="0"/>
              </a:rPr>
              <a:t>A marketing consultant wants to investigate the proportion of households in the town with more than one car.</a:t>
            </a:r>
            <a:r>
              <a:rPr lang="en-GB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17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>
                <a:latin typeface="Comic Sans MS" panose="030F0702030302020204" pitchFamily="66" charset="0"/>
              </a:rPr>
              <a:t>A parliamentary candidate wants to investigate voters’ views on wind farms within the constituency.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700" dirty="0">
                <a:latin typeface="Comic Sans MS" panose="030F0702030302020204" pitchFamily="66" charset="0"/>
              </a:rPr>
              <a:t>A health inspector wants to know what proportion of people wear glasses.</a:t>
            </a:r>
            <a:r>
              <a:rPr lang="en-GB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GB" sz="17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7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7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>
                <a:latin typeface="Comic Sans MS" panose="030F0702030302020204" pitchFamily="66" charset="0"/>
              </a:rPr>
              <a:t>Government officials wish to estimate the proportion of cars with illegally worn tyres.</a:t>
            </a:r>
            <a:r>
              <a:rPr lang="en-GB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17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>
                <a:latin typeface="Comic Sans MS" panose="030F0702030302020204" pitchFamily="66" charset="0"/>
              </a:rPr>
              <a:t>A dog rescue centre wants to estimate the proportion of dog owners who do not have their dogs micro-chipped.</a:t>
            </a:r>
            <a:r>
              <a:rPr lang="en-GB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17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>
                <a:latin typeface="Comic Sans MS" panose="030F0702030302020204" pitchFamily="66" charset="0"/>
              </a:rPr>
              <a:t>The police want to find out the average speed at which cars travel in the outside lane of the motorway.</a:t>
            </a:r>
            <a:r>
              <a:rPr lang="en-GB" sz="17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1700" dirty="0"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700" dirty="0">
                <a:latin typeface="Comic Sans MS" panose="030F0702030302020204" pitchFamily="66" charset="0"/>
              </a:rPr>
              <a:t>A sociologist wants to know how many friends 18 year old girls have on average.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700" dirty="0">
                <a:latin typeface="Comic Sans MS" panose="030F0702030302020204" pitchFamily="66" charset="0"/>
              </a:rPr>
              <a:t>The </a:t>
            </a:r>
            <a:r>
              <a:rPr lang="en-GB" sz="1700" dirty="0" err="1">
                <a:latin typeface="Comic Sans MS" panose="030F0702030302020204" pitchFamily="66" charset="0"/>
              </a:rPr>
              <a:t>headteacher</a:t>
            </a:r>
            <a:r>
              <a:rPr lang="en-GB" sz="1700" dirty="0">
                <a:latin typeface="Comic Sans MS" panose="030F0702030302020204" pitchFamily="66" charset="0"/>
              </a:rPr>
              <a:t> of a school wants to estimate the average number of hours of homework done per week by the students.</a:t>
            </a:r>
          </a:p>
        </p:txBody>
      </p:sp>
      <p:sp>
        <p:nvSpPr>
          <p:cNvPr id="4" name="Explosion 2 3"/>
          <p:cNvSpPr/>
          <p:nvPr/>
        </p:nvSpPr>
        <p:spPr>
          <a:xfrm>
            <a:off x="683568" y="2492896"/>
            <a:ext cx="8208912" cy="3528392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In most cases there are several correct sampling procedures so there is not one correct answer. Do you agree with what your peers have put?</a:t>
            </a:r>
          </a:p>
        </p:txBody>
      </p:sp>
    </p:spTree>
    <p:extLst>
      <p:ext uri="{BB962C8B-B14F-4D97-AF65-F5344CB8AC3E}">
        <p14:creationId xmlns:p14="http://schemas.microsoft.com/office/powerpoint/2010/main" val="27647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702</Words>
  <Application>Microsoft Office PowerPoint</Application>
  <PresentationFormat>On-screen Show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49</cp:revision>
  <dcterms:created xsi:type="dcterms:W3CDTF">2015-07-01T12:05:39Z</dcterms:created>
  <dcterms:modified xsi:type="dcterms:W3CDTF">2018-04-30T17:09:10Z</dcterms:modified>
</cp:coreProperties>
</file>