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9"/>
  </p:notesMasterIdLst>
  <p:handoutMasterIdLst>
    <p:handoutMasterId r:id="rId20"/>
  </p:handoutMasterIdLst>
  <p:sldIdLst>
    <p:sldId id="257" r:id="rId3"/>
    <p:sldId id="280" r:id="rId4"/>
    <p:sldId id="281" r:id="rId5"/>
    <p:sldId id="286" r:id="rId6"/>
    <p:sldId id="256" r:id="rId7"/>
    <p:sldId id="274" r:id="rId8"/>
    <p:sldId id="279" r:id="rId9"/>
    <p:sldId id="272" r:id="rId10"/>
    <p:sldId id="273" r:id="rId11"/>
    <p:sldId id="277" r:id="rId12"/>
    <p:sldId id="275" r:id="rId13"/>
    <p:sldId id="276" r:id="rId14"/>
    <p:sldId id="278" r:id="rId15"/>
    <p:sldId id="282" r:id="rId16"/>
    <p:sldId id="283" r:id="rId17"/>
    <p:sldId id="284" r:id="rId18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2B0"/>
    <a:srgbClr val="ECD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630D0-9505-4365-9B24-13B4CEC50CDB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5B1A3-861A-46B2-8A43-029AEB164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122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Print this</a:t>
            </a:r>
            <a:r>
              <a:rPr lang="en-GB" baseline="0" dirty="0"/>
              <a:t> slide for students to stick in books for reference (or ask them to copy).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806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>
              <a:latin typeface="Comic Sans MS" pitchFamily="66" charset="0"/>
            </a:endParaRPr>
          </a:p>
          <a:p>
            <a:endParaRPr lang="en-GB" sz="2000" u="none" dirty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Monday, 30 April 2018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062641" y="378453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Probability Diagrams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Monday, 30 April 2018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25003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Comic Sans MS" pitchFamily="66" charset="0"/>
              </a:rPr>
              <a:t>Keywords</a:t>
            </a:r>
          </a:p>
          <a:p>
            <a:r>
              <a:rPr lang="en-GB" sz="1600" dirty="0">
                <a:latin typeface="Comic Sans MS" pitchFamily="66" charset="0"/>
              </a:rPr>
              <a:t>Probability,</a:t>
            </a:r>
            <a:r>
              <a:rPr lang="en-GB" sz="1600" baseline="0" dirty="0">
                <a:latin typeface="Comic Sans MS" pitchFamily="66" charset="0"/>
              </a:rPr>
              <a:t> notation, Venn diagram, intersection, union, complement, probability tree, independent, conditional, and, or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itchFamily="66" charset="0"/>
              </a:rPr>
              <a:t>Lesson Objectives</a:t>
            </a:r>
            <a:r>
              <a:rPr lang="en-GB" sz="1600" dirty="0">
                <a:latin typeface="Comic Sans MS" pitchFamily="66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Developing students correct</a:t>
            </a:r>
            <a:r>
              <a:rPr lang="en-GB" sz="1400" baseline="0" dirty="0">
                <a:latin typeface="Comic Sans MS" pitchFamily="66" charset="0"/>
              </a:rPr>
              <a:t> probability notation, including union, intersection, complement and ‘given that’</a:t>
            </a:r>
            <a:r>
              <a:rPr lang="en-GB" sz="1400" dirty="0">
                <a:latin typeface="Comic Sans MS" pitchFamily="66" charset="0"/>
              </a:rPr>
              <a:t>.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dirty="0">
                <a:latin typeface="Comic Sans MS" pitchFamily="66" charset="0"/>
              </a:rPr>
              <a:t>Secure students will be able to use Venn diagrams and tree</a:t>
            </a:r>
            <a:r>
              <a:rPr lang="en-GB" sz="1400" baseline="0" dirty="0">
                <a:latin typeface="Comic Sans MS" pitchFamily="66" charset="0"/>
              </a:rPr>
              <a:t> diagrams</a:t>
            </a:r>
            <a:r>
              <a:rPr lang="en-GB" sz="1400" dirty="0">
                <a:latin typeface="Comic Sans MS" pitchFamily="66" charset="0"/>
              </a:rPr>
              <a:t>.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dirty="0">
                <a:latin typeface="Comic Sans MS" pitchFamily="66" charset="0"/>
              </a:rPr>
              <a:t>Excelling students will be able to connect together Venn diagrams, tree diagrams and two-way tables</a:t>
            </a:r>
            <a:r>
              <a:rPr lang="en-GB" sz="1400" baseline="0" dirty="0">
                <a:latin typeface="Comic Sans MS" pitchFamily="66" charset="0"/>
              </a:rPr>
              <a:t>.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62641" y="378453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Probability Diagrams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6359" y="1179924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Comic Sans MS" panose="030F0702030302020204" pitchFamily="66" charset="0"/>
              </a:rPr>
              <a:t>Starter</a:t>
            </a:r>
            <a:endParaRPr lang="en-GB" sz="2800" b="1" u="sng" dirty="0">
              <a:latin typeface="Comic Sans MS" panose="030F0702030302020204" pitchFamily="66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018058"/>
              </p:ext>
            </p:extLst>
          </p:nvPr>
        </p:nvGraphicFramePr>
        <p:xfrm>
          <a:off x="2096359" y="2012816"/>
          <a:ext cx="6768752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2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2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Blue eyes </a:t>
                      </a:r>
                    </a:p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(B)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Brown eyes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(W)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Hazel eyes </a:t>
                      </a:r>
                    </a:p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(H)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Right handed (R)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Left handed (L)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267744" y="4294837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Suggest questions in both word form and symbol form that would give the answers below the table.</a:t>
            </a:r>
          </a:p>
        </p:txBody>
      </p:sp>
    </p:spTree>
    <p:extLst>
      <p:ext uri="{BB962C8B-B14F-4D97-AF65-F5344CB8AC3E}">
        <p14:creationId xmlns:p14="http://schemas.microsoft.com/office/powerpoint/2010/main" val="4249547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183" t="6535" r="54154" b="52628"/>
          <a:stretch/>
        </p:blipFill>
        <p:spPr>
          <a:xfrm>
            <a:off x="1403647" y="2420887"/>
            <a:ext cx="2880321" cy="1800201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23528" y="2852936"/>
            <a:ext cx="792088" cy="7920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323528" y="5229200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6" name="Oval 5"/>
          <p:cNvSpPr/>
          <p:nvPr/>
        </p:nvSpPr>
        <p:spPr>
          <a:xfrm>
            <a:off x="8046981" y="2852936"/>
            <a:ext cx="792088" cy="79208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7" name="Oval 6"/>
          <p:cNvSpPr/>
          <p:nvPr/>
        </p:nvSpPr>
        <p:spPr>
          <a:xfrm>
            <a:off x="8046981" y="5229200"/>
            <a:ext cx="792088" cy="792088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83768" y="1412776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A’ </a:t>
            </a:r>
            <a:r>
              <a:rPr lang="en-GB" sz="3200" b="1" dirty="0">
                <a:latin typeface="Comic Sans MS" panose="030F0702030302020204" pitchFamily="66" charset="0"/>
              </a:rPr>
              <a:t>∩</a:t>
            </a:r>
            <a:r>
              <a:rPr lang="en-GB" sz="3200" dirty="0">
                <a:latin typeface="Comic Sans MS" panose="030F0702030302020204" pitchFamily="66" charset="0"/>
              </a:rPr>
              <a:t> B’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54579" t="6534" r="1758" b="52628"/>
          <a:stretch/>
        </p:blipFill>
        <p:spPr>
          <a:xfrm>
            <a:off x="4860031" y="2420889"/>
            <a:ext cx="2880321" cy="180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2183" t="58806" r="55245" b="355"/>
          <a:stretch/>
        </p:blipFill>
        <p:spPr>
          <a:xfrm>
            <a:off x="1403649" y="4725145"/>
            <a:ext cx="2808312" cy="1800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l="54579" t="58806" r="1758"/>
          <a:stretch/>
        </p:blipFill>
        <p:spPr>
          <a:xfrm>
            <a:off x="4860033" y="4725144"/>
            <a:ext cx="2880320" cy="1815877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1259631" y="2272515"/>
            <a:ext cx="3168352" cy="2096943"/>
          </a:xfrm>
          <a:prstGeom prst="roundRect">
            <a:avLst/>
          </a:prstGeom>
          <a:noFill/>
          <a:ln w="7620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67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162" t="6283" r="54595" b="52880"/>
          <a:stretch/>
        </p:blipFill>
        <p:spPr>
          <a:xfrm>
            <a:off x="1403648" y="2348880"/>
            <a:ext cx="2880320" cy="1872208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23528" y="2852936"/>
            <a:ext cx="792088" cy="7920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6" name="Oval 5"/>
          <p:cNvSpPr/>
          <p:nvPr/>
        </p:nvSpPr>
        <p:spPr>
          <a:xfrm>
            <a:off x="323528" y="5229200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8046981" y="2852936"/>
            <a:ext cx="792088" cy="79208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8046981" y="5229200"/>
            <a:ext cx="792088" cy="792088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54054" t="6283" r="1622" b="52880"/>
          <a:stretch/>
        </p:blipFill>
        <p:spPr>
          <a:xfrm>
            <a:off x="4860032" y="2348880"/>
            <a:ext cx="2952328" cy="18722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2162" t="58115" r="54595" b="2618"/>
          <a:stretch/>
        </p:blipFill>
        <p:spPr>
          <a:xfrm>
            <a:off x="1403648" y="4725144"/>
            <a:ext cx="2880320" cy="1800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l="55134" t="58115" r="1622" b="1048"/>
          <a:stretch/>
        </p:blipFill>
        <p:spPr>
          <a:xfrm>
            <a:off x="4932040" y="4725144"/>
            <a:ext cx="2880320" cy="187220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483768" y="1412776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A’ U B’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752020" y="4572417"/>
            <a:ext cx="3168352" cy="2096943"/>
          </a:xfrm>
          <a:prstGeom prst="roundRect">
            <a:avLst/>
          </a:prstGeom>
          <a:noFill/>
          <a:ln w="7620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17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162" t="6283" r="54595" b="52880"/>
          <a:stretch/>
        </p:blipFill>
        <p:spPr>
          <a:xfrm>
            <a:off x="1403648" y="2348880"/>
            <a:ext cx="2880320" cy="1872208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23528" y="2852936"/>
            <a:ext cx="792088" cy="7920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6" name="Oval 5"/>
          <p:cNvSpPr/>
          <p:nvPr/>
        </p:nvSpPr>
        <p:spPr>
          <a:xfrm>
            <a:off x="323528" y="5229200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8046981" y="2852936"/>
            <a:ext cx="792088" cy="79208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8046981" y="5229200"/>
            <a:ext cx="792088" cy="792088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54054" t="6283" r="1622" b="52880"/>
          <a:stretch/>
        </p:blipFill>
        <p:spPr>
          <a:xfrm>
            <a:off x="4860032" y="2348880"/>
            <a:ext cx="2952328" cy="18722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2162" t="58115" r="54595" b="2618"/>
          <a:stretch/>
        </p:blipFill>
        <p:spPr>
          <a:xfrm>
            <a:off x="1403648" y="4725144"/>
            <a:ext cx="2880320" cy="1800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l="55134" t="58115" r="1622" b="1048"/>
          <a:stretch/>
        </p:blipFill>
        <p:spPr>
          <a:xfrm>
            <a:off x="4932040" y="4725144"/>
            <a:ext cx="2880320" cy="187220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483768" y="1412776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A’ </a:t>
            </a:r>
            <a:r>
              <a:rPr lang="en-GB" sz="3200" b="1" dirty="0">
                <a:latin typeface="Comic Sans MS" panose="030F0702030302020204" pitchFamily="66" charset="0"/>
              </a:rPr>
              <a:t>∩</a:t>
            </a:r>
            <a:r>
              <a:rPr lang="en-GB" sz="3200" dirty="0">
                <a:latin typeface="Comic Sans MS" panose="030F0702030302020204" pitchFamily="66" charset="0"/>
              </a:rPr>
              <a:t> B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259632" y="2236512"/>
            <a:ext cx="3168352" cy="2096943"/>
          </a:xfrm>
          <a:prstGeom prst="roundRect">
            <a:avLst/>
          </a:prstGeom>
          <a:noFill/>
          <a:ln w="7620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84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183" t="6535" r="54154" b="52628"/>
          <a:stretch/>
        </p:blipFill>
        <p:spPr>
          <a:xfrm>
            <a:off x="1403647" y="2420887"/>
            <a:ext cx="2880321" cy="1800201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23528" y="2852936"/>
            <a:ext cx="792088" cy="7920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323528" y="5229200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6" name="Oval 5"/>
          <p:cNvSpPr/>
          <p:nvPr/>
        </p:nvSpPr>
        <p:spPr>
          <a:xfrm>
            <a:off x="8046981" y="2852936"/>
            <a:ext cx="792088" cy="79208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7" name="Oval 6"/>
          <p:cNvSpPr/>
          <p:nvPr/>
        </p:nvSpPr>
        <p:spPr>
          <a:xfrm>
            <a:off x="8046981" y="5229200"/>
            <a:ext cx="792088" cy="792088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83768" y="1412776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A’ U B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54579" t="6534" r="1758" b="52628"/>
          <a:stretch/>
        </p:blipFill>
        <p:spPr>
          <a:xfrm>
            <a:off x="4860031" y="2420889"/>
            <a:ext cx="2880321" cy="180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2183" t="58806" r="55245" b="355"/>
          <a:stretch/>
        </p:blipFill>
        <p:spPr>
          <a:xfrm>
            <a:off x="1403649" y="4725145"/>
            <a:ext cx="2808312" cy="1800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l="54579" t="58806" r="1758"/>
          <a:stretch/>
        </p:blipFill>
        <p:spPr>
          <a:xfrm>
            <a:off x="4860033" y="4725144"/>
            <a:ext cx="2880320" cy="1815877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4716015" y="4576772"/>
            <a:ext cx="3168352" cy="2096943"/>
          </a:xfrm>
          <a:prstGeom prst="roundRect">
            <a:avLst/>
          </a:prstGeom>
          <a:noFill/>
          <a:ln w="7620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28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1159004"/>
            <a:ext cx="66967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u="sng" dirty="0">
                <a:latin typeface="Comic Sans MS" panose="030F0702030302020204" pitchFamily="66" charset="0"/>
              </a:rPr>
              <a:t>Venn Diagrams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Match up the Venn diagrams with the corresponding probability statements in both words and symbols.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Example: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417" y="3212976"/>
            <a:ext cx="2495550" cy="18383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8887" y="3217817"/>
            <a:ext cx="1685925" cy="18383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0732" y="3212976"/>
            <a:ext cx="140970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01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196752"/>
            <a:ext cx="4143375" cy="54768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1198342"/>
            <a:ext cx="4114800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706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1196752"/>
            <a:ext cx="669674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>
                <a:latin typeface="Comic Sans MS" panose="030F0702030302020204" pitchFamily="66" charset="0"/>
              </a:rPr>
              <a:t>Pair Task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The three diagrams in front of you all represent the same information. Complete the labels using the correct notation in terms of A and B wherever there is a question mark.</a:t>
            </a:r>
          </a:p>
          <a:p>
            <a:pPr marL="342900" indent="-342900">
              <a:buFont typeface="+mj-lt"/>
              <a:buAutoNum type="arabicPeriod"/>
            </a:pPr>
            <a:endParaRPr lang="en-GB" dirty="0"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Produce the other two diagrams that represent the same information for Problem 1, Problem 2 and Problem 3. </a:t>
            </a:r>
          </a:p>
          <a:p>
            <a:pPr marL="342900" indent="-342900">
              <a:buFont typeface="+mj-lt"/>
              <a:buAutoNum type="arabicPeriod"/>
            </a:pPr>
            <a:endParaRPr lang="en-GB" dirty="0"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Compare the results. Are there any errors?</a:t>
            </a:r>
          </a:p>
        </p:txBody>
      </p:sp>
    </p:spTree>
    <p:extLst>
      <p:ext uri="{BB962C8B-B14F-4D97-AF65-F5344CB8AC3E}">
        <p14:creationId xmlns:p14="http://schemas.microsoft.com/office/powerpoint/2010/main" val="188893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6" y="1196752"/>
            <a:ext cx="6624736" cy="3088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2000" b="1" u="sng" dirty="0">
                <a:latin typeface="Comic Sans MS" panose="030F0702030302020204" pitchFamily="66" charset="0"/>
                <a:ea typeface="FS Albert"/>
                <a:cs typeface="Times New Roman" panose="02020603050405020304" pitchFamily="18" charset="0"/>
              </a:rPr>
              <a:t>Probability Trees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n-GB" b="1" u="sng" dirty="0">
              <a:latin typeface="Comic Sans MS" panose="030F0702030302020204" pitchFamily="66" charset="0"/>
              <a:ea typeface="FS Albert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Comic Sans MS" panose="030F0702030302020204" pitchFamily="66" charset="0"/>
                <a:ea typeface="FS Albert"/>
                <a:cs typeface="Times New Roman" panose="02020603050405020304" pitchFamily="18" charset="0"/>
              </a:rPr>
              <a:t>Clive is tackling his tree diagrams homework and knows that he’s made mistakes somewhere.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  <a:ea typeface="FS Albert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Comic Sans MS" panose="030F0702030302020204" pitchFamily="66" charset="0"/>
                <a:ea typeface="FS Albert"/>
                <a:cs typeface="Times New Roman" panose="02020603050405020304" pitchFamily="18" charset="0"/>
              </a:rPr>
              <a:t>Can you spot and correct the mistakes Clive has made?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  <a:ea typeface="FS Albert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omic Sans MS" panose="030F0702030302020204" pitchFamily="66" charset="0"/>
                <a:ea typeface="FS Albert"/>
                <a:cs typeface="Times New Roman" panose="02020603050405020304" pitchFamily="18" charset="0"/>
              </a:rPr>
              <a:t>Can you explain what mistakes Clive has made, and maybe give him some tips so that he (hopefully) doesn’t make them again?</a:t>
            </a:r>
            <a:endParaRPr lang="en-GB" dirty="0">
              <a:effectLst/>
              <a:latin typeface="Comic Sans MS" panose="030F0702030302020204" pitchFamily="66" charset="0"/>
              <a:ea typeface="FS Alber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93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3728" y="1268760"/>
            <a:ext cx="6696744" cy="216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b="1" dirty="0">
                <a:latin typeface="Comic Sans MS" panose="030F0702030302020204" pitchFamily="66" charset="0"/>
              </a:rPr>
              <a:t>What mistakes has Clive made?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He has added the fractions rather than multiplied them.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n-GB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He multiplied instead of added the ends of the branches.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n-GB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He has ignored the “without replacement” part.</a:t>
            </a:r>
          </a:p>
        </p:txBody>
      </p:sp>
      <p:sp>
        <p:nvSpPr>
          <p:cNvPr id="5" name="Explosion 2 4"/>
          <p:cNvSpPr/>
          <p:nvPr/>
        </p:nvSpPr>
        <p:spPr>
          <a:xfrm>
            <a:off x="1763688" y="3140968"/>
            <a:ext cx="7632848" cy="3161717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What advice would you give him to make sure he doesn’t make these mistakes again?</a:t>
            </a:r>
          </a:p>
        </p:txBody>
      </p:sp>
    </p:spTree>
    <p:extLst>
      <p:ext uri="{BB962C8B-B14F-4D97-AF65-F5344CB8AC3E}">
        <p14:creationId xmlns:p14="http://schemas.microsoft.com/office/powerpoint/2010/main" val="386874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520" y="1318726"/>
                <a:ext cx="864096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1, 2, 3, 4, 5, 6, 7, 8, 9, 10, 11, 12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prime</m:t>
                          </m:r>
                          <m: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numbers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GB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odd</m:t>
                          </m:r>
                          <m:r>
                            <a:rPr lang="en-GB" sz="2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sz="2400" i="0">
                              <a:latin typeface="Cambria Math" panose="02040503050406030204" pitchFamily="18" charset="0"/>
                            </a:rPr>
                            <m:t>numbers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318726"/>
                <a:ext cx="8640960" cy="12003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1835696" y="2519055"/>
            <a:ext cx="4855857" cy="2618901"/>
            <a:chOff x="868271" y="2321589"/>
            <a:chExt cx="6800073" cy="3667472"/>
          </a:xfrm>
        </p:grpSpPr>
        <p:sp>
          <p:nvSpPr>
            <p:cNvPr id="4" name="Rectangle 3"/>
            <p:cNvSpPr/>
            <p:nvPr/>
          </p:nvSpPr>
          <p:spPr>
            <a:xfrm>
              <a:off x="1763688" y="2532677"/>
              <a:ext cx="5904656" cy="3456384"/>
            </a:xfrm>
            <a:prstGeom prst="rect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Comic Sans MS" panose="030F0702030302020204" pitchFamily="66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2123728" y="3074820"/>
              <a:ext cx="5112568" cy="2376264"/>
              <a:chOff x="1835696" y="2721694"/>
              <a:chExt cx="5112568" cy="2376264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1835696" y="2721694"/>
                <a:ext cx="3096344" cy="2376264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851920" y="2721694"/>
                <a:ext cx="3096344" cy="2376264"/>
              </a:xfrm>
              <a:prstGeom prst="ellipse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Comic Sans MS" panose="030F0702030302020204" pitchFamily="66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/>
                <p:nvPr/>
              </p:nvSpPr>
              <p:spPr>
                <a:xfrm>
                  <a:off x="868271" y="2321589"/>
                  <a:ext cx="1255457" cy="76944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oMath>
                    </m:oMathPara>
                  </a14:m>
                  <a:endParaRPr lang="en-GB" sz="4400" dirty="0"/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8271" y="2321589"/>
                  <a:ext cx="1255457" cy="769441"/>
                </a:xfrm>
                <a:prstGeom prst="rect">
                  <a:avLst/>
                </a:prstGeom>
                <a:blipFill>
                  <a:blip r:embed="rId3"/>
                  <a:stretch>
                    <a:fillRect b="-555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TextBox 6"/>
            <p:cNvSpPr txBox="1"/>
            <p:nvPr/>
          </p:nvSpPr>
          <p:spPr>
            <a:xfrm>
              <a:off x="2267744" y="2964725"/>
              <a:ext cx="352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74028" y="2964725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B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83568" y="5293657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Can you sort this information into the Venn diagram?</a:t>
            </a:r>
          </a:p>
          <a:p>
            <a:pPr algn="ctr"/>
            <a:r>
              <a:rPr lang="en-GB" sz="2000" dirty="0">
                <a:latin typeface="Comic Sans MS" panose="030F0702030302020204" pitchFamily="66" charset="0"/>
              </a:rPr>
              <a:t>Now try a two-way table.</a:t>
            </a:r>
          </a:p>
          <a:p>
            <a:pPr algn="ctr"/>
            <a:r>
              <a:rPr lang="en-GB" sz="2000" dirty="0">
                <a:latin typeface="Comic Sans MS" panose="030F0702030302020204" pitchFamily="66" charset="0"/>
              </a:rPr>
              <a:t>What about a probability tree?</a:t>
            </a:r>
          </a:p>
        </p:txBody>
      </p:sp>
    </p:spTree>
    <p:extLst>
      <p:ext uri="{BB962C8B-B14F-4D97-AF65-F5344CB8AC3E}">
        <p14:creationId xmlns:p14="http://schemas.microsoft.com/office/powerpoint/2010/main" val="308314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395536" y="1647441"/>
            <a:ext cx="2879874" cy="1559656"/>
            <a:chOff x="107950" y="836613"/>
            <a:chExt cx="3455988" cy="1871662"/>
          </a:xfrm>
        </p:grpSpPr>
        <p:sp>
          <p:nvSpPr>
            <p:cNvPr id="2" name="Freeform 1"/>
            <p:cNvSpPr/>
            <p:nvPr/>
          </p:nvSpPr>
          <p:spPr>
            <a:xfrm>
              <a:off x="1638300" y="1352550"/>
              <a:ext cx="342900" cy="923925"/>
            </a:xfrm>
            <a:custGeom>
              <a:avLst/>
              <a:gdLst>
                <a:gd name="connsiteX0" fmla="*/ 161925 w 342900"/>
                <a:gd name="connsiteY0" fmla="*/ 0 h 923925"/>
                <a:gd name="connsiteX1" fmla="*/ 28575 w 342900"/>
                <a:gd name="connsiteY1" fmla="*/ 161925 h 923925"/>
                <a:gd name="connsiteX2" fmla="*/ 0 w 342900"/>
                <a:gd name="connsiteY2" fmla="*/ 466725 h 923925"/>
                <a:gd name="connsiteX3" fmla="*/ 28575 w 342900"/>
                <a:gd name="connsiteY3" fmla="*/ 685800 h 923925"/>
                <a:gd name="connsiteX4" fmla="*/ 152400 w 342900"/>
                <a:gd name="connsiteY4" fmla="*/ 923925 h 923925"/>
                <a:gd name="connsiteX5" fmla="*/ 247650 w 342900"/>
                <a:gd name="connsiteY5" fmla="*/ 819150 h 923925"/>
                <a:gd name="connsiteX6" fmla="*/ 342900 w 342900"/>
                <a:gd name="connsiteY6" fmla="*/ 609600 h 923925"/>
                <a:gd name="connsiteX7" fmla="*/ 342900 w 342900"/>
                <a:gd name="connsiteY7" fmla="*/ 409575 h 923925"/>
                <a:gd name="connsiteX8" fmla="*/ 323850 w 342900"/>
                <a:gd name="connsiteY8" fmla="*/ 219075 h 923925"/>
                <a:gd name="connsiteX9" fmla="*/ 238125 w 342900"/>
                <a:gd name="connsiteY9" fmla="*/ 114300 h 923925"/>
                <a:gd name="connsiteX10" fmla="*/ 161925 w 342900"/>
                <a:gd name="connsiteY10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2900" h="923925">
                  <a:moveTo>
                    <a:pt x="161925" y="0"/>
                  </a:moveTo>
                  <a:lnTo>
                    <a:pt x="28575" y="161925"/>
                  </a:lnTo>
                  <a:lnTo>
                    <a:pt x="0" y="466725"/>
                  </a:lnTo>
                  <a:lnTo>
                    <a:pt x="28575" y="685800"/>
                  </a:lnTo>
                  <a:lnTo>
                    <a:pt x="152400" y="923925"/>
                  </a:lnTo>
                  <a:lnTo>
                    <a:pt x="247650" y="819150"/>
                  </a:lnTo>
                  <a:lnTo>
                    <a:pt x="342900" y="609600"/>
                  </a:lnTo>
                  <a:lnTo>
                    <a:pt x="342900" y="409575"/>
                  </a:lnTo>
                  <a:lnTo>
                    <a:pt x="323850" y="219075"/>
                  </a:lnTo>
                  <a:lnTo>
                    <a:pt x="238125" y="114300"/>
                  </a:lnTo>
                  <a:lnTo>
                    <a:pt x="161925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3" name="Oval 2"/>
            <p:cNvSpPr>
              <a:spLocks noChangeAspect="1"/>
            </p:cNvSpPr>
            <p:nvPr/>
          </p:nvSpPr>
          <p:spPr>
            <a:xfrm>
              <a:off x="1619250" y="1125538"/>
              <a:ext cx="1368425" cy="1366837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07950" y="836613"/>
              <a:ext cx="3455988" cy="1871662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>
            <a:xfrm>
              <a:off x="611188" y="1125538"/>
              <a:ext cx="1368425" cy="1366837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2051050" y="836613"/>
              <a:ext cx="1225550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600">
                  <a:latin typeface="Comic Sans MS" panose="030F0702030302020204" pitchFamily="66" charset="0"/>
                </a:rPr>
                <a:t>B</a:t>
              </a:r>
            </a:p>
          </p:txBody>
        </p:sp>
        <p:sp>
          <p:nvSpPr>
            <p:cNvPr id="7" name="TextBox 26"/>
            <p:cNvSpPr txBox="1">
              <a:spLocks noChangeArrowheads="1"/>
            </p:cNvSpPr>
            <p:nvPr/>
          </p:nvSpPr>
          <p:spPr bwMode="auto">
            <a:xfrm>
              <a:off x="395288" y="836613"/>
              <a:ext cx="1223962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600">
                  <a:latin typeface="Comic Sans MS" panose="030F0702030302020204" pitchFamily="66" charset="0"/>
                </a:rPr>
                <a:t>A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95536" y="5108381"/>
            <a:ext cx="2879874" cy="1560979"/>
            <a:chOff x="107950" y="4868863"/>
            <a:chExt cx="3455988" cy="1873250"/>
          </a:xfrm>
        </p:grpSpPr>
        <p:sp>
          <p:nvSpPr>
            <p:cNvPr id="13" name="Rectangle 12"/>
            <p:cNvSpPr/>
            <p:nvPr/>
          </p:nvSpPr>
          <p:spPr>
            <a:xfrm>
              <a:off x="107950" y="4868863"/>
              <a:ext cx="3455988" cy="187325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611188" y="5157788"/>
              <a:ext cx="1368425" cy="136842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1619250" y="5157788"/>
              <a:ext cx="1368425" cy="1366837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6" name="TextBox 39"/>
            <p:cNvSpPr txBox="1">
              <a:spLocks noChangeArrowheads="1"/>
            </p:cNvSpPr>
            <p:nvPr/>
          </p:nvSpPr>
          <p:spPr bwMode="auto">
            <a:xfrm>
              <a:off x="2051050" y="4868863"/>
              <a:ext cx="1225550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600">
                  <a:latin typeface="Comic Sans MS" panose="030F0702030302020204" pitchFamily="66" charset="0"/>
                </a:rPr>
                <a:t>B</a:t>
              </a:r>
            </a:p>
          </p:txBody>
        </p:sp>
        <p:sp>
          <p:nvSpPr>
            <p:cNvPr id="17" name="TextBox 40"/>
            <p:cNvSpPr txBox="1">
              <a:spLocks noChangeArrowheads="1"/>
            </p:cNvSpPr>
            <p:nvPr/>
          </p:nvSpPr>
          <p:spPr bwMode="auto">
            <a:xfrm>
              <a:off x="395288" y="4868863"/>
              <a:ext cx="1223962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600">
                  <a:latin typeface="Comic Sans MS" panose="030F0702030302020204" pitchFamily="66" charset="0"/>
                </a:rPr>
                <a:t>A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95536" y="3377911"/>
            <a:ext cx="2879874" cy="1559656"/>
            <a:chOff x="107950" y="2852738"/>
            <a:chExt cx="3455988" cy="1871662"/>
          </a:xfrm>
        </p:grpSpPr>
        <p:sp>
          <p:nvSpPr>
            <p:cNvPr id="8" name="Rectangle 7"/>
            <p:cNvSpPr/>
            <p:nvPr/>
          </p:nvSpPr>
          <p:spPr>
            <a:xfrm>
              <a:off x="107950" y="2852738"/>
              <a:ext cx="3455988" cy="187166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611188" y="3141663"/>
              <a:ext cx="1368425" cy="1368425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1619250" y="3141663"/>
              <a:ext cx="1368425" cy="136683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1" name="TextBox 34"/>
            <p:cNvSpPr txBox="1">
              <a:spLocks noChangeArrowheads="1"/>
            </p:cNvSpPr>
            <p:nvPr/>
          </p:nvSpPr>
          <p:spPr bwMode="auto">
            <a:xfrm>
              <a:off x="2051050" y="2852738"/>
              <a:ext cx="1225550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600">
                  <a:latin typeface="Comic Sans MS" panose="030F0702030302020204" pitchFamily="66" charset="0"/>
                </a:rPr>
                <a:t>B</a:t>
              </a:r>
            </a:p>
          </p:txBody>
        </p:sp>
        <p:sp>
          <p:nvSpPr>
            <p:cNvPr id="12" name="TextBox 35"/>
            <p:cNvSpPr txBox="1">
              <a:spLocks noChangeArrowheads="1"/>
            </p:cNvSpPr>
            <p:nvPr/>
          </p:nvSpPr>
          <p:spPr bwMode="auto">
            <a:xfrm>
              <a:off x="395288" y="2852738"/>
              <a:ext cx="1223962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600"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18" name="Oval 17"/>
            <p:cNvSpPr>
              <a:spLocks noChangeAspect="1"/>
            </p:cNvSpPr>
            <p:nvPr/>
          </p:nvSpPr>
          <p:spPr>
            <a:xfrm>
              <a:off x="611188" y="3141663"/>
              <a:ext cx="1368425" cy="1366837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503273" y="1642005"/>
            <a:ext cx="5256213" cy="1565092"/>
            <a:chOff x="3731015" y="1115695"/>
            <a:chExt cx="5256213" cy="1512887"/>
          </a:xfrm>
        </p:grpSpPr>
        <p:sp>
          <p:nvSpPr>
            <p:cNvPr id="19" name="Rectangle 18"/>
            <p:cNvSpPr/>
            <p:nvPr/>
          </p:nvSpPr>
          <p:spPr>
            <a:xfrm>
              <a:off x="3731015" y="1115695"/>
              <a:ext cx="5256213" cy="151288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r>
                <a:rPr lang="en-GB" dirty="0">
                  <a:latin typeface="Comic Sans MS" panose="030F0702030302020204" pitchFamily="66" charset="0"/>
                </a:rPr>
                <a:t>The </a:t>
              </a:r>
              <a:r>
                <a:rPr lang="en-GB" b="1" dirty="0">
                  <a:latin typeface="Comic Sans MS" panose="030F0702030302020204" pitchFamily="66" charset="0"/>
                </a:rPr>
                <a:t>intersection</a:t>
              </a:r>
              <a:r>
                <a:rPr lang="en-GB" dirty="0">
                  <a:latin typeface="Comic Sans MS" panose="030F0702030302020204" pitchFamily="66" charset="0"/>
                </a:rPr>
                <a:t> is where two sets overlap.</a:t>
              </a:r>
            </a:p>
            <a:p>
              <a:pPr>
                <a:defRPr/>
              </a:pPr>
              <a:endParaRPr lang="en-GB" dirty="0">
                <a:latin typeface="Comic Sans MS" panose="030F0702030302020204" pitchFamily="66" charset="0"/>
              </a:endParaRPr>
            </a:p>
            <a:p>
              <a:pPr>
                <a:defRPr/>
              </a:pPr>
              <a:endParaRPr lang="en-GB" dirty="0">
                <a:latin typeface="Comic Sans MS" panose="030F0702030302020204" pitchFamily="66" charset="0"/>
              </a:endParaRPr>
            </a:p>
            <a:p>
              <a:pPr>
                <a:defRPr/>
              </a:pPr>
              <a:r>
                <a:rPr lang="en-GB" dirty="0">
                  <a:latin typeface="Comic Sans MS" panose="030F0702030302020204" pitchFamily="66" charset="0"/>
                </a:rPr>
                <a:t>This means </a:t>
              </a:r>
              <a:r>
                <a:rPr lang="en-GB" b="1" dirty="0">
                  <a:latin typeface="Comic Sans MS" panose="030F0702030302020204" pitchFamily="66" charset="0"/>
                </a:rPr>
                <a:t>A and B</a:t>
              </a:r>
              <a:r>
                <a:rPr lang="en-GB" dirty="0">
                  <a:latin typeface="Comic Sans MS" panose="030F0702030302020204" pitchFamily="66" charset="0"/>
                </a:rPr>
                <a:t>.</a:t>
              </a:r>
            </a:p>
          </p:txBody>
        </p:sp>
        <p:graphicFrame>
          <p:nvGraphicFramePr>
            <p:cNvPr id="2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66343430"/>
                </p:ext>
              </p:extLst>
            </p:nvPr>
          </p:nvGraphicFramePr>
          <p:xfrm>
            <a:off x="4115109" y="1511776"/>
            <a:ext cx="914400" cy="360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3" name="Equation" r:id="rId4" imgW="419040" imgH="164880" progId="Equation.3">
                    <p:embed/>
                  </p:oleObj>
                </mc:Choice>
                <mc:Fallback>
                  <p:oleObj name="Equation" r:id="rId4" imgW="41904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5109" y="1511776"/>
                          <a:ext cx="914400" cy="360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9" name="Group 28"/>
          <p:cNvGrpSpPr/>
          <p:nvPr/>
        </p:nvGrpSpPr>
        <p:grpSpPr>
          <a:xfrm>
            <a:off x="3501326" y="3377911"/>
            <a:ext cx="5256213" cy="1559656"/>
            <a:chOff x="3453179" y="2998883"/>
            <a:chExt cx="5256213" cy="1559656"/>
          </a:xfrm>
        </p:grpSpPr>
        <p:sp>
          <p:nvSpPr>
            <p:cNvPr id="21" name="Rectangle 20"/>
            <p:cNvSpPr/>
            <p:nvPr/>
          </p:nvSpPr>
          <p:spPr>
            <a:xfrm>
              <a:off x="3453179" y="2998883"/>
              <a:ext cx="5256213" cy="155965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r>
                <a:rPr lang="en-GB" dirty="0">
                  <a:latin typeface="Comic Sans MS" panose="030F0702030302020204" pitchFamily="66" charset="0"/>
                </a:rPr>
                <a:t>If you put two sets together, you get the </a:t>
              </a:r>
              <a:r>
                <a:rPr lang="en-GB" b="1" dirty="0">
                  <a:latin typeface="Comic Sans MS" panose="030F0702030302020204" pitchFamily="66" charset="0"/>
                </a:rPr>
                <a:t>union</a:t>
              </a:r>
              <a:r>
                <a:rPr lang="en-GB" dirty="0">
                  <a:latin typeface="Comic Sans MS" panose="030F0702030302020204" pitchFamily="66" charset="0"/>
                </a:rPr>
                <a:t>.</a:t>
              </a:r>
            </a:p>
            <a:p>
              <a:pPr>
                <a:defRPr/>
              </a:pPr>
              <a:endParaRPr lang="en-GB" dirty="0">
                <a:latin typeface="Comic Sans MS" panose="030F0702030302020204" pitchFamily="66" charset="0"/>
              </a:endParaRPr>
            </a:p>
            <a:p>
              <a:pPr>
                <a:defRPr/>
              </a:pPr>
              <a:endParaRPr lang="en-GB" dirty="0">
                <a:latin typeface="Comic Sans MS" panose="030F0702030302020204" pitchFamily="66" charset="0"/>
              </a:endParaRPr>
            </a:p>
            <a:p>
              <a:pPr>
                <a:defRPr/>
              </a:pPr>
              <a:r>
                <a:rPr lang="en-GB" dirty="0">
                  <a:latin typeface="Comic Sans MS" panose="030F0702030302020204" pitchFamily="66" charset="0"/>
                </a:rPr>
                <a:t>This means </a:t>
              </a:r>
              <a:r>
                <a:rPr lang="en-GB" b="1" dirty="0">
                  <a:latin typeface="Comic Sans MS" panose="030F0702030302020204" pitchFamily="66" charset="0"/>
                </a:rPr>
                <a:t>A or B</a:t>
              </a:r>
              <a:r>
                <a:rPr lang="en-GB" dirty="0">
                  <a:latin typeface="Comic Sans MS" panose="030F0702030302020204" pitchFamily="66" charset="0"/>
                </a:rPr>
                <a:t>.</a:t>
              </a:r>
            </a:p>
          </p:txBody>
        </p:sp>
        <p:graphicFrame>
          <p:nvGraphicFramePr>
            <p:cNvPr id="22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9784734"/>
                </p:ext>
              </p:extLst>
            </p:nvPr>
          </p:nvGraphicFramePr>
          <p:xfrm>
            <a:off x="4122075" y="3542656"/>
            <a:ext cx="914400" cy="360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4" name="Equation" r:id="rId6" imgW="419040" imgH="164880" progId="Equation.3">
                    <p:embed/>
                  </p:oleObj>
                </mc:Choice>
                <mc:Fallback>
                  <p:oleObj name="Equation" r:id="rId6" imgW="41904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2075" y="3542656"/>
                          <a:ext cx="914400" cy="360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0" name="Group 29"/>
          <p:cNvGrpSpPr/>
          <p:nvPr/>
        </p:nvGrpSpPr>
        <p:grpSpPr>
          <a:xfrm>
            <a:off x="3501325" y="5106326"/>
            <a:ext cx="5256213" cy="1563034"/>
            <a:chOff x="3708400" y="4868863"/>
            <a:chExt cx="5256213" cy="1512887"/>
          </a:xfrm>
        </p:grpSpPr>
        <p:sp>
          <p:nvSpPr>
            <p:cNvPr id="23" name="Rectangle 22"/>
            <p:cNvSpPr/>
            <p:nvPr/>
          </p:nvSpPr>
          <p:spPr>
            <a:xfrm>
              <a:off x="3708400" y="4868863"/>
              <a:ext cx="5256213" cy="151288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r>
                <a:rPr lang="en-GB" dirty="0">
                  <a:latin typeface="Comic Sans MS" panose="030F0702030302020204" pitchFamily="66" charset="0"/>
                </a:rPr>
                <a:t>The </a:t>
              </a:r>
              <a:r>
                <a:rPr lang="en-GB" b="1" dirty="0">
                  <a:latin typeface="Comic Sans MS" panose="030F0702030302020204" pitchFamily="66" charset="0"/>
                </a:rPr>
                <a:t>complement of A </a:t>
              </a:r>
              <a:r>
                <a:rPr lang="en-GB" dirty="0">
                  <a:latin typeface="Comic Sans MS" panose="030F0702030302020204" pitchFamily="66" charset="0"/>
                </a:rPr>
                <a:t>is the region that is not A.</a:t>
              </a:r>
            </a:p>
            <a:p>
              <a:pPr>
                <a:defRPr/>
              </a:pPr>
              <a:endParaRPr lang="en-GB" dirty="0">
                <a:latin typeface="Comic Sans MS" panose="030F0702030302020204" pitchFamily="66" charset="0"/>
              </a:endParaRPr>
            </a:p>
            <a:p>
              <a:pPr>
                <a:defRPr/>
              </a:pPr>
              <a:endParaRPr lang="en-GB" dirty="0">
                <a:latin typeface="Comic Sans MS" panose="030F0702030302020204" pitchFamily="66" charset="0"/>
              </a:endParaRPr>
            </a:p>
            <a:p>
              <a:pPr>
                <a:defRPr/>
              </a:pPr>
              <a:r>
                <a:rPr lang="en-GB" dirty="0">
                  <a:latin typeface="Comic Sans MS" panose="030F0702030302020204" pitchFamily="66" charset="0"/>
                </a:rPr>
                <a:t>This means </a:t>
              </a:r>
              <a:r>
                <a:rPr lang="en-GB" b="1" dirty="0">
                  <a:latin typeface="Comic Sans MS" panose="030F0702030302020204" pitchFamily="66" charset="0"/>
                </a:rPr>
                <a:t>not A</a:t>
              </a:r>
              <a:r>
                <a:rPr lang="en-GB" dirty="0">
                  <a:latin typeface="Comic Sans MS" panose="030F0702030302020204" pitchFamily="66" charset="0"/>
                </a:rPr>
                <a:t>.</a:t>
              </a:r>
            </a:p>
          </p:txBody>
        </p:sp>
        <p:graphicFrame>
          <p:nvGraphicFramePr>
            <p:cNvPr id="24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12362084"/>
                </p:ext>
              </p:extLst>
            </p:nvPr>
          </p:nvGraphicFramePr>
          <p:xfrm>
            <a:off x="4190338" y="5445125"/>
            <a:ext cx="388937" cy="360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5" name="Equation" r:id="rId8" imgW="177480" imgH="164880" progId="Equation.3">
                    <p:embed/>
                  </p:oleObj>
                </mc:Choice>
                <mc:Fallback>
                  <p:oleObj name="Equation" r:id="rId8" imgW="1774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0338" y="5445125"/>
                          <a:ext cx="388937" cy="360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" name="Explosion 2 30"/>
          <p:cNvSpPr/>
          <p:nvPr/>
        </p:nvSpPr>
        <p:spPr>
          <a:xfrm>
            <a:off x="6948263" y="3743978"/>
            <a:ext cx="1809274" cy="1076136"/>
          </a:xfrm>
          <a:prstGeom prst="irregularSeal2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OR rule</a:t>
            </a:r>
          </a:p>
        </p:txBody>
      </p:sp>
      <p:sp>
        <p:nvSpPr>
          <p:cNvPr id="32" name="Explosion 2 31"/>
          <p:cNvSpPr/>
          <p:nvPr/>
        </p:nvSpPr>
        <p:spPr>
          <a:xfrm>
            <a:off x="6948263" y="1994124"/>
            <a:ext cx="1809274" cy="1076136"/>
          </a:xfrm>
          <a:prstGeom prst="irregularSeal2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AND rule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45793" y="1138365"/>
            <a:ext cx="8818695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2000" b="1" u="sng" dirty="0">
                <a:latin typeface="Comic Sans MS" panose="030F0702030302020204" pitchFamily="66" charset="0"/>
                <a:ea typeface="FS Albert"/>
                <a:cs typeface="Times New Roman" panose="02020603050405020304" pitchFamily="18" charset="0"/>
              </a:rPr>
              <a:t>Venn Diagrams</a:t>
            </a:r>
          </a:p>
        </p:txBody>
      </p:sp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162" t="6283" r="54595" b="52880"/>
          <a:stretch/>
        </p:blipFill>
        <p:spPr>
          <a:xfrm>
            <a:off x="1403648" y="2348880"/>
            <a:ext cx="2880320" cy="1872208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23528" y="2852936"/>
            <a:ext cx="792088" cy="7920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6" name="Oval 5"/>
          <p:cNvSpPr/>
          <p:nvPr/>
        </p:nvSpPr>
        <p:spPr>
          <a:xfrm>
            <a:off x="323528" y="5229200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8046981" y="2852936"/>
            <a:ext cx="792088" cy="79208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8046981" y="5229200"/>
            <a:ext cx="792088" cy="792088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54054" t="6283" r="1622" b="52880"/>
          <a:stretch/>
        </p:blipFill>
        <p:spPr>
          <a:xfrm>
            <a:off x="4860032" y="2348880"/>
            <a:ext cx="2952328" cy="18722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2162" t="58115" r="54595" b="2618"/>
          <a:stretch/>
        </p:blipFill>
        <p:spPr>
          <a:xfrm>
            <a:off x="1403648" y="4725144"/>
            <a:ext cx="2880320" cy="1800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l="55134" t="58115" r="1622" b="1048"/>
          <a:stretch/>
        </p:blipFill>
        <p:spPr>
          <a:xfrm>
            <a:off x="4932040" y="4725144"/>
            <a:ext cx="2880320" cy="187220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483768" y="1412776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A </a:t>
            </a:r>
            <a:r>
              <a:rPr lang="en-GB" sz="3200" b="1" dirty="0">
                <a:latin typeface="Comic Sans MS" panose="030F0702030302020204" pitchFamily="66" charset="0"/>
              </a:rPr>
              <a:t>∩</a:t>
            </a:r>
            <a:r>
              <a:rPr lang="en-GB" sz="3200" dirty="0">
                <a:latin typeface="Comic Sans MS" panose="030F0702030302020204" pitchFamily="66" charset="0"/>
              </a:rPr>
              <a:t> B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752020" y="2236512"/>
            <a:ext cx="3168352" cy="2096943"/>
          </a:xfrm>
          <a:prstGeom prst="roundRect">
            <a:avLst/>
          </a:prstGeom>
          <a:noFill/>
          <a:ln w="7620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183" t="6535" r="54154" b="52628"/>
          <a:stretch/>
        </p:blipFill>
        <p:spPr>
          <a:xfrm>
            <a:off x="1403647" y="2420887"/>
            <a:ext cx="2880321" cy="1800201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23528" y="2852936"/>
            <a:ext cx="792088" cy="7920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323528" y="5229200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6" name="Oval 5"/>
          <p:cNvSpPr/>
          <p:nvPr/>
        </p:nvSpPr>
        <p:spPr>
          <a:xfrm>
            <a:off x="8046981" y="2852936"/>
            <a:ext cx="792088" cy="79208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7" name="Oval 6"/>
          <p:cNvSpPr/>
          <p:nvPr/>
        </p:nvSpPr>
        <p:spPr>
          <a:xfrm>
            <a:off x="8046981" y="5229200"/>
            <a:ext cx="792088" cy="792088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83768" y="1412776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A U B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54579" t="6534" r="1758" b="52628"/>
          <a:stretch/>
        </p:blipFill>
        <p:spPr>
          <a:xfrm>
            <a:off x="4860031" y="2420889"/>
            <a:ext cx="2880321" cy="180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2183" t="58806" r="55245" b="355"/>
          <a:stretch/>
        </p:blipFill>
        <p:spPr>
          <a:xfrm>
            <a:off x="1403649" y="4725145"/>
            <a:ext cx="2808312" cy="1800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l="54579" t="58806" r="1758"/>
          <a:stretch/>
        </p:blipFill>
        <p:spPr>
          <a:xfrm>
            <a:off x="4860033" y="4725144"/>
            <a:ext cx="2880320" cy="1815877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1259631" y="4576772"/>
            <a:ext cx="3168352" cy="2096943"/>
          </a:xfrm>
          <a:prstGeom prst="roundRect">
            <a:avLst/>
          </a:prstGeom>
          <a:noFill/>
          <a:ln w="7620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4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162" t="6283" r="54595" b="52880"/>
          <a:stretch/>
        </p:blipFill>
        <p:spPr>
          <a:xfrm>
            <a:off x="1403648" y="2348880"/>
            <a:ext cx="2880320" cy="1872208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23528" y="2852936"/>
            <a:ext cx="792088" cy="7920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6" name="Oval 5"/>
          <p:cNvSpPr/>
          <p:nvPr/>
        </p:nvSpPr>
        <p:spPr>
          <a:xfrm>
            <a:off x="323528" y="5229200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8046981" y="2852936"/>
            <a:ext cx="792088" cy="79208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8046981" y="5229200"/>
            <a:ext cx="792088" cy="792088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54054" t="6283" r="1622" b="52880"/>
          <a:stretch/>
        </p:blipFill>
        <p:spPr>
          <a:xfrm>
            <a:off x="4860032" y="2348880"/>
            <a:ext cx="2952328" cy="18722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2162" t="58115" r="54595" b="2618"/>
          <a:stretch/>
        </p:blipFill>
        <p:spPr>
          <a:xfrm>
            <a:off x="1403648" y="4725144"/>
            <a:ext cx="2880320" cy="1800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l="55134" t="58115" r="1622" b="1048"/>
          <a:stretch/>
        </p:blipFill>
        <p:spPr>
          <a:xfrm>
            <a:off x="4932040" y="4725144"/>
            <a:ext cx="2880320" cy="187220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483768" y="1412776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A U B’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259632" y="4572417"/>
            <a:ext cx="3168352" cy="2096943"/>
          </a:xfrm>
          <a:prstGeom prst="roundRect">
            <a:avLst/>
          </a:prstGeom>
          <a:noFill/>
          <a:ln w="7620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56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183" t="6535" r="54154" b="52628"/>
          <a:stretch/>
        </p:blipFill>
        <p:spPr>
          <a:xfrm>
            <a:off x="1403647" y="2420887"/>
            <a:ext cx="2880321" cy="1800201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23528" y="2852936"/>
            <a:ext cx="792088" cy="7920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323528" y="5229200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6" name="Oval 5"/>
          <p:cNvSpPr/>
          <p:nvPr/>
        </p:nvSpPr>
        <p:spPr>
          <a:xfrm>
            <a:off x="8046981" y="2852936"/>
            <a:ext cx="792088" cy="79208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7" name="Oval 6"/>
          <p:cNvSpPr/>
          <p:nvPr/>
        </p:nvSpPr>
        <p:spPr>
          <a:xfrm>
            <a:off x="8046981" y="5229200"/>
            <a:ext cx="792088" cy="792088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83768" y="1412776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A </a:t>
            </a:r>
            <a:r>
              <a:rPr lang="en-GB" sz="3200" b="1" dirty="0">
                <a:latin typeface="Comic Sans MS" panose="030F0702030302020204" pitchFamily="66" charset="0"/>
              </a:rPr>
              <a:t>∩</a:t>
            </a:r>
            <a:r>
              <a:rPr lang="en-GB" sz="3200" dirty="0">
                <a:latin typeface="Comic Sans MS" panose="030F0702030302020204" pitchFamily="66" charset="0"/>
              </a:rPr>
              <a:t> B’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54579" t="6534" r="1758" b="52628"/>
          <a:stretch/>
        </p:blipFill>
        <p:spPr>
          <a:xfrm>
            <a:off x="4860031" y="2420889"/>
            <a:ext cx="2880321" cy="180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2183" t="58806" r="55245" b="355"/>
          <a:stretch/>
        </p:blipFill>
        <p:spPr>
          <a:xfrm>
            <a:off x="1403649" y="4725145"/>
            <a:ext cx="2808312" cy="1800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l="54579" t="58806" r="1758"/>
          <a:stretch/>
        </p:blipFill>
        <p:spPr>
          <a:xfrm>
            <a:off x="4860033" y="4725144"/>
            <a:ext cx="2880320" cy="1815877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4716015" y="2272515"/>
            <a:ext cx="3168352" cy="2096943"/>
          </a:xfrm>
          <a:prstGeom prst="roundRect">
            <a:avLst/>
          </a:prstGeom>
          <a:noFill/>
          <a:ln w="7620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08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420</Words>
  <Application>Microsoft Office PowerPoint</Application>
  <PresentationFormat>On-screen Show (4:3)</PresentationFormat>
  <Paragraphs>115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Microsoft YaHei</vt:lpstr>
      <vt:lpstr>Arial</vt:lpstr>
      <vt:lpstr>Calibri</vt:lpstr>
      <vt:lpstr>Cambria Math</vt:lpstr>
      <vt:lpstr>Comic Sans MS</vt:lpstr>
      <vt:lpstr>FS Albert</vt:lpstr>
      <vt:lpstr>Times New Roman</vt:lpstr>
      <vt:lpstr>Wingdings</vt:lpstr>
      <vt:lpstr>Office Theme</vt:lpstr>
      <vt:lpstr>Custom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48</cp:revision>
  <cp:lastPrinted>2018-03-05T14:50:43Z</cp:lastPrinted>
  <dcterms:created xsi:type="dcterms:W3CDTF">2015-07-01T12:05:39Z</dcterms:created>
  <dcterms:modified xsi:type="dcterms:W3CDTF">2018-04-30T17:20:55Z</dcterms:modified>
</cp:coreProperties>
</file>