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9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1528" indent="0" algn="ctr">
              <a:buNone/>
              <a:defRPr/>
            </a:lvl2pPr>
            <a:lvl3pPr marL="683057" indent="0" algn="ctr">
              <a:buNone/>
              <a:defRPr/>
            </a:lvl3pPr>
            <a:lvl4pPr marL="1024585" indent="0" algn="ctr">
              <a:buNone/>
              <a:defRPr/>
            </a:lvl4pPr>
            <a:lvl5pPr marL="1366114" indent="0" algn="ctr">
              <a:buNone/>
              <a:defRPr/>
            </a:lvl5pPr>
            <a:lvl6pPr marL="1707642" indent="0" algn="ctr">
              <a:buNone/>
              <a:defRPr/>
            </a:lvl6pPr>
            <a:lvl7pPr marL="2049170" indent="0" algn="ctr">
              <a:buNone/>
              <a:defRPr/>
            </a:lvl7pPr>
            <a:lvl8pPr marL="2390699" indent="0" algn="ctr">
              <a:buNone/>
              <a:defRPr/>
            </a:lvl8pPr>
            <a:lvl9pPr marL="273222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1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E4F0FD0F-6A82-4FAD-8E35-01C0F93C137D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6EAABAEA-E0C5-4C88-823B-96B1CC66E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4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022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3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57248033-CF35-4451-8710-BAF07BDE4343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F508BD29-2E7D-4E8E-8721-58277435C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81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Saturday, 29 August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Linear Simultaneous Equations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Saturday, 29 August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Linear Simultaneous Equations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36998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Equation,</a:t>
            </a:r>
            <a:r>
              <a:rPr lang="en-GB" sz="1600" baseline="0" dirty="0" smtClean="0">
                <a:latin typeface="Comic Sans MS" pitchFamily="66" charset="0"/>
              </a:rPr>
              <a:t> coefficient, simultaneous, scale up, positive negative, substitute</a:t>
            </a:r>
            <a:endParaRPr lang="en-GB" sz="1600" dirty="0" smtClean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Developing students will be able </a:t>
            </a:r>
            <a:r>
              <a:rPr lang="en-GB" sz="1400" dirty="0" smtClean="0">
                <a:latin typeface="Comic Sans MS" pitchFamily="66" charset="0"/>
              </a:rPr>
              <a:t>to solve simultaneous equations with a common coefficient.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Secure students will be able to </a:t>
            </a:r>
            <a:r>
              <a:rPr lang="en-GB" sz="1400" dirty="0" smtClean="0">
                <a:latin typeface="Comic Sans MS" pitchFamily="66" charset="0"/>
              </a:rPr>
              <a:t>solve simultaneous equations without a common coefficient.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Excelling students will be able to </a:t>
            </a:r>
            <a:r>
              <a:rPr lang="en-GB" sz="1400" dirty="0" smtClean="0">
                <a:latin typeface="Comic Sans MS" pitchFamily="66" charset="0"/>
              </a:rPr>
              <a:t>solve simultaneous</a:t>
            </a:r>
            <a:r>
              <a:rPr lang="en-GB" sz="1400" baseline="0" dirty="0" smtClean="0">
                <a:latin typeface="Comic Sans MS" pitchFamily="66" charset="0"/>
              </a:rPr>
              <a:t> equations where one is non-linear.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4" y="1653968"/>
            <a:ext cx="3528392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b="1" u="sng" dirty="0">
                <a:latin typeface="Comic Sans MS" pitchFamily="66" charset="0"/>
              </a:rPr>
              <a:t>Starter</a:t>
            </a:r>
            <a:endParaRPr lang="en-GB" sz="1793" b="1" u="sng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5" y="2138067"/>
            <a:ext cx="5616624" cy="257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3" dirty="0">
                <a:latin typeface="Comic Sans MS" pitchFamily="66" charset="0"/>
              </a:rPr>
              <a:t>Solve:</a:t>
            </a:r>
          </a:p>
          <a:p>
            <a:r>
              <a:rPr lang="en-GB" sz="1793" dirty="0">
                <a:latin typeface="Comic Sans MS" pitchFamily="66" charset="0"/>
              </a:rPr>
              <a:t>a)	4x = -16</a:t>
            </a:r>
          </a:p>
          <a:p>
            <a:r>
              <a:rPr lang="en-GB" sz="1793" dirty="0">
                <a:latin typeface="Comic Sans MS" pitchFamily="66" charset="0"/>
              </a:rPr>
              <a:t>b)	x + 5 = -6</a:t>
            </a:r>
          </a:p>
          <a:p>
            <a:r>
              <a:rPr lang="en-GB" sz="1793" dirty="0">
                <a:latin typeface="Comic Sans MS" pitchFamily="66" charset="0"/>
              </a:rPr>
              <a:t>c)	2x - 3 = 11</a:t>
            </a:r>
          </a:p>
          <a:p>
            <a:r>
              <a:rPr lang="en-GB" sz="1793" dirty="0">
                <a:latin typeface="Comic Sans MS" pitchFamily="66" charset="0"/>
              </a:rPr>
              <a:t>d)	8 – 6x = 26</a:t>
            </a:r>
          </a:p>
          <a:p>
            <a:endParaRPr lang="en-GB" sz="1793" dirty="0">
              <a:latin typeface="Comic Sans MS" pitchFamily="66" charset="0"/>
            </a:endParaRPr>
          </a:p>
          <a:p>
            <a:r>
              <a:rPr lang="en-GB" sz="1793" dirty="0">
                <a:latin typeface="Comic Sans MS" pitchFamily="66" charset="0"/>
              </a:rPr>
              <a:t>Substitute for x = -1, y = 5</a:t>
            </a:r>
          </a:p>
          <a:p>
            <a:r>
              <a:rPr lang="en-GB" sz="1793" dirty="0">
                <a:latin typeface="Comic Sans MS" pitchFamily="66" charset="0"/>
              </a:rPr>
              <a:t>e)	3x + 2y</a:t>
            </a:r>
          </a:p>
          <a:p>
            <a:r>
              <a:rPr lang="en-GB" sz="1793" dirty="0">
                <a:latin typeface="Comic Sans MS" pitchFamily="66" charset="0"/>
              </a:rPr>
              <a:t>f)	4y – 6x</a:t>
            </a:r>
            <a:endParaRPr lang="en-GB" sz="1793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2375368"/>
            <a:ext cx="2655912" cy="2299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x = -4</a:t>
            </a:r>
          </a:p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x = -11</a:t>
            </a:r>
          </a:p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 = 7</a:t>
            </a:r>
          </a:p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x = -3</a:t>
            </a:r>
          </a:p>
          <a:p>
            <a:endParaRPr lang="en-GB" sz="1793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1793" b="1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-3 + 10 = 7</a:t>
            </a:r>
          </a:p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20 + 6 = 26</a:t>
            </a:r>
            <a:endParaRPr lang="en-GB" sz="1793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526496" y="1815335"/>
            <a:ext cx="4573413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7x – 3y = 29    </a:t>
            </a:r>
            <a:r>
              <a:rPr lang="en-GB" sz="1793" dirty="0">
                <a:latin typeface="Comic Sans MS" pitchFamily="66" charset="0"/>
              </a:rPr>
              <a:t>…(1)</a:t>
            </a:r>
          </a:p>
          <a:p>
            <a:r>
              <a:rPr lang="en-GB" sz="1793" b="1" dirty="0">
                <a:latin typeface="Comic Sans MS" pitchFamily="66" charset="0"/>
              </a:rPr>
              <a:t>2x + 5y = 20    </a:t>
            </a:r>
            <a:r>
              <a:rPr lang="en-GB" sz="1793" dirty="0">
                <a:latin typeface="Comic Sans MS" pitchFamily="66" charset="0"/>
              </a:rPr>
              <a:t>…(2)</a:t>
            </a:r>
            <a:endParaRPr lang="en-GB" sz="1793" dirty="0">
              <a:latin typeface="Comic Sans MS" pitchFamily="66" charset="0"/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6638808" y="2006611"/>
            <a:ext cx="1727200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Scale up (if necessary)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804249" y="3366101"/>
            <a:ext cx="1727200" cy="32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Solve (to find y)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6731745" y="4505741"/>
            <a:ext cx="1872208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Substitute</a:t>
            </a:r>
          </a:p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in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to find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x)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1521617" y="2445938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43801" y="3138162"/>
            <a:ext cx="73449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-41y</a:t>
            </a:r>
            <a:endParaRPr lang="en-GB" sz="1793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1526496" y="2425820"/>
            <a:ext cx="2329985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64"/>
          <p:cNvSpPr/>
          <p:nvPr/>
        </p:nvSpPr>
        <p:spPr bwMode="auto">
          <a:xfrm>
            <a:off x="1528579" y="2681363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178649" y="2742220"/>
            <a:ext cx="32573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-</a:t>
            </a:r>
            <a:endParaRPr lang="en-GB" sz="1793" dirty="0"/>
          </a:p>
        </p:txBody>
      </p:sp>
      <p:sp>
        <p:nvSpPr>
          <p:cNvPr id="68" name="Rectangle 67"/>
          <p:cNvSpPr/>
          <p:nvPr/>
        </p:nvSpPr>
        <p:spPr>
          <a:xfrm>
            <a:off x="3038492" y="3145322"/>
            <a:ext cx="848309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= -82</a:t>
            </a:r>
            <a:endParaRPr lang="en-GB" sz="1793" dirty="0"/>
          </a:p>
        </p:txBody>
      </p:sp>
      <p:sp>
        <p:nvSpPr>
          <p:cNvPr id="69" name="Oval 68"/>
          <p:cNvSpPr/>
          <p:nvPr/>
        </p:nvSpPr>
        <p:spPr bwMode="auto">
          <a:xfrm>
            <a:off x="2980304" y="2418186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2140751" y="2458761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980254" y="2658255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140751" y="2670767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741866" y="3458063"/>
            <a:ext cx="311304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y</a:t>
            </a:r>
            <a:endParaRPr lang="en-GB" sz="1793" dirty="0"/>
          </a:p>
        </p:txBody>
      </p:sp>
      <p:sp>
        <p:nvSpPr>
          <p:cNvPr id="74" name="Rectangle 73"/>
          <p:cNvSpPr/>
          <p:nvPr/>
        </p:nvSpPr>
        <p:spPr>
          <a:xfrm>
            <a:off x="3070706" y="3473695"/>
            <a:ext cx="566181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= 2</a:t>
            </a:r>
            <a:endParaRPr lang="en-GB" sz="1793" dirty="0"/>
          </a:p>
        </p:txBody>
      </p:sp>
      <p:sp>
        <p:nvSpPr>
          <p:cNvPr id="78" name="Rectangle 77"/>
          <p:cNvSpPr/>
          <p:nvPr/>
        </p:nvSpPr>
        <p:spPr>
          <a:xfrm>
            <a:off x="1627557" y="3871791"/>
            <a:ext cx="1651414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7</a:t>
            </a:r>
            <a:r>
              <a:rPr lang="en-GB" sz="1793" b="1" dirty="0">
                <a:latin typeface="Comic Sans MS" pitchFamily="66" charset="0"/>
              </a:rPr>
              <a:t>x – 3y = 29</a:t>
            </a:r>
            <a:endParaRPr lang="en-GB" sz="1793" dirty="0"/>
          </a:p>
        </p:txBody>
      </p:sp>
      <p:sp>
        <p:nvSpPr>
          <p:cNvPr id="79" name="Rectangle 78"/>
          <p:cNvSpPr/>
          <p:nvPr/>
        </p:nvSpPr>
        <p:spPr>
          <a:xfrm>
            <a:off x="1815381" y="4218993"/>
            <a:ext cx="152477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7x – 6 = 29</a:t>
            </a:r>
            <a:endParaRPr lang="en-GB" sz="1793" dirty="0"/>
          </a:p>
        </p:txBody>
      </p:sp>
      <p:sp>
        <p:nvSpPr>
          <p:cNvPr id="80" name="Rectangle 79"/>
          <p:cNvSpPr/>
          <p:nvPr/>
        </p:nvSpPr>
        <p:spPr>
          <a:xfrm>
            <a:off x="2403461" y="4563850"/>
            <a:ext cx="1183337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7</a:t>
            </a:r>
            <a:r>
              <a:rPr lang="en-GB" sz="1793" b="1" dirty="0">
                <a:latin typeface="Comic Sans MS" pitchFamily="66" charset="0"/>
              </a:rPr>
              <a:t>x </a:t>
            </a:r>
            <a:r>
              <a:rPr lang="en-GB" sz="1793" b="1" dirty="0">
                <a:latin typeface="Comic Sans MS" pitchFamily="66" charset="0"/>
              </a:rPr>
              <a:t>= </a:t>
            </a:r>
            <a:r>
              <a:rPr lang="en-GB" sz="1793" b="1" dirty="0">
                <a:latin typeface="Comic Sans MS" pitchFamily="66" charset="0"/>
              </a:rPr>
              <a:t>35 </a:t>
            </a:r>
            <a:endParaRPr lang="en-GB" sz="1793" dirty="0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6443719" y="2838262"/>
            <a:ext cx="2448260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Add or subtract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(to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eliminate)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92802" y="4907599"/>
            <a:ext cx="901209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x </a:t>
            </a:r>
            <a:r>
              <a:rPr lang="en-GB" sz="1793" b="1" dirty="0">
                <a:latin typeface="Comic Sans MS" pitchFamily="66" charset="0"/>
              </a:rPr>
              <a:t>= </a:t>
            </a:r>
            <a:r>
              <a:rPr lang="en-GB" sz="1793" b="1" dirty="0">
                <a:latin typeface="Comic Sans MS" pitchFamily="66" charset="0"/>
              </a:rPr>
              <a:t>5 </a:t>
            </a:r>
            <a:endParaRPr lang="en-GB" sz="1793" dirty="0"/>
          </a:p>
        </p:txBody>
      </p:sp>
      <p:sp>
        <p:nvSpPr>
          <p:cNvPr id="25" name="TextBox 24"/>
          <p:cNvSpPr txBox="1"/>
          <p:nvPr/>
        </p:nvSpPr>
        <p:spPr>
          <a:xfrm>
            <a:off x="1526495" y="2481911"/>
            <a:ext cx="4573413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14x –  6y =  58</a:t>
            </a:r>
            <a:endParaRPr lang="en-GB" sz="1793" dirty="0">
              <a:latin typeface="Comic Sans MS" pitchFamily="66" charset="0"/>
            </a:endParaRPr>
          </a:p>
          <a:p>
            <a:r>
              <a:rPr lang="en-GB" sz="1793" b="1" dirty="0">
                <a:latin typeface="Comic Sans MS" pitchFamily="66" charset="0"/>
              </a:rPr>
              <a:t>14x + 35y = 140</a:t>
            </a:r>
            <a:endParaRPr lang="en-GB" sz="1793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1165" y="1822596"/>
            <a:ext cx="46198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x2</a:t>
            </a:r>
            <a:endParaRPr lang="en-GB" sz="1793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00258" y="2139176"/>
            <a:ext cx="46198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x7</a:t>
            </a:r>
            <a:endParaRPr lang="en-GB" sz="1793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1576875" y="3105063"/>
            <a:ext cx="2329985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1526495" y="3852395"/>
            <a:ext cx="2329985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588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8" grpId="0"/>
      <p:bldP spid="60" grpId="0"/>
      <p:bldP spid="61" grpId="0" animBg="1"/>
      <p:bldP spid="62" grpId="0"/>
      <p:bldP spid="65" grpId="0" animBg="1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8" grpId="0"/>
      <p:bldP spid="79" grpId="0"/>
      <p:bldP spid="80" grpId="0"/>
      <p:bldP spid="23" grpId="0"/>
      <p:bldP spid="24" grpId="0"/>
      <p:bldP spid="25" grpId="0"/>
      <p:bldP spid="3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5500" y="2990086"/>
            <a:ext cx="936104" cy="881062"/>
          </a:xfrm>
          <a:prstGeom prst="rect">
            <a:avLst/>
          </a:prstGeom>
          <a:noFill/>
        </p:spPr>
      </p:pic>
      <p:pic>
        <p:nvPicPr>
          <p:cNvPr id="9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6085" y="3213782"/>
            <a:ext cx="936104" cy="60547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3569" y="1815335"/>
            <a:ext cx="7776864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How much do the burgers cost?</a:t>
            </a:r>
          </a:p>
          <a:p>
            <a:pPr algn="ctr"/>
            <a:r>
              <a:rPr lang="en-GB" sz="1793" dirty="0">
                <a:latin typeface="Comic Sans MS" pitchFamily="66" charset="0"/>
              </a:rPr>
              <a:t>How much do the chips cost?</a:t>
            </a:r>
            <a:endParaRPr lang="en-GB" sz="1793" dirty="0">
              <a:latin typeface="Comic Sans MS" pitchFamily="66" charset="0"/>
            </a:endParaRPr>
          </a:p>
        </p:txBody>
      </p:sp>
      <p:pic>
        <p:nvPicPr>
          <p:cNvPr id="13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3974" y="4206153"/>
            <a:ext cx="936104" cy="881062"/>
          </a:xfrm>
          <a:prstGeom prst="rect">
            <a:avLst/>
          </a:prstGeom>
          <a:noFill/>
        </p:spPr>
      </p:pic>
      <p:pic>
        <p:nvPicPr>
          <p:cNvPr id="14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7790" y="4421307"/>
            <a:ext cx="936104" cy="605473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4141785" y="3255203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18" name="Rectangle 17"/>
          <p:cNvSpPr/>
          <p:nvPr/>
        </p:nvSpPr>
        <p:spPr>
          <a:xfrm>
            <a:off x="6761604" y="3275120"/>
            <a:ext cx="1157689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= £20</a:t>
            </a:r>
            <a:endParaRPr lang="en-GB" sz="2689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9654" y="4482644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20" name="Rectangle 19"/>
          <p:cNvSpPr/>
          <p:nvPr/>
        </p:nvSpPr>
        <p:spPr>
          <a:xfrm>
            <a:off x="4716552" y="4482644"/>
            <a:ext cx="14542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= £8.50</a:t>
            </a:r>
            <a:endParaRPr lang="en-GB" sz="2689" dirty="0">
              <a:latin typeface="Comic Sans MS" pitchFamily="66" charset="0"/>
            </a:endParaRPr>
          </a:p>
        </p:txBody>
      </p:sp>
      <p:pic>
        <p:nvPicPr>
          <p:cNvPr id="21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0078" y="2990086"/>
            <a:ext cx="936104" cy="881062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5501464" y="3260890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pic>
        <p:nvPicPr>
          <p:cNvPr id="15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7180" y="3202013"/>
            <a:ext cx="936104" cy="605473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873283" y="3257663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pic>
        <p:nvPicPr>
          <p:cNvPr id="23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564" y="3202013"/>
            <a:ext cx="936104" cy="605473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574668" y="3257663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</p:spTree>
    <p:extLst>
      <p:ext uri="{BB962C8B-B14F-4D97-AF65-F5344CB8AC3E}">
        <p14:creationId xmlns:p14="http://schemas.microsoft.com/office/powerpoint/2010/main" val="30346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9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4" y="1653968"/>
            <a:ext cx="3528392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b="1" u="sng" dirty="0">
                <a:latin typeface="Comic Sans MS" pitchFamily="66" charset="0"/>
              </a:rPr>
              <a:t>Answers</a:t>
            </a:r>
            <a:endParaRPr lang="en-GB" sz="1793" b="1" u="sng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2191856"/>
            <a:ext cx="4824536" cy="2299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3" dirty="0">
                <a:latin typeface="Comic Sans MS" pitchFamily="66" charset="0"/>
              </a:rPr>
              <a:t>1)	x = 2, y = 3</a:t>
            </a:r>
          </a:p>
          <a:p>
            <a:r>
              <a:rPr lang="en-GB" sz="1793" dirty="0">
                <a:latin typeface="Comic Sans MS" pitchFamily="66" charset="0"/>
              </a:rPr>
              <a:t>2)	x = 2, y = 4</a:t>
            </a:r>
          </a:p>
          <a:p>
            <a:r>
              <a:rPr lang="en-GB" sz="1793" dirty="0">
                <a:latin typeface="Comic Sans MS" pitchFamily="66" charset="0"/>
              </a:rPr>
              <a:t>3)	x = 4, y = -1</a:t>
            </a:r>
          </a:p>
          <a:p>
            <a:r>
              <a:rPr lang="en-GB" sz="1793" dirty="0">
                <a:latin typeface="Comic Sans MS" pitchFamily="66" charset="0"/>
              </a:rPr>
              <a:t>4)	x </a:t>
            </a:r>
            <a:r>
              <a:rPr lang="en-GB" sz="1793">
                <a:latin typeface="Comic Sans MS" pitchFamily="66" charset="0"/>
              </a:rPr>
              <a:t>= </a:t>
            </a:r>
            <a:r>
              <a:rPr lang="en-GB" sz="1793">
                <a:latin typeface="Comic Sans MS" pitchFamily="66" charset="0"/>
              </a:rPr>
              <a:t>6</a:t>
            </a:r>
            <a:r>
              <a:rPr lang="en-GB" sz="1793">
                <a:latin typeface="Comic Sans MS" pitchFamily="66" charset="0"/>
              </a:rPr>
              <a:t>, </a:t>
            </a:r>
            <a:r>
              <a:rPr lang="en-GB" sz="1793" dirty="0">
                <a:latin typeface="Comic Sans MS" pitchFamily="66" charset="0"/>
              </a:rPr>
              <a:t>y </a:t>
            </a:r>
            <a:r>
              <a:rPr lang="en-GB" sz="1793">
                <a:latin typeface="Comic Sans MS" pitchFamily="66" charset="0"/>
              </a:rPr>
              <a:t>= -5</a:t>
            </a:r>
            <a:endParaRPr lang="en-GB" sz="1793" dirty="0">
              <a:latin typeface="Comic Sans MS" pitchFamily="66" charset="0"/>
            </a:endParaRPr>
          </a:p>
          <a:p>
            <a:r>
              <a:rPr lang="en-GB" sz="1793" dirty="0">
                <a:latin typeface="Comic Sans MS" pitchFamily="66" charset="0"/>
              </a:rPr>
              <a:t>5)	x = 4.5, y = -3</a:t>
            </a:r>
          </a:p>
          <a:p>
            <a:r>
              <a:rPr lang="en-GB" sz="1793" dirty="0">
                <a:latin typeface="Comic Sans MS" pitchFamily="66" charset="0"/>
              </a:rPr>
              <a:t>6)	x = -3, y = 5</a:t>
            </a:r>
          </a:p>
          <a:p>
            <a:r>
              <a:rPr lang="en-GB" sz="1793" dirty="0">
                <a:latin typeface="Comic Sans MS" pitchFamily="66" charset="0"/>
              </a:rPr>
              <a:t>7)	x = 3, y = -0.5</a:t>
            </a:r>
          </a:p>
          <a:p>
            <a:r>
              <a:rPr lang="en-GB" sz="1793" dirty="0">
                <a:latin typeface="Comic Sans MS" pitchFamily="66" charset="0"/>
              </a:rPr>
              <a:t>8)	x = -2, y = -5</a:t>
            </a:r>
            <a:endParaRPr lang="en-GB" sz="1793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102645"/>
            <a:ext cx="3065966" cy="920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793" dirty="0">
                <a:latin typeface="Comic Sans MS" pitchFamily="66" charset="0"/>
              </a:rPr>
              <a:t>Show me a pair of simultaneous equations where x = 3 and y = 2</a:t>
            </a:r>
            <a:endParaRPr lang="en-GB" sz="1793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437112"/>
            <a:ext cx="3065966" cy="920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793" dirty="0">
                <a:latin typeface="Comic Sans MS" pitchFamily="66" charset="0"/>
              </a:rPr>
              <a:t>Show me a pair of simultaneous equations where x = ½ and y = -4</a:t>
            </a:r>
            <a:endParaRPr lang="en-GB" sz="1793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653967"/>
            <a:ext cx="6552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A </a:t>
            </a:r>
            <a:r>
              <a:rPr lang="en-GB" sz="1600" dirty="0">
                <a:latin typeface="Comic Sans MS" panose="030F0702030302020204" pitchFamily="66" charset="0"/>
              </a:rPr>
              <a:t>cinema sells adult tickets and child tickets.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The total cost of 3 adult tickets and 1 child ticket is £30.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The total cost of 1 adult ticket and 3 child tickets is £22.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Work out the cost of an adult ticket and the cost of a child ticket.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 </a:t>
            </a: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algn="r"/>
            <a:r>
              <a:rPr lang="en-GB" sz="1600" dirty="0">
                <a:latin typeface="Comic Sans MS" panose="030F0702030302020204" pitchFamily="66" charset="0"/>
              </a:rPr>
              <a:t>   </a:t>
            </a:r>
          </a:p>
          <a:p>
            <a:pPr algn="r"/>
            <a:r>
              <a:rPr lang="en-GB" sz="1600" dirty="0">
                <a:latin typeface="Comic Sans MS" panose="030F0702030302020204" pitchFamily="66" charset="0"/>
              </a:rPr>
              <a:t>adult ticket £...............................................</a:t>
            </a:r>
          </a:p>
          <a:p>
            <a:pPr algn="r"/>
            <a:r>
              <a:rPr lang="en-GB" sz="1600" dirty="0">
                <a:latin typeface="Comic Sans MS" panose="030F0702030302020204" pitchFamily="66" charset="0"/>
              </a:rPr>
              <a:t> </a:t>
            </a:r>
          </a:p>
          <a:p>
            <a:pPr algn="r"/>
            <a:r>
              <a:rPr lang="en-GB" sz="1600" dirty="0">
                <a:latin typeface="Comic Sans MS" panose="030F0702030302020204" pitchFamily="66" charset="0"/>
              </a:rPr>
              <a:t>child ticket £...............................................</a:t>
            </a:r>
          </a:p>
          <a:p>
            <a:pPr algn="r"/>
            <a:r>
              <a:rPr lang="en-GB" sz="1600" b="1" dirty="0">
                <a:latin typeface="Comic Sans MS" panose="030F0702030302020204" pitchFamily="66" charset="0"/>
              </a:rPr>
              <a:t>(Total for </a:t>
            </a:r>
            <a:r>
              <a:rPr lang="en-GB" sz="1600" b="1" dirty="0" smtClean="0">
                <a:latin typeface="Comic Sans MS" panose="030F0702030302020204" pitchFamily="66" charset="0"/>
              </a:rPr>
              <a:t>Question </a:t>
            </a:r>
            <a:r>
              <a:rPr lang="en-GB" sz="1600" b="1" dirty="0">
                <a:latin typeface="Comic Sans MS" panose="030F0702030302020204" pitchFamily="66" charset="0"/>
              </a:rPr>
              <a:t>is 4 marks)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01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98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9025" y="3288963"/>
            <a:ext cx="936104" cy="605473"/>
          </a:xfrm>
          <a:prstGeom prst="rect">
            <a:avLst/>
          </a:prstGeom>
          <a:noFill/>
        </p:spPr>
      </p:pic>
      <p:pic>
        <p:nvPicPr>
          <p:cNvPr id="7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3514" y="3079495"/>
            <a:ext cx="936104" cy="881062"/>
          </a:xfrm>
          <a:prstGeom prst="rect">
            <a:avLst/>
          </a:prstGeom>
          <a:noFill/>
        </p:spPr>
      </p:pic>
      <p:pic>
        <p:nvPicPr>
          <p:cNvPr id="9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7329" y="3294650"/>
            <a:ext cx="936104" cy="60547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3569" y="1815335"/>
            <a:ext cx="7776864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How much do the burgers cost?</a:t>
            </a:r>
          </a:p>
          <a:p>
            <a:pPr algn="ctr"/>
            <a:r>
              <a:rPr lang="en-GB" sz="1793" dirty="0">
                <a:latin typeface="Comic Sans MS" pitchFamily="66" charset="0"/>
              </a:rPr>
              <a:t>How much do the chips cost?</a:t>
            </a:r>
            <a:endParaRPr lang="en-GB" sz="1793" dirty="0">
              <a:latin typeface="Comic Sans MS" pitchFamily="66" charset="0"/>
            </a:endParaRPr>
          </a:p>
        </p:txBody>
      </p:sp>
      <p:pic>
        <p:nvPicPr>
          <p:cNvPr id="13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9" y="4289623"/>
            <a:ext cx="936104" cy="881062"/>
          </a:xfrm>
          <a:prstGeom prst="rect">
            <a:avLst/>
          </a:prstGeom>
          <a:noFill/>
        </p:spPr>
      </p:pic>
      <p:pic>
        <p:nvPicPr>
          <p:cNvPr id="14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504778"/>
            <a:ext cx="936104" cy="605473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211450" y="3364529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17" name="Rectangle 16"/>
          <p:cNvSpPr/>
          <p:nvPr/>
        </p:nvSpPr>
        <p:spPr>
          <a:xfrm>
            <a:off x="3706154" y="3350300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18" name="Rectangle 17"/>
          <p:cNvSpPr/>
          <p:nvPr/>
        </p:nvSpPr>
        <p:spPr>
          <a:xfrm>
            <a:off x="5362338" y="3364529"/>
            <a:ext cx="1103187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= £12</a:t>
            </a:r>
            <a:endParaRPr lang="en-GB" sz="2689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9490" y="4566115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20" name="Rectangle 19"/>
          <p:cNvSpPr/>
          <p:nvPr/>
        </p:nvSpPr>
        <p:spPr>
          <a:xfrm>
            <a:off x="3946386" y="4566115"/>
            <a:ext cx="947695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= £9</a:t>
            </a:r>
            <a:endParaRPr lang="en-GB" sz="2689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0928" y="3267634"/>
            <a:ext cx="856220" cy="622559"/>
          </a:xfrm>
          <a:prstGeom prst="rect">
            <a:avLst/>
          </a:prstGeom>
          <a:noFill/>
        </p:spPr>
      </p:pic>
      <p:pic>
        <p:nvPicPr>
          <p:cNvPr id="6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2944" y="3261947"/>
            <a:ext cx="936104" cy="605473"/>
          </a:xfrm>
          <a:prstGeom prst="rect">
            <a:avLst/>
          </a:prstGeom>
          <a:noFill/>
        </p:spPr>
      </p:pic>
      <p:pic>
        <p:nvPicPr>
          <p:cNvPr id="7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7433" y="3052479"/>
            <a:ext cx="936104" cy="881062"/>
          </a:xfrm>
          <a:prstGeom prst="rect">
            <a:avLst/>
          </a:prstGeom>
          <a:noFill/>
        </p:spPr>
      </p:pic>
      <p:pic>
        <p:nvPicPr>
          <p:cNvPr id="9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1249" y="3267633"/>
            <a:ext cx="936104" cy="60547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3569" y="1815335"/>
            <a:ext cx="7776864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How much do the burgers cost?</a:t>
            </a:r>
          </a:p>
          <a:p>
            <a:pPr algn="ctr"/>
            <a:r>
              <a:rPr lang="en-GB" sz="1793" dirty="0">
                <a:latin typeface="Comic Sans MS" pitchFamily="66" charset="0"/>
              </a:rPr>
              <a:t>How much do the chips cost?</a:t>
            </a:r>
            <a:endParaRPr lang="en-GB" sz="1793" dirty="0">
              <a:latin typeface="Comic Sans MS" pitchFamily="66" charset="0"/>
            </a:endParaRPr>
          </a:p>
        </p:txBody>
      </p:sp>
      <p:pic>
        <p:nvPicPr>
          <p:cNvPr id="13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9" y="4289623"/>
            <a:ext cx="936104" cy="881062"/>
          </a:xfrm>
          <a:prstGeom prst="rect">
            <a:avLst/>
          </a:prstGeom>
          <a:noFill/>
        </p:spPr>
      </p:pic>
      <p:pic>
        <p:nvPicPr>
          <p:cNvPr id="14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504778"/>
            <a:ext cx="936104" cy="605473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162932" y="3337513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16" name="Rectangle 15"/>
          <p:cNvSpPr/>
          <p:nvPr/>
        </p:nvSpPr>
        <p:spPr>
          <a:xfrm>
            <a:off x="3725368" y="3337513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17" name="Rectangle 16"/>
          <p:cNvSpPr/>
          <p:nvPr/>
        </p:nvSpPr>
        <p:spPr>
          <a:xfrm>
            <a:off x="5220072" y="3323284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18" name="Rectangle 17"/>
          <p:cNvSpPr/>
          <p:nvPr/>
        </p:nvSpPr>
        <p:spPr>
          <a:xfrm>
            <a:off x="6876257" y="3337513"/>
            <a:ext cx="1103187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= £12</a:t>
            </a:r>
            <a:endParaRPr lang="en-GB" sz="2689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9490" y="4566115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20" name="Rectangle 19"/>
          <p:cNvSpPr/>
          <p:nvPr/>
        </p:nvSpPr>
        <p:spPr>
          <a:xfrm>
            <a:off x="3946386" y="4566115"/>
            <a:ext cx="947695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= £8</a:t>
            </a:r>
            <a:endParaRPr lang="en-GB" sz="2689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9983" y="3052478"/>
            <a:ext cx="936104" cy="881062"/>
          </a:xfrm>
          <a:prstGeom prst="rect">
            <a:avLst/>
          </a:prstGeom>
          <a:noFill/>
        </p:spPr>
      </p:pic>
      <p:pic>
        <p:nvPicPr>
          <p:cNvPr id="9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091" y="3261945"/>
            <a:ext cx="936104" cy="60547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3569" y="1815335"/>
            <a:ext cx="7776864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How much do the burgers cost?</a:t>
            </a:r>
          </a:p>
          <a:p>
            <a:pPr algn="ctr"/>
            <a:r>
              <a:rPr lang="en-GB" sz="1793" dirty="0">
                <a:latin typeface="Comic Sans MS" pitchFamily="66" charset="0"/>
              </a:rPr>
              <a:t>How much do the chips cost?</a:t>
            </a:r>
            <a:endParaRPr lang="en-GB" sz="1793" dirty="0">
              <a:latin typeface="Comic Sans MS" pitchFamily="66" charset="0"/>
            </a:endParaRPr>
          </a:p>
        </p:txBody>
      </p:sp>
      <p:pic>
        <p:nvPicPr>
          <p:cNvPr id="13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9" y="4289623"/>
            <a:ext cx="936104" cy="881062"/>
          </a:xfrm>
          <a:prstGeom prst="rect">
            <a:avLst/>
          </a:prstGeom>
          <a:noFill/>
        </p:spPr>
      </p:pic>
      <p:pic>
        <p:nvPicPr>
          <p:cNvPr id="14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504778"/>
            <a:ext cx="936104" cy="605473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308916" y="3317595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18" name="Rectangle 17"/>
          <p:cNvSpPr/>
          <p:nvPr/>
        </p:nvSpPr>
        <p:spPr>
          <a:xfrm>
            <a:off x="5348807" y="3337511"/>
            <a:ext cx="947695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= £8</a:t>
            </a:r>
            <a:endParaRPr lang="en-GB" sz="2689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9490" y="4566115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20" name="Rectangle 19"/>
          <p:cNvSpPr/>
          <p:nvPr/>
        </p:nvSpPr>
        <p:spPr>
          <a:xfrm>
            <a:off x="3946386" y="4566115"/>
            <a:ext cx="947695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= £5</a:t>
            </a:r>
            <a:endParaRPr lang="en-GB" sz="2689" dirty="0">
              <a:latin typeface="Comic Sans MS" pitchFamily="66" charset="0"/>
            </a:endParaRPr>
          </a:p>
        </p:txBody>
      </p:sp>
      <p:pic>
        <p:nvPicPr>
          <p:cNvPr id="21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8527" y="3052478"/>
            <a:ext cx="936104" cy="881062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815004" y="3323281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</p:spTree>
    <p:extLst>
      <p:ext uri="{BB962C8B-B14F-4D97-AF65-F5344CB8AC3E}">
        <p14:creationId xmlns:p14="http://schemas.microsoft.com/office/powerpoint/2010/main" val="28304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9872" y="148478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Simultaneous Equations</a:t>
            </a:r>
            <a:endParaRPr lang="en-GB" sz="2000" b="1" u="sng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75451" y="1988347"/>
            <a:ext cx="5904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Scale up each term in one or both equations to make the coefficients the same for </a:t>
            </a:r>
            <a:r>
              <a:rPr lang="en-GB" b="1" u="sng" dirty="0">
                <a:latin typeface="Comic Sans MS" pitchFamily="66" charset="0"/>
              </a:rPr>
              <a:t>either</a:t>
            </a:r>
            <a:r>
              <a:rPr lang="en-GB" dirty="0">
                <a:latin typeface="Comic Sans MS" pitchFamily="66" charset="0"/>
              </a:rPr>
              <a:t> the x terms </a:t>
            </a:r>
            <a:r>
              <a:rPr lang="en-GB" b="1" u="sng" dirty="0">
                <a:latin typeface="Comic Sans MS" pitchFamily="66" charset="0"/>
              </a:rPr>
              <a:t>or</a:t>
            </a:r>
            <a:r>
              <a:rPr lang="en-GB" dirty="0">
                <a:latin typeface="Comic Sans MS" pitchFamily="66" charset="0"/>
              </a:rPr>
              <a:t> the y terms.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6029" y="2829506"/>
            <a:ext cx="590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itchFamily="66" charset="0"/>
              </a:rPr>
              <a:t>Subtract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>
                <a:latin typeface="Comic Sans MS" pitchFamily="66" charset="0"/>
              </a:rPr>
              <a:t>if the signs in front of these are the </a:t>
            </a:r>
            <a:r>
              <a:rPr lang="en-GB" b="1" u="sng" dirty="0">
                <a:latin typeface="Comic Sans MS" pitchFamily="66" charset="0"/>
              </a:rPr>
              <a:t>same</a:t>
            </a:r>
            <a:r>
              <a:rPr lang="en-GB" dirty="0">
                <a:latin typeface="Comic Sans MS" pitchFamily="66" charset="0"/>
              </a:rPr>
              <a:t>.</a:t>
            </a:r>
            <a:endParaRPr lang="en-GB" b="1" u="sng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6029" y="3437782"/>
            <a:ext cx="590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itchFamily="66" charset="0"/>
              </a:rPr>
              <a:t>Add</a:t>
            </a:r>
            <a:r>
              <a:rPr lang="en-GB" b="1" dirty="0">
                <a:latin typeface="Comic Sans MS" pitchFamily="66" charset="0"/>
              </a:rPr>
              <a:t> </a:t>
            </a:r>
            <a:r>
              <a:rPr lang="en-GB" dirty="0">
                <a:latin typeface="Comic Sans MS" pitchFamily="66" charset="0"/>
              </a:rPr>
              <a:t>if the signs in front of these are the </a:t>
            </a:r>
            <a:r>
              <a:rPr lang="en-GB" b="1" u="sng" dirty="0">
                <a:latin typeface="Comic Sans MS" pitchFamily="66" charset="0"/>
              </a:rPr>
              <a:t>different</a:t>
            </a:r>
            <a:r>
              <a:rPr lang="en-GB" dirty="0">
                <a:latin typeface="Comic Sans MS" pitchFamily="66" charset="0"/>
              </a:rPr>
              <a:t>.</a:t>
            </a:r>
            <a:endParaRPr lang="en-GB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2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526496" y="1815334"/>
            <a:ext cx="4573413" cy="82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5x + y = 20   </a:t>
            </a:r>
            <a:r>
              <a:rPr lang="en-GB" sz="2390" dirty="0">
                <a:latin typeface="Comic Sans MS" pitchFamily="66" charset="0"/>
              </a:rPr>
              <a:t>…(1)</a:t>
            </a:r>
          </a:p>
          <a:p>
            <a:r>
              <a:rPr lang="en-GB" sz="2390" b="1" dirty="0">
                <a:latin typeface="Comic Sans MS" pitchFamily="66" charset="0"/>
              </a:rPr>
              <a:t>2x + y = 11   </a:t>
            </a:r>
            <a:r>
              <a:rPr lang="en-GB" sz="2390" dirty="0">
                <a:latin typeface="Comic Sans MS" pitchFamily="66" charset="0"/>
              </a:rPr>
              <a:t>…(2)</a:t>
            </a:r>
            <a:endParaRPr lang="en-GB" sz="2390" dirty="0">
              <a:latin typeface="Comic Sans MS" pitchFamily="66" charset="0"/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6638808" y="2006611"/>
            <a:ext cx="1727200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Scale up (if necessary)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6443719" y="2838262"/>
            <a:ext cx="2448260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Add or subtract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(to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eliminate)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804249" y="3366101"/>
            <a:ext cx="1727200" cy="32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Solve (to find x)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6731745" y="4505741"/>
            <a:ext cx="1872208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Substitute</a:t>
            </a:r>
          </a:p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in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to find y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1465455" y="1679323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526496" y="2925854"/>
            <a:ext cx="553357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3x</a:t>
            </a:r>
            <a:endParaRPr lang="en-GB" sz="2390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1619673" y="2776359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64"/>
          <p:cNvSpPr/>
          <p:nvPr/>
        </p:nvSpPr>
        <p:spPr bwMode="auto">
          <a:xfrm>
            <a:off x="1492416" y="2089002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30721" y="2166432"/>
            <a:ext cx="372218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-</a:t>
            </a:r>
            <a:endParaRPr lang="en-GB" sz="2390" dirty="0"/>
          </a:p>
        </p:txBody>
      </p:sp>
      <p:sp>
        <p:nvSpPr>
          <p:cNvPr id="68" name="Rectangle 67"/>
          <p:cNvSpPr/>
          <p:nvPr/>
        </p:nvSpPr>
        <p:spPr>
          <a:xfrm>
            <a:off x="3060512" y="2929284"/>
            <a:ext cx="692818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= 9</a:t>
            </a:r>
            <a:endParaRPr lang="en-GB" sz="2390" dirty="0"/>
          </a:p>
        </p:txBody>
      </p:sp>
      <p:sp>
        <p:nvSpPr>
          <p:cNvPr id="69" name="Oval 68"/>
          <p:cNvSpPr/>
          <p:nvPr/>
        </p:nvSpPr>
        <p:spPr bwMode="auto">
          <a:xfrm>
            <a:off x="2734585" y="1679726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2055117" y="1679726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734585" y="2106918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032045" y="2106918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777297" y="3312470"/>
            <a:ext cx="365806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x</a:t>
            </a:r>
            <a:endParaRPr lang="en-GB" sz="2390" dirty="0"/>
          </a:p>
        </p:txBody>
      </p:sp>
      <p:sp>
        <p:nvSpPr>
          <p:cNvPr id="74" name="Rectangle 73"/>
          <p:cNvSpPr/>
          <p:nvPr/>
        </p:nvSpPr>
        <p:spPr>
          <a:xfrm>
            <a:off x="3060512" y="3312471"/>
            <a:ext cx="692818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= 3</a:t>
            </a:r>
            <a:endParaRPr lang="en-GB" sz="2390" dirty="0"/>
          </a:p>
        </p:txBody>
      </p:sp>
      <p:cxnSp>
        <p:nvCxnSpPr>
          <p:cNvPr id="77" name="Straight Connector 76"/>
          <p:cNvCxnSpPr/>
          <p:nvPr/>
        </p:nvCxnSpPr>
        <p:spPr bwMode="auto">
          <a:xfrm>
            <a:off x="1580521" y="3884918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77"/>
          <p:cNvSpPr/>
          <p:nvPr/>
        </p:nvSpPr>
        <p:spPr>
          <a:xfrm>
            <a:off x="1492417" y="4044220"/>
            <a:ext cx="2138727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5x + y = 20 </a:t>
            </a:r>
            <a:endParaRPr lang="en-GB" sz="2390" dirty="0"/>
          </a:p>
        </p:txBody>
      </p:sp>
      <p:sp>
        <p:nvSpPr>
          <p:cNvPr id="79" name="Rectangle 78"/>
          <p:cNvSpPr/>
          <p:nvPr/>
        </p:nvSpPr>
        <p:spPr>
          <a:xfrm>
            <a:off x="1492417" y="4481037"/>
            <a:ext cx="2145139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15 </a:t>
            </a:r>
            <a:r>
              <a:rPr lang="en-GB" sz="2390" b="1" dirty="0">
                <a:latin typeface="Comic Sans MS" pitchFamily="66" charset="0"/>
              </a:rPr>
              <a:t>+ y = 20 </a:t>
            </a:r>
            <a:endParaRPr lang="en-GB" sz="2390" dirty="0"/>
          </a:p>
        </p:txBody>
      </p:sp>
      <p:sp>
        <p:nvSpPr>
          <p:cNvPr id="80" name="Rectangle 79"/>
          <p:cNvSpPr/>
          <p:nvPr/>
        </p:nvSpPr>
        <p:spPr>
          <a:xfrm>
            <a:off x="2590474" y="4917855"/>
            <a:ext cx="1128835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y = 5</a:t>
            </a:r>
            <a:r>
              <a:rPr lang="en-GB" sz="2390" b="1" dirty="0">
                <a:latin typeface="Comic Sans MS" pitchFamily="66" charset="0"/>
              </a:rPr>
              <a:t> </a:t>
            </a:r>
            <a:endParaRPr lang="en-GB" sz="2390" dirty="0"/>
          </a:p>
        </p:txBody>
      </p:sp>
    </p:spTree>
    <p:extLst>
      <p:ext uri="{BB962C8B-B14F-4D97-AF65-F5344CB8AC3E}">
        <p14:creationId xmlns:p14="http://schemas.microsoft.com/office/powerpoint/2010/main" val="82212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8" grpId="0"/>
      <p:bldP spid="60" grpId="0"/>
      <p:bldP spid="61" grpId="0" animBg="1"/>
      <p:bldP spid="62" grpId="0"/>
      <p:bldP spid="65" grpId="0" animBg="1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8" grpId="0"/>
      <p:bldP spid="79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526496" y="1815334"/>
            <a:ext cx="4573413" cy="82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7x + 2y = 32  </a:t>
            </a:r>
            <a:r>
              <a:rPr lang="en-GB" sz="2390" dirty="0">
                <a:latin typeface="Comic Sans MS" pitchFamily="66" charset="0"/>
              </a:rPr>
              <a:t>…(1)</a:t>
            </a:r>
          </a:p>
          <a:p>
            <a:r>
              <a:rPr lang="en-GB" sz="2390" b="1" dirty="0">
                <a:latin typeface="Comic Sans MS" pitchFamily="66" charset="0"/>
              </a:rPr>
              <a:t>3x – 2y = 8    </a:t>
            </a:r>
            <a:r>
              <a:rPr lang="en-GB" sz="2390" dirty="0">
                <a:latin typeface="Comic Sans MS" pitchFamily="66" charset="0"/>
              </a:rPr>
              <a:t>…(2)</a:t>
            </a:r>
            <a:endParaRPr lang="en-GB" sz="2390" dirty="0">
              <a:latin typeface="Comic Sans MS" pitchFamily="66" charset="0"/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6638808" y="2006611"/>
            <a:ext cx="1727200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Scale up (if necessary)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804249" y="3366101"/>
            <a:ext cx="1727200" cy="32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Solve (to find x)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6731745" y="4505741"/>
            <a:ext cx="1872208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Substitute</a:t>
            </a:r>
          </a:p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in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to find y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1465455" y="1679323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77160" y="2925854"/>
            <a:ext cx="740908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10x</a:t>
            </a:r>
            <a:endParaRPr lang="en-GB" sz="2390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1619673" y="2776359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64"/>
          <p:cNvSpPr/>
          <p:nvPr/>
        </p:nvSpPr>
        <p:spPr bwMode="auto">
          <a:xfrm>
            <a:off x="1492416" y="2089002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30721" y="2166432"/>
            <a:ext cx="372218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+</a:t>
            </a:r>
            <a:endParaRPr lang="en-GB" sz="2390" dirty="0"/>
          </a:p>
        </p:txBody>
      </p:sp>
      <p:sp>
        <p:nvSpPr>
          <p:cNvPr id="68" name="Rectangle 67"/>
          <p:cNvSpPr/>
          <p:nvPr/>
        </p:nvSpPr>
        <p:spPr>
          <a:xfrm>
            <a:off x="3060513" y="2929284"/>
            <a:ext cx="880369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= 40</a:t>
            </a:r>
            <a:endParaRPr lang="en-GB" sz="2390" dirty="0"/>
          </a:p>
        </p:txBody>
      </p:sp>
      <p:sp>
        <p:nvSpPr>
          <p:cNvPr id="69" name="Oval 68"/>
          <p:cNvSpPr/>
          <p:nvPr/>
        </p:nvSpPr>
        <p:spPr bwMode="auto">
          <a:xfrm>
            <a:off x="2840886" y="1692856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2009302" y="1679726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875307" y="2089002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009302" y="2069590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777297" y="3312470"/>
            <a:ext cx="365806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x</a:t>
            </a:r>
            <a:endParaRPr lang="en-GB" sz="2390" dirty="0"/>
          </a:p>
        </p:txBody>
      </p:sp>
      <p:sp>
        <p:nvSpPr>
          <p:cNvPr id="74" name="Rectangle 73"/>
          <p:cNvSpPr/>
          <p:nvPr/>
        </p:nvSpPr>
        <p:spPr>
          <a:xfrm>
            <a:off x="3060512" y="3312471"/>
            <a:ext cx="692818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= 4</a:t>
            </a:r>
            <a:endParaRPr lang="en-GB" sz="2390" dirty="0"/>
          </a:p>
        </p:txBody>
      </p:sp>
      <p:cxnSp>
        <p:nvCxnSpPr>
          <p:cNvPr id="77" name="Straight Connector 76"/>
          <p:cNvCxnSpPr/>
          <p:nvPr/>
        </p:nvCxnSpPr>
        <p:spPr bwMode="auto">
          <a:xfrm>
            <a:off x="1580521" y="3884918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77"/>
          <p:cNvSpPr/>
          <p:nvPr/>
        </p:nvSpPr>
        <p:spPr>
          <a:xfrm>
            <a:off x="1492417" y="4044220"/>
            <a:ext cx="2326278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7x </a:t>
            </a:r>
            <a:r>
              <a:rPr lang="en-GB" sz="2390" b="1" dirty="0">
                <a:latin typeface="Comic Sans MS" pitchFamily="66" charset="0"/>
              </a:rPr>
              <a:t>+ </a:t>
            </a:r>
            <a:r>
              <a:rPr lang="en-GB" sz="2390" b="1" dirty="0">
                <a:latin typeface="Comic Sans MS" pitchFamily="66" charset="0"/>
              </a:rPr>
              <a:t>2y </a:t>
            </a:r>
            <a:r>
              <a:rPr lang="en-GB" sz="2390" b="1" dirty="0">
                <a:latin typeface="Comic Sans MS" pitchFamily="66" charset="0"/>
              </a:rPr>
              <a:t>= </a:t>
            </a:r>
            <a:r>
              <a:rPr lang="en-GB" sz="2390" b="1" dirty="0">
                <a:latin typeface="Comic Sans MS" pitchFamily="66" charset="0"/>
              </a:rPr>
              <a:t>32 </a:t>
            </a:r>
            <a:endParaRPr lang="en-GB" sz="2390" dirty="0"/>
          </a:p>
        </p:txBody>
      </p:sp>
      <p:sp>
        <p:nvSpPr>
          <p:cNvPr id="79" name="Rectangle 78"/>
          <p:cNvSpPr/>
          <p:nvPr/>
        </p:nvSpPr>
        <p:spPr>
          <a:xfrm>
            <a:off x="1492417" y="4481037"/>
            <a:ext cx="2332690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28 </a:t>
            </a:r>
            <a:r>
              <a:rPr lang="en-GB" sz="2390" b="1" dirty="0">
                <a:latin typeface="Comic Sans MS" pitchFamily="66" charset="0"/>
              </a:rPr>
              <a:t>+ </a:t>
            </a:r>
            <a:r>
              <a:rPr lang="en-GB" sz="2390" b="1" dirty="0">
                <a:latin typeface="Comic Sans MS" pitchFamily="66" charset="0"/>
              </a:rPr>
              <a:t>2y </a:t>
            </a:r>
            <a:r>
              <a:rPr lang="en-GB" sz="2390" b="1" dirty="0">
                <a:latin typeface="Comic Sans MS" pitchFamily="66" charset="0"/>
              </a:rPr>
              <a:t>= </a:t>
            </a:r>
            <a:r>
              <a:rPr lang="en-GB" sz="2390" b="1" dirty="0">
                <a:latin typeface="Comic Sans MS" pitchFamily="66" charset="0"/>
              </a:rPr>
              <a:t>32 </a:t>
            </a:r>
            <a:endParaRPr lang="en-GB" sz="2390" dirty="0"/>
          </a:p>
        </p:txBody>
      </p:sp>
      <p:sp>
        <p:nvSpPr>
          <p:cNvPr id="80" name="Rectangle 79"/>
          <p:cNvSpPr/>
          <p:nvPr/>
        </p:nvSpPr>
        <p:spPr>
          <a:xfrm>
            <a:off x="2590474" y="4917855"/>
            <a:ext cx="1316386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2y </a:t>
            </a:r>
            <a:r>
              <a:rPr lang="en-GB" sz="2390" b="1" dirty="0">
                <a:latin typeface="Comic Sans MS" pitchFamily="66" charset="0"/>
              </a:rPr>
              <a:t>= </a:t>
            </a:r>
            <a:r>
              <a:rPr lang="en-GB" sz="2390" b="1" dirty="0">
                <a:latin typeface="Comic Sans MS" pitchFamily="66" charset="0"/>
              </a:rPr>
              <a:t>4 </a:t>
            </a:r>
            <a:endParaRPr lang="en-GB" sz="2390" dirty="0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6443719" y="2838262"/>
            <a:ext cx="2448260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Add or subtract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(to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eliminate)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01390" y="5354672"/>
            <a:ext cx="1128835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Comic Sans MS" pitchFamily="66" charset="0"/>
              </a:rPr>
              <a:t>y = </a:t>
            </a:r>
            <a:r>
              <a:rPr lang="en-GB" sz="2390" b="1" dirty="0">
                <a:latin typeface="Comic Sans MS" pitchFamily="66" charset="0"/>
              </a:rPr>
              <a:t>2 </a:t>
            </a:r>
            <a:endParaRPr lang="en-GB" sz="2390" dirty="0"/>
          </a:p>
        </p:txBody>
      </p:sp>
    </p:spTree>
    <p:extLst>
      <p:ext uri="{BB962C8B-B14F-4D97-AF65-F5344CB8AC3E}">
        <p14:creationId xmlns:p14="http://schemas.microsoft.com/office/powerpoint/2010/main" val="238994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8" grpId="0"/>
      <p:bldP spid="60" grpId="0"/>
      <p:bldP spid="61" grpId="0" animBg="1"/>
      <p:bldP spid="62" grpId="0"/>
      <p:bldP spid="65" grpId="0" animBg="1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8" grpId="0"/>
      <p:bldP spid="79" grpId="0"/>
      <p:bldP spid="80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5500" y="2990086"/>
            <a:ext cx="936104" cy="881062"/>
          </a:xfrm>
          <a:prstGeom prst="rect">
            <a:avLst/>
          </a:prstGeom>
          <a:noFill/>
        </p:spPr>
      </p:pic>
      <p:pic>
        <p:nvPicPr>
          <p:cNvPr id="9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6085" y="3213782"/>
            <a:ext cx="936104" cy="60547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3569" y="1815335"/>
            <a:ext cx="7776864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How much do the burgers cost?</a:t>
            </a:r>
          </a:p>
          <a:p>
            <a:pPr algn="ctr"/>
            <a:r>
              <a:rPr lang="en-GB" sz="1793" dirty="0">
                <a:latin typeface="Comic Sans MS" pitchFamily="66" charset="0"/>
              </a:rPr>
              <a:t>How much do the chips cost?</a:t>
            </a:r>
            <a:endParaRPr lang="en-GB" sz="1793" dirty="0">
              <a:latin typeface="Comic Sans MS" pitchFamily="66" charset="0"/>
            </a:endParaRPr>
          </a:p>
        </p:txBody>
      </p:sp>
      <p:pic>
        <p:nvPicPr>
          <p:cNvPr id="13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3974" y="4206153"/>
            <a:ext cx="936104" cy="881062"/>
          </a:xfrm>
          <a:prstGeom prst="rect">
            <a:avLst/>
          </a:prstGeom>
          <a:noFill/>
        </p:spPr>
      </p:pic>
      <p:pic>
        <p:nvPicPr>
          <p:cNvPr id="14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7790" y="4421307"/>
            <a:ext cx="936104" cy="605473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4141785" y="3255203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18" name="Rectangle 17"/>
          <p:cNvSpPr/>
          <p:nvPr/>
        </p:nvSpPr>
        <p:spPr>
          <a:xfrm>
            <a:off x="6761604" y="3275120"/>
            <a:ext cx="1157689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= £20</a:t>
            </a:r>
            <a:endParaRPr lang="en-GB" sz="2689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9654" y="4482644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sp>
        <p:nvSpPr>
          <p:cNvPr id="20" name="Rectangle 19"/>
          <p:cNvSpPr/>
          <p:nvPr/>
        </p:nvSpPr>
        <p:spPr>
          <a:xfrm>
            <a:off x="4716552" y="4482644"/>
            <a:ext cx="14542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= £8.50</a:t>
            </a:r>
            <a:endParaRPr lang="en-GB" sz="2689" dirty="0">
              <a:latin typeface="Comic Sans MS" pitchFamily="66" charset="0"/>
            </a:endParaRPr>
          </a:p>
        </p:txBody>
      </p:sp>
      <p:pic>
        <p:nvPicPr>
          <p:cNvPr id="21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0078" y="2990086"/>
            <a:ext cx="936104" cy="881062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5501464" y="3260890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pic>
        <p:nvPicPr>
          <p:cNvPr id="15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7180" y="3202013"/>
            <a:ext cx="936104" cy="605473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873283" y="3257663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  <p:pic>
        <p:nvPicPr>
          <p:cNvPr id="23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564" y="3202013"/>
            <a:ext cx="936104" cy="605473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574668" y="3257663"/>
            <a:ext cx="34977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Comic Sans MS" pitchFamily="66" charset="0"/>
              </a:rPr>
              <a:t>+</a:t>
            </a:r>
            <a:endParaRPr lang="en-GB" sz="2689" dirty="0"/>
          </a:p>
        </p:txBody>
      </p:sp>
    </p:spTree>
    <p:extLst>
      <p:ext uri="{BB962C8B-B14F-4D97-AF65-F5344CB8AC3E}">
        <p14:creationId xmlns:p14="http://schemas.microsoft.com/office/powerpoint/2010/main" val="22974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526496" y="1815335"/>
            <a:ext cx="4573413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12x – 2y = 8     </a:t>
            </a:r>
            <a:r>
              <a:rPr lang="en-GB" sz="1793" dirty="0">
                <a:latin typeface="Comic Sans MS" pitchFamily="66" charset="0"/>
              </a:rPr>
              <a:t>…(1)</a:t>
            </a:r>
          </a:p>
          <a:p>
            <a:r>
              <a:rPr lang="en-GB" sz="1793" b="1" dirty="0">
                <a:latin typeface="Comic Sans MS" pitchFamily="66" charset="0"/>
              </a:rPr>
              <a:t> </a:t>
            </a:r>
            <a:r>
              <a:rPr lang="en-GB" sz="1793" b="1" dirty="0">
                <a:latin typeface="Comic Sans MS" pitchFamily="66" charset="0"/>
              </a:rPr>
              <a:t>5x +  y = 18    </a:t>
            </a:r>
            <a:r>
              <a:rPr lang="en-GB" sz="1793" dirty="0">
                <a:latin typeface="Comic Sans MS" pitchFamily="66" charset="0"/>
              </a:rPr>
              <a:t>…(2)</a:t>
            </a:r>
            <a:endParaRPr lang="en-GB" sz="1793" dirty="0">
              <a:latin typeface="Comic Sans MS" pitchFamily="66" charset="0"/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6638808" y="2006611"/>
            <a:ext cx="1727200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Scale up (if necessary)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804249" y="3366101"/>
            <a:ext cx="1727200" cy="32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Solve (to find x)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6731745" y="4505741"/>
            <a:ext cx="1872208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Substitute</a:t>
            </a:r>
          </a:p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in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to find y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1627557" y="2436077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550867" y="3145323"/>
            <a:ext cx="60305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22x</a:t>
            </a:r>
            <a:endParaRPr lang="en-GB" sz="1793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1526496" y="2425820"/>
            <a:ext cx="2329985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64"/>
          <p:cNvSpPr/>
          <p:nvPr/>
        </p:nvSpPr>
        <p:spPr bwMode="auto">
          <a:xfrm>
            <a:off x="1634520" y="2671502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178649" y="2742220"/>
            <a:ext cx="32573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+</a:t>
            </a:r>
            <a:endParaRPr lang="en-GB" sz="1793" dirty="0"/>
          </a:p>
        </p:txBody>
      </p:sp>
      <p:sp>
        <p:nvSpPr>
          <p:cNvPr id="68" name="Rectangle 67"/>
          <p:cNvSpPr/>
          <p:nvPr/>
        </p:nvSpPr>
        <p:spPr>
          <a:xfrm>
            <a:off x="3038492" y="3145322"/>
            <a:ext cx="707245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= 44</a:t>
            </a:r>
            <a:endParaRPr lang="en-GB" sz="1793" dirty="0"/>
          </a:p>
        </p:txBody>
      </p:sp>
      <p:sp>
        <p:nvSpPr>
          <p:cNvPr id="69" name="Oval 68"/>
          <p:cNvSpPr/>
          <p:nvPr/>
        </p:nvSpPr>
        <p:spPr bwMode="auto">
          <a:xfrm>
            <a:off x="2793750" y="2434112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2060743" y="2446598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793700" y="2674180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060743" y="2658604"/>
            <a:ext cx="573603" cy="4284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793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787491" y="3473694"/>
            <a:ext cx="320922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x</a:t>
            </a:r>
            <a:endParaRPr lang="en-GB" sz="1793" dirty="0"/>
          </a:p>
        </p:txBody>
      </p:sp>
      <p:sp>
        <p:nvSpPr>
          <p:cNvPr id="74" name="Rectangle 73"/>
          <p:cNvSpPr/>
          <p:nvPr/>
        </p:nvSpPr>
        <p:spPr>
          <a:xfrm>
            <a:off x="3070706" y="3473695"/>
            <a:ext cx="566181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= 2</a:t>
            </a:r>
            <a:endParaRPr lang="en-GB" sz="1793" dirty="0"/>
          </a:p>
        </p:txBody>
      </p:sp>
      <p:sp>
        <p:nvSpPr>
          <p:cNvPr id="78" name="Rectangle 77"/>
          <p:cNvSpPr/>
          <p:nvPr/>
        </p:nvSpPr>
        <p:spPr>
          <a:xfrm>
            <a:off x="1627557" y="3871791"/>
            <a:ext cx="1651414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12x – 2y = 8</a:t>
            </a:r>
            <a:endParaRPr lang="en-GB" sz="1793" dirty="0"/>
          </a:p>
        </p:txBody>
      </p:sp>
      <p:sp>
        <p:nvSpPr>
          <p:cNvPr id="79" name="Rectangle 78"/>
          <p:cNvSpPr/>
          <p:nvPr/>
        </p:nvSpPr>
        <p:spPr>
          <a:xfrm>
            <a:off x="1761470" y="4211904"/>
            <a:ext cx="1515158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24 – 2y = 8</a:t>
            </a:r>
            <a:endParaRPr lang="en-GB" sz="1793" dirty="0"/>
          </a:p>
        </p:txBody>
      </p:sp>
      <p:sp>
        <p:nvSpPr>
          <p:cNvPr id="80" name="Rectangle 79"/>
          <p:cNvSpPr/>
          <p:nvPr/>
        </p:nvSpPr>
        <p:spPr>
          <a:xfrm>
            <a:off x="2402922" y="4563850"/>
            <a:ext cx="1455848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-2y </a:t>
            </a:r>
            <a:r>
              <a:rPr lang="en-GB" sz="1793" b="1" dirty="0">
                <a:latin typeface="Comic Sans MS" pitchFamily="66" charset="0"/>
              </a:rPr>
              <a:t>= </a:t>
            </a:r>
            <a:r>
              <a:rPr lang="en-GB" sz="1793" b="1" dirty="0">
                <a:latin typeface="Comic Sans MS" pitchFamily="66" charset="0"/>
              </a:rPr>
              <a:t>-16 </a:t>
            </a:r>
            <a:endParaRPr lang="en-GB" sz="1793" dirty="0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6443719" y="2838262"/>
            <a:ext cx="2448260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Add or subtract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(to </a:t>
            </a:r>
            <a:r>
              <a:rPr lang="en-GB" sz="1494" b="1" dirty="0">
                <a:solidFill>
                  <a:schemeClr val="tx2"/>
                </a:solidFill>
                <a:latin typeface="Comic Sans MS" pitchFamily="66" charset="0"/>
              </a:rPr>
              <a:t>eliminate)</a:t>
            </a:r>
            <a:endParaRPr lang="en-GB" sz="1494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01390" y="4907599"/>
            <a:ext cx="891591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y = 8</a:t>
            </a:r>
            <a:r>
              <a:rPr lang="en-GB" sz="1793" b="1" dirty="0">
                <a:latin typeface="Comic Sans MS" pitchFamily="66" charset="0"/>
              </a:rPr>
              <a:t> </a:t>
            </a:r>
            <a:endParaRPr lang="en-GB" sz="1793" dirty="0"/>
          </a:p>
        </p:txBody>
      </p:sp>
      <p:sp>
        <p:nvSpPr>
          <p:cNvPr id="25" name="TextBox 24"/>
          <p:cNvSpPr txBox="1"/>
          <p:nvPr/>
        </p:nvSpPr>
        <p:spPr>
          <a:xfrm>
            <a:off x="1526495" y="2481911"/>
            <a:ext cx="4573413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3" b="1" dirty="0">
                <a:latin typeface="Comic Sans MS" pitchFamily="66" charset="0"/>
              </a:rPr>
              <a:t>12x – 2y =  8</a:t>
            </a:r>
            <a:endParaRPr lang="en-GB" sz="1793" dirty="0">
              <a:latin typeface="Comic Sans MS" pitchFamily="66" charset="0"/>
            </a:endParaRPr>
          </a:p>
          <a:p>
            <a:r>
              <a:rPr lang="en-GB" sz="1793" b="1" dirty="0">
                <a:latin typeface="Comic Sans MS" pitchFamily="66" charset="0"/>
              </a:rPr>
              <a:t>10x + 2y = 36</a:t>
            </a:r>
            <a:endParaRPr lang="en-GB" sz="1793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1165" y="1822596"/>
            <a:ext cx="46198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x1</a:t>
            </a:r>
            <a:endParaRPr lang="en-GB" sz="1793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00258" y="2139176"/>
            <a:ext cx="46198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x2</a:t>
            </a:r>
            <a:endParaRPr lang="en-GB" sz="1793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1576875" y="3105063"/>
            <a:ext cx="2329985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1526495" y="3852395"/>
            <a:ext cx="2329985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0363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8" grpId="0"/>
      <p:bldP spid="60" grpId="0"/>
      <p:bldP spid="61" grpId="0" animBg="1"/>
      <p:bldP spid="62" grpId="0"/>
      <p:bldP spid="65" grpId="0" animBg="1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8" grpId="0"/>
      <p:bldP spid="79" grpId="0"/>
      <p:bldP spid="80" grpId="0"/>
      <p:bldP spid="23" grpId="0"/>
      <p:bldP spid="24" grpId="0"/>
      <p:bldP spid="25" grpId="0"/>
      <p:bldP spid="3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531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Microsoft YaHei</vt:lpstr>
      <vt:lpstr>Arial</vt:lpstr>
      <vt:lpstr>Calibri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Glover</cp:lastModifiedBy>
  <cp:revision>14</cp:revision>
  <dcterms:created xsi:type="dcterms:W3CDTF">2015-07-01T12:05:39Z</dcterms:created>
  <dcterms:modified xsi:type="dcterms:W3CDTF">2015-08-29T15:54:30Z</dcterms:modified>
</cp:coreProperties>
</file>