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2"/>
  </p:notesMasterIdLst>
  <p:sldIdLst>
    <p:sldId id="280" r:id="rId3"/>
    <p:sldId id="256" r:id="rId4"/>
    <p:sldId id="286" r:id="rId5"/>
    <p:sldId id="287" r:id="rId6"/>
    <p:sldId id="288" r:id="rId7"/>
    <p:sldId id="289" r:id="rId8"/>
    <p:sldId id="290" r:id="rId9"/>
    <p:sldId id="291" r:id="rId10"/>
    <p:sldId id="29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30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Comic Sans MS" pitchFamily="66" charset="0"/>
              </a:rPr>
              <a:t>Probing questions to check understanding:</a:t>
            </a:r>
          </a:p>
          <a:p>
            <a:endParaRPr lang="en-GB" sz="2000" u="none" dirty="0">
              <a:latin typeface="Comic Sans MS" pitchFamily="66" charset="0"/>
            </a:endParaRPr>
          </a:p>
          <a:p>
            <a:endParaRPr lang="en-GB" sz="2000" u="none" dirty="0">
              <a:latin typeface="Comic Sans MS" pitchFamily="66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  <a:r>
              <a:rPr lang="en-GB" sz="2400" dirty="0">
                <a:latin typeface="Comic Sans MS" pitchFamily="66" charset="0"/>
              </a:rPr>
              <a:t> and a wish (</a:t>
            </a:r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 </a:t>
            </a:r>
            <a:r>
              <a:rPr lang="en-GB" sz="2400" dirty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796136" y="2420888"/>
            <a:ext cx="3096344" cy="105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92" dirty="0">
                <a:latin typeface="Comic Sans MS" pitchFamily="66" charset="0"/>
              </a:rPr>
              <a:t>Complete the exit ticket,</a:t>
            </a:r>
            <a:r>
              <a:rPr lang="en-GB" sz="2092" baseline="0" dirty="0">
                <a:latin typeface="Comic Sans MS" pitchFamily="66" charset="0"/>
              </a:rPr>
              <a:t> making sure you justify each emoji.</a:t>
            </a:r>
            <a:endParaRPr lang="en-GB" sz="2092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796136" y="1812716"/>
            <a:ext cx="3096344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90" b="1" u="sng" dirty="0">
                <a:latin typeface="Comic Sans MS" pitchFamily="66" charset="0"/>
              </a:rPr>
              <a:t>Plenary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23245" t="21656" r="51851" b="16329"/>
          <a:stretch/>
        </p:blipFill>
        <p:spPr>
          <a:xfrm>
            <a:off x="2395772" y="1170911"/>
            <a:ext cx="324036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8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2123728" y="4293096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What did</a:t>
            </a:r>
            <a:r>
              <a:rPr lang="en-GB" sz="2400" baseline="0" dirty="0">
                <a:latin typeface="Comic Sans MS" pitchFamily="66" charset="0"/>
              </a:rPr>
              <a:t> you learn today? What did you find tricky? What can we do next time?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2123728" y="1327090"/>
            <a:ext cx="6768752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Comic Sans MS" pitchFamily="66" charset="0"/>
              </a:rPr>
              <a:t>Plenary</a:t>
            </a:r>
          </a:p>
        </p:txBody>
      </p:sp>
      <p:pic>
        <p:nvPicPr>
          <p:cNvPr id="6" name="Picture 5" descr="\\WGA-STH-FS1\STHLeadership$\dmoosajee\My Pictures\twitter plenary.png"/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950"/>
          <a:stretch/>
        </p:blipFill>
        <p:spPr bwMode="auto">
          <a:xfrm>
            <a:off x="2123729" y="2250392"/>
            <a:ext cx="6768752" cy="15795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2357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Monday, 11 February 2019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051720" y="255343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Tangents,</a:t>
            </a:r>
            <a:r>
              <a:rPr lang="en-GB" sz="1600" baseline="0" dirty="0">
                <a:latin typeface="Comic Sans MS" pitchFamily="66" charset="0"/>
              </a:rPr>
              <a:t> </a:t>
            </a:r>
            <a:r>
              <a:rPr lang="en-GB" sz="1600" baseline="0" dirty="0" err="1">
                <a:latin typeface="Comic Sans MS" pitchFamily="66" charset="0"/>
              </a:rPr>
              <a:t>Normals</a:t>
            </a:r>
            <a:r>
              <a:rPr lang="en-GB" sz="1600" baseline="0" dirty="0">
                <a:latin typeface="Comic Sans MS" pitchFamily="66" charset="0"/>
              </a:rPr>
              <a:t> and Stationary Points</a:t>
            </a:r>
            <a:endParaRPr lang="en-GB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Monday, 11 February 2019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51720" y="5949281"/>
            <a:ext cx="6903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Comic Sans MS" pitchFamily="66" charset="0"/>
              </a:rPr>
              <a:t>Keywords</a:t>
            </a:r>
          </a:p>
          <a:p>
            <a:r>
              <a:rPr lang="en-GB" sz="1600" dirty="0">
                <a:latin typeface="Comic Sans MS" pitchFamily="66" charset="0"/>
              </a:rPr>
              <a:t>Differentiate,</a:t>
            </a:r>
            <a:r>
              <a:rPr lang="en-GB" sz="1600" baseline="0" dirty="0">
                <a:latin typeface="Comic Sans MS" pitchFamily="66" charset="0"/>
              </a:rPr>
              <a:t> derivative, function, tangent, normal, stationary point, minimum, maximum, inflection, gradient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Comic Sans MS" pitchFamily="66" charset="0"/>
              </a:rPr>
              <a:t>Lesson Objectives</a:t>
            </a:r>
            <a:r>
              <a:rPr lang="en-GB" sz="1600" dirty="0">
                <a:latin typeface="Comic Sans MS" pitchFamily="66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Developing students will be able to calculate equations of tangents and normal of curves at a given point.</a:t>
            </a:r>
          </a:p>
          <a:p>
            <a:endParaRPr lang="en-GB" sz="1400" dirty="0">
              <a:latin typeface="Comic Sans MS" pitchFamily="66" charset="0"/>
            </a:endParaRPr>
          </a:p>
          <a:p>
            <a:r>
              <a:rPr lang="en-GB" sz="1400" dirty="0">
                <a:latin typeface="Comic Sans MS" pitchFamily="66" charset="0"/>
              </a:rPr>
              <a:t>Secure students will be able to find stationary points.</a:t>
            </a:r>
          </a:p>
          <a:p>
            <a:endParaRPr lang="en-GB" sz="1400" dirty="0">
              <a:latin typeface="Comic Sans MS" pitchFamily="66" charset="0"/>
            </a:endParaRPr>
          </a:p>
          <a:p>
            <a:r>
              <a:rPr lang="en-GB" sz="1400" dirty="0">
                <a:latin typeface="Comic Sans MS" pitchFamily="66" charset="0"/>
              </a:rPr>
              <a:t>Excelling students will be able to</a:t>
            </a:r>
            <a:r>
              <a:rPr lang="en-GB" sz="1400" baseline="0" dirty="0">
                <a:latin typeface="Comic Sans MS" pitchFamily="66" charset="0"/>
              </a:rPr>
              <a:t> determine the nature of stationary points.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0" y="255343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Tangents,</a:t>
            </a:r>
            <a:r>
              <a:rPr lang="en-GB" sz="1600" baseline="0" dirty="0">
                <a:latin typeface="Comic Sans MS" pitchFamily="66" charset="0"/>
              </a:rPr>
              <a:t> </a:t>
            </a:r>
            <a:r>
              <a:rPr lang="en-GB" sz="1600" baseline="0" dirty="0" err="1">
                <a:latin typeface="Comic Sans MS" pitchFamily="66" charset="0"/>
              </a:rPr>
              <a:t>Normals</a:t>
            </a:r>
            <a:r>
              <a:rPr lang="en-GB" sz="1600" baseline="0" dirty="0">
                <a:latin typeface="Comic Sans MS" pitchFamily="66" charset="0"/>
              </a:rPr>
              <a:t> and Stationary Points</a:t>
            </a:r>
            <a:endParaRPr lang="en-GB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3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12" Type="http://schemas.openxmlformats.org/officeDocument/2006/relationships/image" Target="../media/image42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png"/><Relationship Id="rId11" Type="http://schemas.openxmlformats.org/officeDocument/2006/relationships/image" Target="../media/image41.png"/><Relationship Id="rId5" Type="http://schemas.openxmlformats.org/officeDocument/2006/relationships/image" Target="../media/image36.png"/><Relationship Id="rId10" Type="http://schemas.openxmlformats.org/officeDocument/2006/relationships/image" Target="../media/image40.png"/><Relationship Id="rId4" Type="http://schemas.openxmlformats.org/officeDocument/2006/relationships/image" Target="../media/image35.png"/><Relationship Id="rId9" Type="http://schemas.openxmlformats.org/officeDocument/2006/relationships/image" Target="../media/image13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95736" y="1196752"/>
            <a:ext cx="66247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u="sng" dirty="0">
                <a:latin typeface="Comic Sans MS" panose="030F0702030302020204" pitchFamily="66" charset="0"/>
              </a:rPr>
              <a:t>Starter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2122878" y="1844824"/>
                <a:ext cx="669759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omic Sans MS" panose="030F0702030302020204" pitchFamily="66" charset="0"/>
                  </a:rPr>
                  <a:t>Find the equation of the line which is perpendicular to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GB" sz="2000" b="1" dirty="0">
                    <a:latin typeface="Comic Sans MS" panose="030F0702030302020204" pitchFamily="66" charset="0"/>
                  </a:rPr>
                  <a:t> </a:t>
                </a:r>
                <a:r>
                  <a:rPr lang="en-GB" sz="2000" dirty="0">
                    <a:latin typeface="Comic Sans MS" panose="030F0702030302020204" pitchFamily="66" charset="0"/>
                  </a:rPr>
                  <a:t>and passes through the point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b="1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2878" y="1844824"/>
                <a:ext cx="6697594" cy="707886"/>
              </a:xfrm>
              <a:prstGeom prst="rect">
                <a:avLst/>
              </a:prstGeom>
              <a:blipFill>
                <a:blip r:embed="rId2"/>
                <a:stretch>
                  <a:fillRect l="-910" t="-5172" r="-364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2191406" y="2761441"/>
                <a:ext cx="3056350" cy="5269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000" dirty="0">
                    <a:latin typeface="Comic Sans MS" panose="030F0702030302020204" pitchFamily="66" charset="0"/>
                  </a:rPr>
                  <a:t>Gradient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=−1÷−4=</m:t>
                    </m:r>
                    <m:f>
                      <m:f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1406" y="2761441"/>
                <a:ext cx="3056350" cy="526939"/>
              </a:xfrm>
              <a:prstGeom prst="rect">
                <a:avLst/>
              </a:prstGeom>
              <a:blipFill>
                <a:blip r:embed="rId3"/>
                <a:stretch>
                  <a:fillRect l="-1992" b="-81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2233088" y="3370282"/>
                <a:ext cx="240226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 baseline="-25000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GB" sz="2000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baseline="-25000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000" i="1" dirty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3088" y="3370282"/>
                <a:ext cx="2402261" cy="400110"/>
              </a:xfrm>
              <a:prstGeom prst="rect">
                <a:avLst/>
              </a:prstGeom>
              <a:blipFill>
                <a:blip r:embed="rId4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2315804" y="3861048"/>
                <a:ext cx="2184188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−3=</m:t>
                      </m:r>
                      <m:f>
                        <m:fPr>
                          <m:ctrlPr>
                            <a:rPr lang="en-GB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−2)</m:t>
                      </m:r>
                    </m:oMath>
                  </m:oMathPara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5804" y="3861048"/>
                <a:ext cx="2184188" cy="66851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/>
              <p:cNvSpPr/>
              <p:nvPr/>
            </p:nvSpPr>
            <p:spPr>
              <a:xfrm>
                <a:off x="2768730" y="4576978"/>
                <a:ext cx="1497911" cy="6748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baseline="-250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8730" y="4576978"/>
                <a:ext cx="1497911" cy="6748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38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611560" y="2260739"/>
            <a:ext cx="2736458" cy="2274320"/>
          </a:xfrm>
          <a:custGeom>
            <a:avLst/>
            <a:gdLst>
              <a:gd name="connsiteX0" fmla="*/ 0 w 2019868"/>
              <a:gd name="connsiteY0" fmla="*/ 1514902 h 1678749"/>
              <a:gd name="connsiteX1" fmla="*/ 791570 w 2019868"/>
              <a:gd name="connsiteY1" fmla="*/ 1678675 h 1678749"/>
              <a:gd name="connsiteX2" fmla="*/ 1351128 w 2019868"/>
              <a:gd name="connsiteY2" fmla="*/ 1528550 h 1678749"/>
              <a:gd name="connsiteX3" fmla="*/ 1787856 w 2019868"/>
              <a:gd name="connsiteY3" fmla="*/ 1064526 h 1678749"/>
              <a:gd name="connsiteX4" fmla="*/ 2019868 w 2019868"/>
              <a:gd name="connsiteY4" fmla="*/ 0 h 1678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9868" h="1678749">
                <a:moveTo>
                  <a:pt x="0" y="1514902"/>
                </a:moveTo>
                <a:cubicBezTo>
                  <a:pt x="283191" y="1595651"/>
                  <a:pt x="566382" y="1676400"/>
                  <a:pt x="791570" y="1678675"/>
                </a:cubicBezTo>
                <a:cubicBezTo>
                  <a:pt x="1016758" y="1680950"/>
                  <a:pt x="1185080" y="1630908"/>
                  <a:pt x="1351128" y="1528550"/>
                </a:cubicBezTo>
                <a:cubicBezTo>
                  <a:pt x="1517176" y="1426192"/>
                  <a:pt x="1676399" y="1319284"/>
                  <a:pt x="1787856" y="1064526"/>
                </a:cubicBezTo>
                <a:cubicBezTo>
                  <a:pt x="1899313" y="809768"/>
                  <a:pt x="1959590" y="404884"/>
                  <a:pt x="2019868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/>
          <p:cNvCxnSpPr/>
          <p:nvPr/>
        </p:nvCxnSpPr>
        <p:spPr>
          <a:xfrm>
            <a:off x="1001777" y="1675413"/>
            <a:ext cx="0" cy="39021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611560" y="4797152"/>
            <a:ext cx="327494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395029" y="1968076"/>
                <a:ext cx="11449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5029" y="1968076"/>
                <a:ext cx="1144929" cy="369332"/>
              </a:xfrm>
              <a:prstGeom prst="rect">
                <a:avLst/>
              </a:prstGeom>
              <a:blipFill>
                <a:blip r:embed="rId2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565587" y="4818037"/>
                <a:ext cx="3840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5587" y="4818037"/>
                <a:ext cx="384016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732033" y="1598744"/>
                <a:ext cx="3874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033" y="1598744"/>
                <a:ext cx="387414" cy="369332"/>
              </a:xfrm>
              <a:prstGeom prst="rect">
                <a:avLst/>
              </a:prstGeom>
              <a:blipFill>
                <a:blip r:embed="rId4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676047" y="485975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0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167358" y="4088119"/>
            <a:ext cx="4248472" cy="723759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4522151" y="3903453"/>
                <a:ext cx="105796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omic Sans MS" panose="030F0702030302020204" pitchFamily="66" charset="0"/>
                  </a:rPr>
                  <a:t>Tangent at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2151" y="3903453"/>
                <a:ext cx="1057961" cy="646331"/>
              </a:xfrm>
              <a:prstGeom prst="rect">
                <a:avLst/>
              </a:prstGeom>
              <a:blipFill>
                <a:blip r:embed="rId5"/>
                <a:stretch>
                  <a:fillRect l="-5202" t="-3774" r="-9827" b="-150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/>
          <p:nvPr/>
        </p:nvCxnSpPr>
        <p:spPr>
          <a:xfrm>
            <a:off x="1674600" y="2485446"/>
            <a:ext cx="592561" cy="339182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2387393" y="5670816"/>
                <a:ext cx="105796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omic Sans MS" panose="030F0702030302020204" pitchFamily="66" charset="0"/>
                  </a:rPr>
                  <a:t>Normal at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7393" y="5670816"/>
                <a:ext cx="1057961" cy="646331"/>
              </a:xfrm>
              <a:prstGeom prst="rect">
                <a:avLst/>
              </a:prstGeom>
              <a:blipFill>
                <a:blip r:embed="rId6"/>
                <a:stretch>
                  <a:fillRect l="-5202" t="-3774" r="-1156" b="-150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907704" y="4034681"/>
                <a:ext cx="4047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4034681"/>
                <a:ext cx="404797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/>
          <p:cNvSpPr/>
          <p:nvPr/>
        </p:nvSpPr>
        <p:spPr>
          <a:xfrm>
            <a:off x="1979788" y="4437504"/>
            <a:ext cx="97554" cy="9755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Explosion 2 20"/>
          <p:cNvSpPr/>
          <p:nvPr/>
        </p:nvSpPr>
        <p:spPr>
          <a:xfrm>
            <a:off x="4625265" y="1223388"/>
            <a:ext cx="4489421" cy="2228040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A tangent and a normal are perpendicular</a:t>
            </a:r>
          </a:p>
        </p:txBody>
      </p:sp>
      <p:sp>
        <p:nvSpPr>
          <p:cNvPr id="23" name="Explosion 2 22"/>
          <p:cNvSpPr/>
          <p:nvPr/>
        </p:nvSpPr>
        <p:spPr>
          <a:xfrm>
            <a:off x="4642924" y="3913393"/>
            <a:ext cx="6084610" cy="2631382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What can you remember about perpendicular gradients?</a:t>
            </a:r>
          </a:p>
        </p:txBody>
      </p:sp>
    </p:spTree>
    <p:extLst>
      <p:ext uri="{BB962C8B-B14F-4D97-AF65-F5344CB8AC3E}">
        <p14:creationId xmlns:p14="http://schemas.microsoft.com/office/powerpoint/2010/main" val="137352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21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051720" y="1124744"/>
                <a:ext cx="684076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u="sng" dirty="0">
                    <a:latin typeface="Comic Sans MS" panose="030F0702030302020204" pitchFamily="66" charset="0"/>
                  </a:rPr>
                  <a:t>Example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>
                    <a:latin typeface="Comic Sans MS" panose="030F0702030302020204" pitchFamily="66" charset="0"/>
                  </a:rPr>
                  <a:t>Find the equation of the normal to the curve with equation    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baseline="30000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+10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at the point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(−1, 2)</m:t>
                    </m:r>
                  </m:oMath>
                </a14:m>
                <a:endParaRPr lang="en-GB" baseline="300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1124744"/>
                <a:ext cx="6840760" cy="1200329"/>
              </a:xfrm>
              <a:prstGeom prst="rect">
                <a:avLst/>
              </a:prstGeom>
              <a:blipFill>
                <a:blip r:embed="rId2"/>
                <a:stretch>
                  <a:fillRect l="-802" t="-2551" b="-81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loud Callout 2"/>
              <p:cNvSpPr/>
              <p:nvPr/>
            </p:nvSpPr>
            <p:spPr>
              <a:xfrm>
                <a:off x="6516216" y="2200472"/>
                <a:ext cx="3168352" cy="1152128"/>
              </a:xfrm>
              <a:prstGeom prst="cloudCallout">
                <a:avLst>
                  <a:gd name="adj1" fmla="val -71551"/>
                  <a:gd name="adj2" fmla="val -16036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Start by finding the gradient of the tangent at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(−1, 2)</m:t>
                    </m:r>
                  </m:oMath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3" name="Cloud Callout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2200472"/>
                <a:ext cx="3168352" cy="1152128"/>
              </a:xfrm>
              <a:prstGeom prst="cloudCallout">
                <a:avLst>
                  <a:gd name="adj1" fmla="val -71551"/>
                  <a:gd name="adj2" fmla="val -16036"/>
                </a:avLst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267744" y="2391268"/>
                <a:ext cx="1533433" cy="4912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2391268"/>
                <a:ext cx="1533433" cy="491288"/>
              </a:xfrm>
              <a:prstGeom prst="rect">
                <a:avLst/>
              </a:prstGeom>
              <a:blipFill>
                <a:blip r:embed="rId4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2267744" y="2922290"/>
                <a:ext cx="1868717" cy="4912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=6</m:t>
                    </m:r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(−</m:t>
                    </m:r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1)</m:t>
                    </m:r>
                    <m:r>
                      <a:rPr lang="en-GB" i="1" baseline="3000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2922290"/>
                <a:ext cx="1868717" cy="491288"/>
              </a:xfrm>
              <a:prstGeom prst="rect">
                <a:avLst/>
              </a:prstGeom>
              <a:blipFill>
                <a:blip r:embed="rId5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4028134" y="2983268"/>
                <a:ext cx="7312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8134" y="2983268"/>
                <a:ext cx="73129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2266440" y="3413578"/>
                <a:ext cx="528439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the gradient of the tangent is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6440" y="3413578"/>
                <a:ext cx="5284395" cy="369332"/>
              </a:xfrm>
              <a:prstGeom prst="rect">
                <a:avLst/>
              </a:prstGeom>
              <a:blipFill>
                <a:blip r:embed="rId7"/>
                <a:stretch>
                  <a:fillRect l="-1038" t="-9836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2266440" y="3779748"/>
                <a:ext cx="5334089" cy="4834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the gradient of the normal is </a:t>
                </a:r>
                <a14:m>
                  <m:oMath xmlns:m="http://schemas.openxmlformats.org/officeDocument/2006/math">
                    <m: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6440" y="3779748"/>
                <a:ext cx="5334089" cy="483466"/>
              </a:xfrm>
              <a:prstGeom prst="rect">
                <a:avLst/>
              </a:prstGeom>
              <a:blipFill>
                <a:blip r:embed="rId8"/>
                <a:stretch>
                  <a:fillRect l="-1029" b="-8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2280868" y="4260350"/>
                <a:ext cx="21680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 baseline="-2500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 baseline="-2500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0868" y="4260350"/>
                <a:ext cx="2168094" cy="369332"/>
              </a:xfrm>
              <a:prstGeom prst="rect">
                <a:avLst/>
              </a:prstGeom>
              <a:blipFill>
                <a:blip r:embed="rId9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2266440" y="4629682"/>
                <a:ext cx="2472728" cy="4834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2=</m:t>
                    </m:r>
                    <m:r>
                      <a:rPr lang="en-GB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6440" y="4629682"/>
                <a:ext cx="2472728" cy="483466"/>
              </a:xfrm>
              <a:prstGeom prst="rect">
                <a:avLst/>
              </a:prstGeom>
              <a:blipFill>
                <a:blip r:embed="rId10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2700811" y="5107122"/>
                <a:ext cx="2175339" cy="4834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0811" y="5107122"/>
                <a:ext cx="2175339" cy="483466"/>
              </a:xfrm>
              <a:prstGeom prst="rect">
                <a:avLst/>
              </a:prstGeom>
              <a:blipFill>
                <a:blip r:embed="rId11"/>
                <a:stretch>
                  <a:fillRect b="-25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 flipV="1">
            <a:off x="4862663" y="5348855"/>
            <a:ext cx="789457" cy="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5864310" y="5107122"/>
                <a:ext cx="187397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+12</m:t>
                      </m:r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–23=0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4310" y="5107122"/>
                <a:ext cx="1873975" cy="369332"/>
              </a:xfrm>
              <a:prstGeom prst="rect">
                <a:avLst/>
              </a:prstGeom>
              <a:blipFill>
                <a:blip r:embed="rId1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90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771800" y="2780928"/>
            <a:ext cx="3956298" cy="2865643"/>
            <a:chOff x="2771800" y="3068960"/>
            <a:chExt cx="3956298" cy="2865643"/>
          </a:xfrm>
        </p:grpSpPr>
        <p:pic>
          <p:nvPicPr>
            <p:cNvPr id="1028" name="Picture 4" descr="Image result for stationary point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1800" y="3068960"/>
              <a:ext cx="3956298" cy="28656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TextBox 4"/>
                <p:cNvSpPr txBox="1"/>
                <p:nvPr/>
              </p:nvSpPr>
              <p:spPr>
                <a:xfrm>
                  <a:off x="5371287" y="5013176"/>
                  <a:ext cx="114492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GB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GB" dirty="0">
                    <a:solidFill>
                      <a:srgbClr val="FF0000"/>
                    </a:solidFill>
                    <a:latin typeface="Comic Sans MS" panose="030F0702030302020204" pitchFamily="66" charset="0"/>
                  </a:endParaRPr>
                </a:p>
              </p:txBody>
            </p:sp>
          </mc:Choice>
          <mc:Fallback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71287" y="5013176"/>
                  <a:ext cx="1144929" cy="369332"/>
                </a:xfrm>
                <a:prstGeom prst="rect">
                  <a:avLst/>
                </a:prstGeom>
                <a:blipFill>
                  <a:blip r:embed="rId3"/>
                  <a:stretch>
                    <a:fillRect b="-1475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TextBox 1"/>
          <p:cNvSpPr txBox="1"/>
          <p:nvPr/>
        </p:nvSpPr>
        <p:spPr>
          <a:xfrm>
            <a:off x="251520" y="1124744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A stationary point on a curve is any point where the curve has gradient zero. 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We can determine whether a stationary point is a </a:t>
            </a:r>
            <a:r>
              <a:rPr lang="en-GB" u="sng" dirty="0">
                <a:latin typeface="Comic Sans MS" panose="030F0702030302020204" pitchFamily="66" charset="0"/>
              </a:rPr>
              <a:t>local minimum</a:t>
            </a:r>
            <a:r>
              <a:rPr lang="en-GB" dirty="0">
                <a:latin typeface="Comic Sans MS" panose="030F0702030302020204" pitchFamily="66" charset="0"/>
              </a:rPr>
              <a:t>, </a:t>
            </a:r>
            <a:r>
              <a:rPr lang="en-GB" u="sng" dirty="0">
                <a:latin typeface="Comic Sans MS" panose="030F0702030302020204" pitchFamily="66" charset="0"/>
              </a:rPr>
              <a:t>local maximum </a:t>
            </a:r>
            <a:r>
              <a:rPr lang="en-GB" dirty="0">
                <a:latin typeface="Comic Sans MS" panose="030F0702030302020204" pitchFamily="66" charset="0"/>
              </a:rPr>
              <a:t>or </a:t>
            </a:r>
            <a:r>
              <a:rPr lang="en-GB" u="sng" dirty="0">
                <a:latin typeface="Comic Sans MS" panose="030F0702030302020204" pitchFamily="66" charset="0"/>
              </a:rPr>
              <a:t>point of inflection </a:t>
            </a:r>
            <a:r>
              <a:rPr lang="en-GB" dirty="0">
                <a:latin typeface="Comic Sans MS" panose="030F0702030302020204" pitchFamily="66" charset="0"/>
              </a:rPr>
              <a:t>by finding the second derivative at that point.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295636" y="5083329"/>
            <a:ext cx="1980220" cy="784807"/>
            <a:chOff x="1295636" y="5371361"/>
            <a:chExt cx="1980220" cy="784807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2267744" y="5371361"/>
              <a:ext cx="1008112" cy="36004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295636" y="5509837"/>
              <a:ext cx="12241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Local minimum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413597" y="3242600"/>
            <a:ext cx="2076347" cy="1465288"/>
            <a:chOff x="40889" y="5630846"/>
            <a:chExt cx="2076347" cy="1465288"/>
          </a:xfrm>
        </p:grpSpPr>
        <p:cxnSp>
          <p:nvCxnSpPr>
            <p:cNvPr id="11" name="Straight Arrow Connector 10"/>
            <p:cNvCxnSpPr/>
            <p:nvPr/>
          </p:nvCxnSpPr>
          <p:spPr>
            <a:xfrm flipH="1" flipV="1">
              <a:off x="40889" y="5630846"/>
              <a:ext cx="821729" cy="93044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893100" y="6449803"/>
              <a:ext cx="12241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Local maximum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427984" y="4707888"/>
            <a:ext cx="1224136" cy="1813943"/>
            <a:chOff x="1439652" y="4472930"/>
            <a:chExt cx="1224136" cy="1813943"/>
          </a:xfrm>
        </p:grpSpPr>
        <p:cxnSp>
          <p:nvCxnSpPr>
            <p:cNvPr id="15" name="Straight Arrow Connector 14"/>
            <p:cNvCxnSpPr/>
            <p:nvPr/>
          </p:nvCxnSpPr>
          <p:spPr>
            <a:xfrm flipH="1" flipV="1">
              <a:off x="1583668" y="4472930"/>
              <a:ext cx="288033" cy="116761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439652" y="5640542"/>
              <a:ext cx="12241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Point of inflection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823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40506" y="4699646"/>
                <a:ext cx="864096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omic Sans MS" panose="030F0702030302020204" pitchFamily="66" charset="0"/>
                  </a:rPr>
                  <a:t>If a function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has a stationary point when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, then: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b="1" dirty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’’(</m:t>
                    </m:r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)&gt;</m:t>
                    </m:r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, the point is a </a:t>
                </a:r>
                <a:r>
                  <a:rPr lang="en-GB" b="1" dirty="0">
                    <a:latin typeface="Comic Sans MS" panose="030F0702030302020204" pitchFamily="66" charset="0"/>
                  </a:rPr>
                  <a:t>local minimum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b="1" dirty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’’(</m:t>
                    </m:r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)&lt;</m:t>
                    </m:r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, the point is a </a:t>
                </a:r>
                <a:r>
                  <a:rPr lang="en-GB" b="1" dirty="0">
                    <a:latin typeface="Comic Sans MS" panose="030F0702030302020204" pitchFamily="66" charset="0"/>
                  </a:rPr>
                  <a:t>local maximum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’’(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)=0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, it could be a local minimum, local maximum or a point of inflection! You will need to look at points on either side to determine its nature.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506" y="4699646"/>
                <a:ext cx="8640960" cy="1754326"/>
              </a:xfrm>
              <a:prstGeom prst="rect">
                <a:avLst/>
              </a:prstGeom>
              <a:blipFill>
                <a:blip r:embed="rId2"/>
                <a:stretch>
                  <a:fillRect l="-564" t="-1736" b="-4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1403648" y="1196752"/>
            <a:ext cx="6629928" cy="3387499"/>
            <a:chOff x="1295636" y="1340768"/>
            <a:chExt cx="7484690" cy="3824231"/>
          </a:xfrm>
        </p:grpSpPr>
        <p:grpSp>
          <p:nvGrpSpPr>
            <p:cNvPr id="3" name="Group 2"/>
            <p:cNvGrpSpPr/>
            <p:nvPr/>
          </p:nvGrpSpPr>
          <p:grpSpPr>
            <a:xfrm>
              <a:off x="2771800" y="1340768"/>
              <a:ext cx="3956298" cy="2865643"/>
              <a:chOff x="2771800" y="3068960"/>
              <a:chExt cx="3956298" cy="2865643"/>
            </a:xfrm>
          </p:grpSpPr>
          <p:pic>
            <p:nvPicPr>
              <p:cNvPr id="1028" name="Picture 4" descr="Image result for stationary points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71800" y="3068960"/>
                <a:ext cx="3956298" cy="28656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5" name="TextBox 4"/>
                  <p:cNvSpPr txBox="1"/>
                  <p:nvPr/>
                </p:nvSpPr>
                <p:spPr>
                  <a:xfrm>
                    <a:off x="5278925" y="5013176"/>
                    <a:ext cx="1292539" cy="41694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GB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GB" dirty="0">
                      <a:solidFill>
                        <a:srgbClr val="FF0000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</mc:Choice>
            <mc:Fallback>
              <p:sp>
                <p:nvSpPr>
                  <p:cNvPr id="5" name="TextBox 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278925" y="5013176"/>
                    <a:ext cx="1292539" cy="416948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1500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8" name="Group 7"/>
            <p:cNvGrpSpPr/>
            <p:nvPr/>
          </p:nvGrpSpPr>
          <p:grpSpPr>
            <a:xfrm>
              <a:off x="1295636" y="3643169"/>
              <a:ext cx="1980220" cy="784807"/>
              <a:chOff x="1295636" y="5371361"/>
              <a:chExt cx="1980220" cy="784807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 flipV="1">
                <a:off x="2267744" y="5371361"/>
                <a:ext cx="1008112" cy="36004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Box 6"/>
              <p:cNvSpPr txBox="1"/>
              <p:nvPr/>
            </p:nvSpPr>
            <p:spPr>
              <a:xfrm>
                <a:off x="1295636" y="5509837"/>
                <a:ext cx="122413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omic Sans MS" panose="030F0702030302020204" pitchFamily="66" charset="0"/>
                  </a:rPr>
                  <a:t>Local minimum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6413597" y="1802440"/>
              <a:ext cx="2366729" cy="1548616"/>
              <a:chOff x="40889" y="5630846"/>
              <a:chExt cx="2366729" cy="1548616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 flipH="1" flipV="1">
                <a:off x="40889" y="5630846"/>
                <a:ext cx="821729" cy="930449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893100" y="6449803"/>
                <a:ext cx="1514518" cy="729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omic Sans MS" panose="030F0702030302020204" pitchFamily="66" charset="0"/>
                  </a:rPr>
                  <a:t>Local maximum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4427983" y="3267728"/>
              <a:ext cx="1460629" cy="1897271"/>
              <a:chOff x="1439651" y="4472930"/>
              <a:chExt cx="1460629" cy="1897271"/>
            </a:xfrm>
          </p:grpSpPr>
          <p:cxnSp>
            <p:nvCxnSpPr>
              <p:cNvPr id="15" name="Straight Arrow Connector 14"/>
              <p:cNvCxnSpPr/>
              <p:nvPr/>
            </p:nvCxnSpPr>
            <p:spPr>
              <a:xfrm flipH="1" flipV="1">
                <a:off x="1583668" y="4472930"/>
                <a:ext cx="288033" cy="116761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1439651" y="5640542"/>
                <a:ext cx="1460629" cy="729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omic Sans MS" panose="030F0702030302020204" pitchFamily="66" charset="0"/>
                  </a:rPr>
                  <a:t>Point of inflection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9026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51520" y="1124744"/>
                <a:ext cx="8640960" cy="13395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u="sng" dirty="0">
                    <a:latin typeface="Comic Sans MS" panose="030F0702030302020204" pitchFamily="66" charset="0"/>
                  </a:rPr>
                  <a:t>Example</a:t>
                </a:r>
              </a:p>
              <a:p>
                <a:r>
                  <a:rPr lang="en-GB" dirty="0">
                    <a:latin typeface="Comic Sans MS" panose="030F0702030302020204" pitchFamily="66" charset="0"/>
                  </a:rPr>
                  <a:t>Find the coordinates of the points where the gradient is zero on the curve </a:t>
                </a:r>
              </a:p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. Establish whether these points are local minimum points, local maximum points or points of inflection in each case.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8640960" cy="1339534"/>
              </a:xfrm>
              <a:prstGeom prst="rect">
                <a:avLst/>
              </a:prstGeom>
              <a:blipFill>
                <a:blip r:embed="rId2"/>
                <a:stretch>
                  <a:fillRect l="-564" t="-2283" b="-50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611560" y="2464278"/>
                <a:ext cx="2249077" cy="4849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baseline="30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464278"/>
                <a:ext cx="2249077" cy="4849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ular Callout 3"/>
          <p:cNvSpPr/>
          <p:nvPr/>
        </p:nvSpPr>
        <p:spPr>
          <a:xfrm>
            <a:off x="5940152" y="2512973"/>
            <a:ext cx="2448272" cy="388658"/>
          </a:xfrm>
          <a:prstGeom prst="wedgeRectCallout">
            <a:avLst>
              <a:gd name="adj1" fmla="val -61526"/>
              <a:gd name="adj2" fmla="val -3695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Step 1: differentiate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611560" y="2901631"/>
                <a:ext cx="2520280" cy="5024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=1−</m:t>
                    </m:r>
                    <m:sSup>
                      <m:sSupPr>
                        <m:ctrlPr>
                          <a:rPr lang="en-GB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=1−</m:t>
                    </m:r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GB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baseline="30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901631"/>
                <a:ext cx="2520280" cy="5024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ular Callout 5"/>
              <p:cNvSpPr/>
              <p:nvPr/>
            </p:nvSpPr>
            <p:spPr>
              <a:xfrm>
                <a:off x="5940152" y="3004260"/>
                <a:ext cx="2448272" cy="856788"/>
              </a:xfrm>
              <a:prstGeom prst="wedgeRectCallout">
                <a:avLst>
                  <a:gd name="adj1" fmla="val -61526"/>
                  <a:gd name="adj2" fmla="val -36954"/>
                </a:avLst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Step 2: solve with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>
          <p:sp>
            <p:nvSpPr>
              <p:cNvPr id="6" name="Rectangular Callout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3004260"/>
                <a:ext cx="2448272" cy="856788"/>
              </a:xfrm>
              <a:prstGeom prst="wedgeRectCallout">
                <a:avLst>
                  <a:gd name="adj1" fmla="val -61526"/>
                  <a:gd name="adj2" fmla="val -36954"/>
                </a:avLst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611560" y="3432654"/>
                <a:ext cx="2520280" cy="4849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1−</m:t>
                    </m:r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GB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baseline="30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432654"/>
                <a:ext cx="2520280" cy="4849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1871700" y="3502273"/>
                <a:ext cx="252028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⇒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GB" baseline="300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1700" y="3502273"/>
                <a:ext cx="2520280" cy="369332"/>
              </a:xfrm>
              <a:prstGeom prst="rect">
                <a:avLst/>
              </a:prstGeom>
              <a:blipFill>
                <a:blip r:embed="rId7"/>
                <a:stretch>
                  <a:fillRect l="-1937" t="-11667" b="-2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611560" y="3941224"/>
                <a:ext cx="460851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Stationary points at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(1, 2)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(−1, −2)</m:t>
                    </m:r>
                  </m:oMath>
                </a14:m>
                <a:endParaRPr lang="en-GB" baseline="300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941224"/>
                <a:ext cx="4608512" cy="369332"/>
              </a:xfrm>
              <a:prstGeom prst="rect">
                <a:avLst/>
              </a:prstGeom>
              <a:blipFill>
                <a:blip r:embed="rId8"/>
                <a:stretch>
                  <a:fillRect l="-1058" t="-8333" b="-2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ular Callout 10"/>
              <p:cNvSpPr/>
              <p:nvPr/>
            </p:nvSpPr>
            <p:spPr>
              <a:xfrm>
                <a:off x="5940152" y="3941224"/>
                <a:ext cx="2448272" cy="856788"/>
              </a:xfrm>
              <a:prstGeom prst="wedgeRectCallout">
                <a:avLst>
                  <a:gd name="adj1" fmla="val -61526"/>
                  <a:gd name="adj2" fmla="val -36954"/>
                </a:avLst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Step 3: calculate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b="0" i="1" baseline="300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  <m:r>
                          <a:rPr lang="en-GB" b="0" i="1" baseline="300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1" name="Rectangular Callout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3941224"/>
                <a:ext cx="2448272" cy="856788"/>
              </a:xfrm>
              <a:prstGeom prst="wedgeRectCallout">
                <a:avLst>
                  <a:gd name="adj1" fmla="val -61526"/>
                  <a:gd name="adj2" fmla="val -36954"/>
                </a:avLst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611560" y="4331121"/>
                <a:ext cx="2520280" cy="5024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b="0" i="1" baseline="30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baseline="30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GB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sSup>
                          <m:sSupPr>
                            <m:ctrlPr>
                              <a:rPr lang="en-GB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baseline="30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331121"/>
                <a:ext cx="2520280" cy="50244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ular Callout 12"/>
              <p:cNvSpPr/>
              <p:nvPr/>
            </p:nvSpPr>
            <p:spPr>
              <a:xfrm>
                <a:off x="5947815" y="4882636"/>
                <a:ext cx="2448272" cy="706604"/>
              </a:xfrm>
              <a:prstGeom prst="wedgeRectCallout">
                <a:avLst>
                  <a:gd name="adj1" fmla="val -61526"/>
                  <a:gd name="adj2" fmla="val -36954"/>
                </a:avLst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Step 4: substitute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values</a:t>
                </a:r>
              </a:p>
            </p:txBody>
          </p:sp>
        </mc:Choice>
        <mc:Fallback>
          <p:sp>
            <p:nvSpPr>
              <p:cNvPr id="13" name="Rectangular Callout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7815" y="4882636"/>
                <a:ext cx="2448272" cy="706604"/>
              </a:xfrm>
              <a:prstGeom prst="wedgeRectCallout">
                <a:avLst>
                  <a:gd name="adj1" fmla="val -61526"/>
                  <a:gd name="adj2" fmla="val -36954"/>
                </a:avLst>
              </a:prstGeom>
              <a:blipFill>
                <a:blip r:embed="rId11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611560" y="4869865"/>
                <a:ext cx="3096344" cy="4912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b="0" i="1" baseline="30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baseline="30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sSup>
                          <m:sSupPr>
                            <m:ctrlPr>
                              <a:rPr lang="en-GB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=2&gt;0</m:t>
                    </m:r>
                  </m:oMath>
                </a14:m>
                <a:endParaRPr lang="en-GB" baseline="300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869865"/>
                <a:ext cx="3096344" cy="491288"/>
              </a:xfrm>
              <a:prstGeom prst="rect">
                <a:avLst/>
              </a:prstGeom>
              <a:blipFill>
                <a:blip r:embed="rId12"/>
                <a:stretch>
                  <a:fillRect l="-1575" b="-87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3363474" y="4909600"/>
            <a:ext cx="18565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∴ local minimum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611560" y="5400888"/>
                <a:ext cx="4176464" cy="5270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b="0" i="1" baseline="30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baseline="30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sSup>
                          <m:sSupPr>
                            <m:ctrlPr>
                              <a:rPr lang="en-GB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(−1)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=−2</m:t>
                    </m:r>
                    <m: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endParaRPr lang="en-GB" baseline="300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5400888"/>
                <a:ext cx="4176464" cy="527004"/>
              </a:xfrm>
              <a:prstGeom prst="rect">
                <a:avLst/>
              </a:prstGeom>
              <a:blipFill>
                <a:blip r:embed="rId13"/>
                <a:stretch>
                  <a:fillRect l="-1168" b="-69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3995936" y="5445224"/>
            <a:ext cx="1917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∴ local maximum</a:t>
            </a:r>
          </a:p>
        </p:txBody>
      </p:sp>
    </p:spTree>
    <p:extLst>
      <p:ext uri="{BB962C8B-B14F-4D97-AF65-F5344CB8AC3E}">
        <p14:creationId xmlns:p14="http://schemas.microsoft.com/office/powerpoint/2010/main" val="274373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 animBg="1"/>
      <p:bldP spid="7" grpId="0"/>
      <p:bldP spid="8" grpId="0"/>
      <p:bldP spid="10" grpId="0"/>
      <p:bldP spid="11" grpId="0" animBg="1"/>
      <p:bldP spid="12" grpId="0"/>
      <p:bldP spid="13" grpId="0" animBg="1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8243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203848" y="1268760"/>
                <a:ext cx="4320480" cy="36922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1" u="sng" dirty="0">
                    <a:latin typeface="Comic Sans MS" panose="030F0702030302020204" pitchFamily="66" charset="0"/>
                  </a:rPr>
                  <a:t>Answers</a:t>
                </a:r>
                <a:endParaRPr lang="en-GB" sz="2000" b="1" u="sng" dirty="0">
                  <a:latin typeface="Comic Sans MS" panose="030F0702030302020204" pitchFamily="66" charset="0"/>
                </a:endParaRP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1.	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–6=0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2.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–48=0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3a.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62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27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is a local minimum</a:t>
                </a: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(−2, 15)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is a local maximum</a:t>
                </a: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  b.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(−3, 1)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is a local maximum</a:t>
                </a: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(−1, −3)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is a local minimum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1268760"/>
                <a:ext cx="4320480" cy="3692293"/>
              </a:xfrm>
              <a:prstGeom prst="rect">
                <a:avLst/>
              </a:prstGeom>
              <a:blipFill>
                <a:blip r:embed="rId2"/>
                <a:stretch>
                  <a:fillRect l="-1554" t="-1320" r="-424" b="-18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2581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7592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510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 Math</vt:lpstr>
      <vt:lpstr>Comic Sans MS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65</cp:revision>
  <dcterms:created xsi:type="dcterms:W3CDTF">2015-07-01T12:05:39Z</dcterms:created>
  <dcterms:modified xsi:type="dcterms:W3CDTF">2019-02-11T16:04:15Z</dcterms:modified>
</cp:coreProperties>
</file>