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1"/>
  </p:notesMasterIdLst>
  <p:sldIdLst>
    <p:sldId id="284" r:id="rId3"/>
    <p:sldId id="281" r:id="rId4"/>
    <p:sldId id="285" r:id="rId5"/>
    <p:sldId id="286" r:id="rId6"/>
    <p:sldId id="298"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46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5373" autoAdjust="0"/>
  </p:normalViewPr>
  <p:slideViewPr>
    <p:cSldViewPr>
      <p:cViewPr varScale="1">
        <p:scale>
          <a:sx n="87" d="100"/>
          <a:sy n="87" d="100"/>
        </p:scale>
        <p:origin x="819"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09/02/2019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F22B3F-CFD1-4D08-88A2-9C0473CAC2BE}" type="slidenum">
              <a:rPr lang="en-GB" smtClean="0"/>
              <a:t>1</a:t>
            </a:fld>
            <a:endParaRPr lang="en-GB"/>
          </a:p>
        </p:txBody>
      </p:sp>
    </p:spTree>
    <p:extLst>
      <p:ext uri="{BB962C8B-B14F-4D97-AF65-F5344CB8AC3E}">
        <p14:creationId xmlns:p14="http://schemas.microsoft.com/office/powerpoint/2010/main" val="1950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F22B3F-CFD1-4D08-88A2-9C0473CAC2BE}" type="slidenum">
              <a:rPr lang="en-GB" smtClean="0"/>
              <a:t>86</a:t>
            </a:fld>
            <a:endParaRPr lang="en-GB"/>
          </a:p>
        </p:txBody>
      </p:sp>
    </p:spTree>
    <p:extLst>
      <p:ext uri="{BB962C8B-B14F-4D97-AF65-F5344CB8AC3E}">
        <p14:creationId xmlns:p14="http://schemas.microsoft.com/office/powerpoint/2010/main" val="212135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a:latin typeface="Comic Sans MS" pitchFamily="66" charset="0"/>
              </a:rPr>
              <a:t>Probing questions to check understanding:</a:t>
            </a:r>
          </a:p>
          <a:p>
            <a:endParaRPr lang="en-GB" sz="2000" u="none" dirty="0">
              <a:latin typeface="Comic Sans MS" pitchFamily="66" charset="0"/>
            </a:endParaRPr>
          </a:p>
          <a:p>
            <a:endParaRPr lang="en-GB" sz="2000" u="none" dirty="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11448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796136" y="2420888"/>
            <a:ext cx="3096344" cy="1058175"/>
          </a:xfrm>
          <a:prstGeom prst="rect">
            <a:avLst/>
          </a:prstGeom>
          <a:noFill/>
        </p:spPr>
        <p:txBody>
          <a:bodyPr wrap="square" rtlCol="0">
            <a:spAutoFit/>
          </a:bodyPr>
          <a:lstStyle/>
          <a:p>
            <a:r>
              <a:rPr lang="en-GB" sz="2092" dirty="0">
                <a:latin typeface="Comic Sans MS" pitchFamily="66" charset="0"/>
              </a:rPr>
              <a:t>Complete the exit ticket,</a:t>
            </a:r>
            <a:r>
              <a:rPr lang="en-GB" sz="2092" baseline="0" dirty="0">
                <a:latin typeface="Comic Sans MS" pitchFamily="66" charset="0"/>
              </a:rPr>
              <a:t> making sure you justify each emoji.</a:t>
            </a:r>
            <a:endParaRPr lang="en-GB" sz="2092" dirty="0">
              <a:latin typeface="Comic Sans MS" pitchFamily="66" charset="0"/>
            </a:endParaRPr>
          </a:p>
        </p:txBody>
      </p:sp>
      <p:sp>
        <p:nvSpPr>
          <p:cNvPr id="4" name="TextBox 3"/>
          <p:cNvSpPr txBox="1"/>
          <p:nvPr userDrawn="1"/>
        </p:nvSpPr>
        <p:spPr>
          <a:xfrm>
            <a:off x="5796136" y="1812716"/>
            <a:ext cx="3096344" cy="460126"/>
          </a:xfrm>
          <a:prstGeom prst="rect">
            <a:avLst/>
          </a:prstGeom>
          <a:noFill/>
        </p:spPr>
        <p:txBody>
          <a:bodyPr wrap="square" rtlCol="0">
            <a:spAutoFit/>
          </a:bodyPr>
          <a:lstStyle/>
          <a:p>
            <a:r>
              <a:rPr lang="en-GB" sz="2390" b="1" u="sng" dirty="0">
                <a:latin typeface="Comic Sans MS" pitchFamily="66" charset="0"/>
              </a:rPr>
              <a:t>Plenary</a:t>
            </a:r>
          </a:p>
        </p:txBody>
      </p:sp>
      <p:pic>
        <p:nvPicPr>
          <p:cNvPr id="5" name="Picture 4"/>
          <p:cNvPicPr>
            <a:picLocks noChangeAspect="1"/>
          </p:cNvPicPr>
          <p:nvPr userDrawn="1"/>
        </p:nvPicPr>
        <p:blipFill rotWithShape="1">
          <a:blip r:embed="rId2"/>
          <a:srcRect l="23245" t="21656" r="51851" b="16329"/>
          <a:stretch/>
        </p:blipFill>
        <p:spPr>
          <a:xfrm>
            <a:off x="2395772" y="1170911"/>
            <a:ext cx="3240360" cy="4536504"/>
          </a:xfrm>
          <a:prstGeom prst="rect">
            <a:avLst/>
          </a:prstGeom>
        </p:spPr>
      </p:pic>
    </p:spTree>
    <p:extLst>
      <p:ext uri="{BB962C8B-B14F-4D97-AF65-F5344CB8AC3E}">
        <p14:creationId xmlns:p14="http://schemas.microsoft.com/office/powerpoint/2010/main" val="29990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2123728" y="4293096"/>
            <a:ext cx="6768752" cy="830997"/>
          </a:xfrm>
          <a:prstGeom prst="rect">
            <a:avLst/>
          </a:prstGeom>
          <a:noFill/>
        </p:spPr>
        <p:txBody>
          <a:bodyPr wrap="square" rtlCol="0">
            <a:spAutoFit/>
          </a:bodyPr>
          <a:lstStyle/>
          <a:p>
            <a:pPr algn="ctr"/>
            <a:r>
              <a:rPr lang="en-GB" sz="2400" dirty="0">
                <a:latin typeface="Comic Sans MS" pitchFamily="66" charset="0"/>
              </a:rPr>
              <a:t>What did</a:t>
            </a:r>
            <a:r>
              <a:rPr lang="en-GB" sz="2400" baseline="0" dirty="0">
                <a:latin typeface="Comic Sans MS" pitchFamily="66" charset="0"/>
              </a:rPr>
              <a:t> you learn today? What did you find tricky? What can we do next time?</a:t>
            </a:r>
            <a:endParaRPr lang="en-GB" sz="2400" dirty="0">
              <a:latin typeface="Comic Sans MS" pitchFamily="66" charset="0"/>
            </a:endParaRPr>
          </a:p>
        </p:txBody>
      </p:sp>
      <p:sp>
        <p:nvSpPr>
          <p:cNvPr id="4" name="TextBox 3"/>
          <p:cNvSpPr txBox="1"/>
          <p:nvPr userDrawn="1"/>
        </p:nvSpPr>
        <p:spPr>
          <a:xfrm>
            <a:off x="2123728" y="1327090"/>
            <a:ext cx="6768752" cy="460126"/>
          </a:xfrm>
          <a:prstGeom prst="rect">
            <a:avLst/>
          </a:prstGeom>
          <a:noFill/>
        </p:spPr>
        <p:txBody>
          <a:bodyPr wrap="square" rtlCol="0">
            <a:spAutoFit/>
          </a:bodyPr>
          <a:lstStyle/>
          <a:p>
            <a:pPr algn="ctr"/>
            <a:r>
              <a:rPr lang="en-GB" sz="2400" b="1" u="sng" dirty="0">
                <a:latin typeface="Comic Sans MS" pitchFamily="66" charset="0"/>
              </a:rPr>
              <a:t>Plenary</a:t>
            </a:r>
          </a:p>
        </p:txBody>
      </p:sp>
      <p:pic>
        <p:nvPicPr>
          <p:cNvPr id="6" name="Picture 5" descr="\\WGA-STH-FS1\STHLeadership$\dmoosajee\My Pictures\twitter plenary.png"/>
          <p:cNvPicPr/>
          <p:nvPr userDrawn="1"/>
        </p:nvPicPr>
        <p:blipFill rotWithShape="1">
          <a:blip r:embed="rId2">
            <a:extLst>
              <a:ext uri="{28A0092B-C50C-407E-A947-70E740481C1C}">
                <a14:useLocalDpi xmlns:a14="http://schemas.microsoft.com/office/drawing/2010/main" val="0"/>
              </a:ext>
            </a:extLst>
          </a:blip>
          <a:srcRect b="66950"/>
          <a:stretch/>
        </p:blipFill>
        <p:spPr bwMode="auto">
          <a:xfrm>
            <a:off x="2123729" y="2250392"/>
            <a:ext cx="6768752" cy="1579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5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Saturday, 09 February 2019</a:t>
            </a:fld>
            <a:endParaRPr lang="en-GB" sz="1600" dirty="0">
              <a:latin typeface="Comic Sans MS" pitchFamily="66" charset="0"/>
            </a:endParaRPr>
          </a:p>
        </p:txBody>
      </p:sp>
      <p:sp>
        <p:nvSpPr>
          <p:cNvPr id="19" name="TextBox 18"/>
          <p:cNvSpPr txBox="1"/>
          <p:nvPr userDrawn="1"/>
        </p:nvSpPr>
        <p:spPr>
          <a:xfrm>
            <a:off x="2070901" y="251937"/>
            <a:ext cx="3329192" cy="584775"/>
          </a:xfrm>
          <a:prstGeom prst="rect">
            <a:avLst/>
          </a:prstGeom>
          <a:noFill/>
        </p:spPr>
        <p:txBody>
          <a:bodyPr wrap="square" rtlCol="0">
            <a:spAutoFit/>
          </a:bodyPr>
          <a:lstStyle/>
          <a:p>
            <a:pPr algn="ctr"/>
            <a:r>
              <a:rPr lang="en-GB" sz="1600" dirty="0">
                <a:latin typeface="Comic Sans MS" pitchFamily="66" charset="0"/>
              </a:rPr>
              <a:t>Starter Pack</a:t>
            </a:r>
          </a:p>
          <a:p>
            <a:pPr algn="ctr"/>
            <a:r>
              <a:rPr lang="en-GB" sz="1600" dirty="0">
                <a:latin typeface="Comic Sans MS" pitchFamily="66" charset="0"/>
              </a:rPr>
              <a:t>Aiming for Grade 9</a:t>
            </a:r>
          </a:p>
        </p:txBody>
      </p:sp>
      <p:pic>
        <p:nvPicPr>
          <p:cNvPr id="1026" name="Picture 2" descr="Image result for house clipart">
            <a:hlinkClick r:id="rId7" action="ppaction://hlinksldjump"/>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04" y="6544638"/>
            <a:ext cx="311969" cy="3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Saturday, 09 February 2019</a:t>
            </a:fld>
            <a:endParaRPr lang="en-GB" sz="1600" dirty="0">
              <a:latin typeface="Comic Sans MS" pitchFamily="66" charset="0"/>
            </a:endParaRPr>
          </a:p>
        </p:txBody>
      </p:sp>
      <p:sp>
        <p:nvSpPr>
          <p:cNvPr id="17" name="TextBox 16"/>
          <p:cNvSpPr txBox="1"/>
          <p:nvPr userDrawn="1"/>
        </p:nvSpPr>
        <p:spPr>
          <a:xfrm>
            <a:off x="2051720" y="5949281"/>
            <a:ext cx="6903178" cy="584775"/>
          </a:xfrm>
          <a:prstGeom prst="rect">
            <a:avLst/>
          </a:prstGeom>
          <a:noFill/>
        </p:spPr>
        <p:txBody>
          <a:bodyPr wrap="square" rtlCol="0">
            <a:spAutoFit/>
          </a:bodyPr>
          <a:lstStyle/>
          <a:p>
            <a:r>
              <a:rPr lang="en-GB" sz="1600" u="sng" dirty="0">
                <a:latin typeface="Comic Sans MS" pitchFamily="66" charset="0"/>
              </a:rPr>
              <a:t>Keywords</a:t>
            </a:r>
          </a:p>
          <a:p>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a:latin typeface="Comic Sans MS" pitchFamily="66" charset="0"/>
              </a:rPr>
              <a:t>Lesson Objectives</a:t>
            </a:r>
            <a:r>
              <a:rPr lang="en-GB" sz="1600" dirty="0">
                <a:latin typeface="Comic Sans MS" pitchFamily="66" charset="0"/>
              </a:rPr>
              <a:t>:</a:t>
            </a:r>
          </a:p>
        </p:txBody>
      </p:sp>
      <p:sp>
        <p:nvSpPr>
          <p:cNvPr id="18" name="TextBox 17"/>
          <p:cNvSpPr txBox="1"/>
          <p:nvPr userDrawn="1"/>
        </p:nvSpPr>
        <p:spPr>
          <a:xfrm>
            <a:off x="179513" y="1844824"/>
            <a:ext cx="1714499" cy="2031325"/>
          </a:xfrm>
          <a:prstGeom prst="rect">
            <a:avLst/>
          </a:prstGeom>
          <a:noFill/>
        </p:spPr>
        <p:txBody>
          <a:bodyPr wrap="square" rtlCol="0">
            <a:spAutoFit/>
          </a:bodyPr>
          <a:lstStyle/>
          <a:p>
            <a:r>
              <a:rPr lang="en-GB" sz="1400" dirty="0">
                <a:latin typeface="Comic Sans MS" pitchFamily="66" charset="0"/>
              </a:rPr>
              <a:t>Developing students will be able to </a:t>
            </a:r>
          </a:p>
          <a:p>
            <a:endParaRPr lang="en-GB" sz="1400" dirty="0">
              <a:latin typeface="Comic Sans MS" pitchFamily="66" charset="0"/>
            </a:endParaRPr>
          </a:p>
          <a:p>
            <a:r>
              <a:rPr lang="en-GB" sz="1400" dirty="0">
                <a:latin typeface="Comic Sans MS" pitchFamily="66" charset="0"/>
              </a:rPr>
              <a:t>Secure students will be able to </a:t>
            </a:r>
          </a:p>
          <a:p>
            <a:endParaRPr lang="en-GB" sz="1400" dirty="0">
              <a:latin typeface="Comic Sans MS" pitchFamily="66" charset="0"/>
            </a:endParaRPr>
          </a:p>
          <a:p>
            <a:r>
              <a:rPr lang="en-GB" sz="1400" dirty="0">
                <a:latin typeface="Comic Sans MS" pitchFamily="66" charset="0"/>
              </a:rPr>
              <a:t>Excelling students will be able to</a:t>
            </a:r>
            <a:r>
              <a:rPr lang="en-GB" sz="1400" baseline="0" dirty="0">
                <a:latin typeface="Comic Sans MS" pitchFamily="66" charset="0"/>
              </a:rPr>
              <a:t> </a:t>
            </a:r>
            <a:endParaRPr lang="en-GB" sz="1400" dirty="0">
              <a:latin typeface="Comic Sans MS" pitchFamily="66" charset="0"/>
            </a:endParaRPr>
          </a:p>
        </p:txBody>
      </p:sp>
      <p:sp>
        <p:nvSpPr>
          <p:cNvPr id="19" name="TextBox 18"/>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Title</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12.jpeg"/><Relationship Id="rId4" Type="http://schemas.openxmlformats.org/officeDocument/2006/relationships/slide" Target="slide3.xml"/><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4.png"/><Relationship Id="rId2" Type="http://schemas.openxmlformats.org/officeDocument/2006/relationships/image" Target="../media/image30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1.xml"/><Relationship Id="rId26" Type="http://schemas.openxmlformats.org/officeDocument/2006/relationships/slide" Target="slide29.xml"/><Relationship Id="rId39" Type="http://schemas.openxmlformats.org/officeDocument/2006/relationships/slide" Target="slide42.xml"/><Relationship Id="rId21" Type="http://schemas.openxmlformats.org/officeDocument/2006/relationships/slide" Target="slide24.xml"/><Relationship Id="rId34" Type="http://schemas.openxmlformats.org/officeDocument/2006/relationships/slide" Target="slide37.xml"/><Relationship Id="rId42" Type="http://schemas.openxmlformats.org/officeDocument/2006/relationships/slide" Target="slide45.xml"/><Relationship Id="rId47" Type="http://schemas.openxmlformats.org/officeDocument/2006/relationships/slide" Target="slide50.xml"/><Relationship Id="rId50" Type="http://schemas.openxmlformats.org/officeDocument/2006/relationships/slide" Target="slide53.xml"/><Relationship Id="rId55" Type="http://schemas.openxmlformats.org/officeDocument/2006/relationships/slide" Target="slide58.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28.xml"/><Relationship Id="rId33" Type="http://schemas.openxmlformats.org/officeDocument/2006/relationships/slide" Target="slide36.xml"/><Relationship Id="rId38" Type="http://schemas.openxmlformats.org/officeDocument/2006/relationships/slide" Target="slide41.xml"/><Relationship Id="rId46" Type="http://schemas.openxmlformats.org/officeDocument/2006/relationships/slide" Target="slide49.xml"/><Relationship Id="rId2" Type="http://schemas.openxmlformats.org/officeDocument/2006/relationships/slide" Target="slide5.xml"/><Relationship Id="rId16" Type="http://schemas.openxmlformats.org/officeDocument/2006/relationships/slide" Target="slide19.xml"/><Relationship Id="rId20" Type="http://schemas.openxmlformats.org/officeDocument/2006/relationships/slide" Target="slide23.xml"/><Relationship Id="rId29" Type="http://schemas.openxmlformats.org/officeDocument/2006/relationships/slide" Target="slide32.xml"/><Relationship Id="rId41" Type="http://schemas.openxmlformats.org/officeDocument/2006/relationships/slide" Target="slide44.xml"/><Relationship Id="rId54" Type="http://schemas.openxmlformats.org/officeDocument/2006/relationships/slide" Target="slide5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27.xml"/><Relationship Id="rId32" Type="http://schemas.openxmlformats.org/officeDocument/2006/relationships/slide" Target="slide35.xml"/><Relationship Id="rId37" Type="http://schemas.openxmlformats.org/officeDocument/2006/relationships/slide" Target="slide40.xml"/><Relationship Id="rId40" Type="http://schemas.openxmlformats.org/officeDocument/2006/relationships/slide" Target="slide43.xml"/><Relationship Id="rId45" Type="http://schemas.openxmlformats.org/officeDocument/2006/relationships/slide" Target="slide48.xml"/><Relationship Id="rId53" Type="http://schemas.openxmlformats.org/officeDocument/2006/relationships/slide" Target="slide56.xml"/><Relationship Id="rId5" Type="http://schemas.openxmlformats.org/officeDocument/2006/relationships/slide" Target="slide8.xml"/><Relationship Id="rId15" Type="http://schemas.openxmlformats.org/officeDocument/2006/relationships/slide" Target="slide18.xml"/><Relationship Id="rId23" Type="http://schemas.openxmlformats.org/officeDocument/2006/relationships/slide" Target="slide26.xml"/><Relationship Id="rId28" Type="http://schemas.openxmlformats.org/officeDocument/2006/relationships/slide" Target="slide31.xml"/><Relationship Id="rId36" Type="http://schemas.openxmlformats.org/officeDocument/2006/relationships/slide" Target="slide39.xml"/><Relationship Id="rId49" Type="http://schemas.openxmlformats.org/officeDocument/2006/relationships/slide" Target="slide52.xml"/><Relationship Id="rId57" Type="http://schemas.openxmlformats.org/officeDocument/2006/relationships/slide" Target="slide60.xml"/><Relationship Id="rId10" Type="http://schemas.openxmlformats.org/officeDocument/2006/relationships/slide" Target="slide13.xml"/><Relationship Id="rId19" Type="http://schemas.openxmlformats.org/officeDocument/2006/relationships/slide" Target="slide22.xml"/><Relationship Id="rId31" Type="http://schemas.openxmlformats.org/officeDocument/2006/relationships/slide" Target="slide34.xml"/><Relationship Id="rId44" Type="http://schemas.openxmlformats.org/officeDocument/2006/relationships/slide" Target="slide47.xml"/><Relationship Id="rId52" Type="http://schemas.openxmlformats.org/officeDocument/2006/relationships/slide" Target="slide55.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5.xml"/><Relationship Id="rId27" Type="http://schemas.openxmlformats.org/officeDocument/2006/relationships/slide" Target="slide30.xml"/><Relationship Id="rId30" Type="http://schemas.openxmlformats.org/officeDocument/2006/relationships/slide" Target="slide33.xml"/><Relationship Id="rId35" Type="http://schemas.openxmlformats.org/officeDocument/2006/relationships/slide" Target="slide38.xml"/><Relationship Id="rId43" Type="http://schemas.openxmlformats.org/officeDocument/2006/relationships/slide" Target="slide46.xml"/><Relationship Id="rId48" Type="http://schemas.openxmlformats.org/officeDocument/2006/relationships/slide" Target="slide51.xml"/><Relationship Id="rId56" Type="http://schemas.openxmlformats.org/officeDocument/2006/relationships/slide" Target="slide59.xml"/><Relationship Id="rId8" Type="http://schemas.openxmlformats.org/officeDocument/2006/relationships/slide" Target="slide11.xml"/><Relationship Id="rId51" Type="http://schemas.openxmlformats.org/officeDocument/2006/relationships/slide" Target="slide54.xml"/><Relationship Id="rId3"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3.jpeg"/><Relationship Id="rId7" Type="http://schemas.openxmlformats.org/officeDocument/2006/relationships/image" Target="../media/image191.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61.png"/><Relationship Id="rId5" Type="http://schemas.openxmlformats.org/officeDocument/2006/relationships/image" Target="../media/image250.png"/><Relationship Id="rId4" Type="http://schemas.openxmlformats.org/officeDocument/2006/relationships/image" Target="../media/image14.png"/><Relationship Id="rId9" Type="http://schemas.openxmlformats.org/officeDocument/2006/relationships/image" Target="../media/image2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8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1.png"/><Relationship Id="rId2" Type="http://schemas.openxmlformats.org/officeDocument/2006/relationships/image" Target="../media/image37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0.png"/><Relationship Id="rId4" Type="http://schemas.openxmlformats.org/officeDocument/2006/relationships/image" Target="../media/image381.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22.png"/></Relationships>
</file>

<file path=ppt/slides/_rels/slide3.xml.rels><?xml version="1.0" encoding="UTF-8" standalone="yes"?>
<Relationships xmlns="http://schemas.openxmlformats.org/package/2006/relationships"><Relationship Id="rId13" Type="http://schemas.openxmlformats.org/officeDocument/2006/relationships/slide" Target="slide72.xml"/><Relationship Id="rId18" Type="http://schemas.openxmlformats.org/officeDocument/2006/relationships/slide" Target="slide77.xml"/><Relationship Id="rId26" Type="http://schemas.openxmlformats.org/officeDocument/2006/relationships/slide" Target="slide85.xml"/><Relationship Id="rId39" Type="http://schemas.openxmlformats.org/officeDocument/2006/relationships/slide" Target="slide14.xml"/><Relationship Id="rId21" Type="http://schemas.openxmlformats.org/officeDocument/2006/relationships/slide" Target="slide80.xml"/><Relationship Id="rId34" Type="http://schemas.openxmlformats.org/officeDocument/2006/relationships/slide" Target="slide9.xml"/><Relationship Id="rId42" Type="http://schemas.openxmlformats.org/officeDocument/2006/relationships/slide" Target="slide17.xml"/><Relationship Id="rId47" Type="http://schemas.openxmlformats.org/officeDocument/2006/relationships/slide" Target="slide22.xml"/><Relationship Id="rId50" Type="http://schemas.openxmlformats.org/officeDocument/2006/relationships/slide" Target="slide25.xml"/><Relationship Id="rId55" Type="http://schemas.openxmlformats.org/officeDocument/2006/relationships/slide" Target="slide30.xml"/><Relationship Id="rId7" Type="http://schemas.openxmlformats.org/officeDocument/2006/relationships/slide" Target="slide66.xml"/><Relationship Id="rId12" Type="http://schemas.openxmlformats.org/officeDocument/2006/relationships/slide" Target="slide71.xml"/><Relationship Id="rId17" Type="http://schemas.openxmlformats.org/officeDocument/2006/relationships/slide" Target="slide76.xml"/><Relationship Id="rId25" Type="http://schemas.openxmlformats.org/officeDocument/2006/relationships/slide" Target="slide84.xml"/><Relationship Id="rId33" Type="http://schemas.openxmlformats.org/officeDocument/2006/relationships/slide" Target="slide8.xml"/><Relationship Id="rId38" Type="http://schemas.openxmlformats.org/officeDocument/2006/relationships/slide" Target="slide13.xml"/><Relationship Id="rId46" Type="http://schemas.openxmlformats.org/officeDocument/2006/relationships/slide" Target="slide21.xml"/><Relationship Id="rId2" Type="http://schemas.openxmlformats.org/officeDocument/2006/relationships/slide" Target="slide61.xml"/><Relationship Id="rId16" Type="http://schemas.openxmlformats.org/officeDocument/2006/relationships/slide" Target="slide75.xml"/><Relationship Id="rId20" Type="http://schemas.openxmlformats.org/officeDocument/2006/relationships/slide" Target="slide79.xml"/><Relationship Id="rId29" Type="http://schemas.openxmlformats.org/officeDocument/2006/relationships/slide" Target="slide88.xml"/><Relationship Id="rId41" Type="http://schemas.openxmlformats.org/officeDocument/2006/relationships/slide" Target="slide16.xml"/><Relationship Id="rId54"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65.xml"/><Relationship Id="rId11" Type="http://schemas.openxmlformats.org/officeDocument/2006/relationships/slide" Target="slide70.xml"/><Relationship Id="rId24" Type="http://schemas.openxmlformats.org/officeDocument/2006/relationships/slide" Target="slide83.xml"/><Relationship Id="rId32" Type="http://schemas.openxmlformats.org/officeDocument/2006/relationships/slide" Target="slide7.xml"/><Relationship Id="rId37" Type="http://schemas.openxmlformats.org/officeDocument/2006/relationships/slide" Target="slide12.xml"/><Relationship Id="rId40" Type="http://schemas.openxmlformats.org/officeDocument/2006/relationships/slide" Target="slide15.xml"/><Relationship Id="rId45" Type="http://schemas.openxmlformats.org/officeDocument/2006/relationships/slide" Target="slide20.xml"/><Relationship Id="rId53" Type="http://schemas.openxmlformats.org/officeDocument/2006/relationships/slide" Target="slide28.xml"/><Relationship Id="rId5" Type="http://schemas.openxmlformats.org/officeDocument/2006/relationships/slide" Target="slide64.xml"/><Relationship Id="rId15" Type="http://schemas.openxmlformats.org/officeDocument/2006/relationships/slide" Target="slide74.xml"/><Relationship Id="rId23" Type="http://schemas.openxmlformats.org/officeDocument/2006/relationships/slide" Target="slide82.xml"/><Relationship Id="rId28" Type="http://schemas.openxmlformats.org/officeDocument/2006/relationships/slide" Target="slide87.xml"/><Relationship Id="rId36" Type="http://schemas.openxmlformats.org/officeDocument/2006/relationships/slide" Target="slide11.xml"/><Relationship Id="rId49" Type="http://schemas.openxmlformats.org/officeDocument/2006/relationships/slide" Target="slide24.xml"/><Relationship Id="rId57" Type="http://schemas.openxmlformats.org/officeDocument/2006/relationships/slide" Target="slide32.xml"/><Relationship Id="rId10" Type="http://schemas.openxmlformats.org/officeDocument/2006/relationships/slide" Target="slide69.xml"/><Relationship Id="rId19" Type="http://schemas.openxmlformats.org/officeDocument/2006/relationships/slide" Target="slide78.xml"/><Relationship Id="rId31" Type="http://schemas.openxmlformats.org/officeDocument/2006/relationships/slide" Target="slide6.xml"/><Relationship Id="rId44" Type="http://schemas.openxmlformats.org/officeDocument/2006/relationships/slide" Target="slide19.xml"/><Relationship Id="rId52" Type="http://schemas.openxmlformats.org/officeDocument/2006/relationships/slide" Target="slide27.xml"/><Relationship Id="rId4" Type="http://schemas.openxmlformats.org/officeDocument/2006/relationships/slide" Target="slide63.xml"/><Relationship Id="rId9" Type="http://schemas.openxmlformats.org/officeDocument/2006/relationships/slide" Target="slide68.xml"/><Relationship Id="rId14" Type="http://schemas.openxmlformats.org/officeDocument/2006/relationships/slide" Target="slide73.xml"/><Relationship Id="rId22" Type="http://schemas.openxmlformats.org/officeDocument/2006/relationships/slide" Target="slide81.xml"/><Relationship Id="rId27" Type="http://schemas.openxmlformats.org/officeDocument/2006/relationships/slide" Target="slide86.xml"/><Relationship Id="rId30" Type="http://schemas.openxmlformats.org/officeDocument/2006/relationships/slide" Target="slide5.xml"/><Relationship Id="rId35" Type="http://schemas.openxmlformats.org/officeDocument/2006/relationships/slide" Target="slide10.xml"/><Relationship Id="rId43" Type="http://schemas.openxmlformats.org/officeDocument/2006/relationships/slide" Target="slide18.xml"/><Relationship Id="rId48" Type="http://schemas.openxmlformats.org/officeDocument/2006/relationships/slide" Target="slide23.xml"/><Relationship Id="rId56" Type="http://schemas.openxmlformats.org/officeDocument/2006/relationships/slide" Target="slide31.xml"/><Relationship Id="rId8" Type="http://schemas.openxmlformats.org/officeDocument/2006/relationships/slide" Target="slide67.xml"/><Relationship Id="rId51" Type="http://schemas.openxmlformats.org/officeDocument/2006/relationships/slide" Target="slide26.xml"/><Relationship Id="rId3"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3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271.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80.png"/><Relationship Id="rId3" Type="http://schemas.openxmlformats.org/officeDocument/2006/relationships/image" Target="../media/image13.jpeg"/><Relationship Id="rId7" Type="http://schemas.openxmlformats.org/officeDocument/2006/relationships/image" Target="../media/image321.png"/><Relationship Id="rId12" Type="http://schemas.openxmlformats.org/officeDocument/2006/relationships/image" Target="../media/image371.png"/><Relationship Id="rId2" Type="http://schemas.openxmlformats.org/officeDocument/2006/relationships/image" Target="../media/image451.png"/><Relationship Id="rId1" Type="http://schemas.openxmlformats.org/officeDocument/2006/relationships/slideLayout" Target="../slideLayouts/slideLayout1.xml"/><Relationship Id="rId6" Type="http://schemas.openxmlformats.org/officeDocument/2006/relationships/image" Target="../media/image311.png"/><Relationship Id="rId11" Type="http://schemas.openxmlformats.org/officeDocument/2006/relationships/image" Target="../media/image360.png"/><Relationship Id="rId5" Type="http://schemas.openxmlformats.org/officeDocument/2006/relationships/image" Target="../media/image301.png"/><Relationship Id="rId10" Type="http://schemas.openxmlformats.org/officeDocument/2006/relationships/image" Target="../media/image351.png"/><Relationship Id="rId4" Type="http://schemas.openxmlformats.org/officeDocument/2006/relationships/image" Target="../media/image14.png"/><Relationship Id="rId9" Type="http://schemas.openxmlformats.org/officeDocument/2006/relationships/image" Target="../media/image34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3.jpeg"/><Relationship Id="rId7" Type="http://schemas.openxmlformats.org/officeDocument/2006/relationships/image" Target="../media/image480.png"/><Relationship Id="rId2" Type="http://schemas.openxmlformats.org/officeDocument/2006/relationships/image" Target="../media/image450.png"/><Relationship Id="rId1" Type="http://schemas.openxmlformats.org/officeDocument/2006/relationships/slideLayout" Target="../slideLayouts/slideLayout1.xml"/><Relationship Id="rId6" Type="http://schemas.openxmlformats.org/officeDocument/2006/relationships/image" Target="../media/image470.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14.pn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49.xml"/><Relationship Id="rId26" Type="http://schemas.openxmlformats.org/officeDocument/2006/relationships/slide" Target="slide57.xml"/><Relationship Id="rId39" Type="http://schemas.openxmlformats.org/officeDocument/2006/relationships/slide" Target="slide70.xml"/><Relationship Id="rId21" Type="http://schemas.openxmlformats.org/officeDocument/2006/relationships/slide" Target="slide52.xml"/><Relationship Id="rId34" Type="http://schemas.openxmlformats.org/officeDocument/2006/relationships/slide" Target="slide65.xml"/><Relationship Id="rId42" Type="http://schemas.openxmlformats.org/officeDocument/2006/relationships/slide" Target="slide73.xml"/><Relationship Id="rId47" Type="http://schemas.openxmlformats.org/officeDocument/2006/relationships/slide" Target="slide78.xml"/><Relationship Id="rId50" Type="http://schemas.openxmlformats.org/officeDocument/2006/relationships/slide" Target="slide81.xml"/><Relationship Id="rId55" Type="http://schemas.openxmlformats.org/officeDocument/2006/relationships/slide" Target="slide86.xml"/><Relationship Id="rId7" Type="http://schemas.openxmlformats.org/officeDocument/2006/relationships/slide" Target="slide38.xml"/><Relationship Id="rId12" Type="http://schemas.openxmlformats.org/officeDocument/2006/relationships/slide" Target="slide43.xml"/><Relationship Id="rId17" Type="http://schemas.openxmlformats.org/officeDocument/2006/relationships/slide" Target="slide48.xml"/><Relationship Id="rId25" Type="http://schemas.openxmlformats.org/officeDocument/2006/relationships/slide" Target="slide56.xml"/><Relationship Id="rId33" Type="http://schemas.openxmlformats.org/officeDocument/2006/relationships/slide" Target="slide64.xml"/><Relationship Id="rId38" Type="http://schemas.openxmlformats.org/officeDocument/2006/relationships/slide" Target="slide69.xml"/><Relationship Id="rId46" Type="http://schemas.openxmlformats.org/officeDocument/2006/relationships/slide" Target="slide77.xml"/><Relationship Id="rId2" Type="http://schemas.openxmlformats.org/officeDocument/2006/relationships/slide" Target="slide33.xml"/><Relationship Id="rId16" Type="http://schemas.openxmlformats.org/officeDocument/2006/relationships/slide" Target="slide47.xml"/><Relationship Id="rId20" Type="http://schemas.openxmlformats.org/officeDocument/2006/relationships/slide" Target="slide51.xml"/><Relationship Id="rId29" Type="http://schemas.openxmlformats.org/officeDocument/2006/relationships/slide" Target="slide60.xml"/><Relationship Id="rId41" Type="http://schemas.openxmlformats.org/officeDocument/2006/relationships/slide" Target="slide72.xml"/><Relationship Id="rId54" Type="http://schemas.openxmlformats.org/officeDocument/2006/relationships/slide" Target="slide85.xml"/><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42.xml"/><Relationship Id="rId24" Type="http://schemas.openxmlformats.org/officeDocument/2006/relationships/slide" Target="slide55.xml"/><Relationship Id="rId32" Type="http://schemas.openxmlformats.org/officeDocument/2006/relationships/slide" Target="slide63.xml"/><Relationship Id="rId37" Type="http://schemas.openxmlformats.org/officeDocument/2006/relationships/slide" Target="slide68.xml"/><Relationship Id="rId40" Type="http://schemas.openxmlformats.org/officeDocument/2006/relationships/slide" Target="slide71.xml"/><Relationship Id="rId45" Type="http://schemas.openxmlformats.org/officeDocument/2006/relationships/slide" Target="slide76.xml"/><Relationship Id="rId53" Type="http://schemas.openxmlformats.org/officeDocument/2006/relationships/slide" Target="slide84.xml"/><Relationship Id="rId5" Type="http://schemas.openxmlformats.org/officeDocument/2006/relationships/slide" Target="slide36.xml"/><Relationship Id="rId15" Type="http://schemas.openxmlformats.org/officeDocument/2006/relationships/slide" Target="slide46.xml"/><Relationship Id="rId23" Type="http://schemas.openxmlformats.org/officeDocument/2006/relationships/slide" Target="slide54.xml"/><Relationship Id="rId28" Type="http://schemas.openxmlformats.org/officeDocument/2006/relationships/slide" Target="slide59.xml"/><Relationship Id="rId36" Type="http://schemas.openxmlformats.org/officeDocument/2006/relationships/slide" Target="slide67.xml"/><Relationship Id="rId49" Type="http://schemas.openxmlformats.org/officeDocument/2006/relationships/slide" Target="slide80.xml"/><Relationship Id="rId57" Type="http://schemas.openxmlformats.org/officeDocument/2006/relationships/slide" Target="slide88.xml"/><Relationship Id="rId10" Type="http://schemas.openxmlformats.org/officeDocument/2006/relationships/slide" Target="slide41.xml"/><Relationship Id="rId19" Type="http://schemas.openxmlformats.org/officeDocument/2006/relationships/slide" Target="slide50.xml"/><Relationship Id="rId31" Type="http://schemas.openxmlformats.org/officeDocument/2006/relationships/slide" Target="slide62.xml"/><Relationship Id="rId44" Type="http://schemas.openxmlformats.org/officeDocument/2006/relationships/slide" Target="slide75.xml"/><Relationship Id="rId52" Type="http://schemas.openxmlformats.org/officeDocument/2006/relationships/slide" Target="slide83.xml"/><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slide" Target="slide53.xml"/><Relationship Id="rId27" Type="http://schemas.openxmlformats.org/officeDocument/2006/relationships/slide" Target="slide58.xml"/><Relationship Id="rId30" Type="http://schemas.openxmlformats.org/officeDocument/2006/relationships/slide" Target="slide61.xml"/><Relationship Id="rId35" Type="http://schemas.openxmlformats.org/officeDocument/2006/relationships/slide" Target="slide66.xml"/><Relationship Id="rId43" Type="http://schemas.openxmlformats.org/officeDocument/2006/relationships/slide" Target="slide74.xml"/><Relationship Id="rId48" Type="http://schemas.openxmlformats.org/officeDocument/2006/relationships/slide" Target="slide79.xml"/><Relationship Id="rId56" Type="http://schemas.openxmlformats.org/officeDocument/2006/relationships/slide" Target="slide87.xml"/><Relationship Id="rId8" Type="http://schemas.openxmlformats.org/officeDocument/2006/relationships/slide" Target="slide39.xml"/><Relationship Id="rId51" Type="http://schemas.openxmlformats.org/officeDocument/2006/relationships/slide" Target="slide82.xml"/><Relationship Id="rId3" Type="http://schemas.openxmlformats.org/officeDocument/2006/relationships/slide" Target="slide3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8.png"/><Relationship Id="rId2" Type="http://schemas.openxmlformats.org/officeDocument/2006/relationships/image" Target="../media/image540.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0.png"/><Relationship Id="rId4" Type="http://schemas.openxmlformats.org/officeDocument/2006/relationships/image" Target="../media/image550.pn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png"/><Relationship Id="rId7" Type="http://schemas.openxmlformats.org/officeDocument/2006/relationships/image" Target="../media/image6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0.png"/><Relationship Id="rId9"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7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3.jpeg"/><Relationship Id="rId7" Type="http://schemas.openxmlformats.org/officeDocument/2006/relationships/image" Target="../media/image72.png"/><Relationship Id="rId2" Type="http://schemas.openxmlformats.org/officeDocument/2006/relationships/image" Target="../media/image680.png"/><Relationship Id="rId1" Type="http://schemas.openxmlformats.org/officeDocument/2006/relationships/slideLayout" Target="../slideLayouts/slideLayout1.xml"/><Relationship Id="rId6" Type="http://schemas.openxmlformats.org/officeDocument/2006/relationships/image" Target="../media/image710.png"/><Relationship Id="rId11" Type="http://schemas.openxmlformats.org/officeDocument/2006/relationships/image" Target="../media/image76.png"/><Relationship Id="rId5" Type="http://schemas.openxmlformats.org/officeDocument/2006/relationships/image" Target="../media/image700.png"/><Relationship Id="rId10" Type="http://schemas.openxmlformats.org/officeDocument/2006/relationships/image" Target="../media/image75.png"/><Relationship Id="rId4" Type="http://schemas.openxmlformats.org/officeDocument/2006/relationships/image" Target="../media/image690.png"/><Relationship Id="rId9"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7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9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4.png"/><Relationship Id="rId7" Type="http://schemas.openxmlformats.org/officeDocument/2006/relationships/image" Target="../media/image81.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0.png"/><Relationship Id="rId10" Type="http://schemas.openxmlformats.org/officeDocument/2006/relationships/image" Target="../media/image84.png"/><Relationship Id="rId4" Type="http://schemas.openxmlformats.org/officeDocument/2006/relationships/image" Target="../media/image791.png"/><Relationship Id="rId9"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3.jpe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0.png"/><Relationship Id="rId4" Type="http://schemas.openxmlformats.org/officeDocument/2006/relationships/image" Target="../media/image860.png"/><Relationship Id="rId9" Type="http://schemas.openxmlformats.org/officeDocument/2006/relationships/image" Target="../media/image91.png"/></Relationships>
</file>

<file path=ppt/slides/_rels/slide6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3.jpeg"/><Relationship Id="rId7"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14.png"/><Relationship Id="rId9"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1.png"/><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2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7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3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4.png"/><Relationship Id="rId7" Type="http://schemas.openxmlformats.org/officeDocument/2006/relationships/image" Target="../media/image1090.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080.png"/><Relationship Id="rId11" Type="http://schemas.openxmlformats.org/officeDocument/2006/relationships/image" Target="../media/image113.png"/><Relationship Id="rId5" Type="http://schemas.openxmlformats.org/officeDocument/2006/relationships/image" Target="../media/image1070.png"/><Relationship Id="rId10" Type="http://schemas.openxmlformats.org/officeDocument/2006/relationships/image" Target="../media/image112.png"/><Relationship Id="rId4" Type="http://schemas.openxmlformats.org/officeDocument/2006/relationships/image" Target="../media/image109.png"/><Relationship Id="rId9" Type="http://schemas.openxmlformats.org/officeDocument/2006/relationships/image" Target="../media/image111.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6.png"/><Relationship Id="rId1" Type="http://schemas.openxmlformats.org/officeDocument/2006/relationships/slideLayout" Target="../slideLayouts/slideLayout1.xml"/><Relationship Id="rId5" Type="http://schemas.openxmlformats.org/officeDocument/2006/relationships/image" Target="../media/image117.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image" Target="../media/image1160.png"/><Relationship Id="rId3" Type="http://schemas.openxmlformats.org/officeDocument/2006/relationships/image" Target="../media/image13.jpeg"/><Relationship Id="rId7" Type="http://schemas.openxmlformats.org/officeDocument/2006/relationships/image" Target="../media/image95.png"/><Relationship Id="rId2"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1150.png"/><Relationship Id="rId10" Type="http://schemas.openxmlformats.org/officeDocument/2006/relationships/image" Target="../media/image1180.png"/><Relationship Id="rId4" Type="http://schemas.openxmlformats.org/officeDocument/2006/relationships/image" Target="../media/image14.png"/><Relationship Id="rId9" Type="http://schemas.openxmlformats.org/officeDocument/2006/relationships/image" Target="../media/image117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9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90.png"/><Relationship Id="rId1" Type="http://schemas.openxmlformats.org/officeDocument/2006/relationships/slideLayout" Target="../slideLayouts/slideLayout1.xml"/><Relationship Id="rId4" Type="http://schemas.openxmlformats.org/officeDocument/2006/relationships/image" Target="../media/image120.png"/></Relationships>
</file>

<file path=ppt/slides/_rels/slide82.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3.jpeg"/><Relationship Id="rId7" Type="http://schemas.openxmlformats.org/officeDocument/2006/relationships/image" Target="../media/image125.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7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7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9.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3.jpeg"/><Relationship Id="rId7"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4.png"/><Relationship Id="rId9"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49C1-5C5C-4455-B3BA-DC2D9223253A}"/>
              </a:ext>
            </a:extLst>
          </p:cNvPr>
          <p:cNvSpPr txBox="1"/>
          <p:nvPr/>
        </p:nvSpPr>
        <p:spPr>
          <a:xfrm>
            <a:off x="611560" y="2204864"/>
            <a:ext cx="7920880" cy="286232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hlinkClick r:id="rId3" action="ppaction://hlinksldjump"/>
              </a:rPr>
              <a:t>Autumn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4" action="ppaction://hlinksldjump"/>
              </a:rPr>
              <a:t>Spring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5" action="ppaction://hlinksldjump"/>
              </a:rPr>
              <a:t>Summer Term</a:t>
            </a:r>
            <a:endParaRPr lang="en-GB" sz="36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34131">
            <a:off x="505435" y="1309617"/>
            <a:ext cx="2283795" cy="1193249"/>
          </a:xfrm>
          <a:prstGeom prst="rect">
            <a:avLst/>
          </a:prstGeom>
          <a:noFill/>
          <a:ln w="9525" algn="in">
            <a:noFill/>
            <a:miter lim="800000"/>
            <a:headEnd/>
            <a:tailEnd/>
          </a:ln>
          <a:effectLst/>
        </p:spPr>
      </p:pic>
      <p:pic>
        <p:nvPicPr>
          <p:cNvPr id="5" name="Picture 9"/>
          <p:cNvPicPr>
            <a:picLocks noChangeAspect="1" noChangeArrowheads="1"/>
          </p:cNvPicPr>
          <p:nvPr/>
        </p:nvPicPr>
        <p:blipFill>
          <a:blip r:embed="rId7" cstate="print">
            <a:clrChange>
              <a:clrFrom>
                <a:srgbClr val="FFFFFF"/>
              </a:clrFrom>
              <a:clrTo>
                <a:srgbClr val="FFFFFF">
                  <a:alpha val="0"/>
                </a:srgbClr>
              </a:clrTo>
            </a:clrChange>
            <a:grayscl/>
            <a:lum bright="41000"/>
          </a:blip>
          <a:srcRect/>
          <a:stretch>
            <a:fillRect/>
          </a:stretch>
        </p:blipFill>
        <p:spPr bwMode="auto">
          <a:xfrm rot="16693103">
            <a:off x="5010532" y="4037885"/>
            <a:ext cx="3233585" cy="1940151"/>
          </a:xfrm>
          <a:prstGeom prst="rect">
            <a:avLst/>
          </a:prstGeom>
          <a:noFill/>
          <a:ln w="9525" algn="in">
            <a:noFill/>
            <a:miter lim="800000"/>
            <a:headEnd/>
            <a:tailEnd/>
          </a:ln>
          <a:effectLst/>
        </p:spPr>
      </p:pic>
      <p:pic>
        <p:nvPicPr>
          <p:cNvPr id="6" name="Picture 7"/>
          <p:cNvPicPr>
            <a:picLocks noChangeAspect="1" noChangeArrowheads="1"/>
          </p:cNvPicPr>
          <p:nvPr/>
        </p:nvPicPr>
        <p:blipFill>
          <a:blip r:embed="rId8" cstate="print"/>
          <a:srcRect/>
          <a:stretch>
            <a:fillRect/>
          </a:stretch>
        </p:blipFill>
        <p:spPr bwMode="auto">
          <a:xfrm rot="1887644" flipH="1">
            <a:off x="7096904" y="4193641"/>
            <a:ext cx="2411273" cy="2076568"/>
          </a:xfrm>
          <a:prstGeom prst="rect">
            <a:avLst/>
          </a:prstGeom>
          <a:noFill/>
          <a:ln w="9525">
            <a:noFill/>
            <a:miter lim="800000"/>
            <a:headEnd/>
            <a:tailEnd/>
          </a:ln>
          <a:effectLst/>
        </p:spPr>
      </p:pic>
      <p:pic>
        <p:nvPicPr>
          <p:cNvPr id="7"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20349651">
            <a:off x="5852071" y="987623"/>
            <a:ext cx="2507883" cy="2507883"/>
          </a:xfrm>
          <a:prstGeom prst="rect">
            <a:avLst/>
          </a:prstGeom>
          <a:noFill/>
          <a:ln w="9525" algn="in">
            <a:noFill/>
            <a:miter lim="800000"/>
            <a:headEnd/>
            <a:tailEnd/>
          </a:ln>
          <a:effectLst/>
        </p:spPr>
      </p:pic>
      <p:pic>
        <p:nvPicPr>
          <p:cNvPr id="8" name="Picture 2" descr="Image result for casio plus &quot;fx 85gt&quo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9774">
            <a:off x="1004731" y="3207724"/>
            <a:ext cx="1626217" cy="322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1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nth term of a sequence is </a:t>
                </a:r>
                <a14:m>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𝑛</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Work out the 10th term of the sequence.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pPr lvl="1"/>
                <a:r>
                  <a:rPr lang="en-GB" sz="2000" dirty="0">
                    <a:latin typeface="Arial" panose="020B0604020202020204" pitchFamily="34" charset="0"/>
                    <a:cs typeface="Arial" panose="020B0604020202020204" pitchFamily="34" charset="0"/>
                  </a:rPr>
                  <a:t>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=13</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−5</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125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9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find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cs typeface="Arial" panose="020B0604020202020204" pitchFamily="34" charset="0"/>
                          </a:rPr>
                          <m:t>−1</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func>
                      <m:funcPr>
                        <m:ctrlPr>
                          <a:rPr lang="en-GB" sz="2000" b="0" i="1" smtClean="0">
                            <a:latin typeface="Cambria Math" panose="02040503050406030204" pitchFamily="18" charset="0"/>
                            <a:cs typeface="Arial" panose="020B0604020202020204" pitchFamily="34" charset="0"/>
                          </a:rPr>
                        </m:ctrlPr>
                      </m:funcPr>
                      <m:fName>
                        <m:r>
                          <m:rPr>
                            <m:sty m:val="p"/>
                          </m:rPr>
                          <a:rPr lang="en-GB" sz="2000" b="0" i="0" smtClean="0">
                            <a:latin typeface="Cambria Math" panose="02040503050406030204" pitchFamily="18" charset="0"/>
                            <a:cs typeface="Arial" panose="020B0604020202020204" pitchFamily="34" charset="0"/>
                          </a:rPr>
                          <m:t>sin</m:t>
                        </m:r>
                      </m:fName>
                      <m:e>
                        <m:r>
                          <a:rPr lang="en-GB" sz="2000" b="0" i="1" smtClean="0">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35090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𝑉</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𝑠</m:t>
                        </m:r>
                      </m:num>
                      <m:den>
                        <m:r>
                          <a:rPr lang="en-GB" sz="2000" b="0" i="1" smtClean="0">
                            <a:latin typeface="Cambria Math" panose="02040503050406030204" pitchFamily="18" charset="0"/>
                            <a:cs typeface="Arial" panose="020B0604020202020204" pitchFamily="34" charset="0"/>
                          </a:rPr>
                          <m:t>𝑡</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𝑠</m:t>
                    </m:r>
                    <m:r>
                      <a:rPr lang="en-US" sz="2000" i="1" dirty="0" smtClean="0">
                        <a:latin typeface="Cambria Math" panose="02040503050406030204" pitchFamily="18" charset="0"/>
                        <a:cs typeface="Arial" panose="020B0604020202020204" pitchFamily="34" charset="0"/>
                      </a:rPr>
                      <m:t>=4.15</m:t>
                    </m:r>
                  </m:oMath>
                </a14:m>
                <a:r>
                  <a:rPr lang="en-US" sz="2000" dirty="0">
                    <a:latin typeface="Arial" panose="020B0604020202020204" pitchFamily="34" charset="0"/>
                    <a:cs typeface="Arial" panose="020B0604020202020204" pitchFamily="34" charset="0"/>
                  </a:rPr>
                  <a:t> correct to 2 decimal places</a:t>
                </a:r>
              </a:p>
              <a:p>
                <a:pPr lvl="1"/>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𝑡</m:t>
                    </m:r>
                    <m:r>
                      <a:rPr lang="en-US" sz="2000" i="1" dirty="0" smtClean="0">
                        <a:latin typeface="Cambria Math" panose="02040503050406030204" pitchFamily="18" charset="0"/>
                        <a:cs typeface="Arial" panose="020B0604020202020204" pitchFamily="34" charset="0"/>
                      </a:rPr>
                      <m:t>=2.516</m:t>
                    </m:r>
                  </m:oMath>
                </a14:m>
                <a:r>
                  <a:rPr lang="en-US" sz="2000" dirty="0">
                    <a:latin typeface="Arial" panose="020B0604020202020204" pitchFamily="34" charset="0"/>
                    <a:cs typeface="Arial" panose="020B0604020202020204" pitchFamily="34" charset="0"/>
                  </a:rPr>
                  <a:t> correct to 3 decimal places</a:t>
                </a:r>
              </a:p>
              <a:p>
                <a:pPr lvl="1"/>
                <a:r>
                  <a:rPr lang="en-US" sz="2000" dirty="0">
                    <a:latin typeface="Arial" panose="020B0604020202020204" pitchFamily="34" charset="0"/>
                    <a:cs typeface="Arial" panose="020B0604020202020204" pitchFamily="34" charset="0"/>
                  </a:rPr>
                  <a:t>Work out the upper bound for </a:t>
                </a:r>
                <a14:m>
                  <m:oMath xmlns:m="http://schemas.openxmlformats.org/officeDocument/2006/math">
                    <m:r>
                      <a:rPr lang="en-US" sz="2000" i="1" dirty="0" smtClean="0">
                        <a:latin typeface="Cambria Math" panose="02040503050406030204" pitchFamily="18" charset="0"/>
                        <a:cs typeface="Arial" panose="020B0604020202020204" pitchFamily="34" charset="0"/>
                      </a:rPr>
                      <m:t>𝑉</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diagram shows a sector of a circle,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US" sz="2000" dirty="0">
                    <a:latin typeface="Arial" panose="020B0604020202020204" pitchFamily="34" charset="0"/>
                    <a:cs typeface="Arial" panose="020B0604020202020204" pitchFamily="34" charset="0"/>
                  </a:rPr>
                  <a:t>. The radius of the circle is 13 cm. The angle of the sector is 150</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Calculate the area of the sector. Give your answer correct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350900"/>
              </a:xfrm>
              <a:prstGeom prst="rect">
                <a:avLst/>
              </a:prstGeom>
              <a:blipFill>
                <a:blip r:embed="rId2"/>
                <a:stretch>
                  <a:fillRect l="-635" b="-389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4" name="Partial Circle 3">
            <a:extLst>
              <a:ext uri="{FF2B5EF4-FFF2-40B4-BE49-F238E27FC236}">
                <a16:creationId xmlns:a16="http://schemas.microsoft.com/office/drawing/2014/main" id="{EDA8D92F-063D-485D-A127-7DD199300A94}"/>
              </a:ext>
            </a:extLst>
          </p:cNvPr>
          <p:cNvSpPr/>
          <p:nvPr/>
        </p:nvSpPr>
        <p:spPr>
          <a:xfrm>
            <a:off x="1187624" y="3789040"/>
            <a:ext cx="3744416" cy="3744416"/>
          </a:xfrm>
          <a:prstGeom prst="pie">
            <a:avLst>
              <a:gd name="adj1" fmla="val 11979710"/>
              <a:gd name="adj2" fmla="val 1989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artial Circle 4">
            <a:extLst>
              <a:ext uri="{FF2B5EF4-FFF2-40B4-BE49-F238E27FC236}">
                <a16:creationId xmlns:a16="http://schemas.microsoft.com/office/drawing/2014/main" id="{500374E7-A65C-4B24-901A-D2F0E629BE47}"/>
              </a:ext>
            </a:extLst>
          </p:cNvPr>
          <p:cNvSpPr/>
          <p:nvPr/>
        </p:nvSpPr>
        <p:spPr>
          <a:xfrm>
            <a:off x="2628140" y="5211316"/>
            <a:ext cx="899864" cy="899864"/>
          </a:xfrm>
          <a:prstGeom prst="pie">
            <a:avLst>
              <a:gd name="adj1" fmla="val 11979710"/>
              <a:gd name="adj2" fmla="val 1989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68609C-059F-4317-9E19-DCF9666365B5}"/>
                  </a:ext>
                </a:extLst>
              </p:cNvPr>
              <p:cNvSpPr txBox="1"/>
              <p:nvPr/>
            </p:nvSpPr>
            <p:spPr>
              <a:xfrm>
                <a:off x="2699792" y="479715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4A68609C-059F-4317-9E19-DCF9666365B5}"/>
                  </a:ext>
                </a:extLst>
              </p:cNvPr>
              <p:cNvSpPr txBox="1">
                <a:spLocks noRot="1" noChangeAspect="1" noMove="1" noResize="1" noEditPoints="1" noAdjustHandles="1" noChangeArrowheads="1" noChangeShapeType="1" noTextEdit="1"/>
              </p:cNvSpPr>
              <p:nvPr/>
            </p:nvSpPr>
            <p:spPr>
              <a:xfrm>
                <a:off x="2699792" y="4797152"/>
                <a:ext cx="648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2223BD-2EB6-42AD-BC66-F93FA4A214B8}"/>
                  </a:ext>
                </a:extLst>
              </p:cNvPr>
              <p:cNvSpPr txBox="1"/>
              <p:nvPr/>
            </p:nvSpPr>
            <p:spPr>
              <a:xfrm>
                <a:off x="3707904" y="5211316"/>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r>
                        <a:rPr lang="en-GB" b="0" i="0" smtClean="0">
                          <a:latin typeface="Cambria Math" panose="02040503050406030204" pitchFamily="18" charset="0"/>
                        </a:rPr>
                        <m:t> </m:t>
                      </m:r>
                      <m:r>
                        <m:rPr>
                          <m:sty m:val="p"/>
                        </m:rPr>
                        <a:rPr lang="en-GB" b="0" i="0" smtClean="0">
                          <a:latin typeface="Cambria Math" panose="02040503050406030204" pitchFamily="18" charset="0"/>
                        </a:rPr>
                        <m:t>cm</m:t>
                      </m:r>
                    </m:oMath>
                  </m:oMathPara>
                </a14:m>
                <a:endParaRPr lang="en-GB" dirty="0"/>
              </a:p>
            </p:txBody>
          </p:sp>
        </mc:Choice>
        <mc:Fallback xmlns="">
          <p:sp>
            <p:nvSpPr>
              <p:cNvPr id="7" name="TextBox 6">
                <a:extLst>
                  <a:ext uri="{FF2B5EF4-FFF2-40B4-BE49-F238E27FC236}">
                    <a16:creationId xmlns:a16="http://schemas.microsoft.com/office/drawing/2014/main" id="{7A2223BD-2EB6-42AD-BC66-F93FA4A214B8}"/>
                  </a:ext>
                </a:extLst>
              </p:cNvPr>
              <p:cNvSpPr txBox="1">
                <a:spLocks noRot="1" noChangeAspect="1" noMove="1" noResize="1" noEditPoints="1" noAdjustHandles="1" noChangeArrowheads="1" noChangeShapeType="1" noTextEdit="1"/>
              </p:cNvSpPr>
              <p:nvPr/>
            </p:nvSpPr>
            <p:spPr>
              <a:xfrm>
                <a:off x="3707904" y="5211316"/>
                <a:ext cx="648072" cy="369332"/>
              </a:xfrm>
              <a:prstGeom prst="rect">
                <a:avLst/>
              </a:prstGeom>
              <a:blipFill>
                <a:blip r:embed="rId5"/>
                <a:stretch>
                  <a:fillRect r="-15888"/>
                </a:stretch>
              </a:blipFill>
            </p:spPr>
            <p:txBody>
              <a:bodyPr/>
              <a:lstStyle/>
              <a:p>
                <a:r>
                  <a:rPr lang="en-GB">
                    <a:noFill/>
                  </a:rPr>
                  <a:t> </a:t>
                </a:r>
              </a:p>
            </p:txBody>
          </p:sp>
        </mc:Fallback>
      </mc:AlternateContent>
    </p:spTree>
    <p:extLst>
      <p:ext uri="{BB962C8B-B14F-4D97-AF65-F5344CB8AC3E}">
        <p14:creationId xmlns:p14="http://schemas.microsoft.com/office/powerpoint/2010/main" val="380330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84576" cy="440120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shows information about the age of 80 teachers. Draw a histogram for the information in the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scientist wants to estimate the number of fish in a lake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catches 50 fish from the lake and marks them with a </a:t>
            </a:r>
            <a:r>
              <a:rPr lang="en-US" sz="2000" dirty="0" smtClean="0">
                <a:latin typeface="Arial" panose="020B0604020202020204" pitchFamily="34" charset="0"/>
                <a:cs typeface="Arial" panose="020B0604020202020204" pitchFamily="34" charset="0"/>
              </a:rPr>
              <a:t>dye. The </a:t>
            </a:r>
            <a:r>
              <a:rPr lang="en-US" sz="2000" dirty="0">
                <a:latin typeface="Arial" panose="020B0604020202020204" pitchFamily="34" charset="0"/>
                <a:cs typeface="Arial" panose="020B0604020202020204" pitchFamily="34" charset="0"/>
              </a:rPr>
              <a:t>fish are then returned to the </a:t>
            </a:r>
            <a:r>
              <a:rPr lang="en-US" sz="2000" dirty="0" smtClean="0">
                <a:latin typeface="Arial" panose="020B0604020202020204" pitchFamily="34" charset="0"/>
                <a:cs typeface="Arial" panose="020B0604020202020204" pitchFamily="34" charset="0"/>
              </a:rPr>
              <a:t>lake. The </a:t>
            </a:r>
            <a:r>
              <a:rPr lang="en-US" sz="2000" dirty="0">
                <a:latin typeface="Arial" panose="020B0604020202020204" pitchFamily="34" charset="0"/>
                <a:cs typeface="Arial" panose="020B0604020202020204" pitchFamily="34" charset="0"/>
              </a:rPr>
              <a:t>next day the scientist catches another 50 </a:t>
            </a:r>
            <a:r>
              <a:rPr lang="en-US" sz="2000" dirty="0" smtClean="0">
                <a:latin typeface="Arial" panose="020B0604020202020204" pitchFamily="34" charset="0"/>
                <a:cs typeface="Arial" panose="020B0604020202020204" pitchFamily="34" charset="0"/>
              </a:rPr>
              <a:t>fish. 4 </a:t>
            </a:r>
            <a:r>
              <a:rPr lang="en-US" sz="2000" dirty="0">
                <a:latin typeface="Arial" panose="020B0604020202020204" pitchFamily="34" charset="0"/>
                <a:cs typeface="Arial" panose="020B0604020202020204" pitchFamily="34" charset="0"/>
              </a:rPr>
              <a:t>of these fish are marked with the </a:t>
            </a:r>
            <a:r>
              <a:rPr lang="en-US" sz="2000" dirty="0" smtClean="0">
                <a:latin typeface="Arial" panose="020B0604020202020204" pitchFamily="34" charset="0"/>
                <a:cs typeface="Arial" panose="020B0604020202020204" pitchFamily="34" charset="0"/>
              </a:rPr>
              <a:t>dye. Work </a:t>
            </a:r>
            <a:r>
              <a:rPr lang="en-US" sz="2000" dirty="0">
                <a:latin typeface="Arial" panose="020B0604020202020204" pitchFamily="34" charset="0"/>
                <a:cs typeface="Arial" panose="020B0604020202020204" pitchFamily="34" charset="0"/>
              </a:rPr>
              <a:t>out an estimate for the total number of fish in the lake</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must write down any assumptions you have made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17917113"/>
                  </p:ext>
                </p:extLst>
              </p:nvPr>
            </p:nvGraphicFramePr>
            <p:xfrm>
              <a:off x="5580112" y="1268760"/>
              <a:ext cx="3264024" cy="2225040"/>
            </p:xfrm>
            <a:graphic>
              <a:graphicData uri="http://schemas.openxmlformats.org/drawingml/2006/table">
                <a:tbl>
                  <a:tblPr firstRow="1" bandRow="1">
                    <a:tableStyleId>{5C22544A-7EE6-4342-B048-85BDC9FD1C3A}</a:tableStyleId>
                  </a:tblPr>
                  <a:tblGrid>
                    <a:gridCol w="1632012">
                      <a:extLst>
                        <a:ext uri="{9D8B030D-6E8A-4147-A177-3AD203B41FA5}">
                          <a16:colId xmlns:a16="http://schemas.microsoft.com/office/drawing/2014/main" val="755930565"/>
                        </a:ext>
                      </a:extLst>
                    </a:gridCol>
                    <a:gridCol w="1632012">
                      <a:extLst>
                        <a:ext uri="{9D8B030D-6E8A-4147-A177-3AD203B41FA5}">
                          <a16:colId xmlns:a16="http://schemas.microsoft.com/office/drawing/2014/main" val="1515486349"/>
                        </a:ext>
                      </a:extLst>
                    </a:gridCol>
                  </a:tblGrid>
                  <a:tr h="370840">
                    <a:tc>
                      <a:txBody>
                        <a:bodyPr/>
                        <a:lstStyle/>
                        <a:p>
                          <a:pPr algn="ctr"/>
                          <a:r>
                            <a:rPr lang="en-GB" b="1" dirty="0">
                              <a:solidFill>
                                <a:schemeClr val="tx1"/>
                              </a:solidFill>
                              <a:latin typeface="Arial" panose="020B0604020202020204" pitchFamily="34" charset="0"/>
                              <a:cs typeface="Arial" panose="020B0604020202020204" pitchFamily="34" charset="0"/>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99819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20&lt;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≤30</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7392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30&lt;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oMath>
                          </a14:m>
                          <a:r>
                            <a:rPr lang="en-GB" b="0"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086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35&lt;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≤40</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6200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40&lt;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≤50</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807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50&lt;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≤65</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49433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17917113"/>
                  </p:ext>
                </p:extLst>
              </p:nvPr>
            </p:nvGraphicFramePr>
            <p:xfrm>
              <a:off x="5580112" y="1268760"/>
              <a:ext cx="3264024" cy="2225040"/>
            </p:xfrm>
            <a:graphic>
              <a:graphicData uri="http://schemas.openxmlformats.org/drawingml/2006/table">
                <a:tbl>
                  <a:tblPr firstRow="1" bandRow="1">
                    <a:tableStyleId>{5C22544A-7EE6-4342-B048-85BDC9FD1C3A}</a:tableStyleId>
                  </a:tblPr>
                  <a:tblGrid>
                    <a:gridCol w="1632012">
                      <a:extLst>
                        <a:ext uri="{9D8B030D-6E8A-4147-A177-3AD203B41FA5}">
                          <a16:colId xmlns:a16="http://schemas.microsoft.com/office/drawing/2014/main" val="755930565"/>
                        </a:ext>
                      </a:extLst>
                    </a:gridCol>
                    <a:gridCol w="1632012">
                      <a:extLst>
                        <a:ext uri="{9D8B030D-6E8A-4147-A177-3AD203B41FA5}">
                          <a16:colId xmlns:a16="http://schemas.microsoft.com/office/drawing/2014/main" val="1515486349"/>
                        </a:ext>
                      </a:extLst>
                    </a:gridCol>
                  </a:tblGrid>
                  <a:tr h="370840">
                    <a:tc>
                      <a:txBody>
                        <a:bodyPr/>
                        <a:lstStyle/>
                        <a:p>
                          <a:pPr algn="ctr"/>
                          <a:r>
                            <a:rPr lang="en-GB" b="1" dirty="0" smtClean="0">
                              <a:solidFill>
                                <a:schemeClr val="tx1"/>
                              </a:solidFill>
                              <a:latin typeface="Arial" panose="020B0604020202020204" pitchFamily="34" charset="0"/>
                              <a:cs typeface="Arial" panose="020B0604020202020204" pitchFamily="34" charset="0"/>
                            </a:rPr>
                            <a:t>Age (years)</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smtClean="0">
                              <a:solidFill>
                                <a:schemeClr val="tx1"/>
                              </a:solidFill>
                              <a:latin typeface="Arial" panose="020B0604020202020204" pitchFamily="34" charset="0"/>
                              <a:cs typeface="Arial" panose="020B0604020202020204" pitchFamily="34" charset="0"/>
                            </a:rPr>
                            <a:t>Frequency</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99819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 t="-108197" r="-100746" b="-4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7392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 t="-208197" r="-100746" b="-3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22</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08690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 t="-308197" r="-100746" b="-2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16</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62000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 t="-408197" r="-100746" b="-1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8077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 t="-508197" r="-100746" b="-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9</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494339"/>
                      </a:ext>
                    </a:extLst>
                  </a:tr>
                </a:tbl>
              </a:graphicData>
            </a:graphic>
          </p:graphicFrame>
        </mc:Fallback>
      </mc:AlternateContent>
    </p:spTree>
    <p:extLst>
      <p:ext uri="{BB962C8B-B14F-4D97-AF65-F5344CB8AC3E}">
        <p14:creationId xmlns:p14="http://schemas.microsoft.com/office/powerpoint/2010/main" val="413939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large cone is cut into two parts, a smaller cone and a frustum of a cone</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height of the large cone is </a:t>
                </a:r>
                <a:r>
                  <a:rPr lang="en-US" sz="2000" dirty="0" smtClean="0">
                    <a:latin typeface="Arial" panose="020B0604020202020204" pitchFamily="34" charset="0"/>
                    <a:cs typeface="Arial" panose="020B0604020202020204" pitchFamily="34" charset="0"/>
                  </a:rPr>
                  <a:t>20 cm. The </a:t>
                </a:r>
                <a:r>
                  <a:rPr lang="en-US" sz="2000" dirty="0">
                    <a:latin typeface="Arial" panose="020B0604020202020204" pitchFamily="34" charset="0"/>
                    <a:cs typeface="Arial" panose="020B0604020202020204" pitchFamily="34" charset="0"/>
                  </a:rPr>
                  <a:t>height of the smaller cone is </a:t>
                </a:r>
                <a:r>
                  <a:rPr lang="en-US" sz="2000" dirty="0" smtClean="0">
                    <a:latin typeface="Arial" panose="020B0604020202020204" pitchFamily="34" charset="0"/>
                    <a:cs typeface="Arial" panose="020B0604020202020204" pitchFamily="34" charset="0"/>
                  </a:rPr>
                  <a:t>10 cm. The </a:t>
                </a:r>
                <a:r>
                  <a:rPr lang="en-US" sz="2000" dirty="0">
                    <a:latin typeface="Arial" panose="020B0604020202020204" pitchFamily="34" charset="0"/>
                    <a:cs typeface="Arial" panose="020B0604020202020204" pitchFamily="34" charset="0"/>
                  </a:rPr>
                  <a:t>radius of the base of the large cone is </a:t>
                </a:r>
                <a:r>
                  <a:rPr lang="en-US" sz="2000" dirty="0" smtClean="0">
                    <a:latin typeface="Arial" panose="020B0604020202020204" pitchFamily="34" charset="0"/>
                    <a:cs typeface="Arial" panose="020B0604020202020204" pitchFamily="34" charset="0"/>
                  </a:rPr>
                  <a:t>8 cm. The </a:t>
                </a:r>
                <a:r>
                  <a:rPr lang="en-US" sz="2000" dirty="0">
                    <a:latin typeface="Arial" panose="020B0604020202020204" pitchFamily="34" charset="0"/>
                    <a:cs typeface="Arial" panose="020B0604020202020204" pitchFamily="34" charset="0"/>
                  </a:rPr>
                  <a:t>radius of the base of the smaller cone is </a:t>
                </a:r>
                <a:r>
                  <a:rPr lang="en-US" sz="2000" dirty="0" smtClean="0">
                    <a:latin typeface="Arial" panose="020B0604020202020204" pitchFamily="34" charset="0"/>
                    <a:cs typeface="Arial" panose="020B0604020202020204" pitchFamily="34" charset="0"/>
                  </a:rPr>
                  <a:t>4 cm. Work </a:t>
                </a:r>
                <a:r>
                  <a:rPr lang="en-US" sz="2000" dirty="0">
                    <a:latin typeface="Arial" panose="020B0604020202020204" pitchFamily="34" charset="0"/>
                    <a:cs typeface="Arial" panose="020B0604020202020204" pitchFamily="34" charset="0"/>
                  </a:rPr>
                  <a:t>out the volume of the frustum.</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987560" y="3387091"/>
            <a:ext cx="3168879" cy="2663974"/>
          </a:xfrm>
          <a:prstGeom prst="rect">
            <a:avLst/>
          </a:prstGeom>
        </p:spPr>
      </p:pic>
    </p:spTree>
    <p:extLst>
      <p:ext uri="{BB962C8B-B14F-4D97-AF65-F5344CB8AC3E}">
        <p14:creationId xmlns:p14="http://schemas.microsoft.com/office/powerpoint/2010/main" val="299670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449838"/>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There are some red counters and some blue counters in a bag. The </a:t>
                </a:r>
                <a:r>
                  <a:rPr lang="en-US" sz="2000" dirty="0">
                    <a:latin typeface="Arial" panose="020B0604020202020204" pitchFamily="34" charset="0"/>
                    <a:cs typeface="Arial" panose="020B0604020202020204" pitchFamily="34" charset="0"/>
                  </a:rPr>
                  <a:t>ratio of red counters to blue counters is </a:t>
                </a:r>
                <a:r>
                  <a:rPr lang="en-US" sz="2000" dirty="0" smtClean="0">
                    <a:latin typeface="Arial" panose="020B0604020202020204" pitchFamily="34" charset="0"/>
                    <a:cs typeface="Arial" panose="020B0604020202020204" pitchFamily="34" charset="0"/>
                  </a:rPr>
                  <a:t>3 : 1. Two </a:t>
                </a:r>
                <a:r>
                  <a:rPr lang="en-US" sz="2000" dirty="0">
                    <a:latin typeface="Arial" panose="020B0604020202020204" pitchFamily="34" charset="0"/>
                    <a:cs typeface="Arial" panose="020B0604020202020204" pitchFamily="34" charset="0"/>
                  </a:rPr>
                  <a:t>counters are removed at random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probability that both the counters taken are blue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20</m:t>
                        </m:r>
                      </m:den>
                    </m:f>
                  </m:oMath>
                </a14:m>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how many counters were in the bag before any counters were removed. </a:t>
                </a: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+3&gt;0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449838"/>
              </a:xfrm>
              <a:prstGeom prst="rect">
                <a:avLst/>
              </a:prstGeom>
              <a:blipFill>
                <a:blip r:embed="rId2"/>
                <a:stretch>
                  <a:fillRect l="-635" t="-1244" b="-4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9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oMath>
                </a14:m>
                <a:r>
                  <a:rPr lang="en-GB" sz="2000" dirty="0">
                    <a:latin typeface="Arial" panose="020B0604020202020204" pitchFamily="34" charset="0"/>
                    <a:cs typeface="Arial" panose="020B0604020202020204" pitchFamily="34" charset="0"/>
                  </a:rPr>
                  <a:t>, find </a:t>
                </a:r>
                <a14:m>
                  <m:oMath xmlns:m="http://schemas.openxmlformats.org/officeDocument/2006/math">
                    <m:r>
                      <a:rPr lang="en-GB" sz="2000" b="0" i="1" smtClean="0">
                        <a:latin typeface="Cambria Math" panose="02040503050406030204" pitchFamily="18" charset="0"/>
                        <a:cs typeface="Arial" panose="020B0604020202020204" pitchFamily="34" charset="0"/>
                      </a:rPr>
                      <m:t>𝑔𝑓</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1 decimal place.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27132EA2-5D38-4E41-9954-AFA84037DDE3}"/>
              </a:ext>
            </a:extLst>
          </p:cNvPr>
          <p:cNvSpPr/>
          <p:nvPr/>
        </p:nvSpPr>
        <p:spPr>
          <a:xfrm rot="772821">
            <a:off x="1159053" y="2384884"/>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34D229BE-0CBB-40EC-A0B3-0258C57254F8}"/>
              </a:ext>
            </a:extLst>
          </p:cNvPr>
          <p:cNvSpPr/>
          <p:nvPr/>
        </p:nvSpPr>
        <p:spPr>
          <a:xfrm>
            <a:off x="2392806" y="1912303"/>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B07904-1891-46E5-9DB8-77B8F0C83742}"/>
                  </a:ext>
                </a:extLst>
              </p:cNvPr>
              <p:cNvSpPr txBox="1"/>
              <p:nvPr/>
            </p:nvSpPr>
            <p:spPr>
              <a:xfrm>
                <a:off x="2483769" y="284840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100°</m:t>
                      </m:r>
                    </m:oMath>
                  </m:oMathPara>
                </a14:m>
                <a:endParaRPr lang="en-GB" dirty="0"/>
              </a:p>
            </p:txBody>
          </p:sp>
        </mc:Choice>
        <mc:Fallback xmlns="">
          <p:sp>
            <p:nvSpPr>
              <p:cNvPr id="12" name="TextBox 11">
                <a:extLst>
                  <a:ext uri="{FF2B5EF4-FFF2-40B4-BE49-F238E27FC236}">
                    <a16:creationId xmlns:a16="http://schemas.microsoft.com/office/drawing/2014/main" id="{B5B07904-1891-46E5-9DB8-77B8F0C83742}"/>
                  </a:ext>
                </a:extLst>
              </p:cNvPr>
              <p:cNvSpPr txBox="1">
                <a:spLocks noRot="1" noChangeAspect="1" noMove="1" noResize="1" noEditPoints="1" noAdjustHandles="1" noChangeArrowheads="1" noChangeShapeType="1" noTextEdit="1"/>
              </p:cNvSpPr>
              <p:nvPr/>
            </p:nvSpPr>
            <p:spPr>
              <a:xfrm>
                <a:off x="2483769" y="2848407"/>
                <a:ext cx="576064" cy="369332"/>
              </a:xfrm>
              <a:prstGeom prst="rect">
                <a:avLst/>
              </a:prstGeom>
              <a:blipFill>
                <a:blip r:embed="rId4"/>
                <a:stretch>
                  <a:fillRect r="-1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4AA597-29AA-4DBA-B3FD-386F2A25BF9A}"/>
                  </a:ext>
                </a:extLst>
              </p:cNvPr>
              <p:cNvSpPr txBox="1"/>
              <p:nvPr/>
            </p:nvSpPr>
            <p:spPr>
              <a:xfrm>
                <a:off x="1187625" y="2810884"/>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10 </m:t>
                      </m:r>
                      <m:r>
                        <m:rPr>
                          <m:sty m:val="p"/>
                        </m:rPr>
                        <a:rPr lang="en-GB" b="0" i="0" dirty="0" smtClean="0">
                          <a:latin typeface="Cambria Math" panose="02040503050406030204" pitchFamily="18" charset="0"/>
                        </a:rPr>
                        <m:t>cm</m:t>
                      </m:r>
                    </m:oMath>
                  </m:oMathPara>
                </a14:m>
                <a:endParaRPr lang="en-GB" dirty="0"/>
              </a:p>
            </p:txBody>
          </p:sp>
        </mc:Choice>
        <mc:Fallback xmlns="">
          <p:sp>
            <p:nvSpPr>
              <p:cNvPr id="13" name="TextBox 12">
                <a:extLst>
                  <a:ext uri="{FF2B5EF4-FFF2-40B4-BE49-F238E27FC236}">
                    <a16:creationId xmlns:a16="http://schemas.microsoft.com/office/drawing/2014/main" id="{CC4AA597-29AA-4DBA-B3FD-386F2A25BF9A}"/>
                  </a:ext>
                </a:extLst>
              </p:cNvPr>
              <p:cNvSpPr txBox="1">
                <a:spLocks noRot="1" noChangeAspect="1" noMove="1" noResize="1" noEditPoints="1" noAdjustHandles="1" noChangeArrowheads="1" noChangeShapeType="1" noTextEdit="1"/>
              </p:cNvSpPr>
              <p:nvPr/>
            </p:nvSpPr>
            <p:spPr>
              <a:xfrm>
                <a:off x="1187625" y="2810884"/>
                <a:ext cx="523290" cy="377852"/>
              </a:xfrm>
              <a:prstGeom prst="rect">
                <a:avLst/>
              </a:prstGeom>
              <a:blipFill>
                <a:blip r:embed="rId5"/>
                <a:stretch>
                  <a:fillRect r="-441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54EBD0-D156-4EA2-9211-CCCCDB7A9D3F}"/>
                  </a:ext>
                </a:extLst>
              </p:cNvPr>
              <p:cNvSpPr txBox="1"/>
              <p:nvPr/>
            </p:nvSpPr>
            <p:spPr>
              <a:xfrm>
                <a:off x="3635897" y="316199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13 </m:t>
                      </m:r>
                      <m:r>
                        <m:rPr>
                          <m:sty m:val="p"/>
                        </m:rPr>
                        <a:rPr lang="en-GB" b="0" i="0" dirty="0" smtClean="0">
                          <a:latin typeface="Cambria Math" panose="02040503050406030204" pitchFamily="18" charset="0"/>
                        </a:rPr>
                        <m:t>cm</m:t>
                      </m:r>
                    </m:oMath>
                  </m:oMathPara>
                </a14:m>
                <a:endParaRPr lang="en-GB" dirty="0"/>
              </a:p>
            </p:txBody>
          </p:sp>
        </mc:Choice>
        <mc:Fallback xmlns="">
          <p:sp>
            <p:nvSpPr>
              <p:cNvPr id="14" name="TextBox 13">
                <a:extLst>
                  <a:ext uri="{FF2B5EF4-FFF2-40B4-BE49-F238E27FC236}">
                    <a16:creationId xmlns:a16="http://schemas.microsoft.com/office/drawing/2014/main" id="{AC54EBD0-D156-4EA2-9211-CCCCDB7A9D3F}"/>
                  </a:ext>
                </a:extLst>
              </p:cNvPr>
              <p:cNvSpPr txBox="1">
                <a:spLocks noRot="1" noChangeAspect="1" noMove="1" noResize="1" noEditPoints="1" noAdjustHandles="1" noChangeArrowheads="1" noChangeShapeType="1" noTextEdit="1"/>
              </p:cNvSpPr>
              <p:nvPr/>
            </p:nvSpPr>
            <p:spPr>
              <a:xfrm>
                <a:off x="3635897" y="3161991"/>
                <a:ext cx="523290" cy="377852"/>
              </a:xfrm>
              <a:prstGeom prst="rect">
                <a:avLst/>
              </a:prstGeom>
              <a:blipFill>
                <a:blip r:embed="rId6"/>
                <a:stretch>
                  <a:fillRect r="-441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749543D-8689-4EF4-A8CF-1DBC1E5D4834}"/>
                  </a:ext>
                </a:extLst>
              </p:cNvPr>
              <p:cNvSpPr txBox="1"/>
              <p:nvPr/>
            </p:nvSpPr>
            <p:spPr>
              <a:xfrm>
                <a:off x="2337568" y="4530143"/>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xmlns="">
          <p:sp>
            <p:nvSpPr>
              <p:cNvPr id="15" name="TextBox 14">
                <a:extLst>
                  <a:ext uri="{FF2B5EF4-FFF2-40B4-BE49-F238E27FC236}">
                    <a16:creationId xmlns:a16="http://schemas.microsoft.com/office/drawing/2014/main" id="{0749543D-8689-4EF4-A8CF-1DBC1E5D4834}"/>
                  </a:ext>
                </a:extLst>
              </p:cNvPr>
              <p:cNvSpPr txBox="1">
                <a:spLocks noRot="1" noChangeAspect="1" noMove="1" noResize="1" noEditPoints="1" noAdjustHandles="1" noChangeArrowheads="1" noChangeShapeType="1" noTextEdit="1"/>
              </p:cNvSpPr>
              <p:nvPr/>
            </p:nvSpPr>
            <p:spPr>
              <a:xfrm>
                <a:off x="2337568" y="4530143"/>
                <a:ext cx="523290" cy="377852"/>
              </a:xfrm>
              <a:prstGeom prst="rect">
                <a:avLst/>
              </a:prstGeom>
              <a:blipFill>
                <a:blip r:embed="rId7"/>
                <a:stretch>
                  <a:fillRect r="-19767"/>
                </a:stretch>
              </a:blipFill>
            </p:spPr>
            <p:txBody>
              <a:bodyPr/>
              <a:lstStyle/>
              <a:p>
                <a:r>
                  <a:rPr lang="en-GB">
                    <a:noFill/>
                  </a:rPr>
                  <a:t> </a:t>
                </a:r>
              </a:p>
            </p:txBody>
          </p:sp>
        </mc:Fallback>
      </mc:AlternateContent>
    </p:spTree>
    <p:extLst>
      <p:ext uri="{BB962C8B-B14F-4D97-AF65-F5344CB8AC3E}">
        <p14:creationId xmlns:p14="http://schemas.microsoft.com/office/powerpoint/2010/main" val="72567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147816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0" smtClean="0">
                        <a:latin typeface="Cambria Math" panose="02040503050406030204" pitchFamily="18" charset="0"/>
                        <a:cs typeface="Arial" panose="020B0604020202020204" pitchFamily="34" charset="0"/>
                      </a:rPr>
                      <m:t>81</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recurring decimal </a:t>
                </a:r>
                <a14:m>
                  <m:oMath xmlns:m="http://schemas.openxmlformats.org/officeDocument/2006/math">
                    <m:r>
                      <a:rPr lang="en-US" sz="2000" i="1" dirty="0" smtClean="0">
                        <a:latin typeface="Cambria Math" panose="02040503050406030204" pitchFamily="18" charset="0"/>
                        <a:cs typeface="Arial" panose="020B0604020202020204" pitchFamily="34" charset="0"/>
                      </a:rPr>
                      <m:t>0.</m:t>
                    </m:r>
                    <m:acc>
                      <m:accPr>
                        <m:chr m:val="̇"/>
                        <m:ctrlPr>
                          <a:rPr lang="en-US" sz="2000" i="1" dirty="0" smtClean="0">
                            <a:latin typeface="Cambria Math" panose="02040503050406030204" pitchFamily="18" charset="0"/>
                            <a:cs typeface="Arial" panose="020B0604020202020204" pitchFamily="34" charset="0"/>
                          </a:rPr>
                        </m:ctrlPr>
                      </m:accPr>
                      <m:e>
                        <m:r>
                          <a:rPr lang="en-GB" sz="2000" b="0" i="1" dirty="0" smtClean="0">
                            <a:latin typeface="Cambria Math" panose="02040503050406030204" pitchFamily="18" charset="0"/>
                            <a:cs typeface="Arial" panose="020B0604020202020204" pitchFamily="34" charset="0"/>
                          </a:rPr>
                          <m:t>8</m:t>
                        </m:r>
                      </m:e>
                    </m:acc>
                  </m:oMath>
                </a14:m>
                <a:r>
                  <a:rPr lang="en-US" sz="2000" dirty="0">
                    <a:latin typeface="Arial" panose="020B0604020202020204" pitchFamily="34" charset="0"/>
                    <a:cs typeface="Arial" panose="020B0604020202020204" pitchFamily="34" charset="0"/>
                  </a:rPr>
                  <a:t> can be written </a:t>
                </a:r>
                <a:r>
                  <a:rPr lang="en-US" sz="2000" dirty="0" smtClean="0">
                    <a:latin typeface="Arial" panose="020B0604020202020204" pitchFamily="34" charset="0"/>
                    <a:cs typeface="Arial" panose="020B0604020202020204" pitchFamily="34" charset="0"/>
                  </a:rPr>
                  <a:t>as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9</m:t>
                        </m:r>
                      </m:den>
                    </m:f>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478162"/>
              </a:xfrm>
              <a:prstGeom prst="rect">
                <a:avLst/>
              </a:prstGeom>
              <a:blipFill>
                <a:blip r:embed="rId4"/>
                <a:stretch>
                  <a:fillRect l="-635" t="-2066" b="-413"/>
                </a:stretch>
              </a:blipFill>
            </p:spPr>
            <p:txBody>
              <a:bodyPr/>
              <a:lstStyle/>
              <a:p>
                <a:r>
                  <a:rPr lang="en-GB">
                    <a:noFill/>
                  </a:rPr>
                  <a:t> </a:t>
                </a:r>
              </a:p>
            </p:txBody>
          </p:sp>
        </mc:Fallback>
      </mc:AlternateContent>
    </p:spTree>
    <p:extLst>
      <p:ext uri="{BB962C8B-B14F-4D97-AF65-F5344CB8AC3E}">
        <p14:creationId xmlns:p14="http://schemas.microsoft.com/office/powerpoint/2010/main" val="311896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544616" cy="1631216"/>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Prove the angle subtended at the circumference by a semicircle is a right angle.</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t>
                </a:r>
                <a14:m>
                  <m:oMath xmlns:m="http://schemas.openxmlformats.org/officeDocument/2006/math">
                    <m:r>
                      <a:rPr lang="en-GB" sz="2000" b="0" i="0" smtClean="0">
                        <a:latin typeface="Cambria Math" panose="02040503050406030204" pitchFamily="18" charset="0"/>
                        <a:cs typeface="Arial" panose="020B0604020202020204" pitchFamily="34" charset="0"/>
                      </a:rPr>
                      <m:t>2</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544616" cy="1631216"/>
              </a:xfrm>
              <a:prstGeom prst="rect">
                <a:avLst/>
              </a:prstGeom>
              <a:blipFill>
                <a:blip r:embed="rId2"/>
                <a:stretch>
                  <a:fillRect l="-989"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12160" y="1291722"/>
            <a:ext cx="2694905" cy="2664830"/>
            <a:chOff x="2537138" y="2513956"/>
            <a:chExt cx="3593206" cy="3567448"/>
          </a:xfrm>
        </p:grpSpPr>
        <p:sp>
          <p:nvSpPr>
            <p:cNvPr id="6" name="Oval 5"/>
            <p:cNvSpPr/>
            <p:nvPr/>
          </p:nvSpPr>
          <p:spPr>
            <a:xfrm>
              <a:off x="2550016" y="2513956"/>
              <a:ext cx="3567448" cy="35674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45"/>
            </a:p>
          </p:txBody>
        </p:sp>
        <p:cxnSp>
          <p:nvCxnSpPr>
            <p:cNvPr id="7" name="Straight Connector 6"/>
            <p:cNvCxnSpPr/>
            <p:nvPr/>
          </p:nvCxnSpPr>
          <p:spPr>
            <a:xfrm>
              <a:off x="2537138" y="4297680"/>
              <a:ext cx="3593206" cy="3864"/>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p:cNvCxnSpPr>
              <a:endCxn id="6" idx="7"/>
            </p:cNvCxnSpPr>
            <p:nvPr/>
          </p:nvCxnSpPr>
          <p:spPr>
            <a:xfrm flipV="1">
              <a:off x="2537138" y="3036397"/>
              <a:ext cx="3057885" cy="1261283"/>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6" idx="7"/>
              <a:endCxn id="6" idx="6"/>
            </p:cNvCxnSpPr>
            <p:nvPr/>
          </p:nvCxnSpPr>
          <p:spPr>
            <a:xfrm>
              <a:off x="5595023" y="3036397"/>
              <a:ext cx="522441" cy="1261283"/>
            </a:xfrm>
            <a:prstGeom prst="line">
              <a:avLst/>
            </a:prstGeom>
          </p:spPr>
          <p:style>
            <a:lnRef idx="2">
              <a:schemeClr val="dk1"/>
            </a:lnRef>
            <a:fillRef idx="1">
              <a:schemeClr val="lt1"/>
            </a:fillRef>
            <a:effectRef idx="0">
              <a:schemeClr val="dk1"/>
            </a:effectRef>
            <a:fontRef idx="minor">
              <a:schemeClr val="dk1"/>
            </a:fontRef>
          </p:style>
        </p:cxnSp>
      </p:grpSp>
      <p:sp>
        <p:nvSpPr>
          <p:cNvPr id="10" name="Oval 9"/>
          <p:cNvSpPr/>
          <p:nvPr/>
        </p:nvSpPr>
        <p:spPr bwMode="auto">
          <a:xfrm>
            <a:off x="7359612" y="2585656"/>
            <a:ext cx="77273" cy="76963"/>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304" tIns="34152" rIns="68304" bIns="34152" numCol="1" rtlCol="0" anchor="t" anchorCtr="0" compatLnSpc="1">
            <a:prstTxWarp prst="textNoShape">
              <a:avLst/>
            </a:prstTxWarp>
          </a:bodyPr>
          <a:lstStyle/>
          <a:p>
            <a:pPr defTabSz="335599" fontAlgn="base" hangingPunct="0">
              <a:lnSpc>
                <a:spcPct val="93000"/>
              </a:lnSpc>
              <a:spcBef>
                <a:spcPct val="0"/>
              </a:spcBef>
              <a:spcAft>
                <a:spcPct val="0"/>
              </a:spcAft>
              <a:buClr>
                <a:srgbClr val="000000"/>
              </a:buClr>
              <a:buSzPct val="100000"/>
            </a:pPr>
            <a:endParaRPr lang="en-GB" sz="1345">
              <a:solidFill>
                <a:schemeClr val="bg1"/>
              </a:solidFill>
              <a:latin typeface="Arial" charset="0"/>
              <a:ea typeface="Microsoft YaHei" charset="-122"/>
            </a:endParaRPr>
          </a:p>
        </p:txBody>
      </p:sp>
    </p:spTree>
    <p:extLst>
      <p:ext uri="{BB962C8B-B14F-4D97-AF65-F5344CB8AC3E}">
        <p14:creationId xmlns:p14="http://schemas.microsoft.com/office/powerpoint/2010/main" val="169357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sum of any three consecutive even integers is always a multiple of 6.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straight line, L, passes through the point with coordinates (4, 7) </a:t>
                </a:r>
                <a:r>
                  <a:rPr lang="en-US" sz="2000" dirty="0" smtClean="0">
                    <a:latin typeface="Arial" panose="020B0604020202020204" pitchFamily="34" charset="0"/>
                    <a:cs typeface="Arial" panose="020B0604020202020204" pitchFamily="34" charset="0"/>
                  </a:rPr>
                  <a:t>and is </a:t>
                </a:r>
                <a:r>
                  <a:rPr lang="en-US" sz="2000" dirty="0">
                    <a:latin typeface="Arial" panose="020B0604020202020204" pitchFamily="34" charset="0"/>
                    <a:cs typeface="Arial" panose="020B0604020202020204" pitchFamily="34" charset="0"/>
                  </a:rPr>
                  <a:t>perpendicular to the line with equation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+3</m:t>
                    </m:r>
                  </m:oMath>
                </a14:m>
                <a:r>
                  <a:rPr lang="en-US" sz="2000" dirty="0" smtClean="0">
                    <a:latin typeface="Arial" panose="020B0604020202020204" pitchFamily="34" charset="0"/>
                    <a:cs typeface="Arial" panose="020B0604020202020204" pitchFamily="34" charset="0"/>
                  </a:rPr>
                  <a:t>. Find </a:t>
                </a:r>
                <a:r>
                  <a:rPr lang="en-US" sz="2000" dirty="0">
                    <a:latin typeface="Arial" panose="020B0604020202020204" pitchFamily="34" charset="0"/>
                    <a:cs typeface="Arial" panose="020B0604020202020204" pitchFamily="34" charset="0"/>
                  </a:rPr>
                  <a:t>an equation of the straight line L</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128613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8613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𝑃</m:t>
                    </m:r>
                  </m:oMath>
                </a14:m>
                <a:r>
                  <a:rPr lang="en-US" sz="2000" dirty="0">
                    <a:latin typeface="Arial" panose="020B0604020202020204" pitchFamily="34" charset="0"/>
                    <a:cs typeface="Arial" panose="020B0604020202020204" pitchFamily="34" charset="0"/>
                  </a:rPr>
                  <a:t> is the point (1, 2) on the circle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 Work out the equation of the tangent to the circle at </a:t>
                </a:r>
                <a14:m>
                  <m:oMath xmlns:m="http://schemas.openxmlformats.org/officeDocument/2006/math">
                    <m:r>
                      <a:rPr lang="en-US" sz="2000" i="1" dirty="0" smtClean="0">
                        <a:latin typeface="Cambria Math" panose="02040503050406030204" pitchFamily="18" charset="0"/>
                        <a:cs typeface="Arial" panose="020B0604020202020204" pitchFamily="34" charset="0"/>
                      </a:rPr>
                      <m:t>𝑃</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sprinter runs a race of 200 m</a:t>
                </a:r>
                <a:r>
                  <a:rPr lang="en-US" sz="2000" dirty="0" smtClean="0">
                    <a:latin typeface="Arial" panose="020B0604020202020204" pitchFamily="34" charset="0"/>
                    <a:cs typeface="Arial" panose="020B0604020202020204" pitchFamily="34" charset="0"/>
                  </a:rPr>
                  <a:t>. His </a:t>
                </a:r>
                <a:r>
                  <a:rPr lang="en-US" sz="2000" dirty="0">
                    <a:latin typeface="Arial" panose="020B0604020202020204" pitchFamily="34" charset="0"/>
                    <a:cs typeface="Arial" panose="020B0604020202020204" pitchFamily="34" charset="0"/>
                  </a:rPr>
                  <a:t>total time for running the race is </a:t>
                </a:r>
                <a:r>
                  <a:rPr lang="en-US" sz="2000" dirty="0" smtClean="0">
                    <a:latin typeface="Arial" panose="020B0604020202020204" pitchFamily="34" charset="0"/>
                    <a:cs typeface="Arial" panose="020B0604020202020204" pitchFamily="34" charset="0"/>
                  </a:rPr>
                  <a:t>20.32 seconds. Below </a:t>
                </a:r>
                <a:r>
                  <a:rPr lang="en-US" sz="2000" dirty="0">
                    <a:latin typeface="Arial" panose="020B0604020202020204" pitchFamily="34" charset="0"/>
                    <a:cs typeface="Arial" panose="020B0604020202020204" pitchFamily="34" charset="0"/>
                  </a:rPr>
                  <a:t>is a sketch of the speed-time graph for the motion of the </a:t>
                </a:r>
                <a:r>
                  <a:rPr lang="en-US" sz="2000" dirty="0" smtClean="0">
                    <a:latin typeface="Arial" panose="020B0604020202020204" pitchFamily="34" charset="0"/>
                    <a:cs typeface="Arial" panose="020B0604020202020204" pitchFamily="34" charset="0"/>
                  </a:rPr>
                  <a:t>sprinter.</a:t>
                </a: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maximum speed of the sprinter during the </a:t>
                </a:r>
                <a:r>
                  <a:rPr lang="en-US" sz="2000" dirty="0" smtClean="0">
                    <a:latin typeface="Arial" panose="020B0604020202020204" pitchFamily="34" charset="0"/>
                    <a:cs typeface="Arial" panose="020B0604020202020204" pitchFamily="34" charset="0"/>
                  </a:rPr>
                  <a:t>race.</a:t>
                </a: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Calculate </a:t>
                </a:r>
                <a:r>
                  <a:rPr lang="en-US" sz="2000" dirty="0">
                    <a:latin typeface="Arial" panose="020B0604020202020204" pitchFamily="34" charset="0"/>
                    <a:cs typeface="Arial" panose="020B0604020202020204" pitchFamily="34" charset="0"/>
                  </a:rPr>
                  <a:t>the distance covered by the sprinter in the first 5 seconds of the race.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62322"/>
              </a:xfrm>
              <a:prstGeom prst="rect">
                <a:avLst/>
              </a:prstGeom>
              <a:blipFill>
                <a:blip r:embed="rId2"/>
                <a:stretch>
                  <a:fillRect l="-635" t="-1066" r="-564"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771800" y="4062756"/>
            <a:ext cx="3672408" cy="2404303"/>
          </a:xfrm>
          <a:prstGeom prst="rect">
            <a:avLst/>
          </a:prstGeom>
        </p:spPr>
      </p:pic>
    </p:spTree>
    <p:extLst>
      <p:ext uri="{BB962C8B-B14F-4D97-AF65-F5344CB8AC3E}">
        <p14:creationId xmlns:p14="http://schemas.microsoft.com/office/powerpoint/2010/main" val="35238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63404"/>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5</m:t>
                            </m:r>
                          </m:e>
                        </m:rad>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2</m:t>
                        </m:r>
                      </m:sup>
                    </m:sSup>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5</m:t>
                        </m:r>
                      </m:e>
                    </m:rad>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pPr lvl="1"/>
                <a:r>
                  <a:rPr lang="en-GB" sz="2000" dirty="0">
                    <a:latin typeface="Arial" panose="020B0604020202020204" pitchFamily="34" charset="0"/>
                    <a:cs typeface="Arial" panose="020B0604020202020204" pitchFamily="34" charset="0"/>
                  </a:rPr>
                  <a:t>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=34</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63404"/>
              </a:xfrm>
              <a:prstGeom prst="rect">
                <a:avLst/>
              </a:prstGeom>
              <a:blipFill>
                <a:blip r:embed="rId2"/>
                <a:stretch>
                  <a:fillRect l="-635" b="-146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9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824536" cy="256884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𝑂𝐴</m:t>
                        </m:r>
                      </m:e>
                    </m:acc>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2</m:t>
                    </m:r>
                    <m:r>
                      <a:rPr lang="en-GB" sz="2000" b="1" i="1">
                        <a:latin typeface="Cambria Math" panose="02040503050406030204" pitchFamily="18" charset="0"/>
                        <a:cs typeface="Arial" panose="020B0604020202020204" pitchFamily="34" charset="0"/>
                      </a:rPr>
                      <m:t>𝒂</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𝑂𝐵</m:t>
                        </m:r>
                      </m:e>
                    </m:acc>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3</m:t>
                    </m:r>
                    <m:r>
                      <a:rPr lang="en-GB" sz="2000" b="1" i="1">
                        <a:latin typeface="Cambria Math" panose="02040503050406030204" pitchFamily="18" charset="0"/>
                        <a:cs typeface="Arial" panose="020B0604020202020204" pitchFamily="34" charset="0"/>
                      </a:rPr>
                      <m:t>𝒃</m:t>
                    </m:r>
                  </m:oMath>
                </a14:m>
                <a:endParaRPr lang="en-GB" sz="2000" b="1" dirty="0">
                  <a:latin typeface="Arial" panose="020B0604020202020204" pitchFamily="34" charset="0"/>
                  <a:cs typeface="Arial" panose="020B0604020202020204" pitchFamily="34" charset="0"/>
                </a:endParaRPr>
              </a:p>
              <a:p>
                <a:pPr lvl="1"/>
                <a14:m>
                  <m:oMath xmlns:m="http://schemas.openxmlformats.org/officeDocument/2006/math">
                    <m:r>
                      <a:rPr lang="en-GB" sz="2000" i="1">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point on </a:t>
                </a:r>
                <a14:m>
                  <m:oMath xmlns:m="http://schemas.openxmlformats.org/officeDocument/2006/math">
                    <m:r>
                      <a:rPr lang="en-GB" sz="2000" i="1">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such that </a:t>
                </a:r>
                <a14:m>
                  <m:oMath xmlns:m="http://schemas.openxmlformats.org/officeDocument/2006/math">
                    <m:r>
                      <a:rPr lang="en-GB" sz="2000" i="1">
                        <a:latin typeface="Cambria Math" panose="02040503050406030204" pitchFamily="18" charset="0"/>
                        <a:cs typeface="Arial" panose="020B0604020202020204" pitchFamily="34" charset="0"/>
                      </a:rPr>
                      <m:t>𝐴𝑃</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𝑃𝐵</m:t>
                    </m:r>
                    <m:r>
                      <a:rPr lang="en-GB" sz="2000" i="1">
                        <a:latin typeface="Cambria Math" panose="02040503050406030204" pitchFamily="18" charset="0"/>
                        <a:cs typeface="Arial" panose="020B0604020202020204" pitchFamily="34" charset="0"/>
                      </a:rPr>
                      <m:t>=3:2</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𝑂𝑃</m:t>
                        </m:r>
                      </m:e>
                    </m:acc>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𝑘</m:t>
                    </m:r>
                    <m:r>
                      <a:rPr lang="en-GB" sz="2000" i="1">
                        <a:latin typeface="Cambria Math" panose="02040503050406030204" pitchFamily="18" charset="0"/>
                        <a:cs typeface="Arial" panose="020B0604020202020204" pitchFamily="34" charset="0"/>
                      </a:rPr>
                      <m:t>(4</m:t>
                    </m:r>
                    <m:r>
                      <a:rPr lang="en-GB" sz="2000" b="1" i="1">
                        <a:latin typeface="Cambria Math" panose="02040503050406030204" pitchFamily="18" charset="0"/>
                        <a:cs typeface="Arial" panose="020B0604020202020204" pitchFamily="34" charset="0"/>
                      </a:rPr>
                      <m:t>𝒂</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9</m:t>
                    </m:r>
                    <m:r>
                      <a:rPr lang="en-GB" sz="2000" b="1" i="1">
                        <a:latin typeface="Cambria Math" panose="02040503050406030204" pitchFamily="18" charset="0"/>
                        <a:cs typeface="Arial" panose="020B0604020202020204" pitchFamily="34" charset="0"/>
                      </a:rPr>
                      <m:t>𝒃</m:t>
                    </m:r>
                    <m:r>
                      <a:rPr lang="en-GB" sz="2000" i="1">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Find the value of </a:t>
                </a:r>
                <a14:m>
                  <m:oMath xmlns:m="http://schemas.openxmlformats.org/officeDocument/2006/math">
                    <m:r>
                      <a:rPr lang="en-GB" sz="2000" i="1">
                        <a:latin typeface="Cambria Math" panose="02040503050406030204" pitchFamily="18" charset="0"/>
                        <a:cs typeface="Arial" panose="020B0604020202020204" pitchFamily="34" charset="0"/>
                      </a:rPr>
                      <m:t>𝑘</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r>
                          <a:rPr lang="en-GB" sz="2000" b="0" i="1" smtClean="0">
                            <a:latin typeface="Cambria Math" panose="02040503050406030204" pitchFamily="18" charset="0"/>
                            <a:cs typeface="Arial" panose="020B0604020202020204" pitchFamily="34" charset="0"/>
                          </a:rPr>
                          <m:t>𝑥</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824536" cy="2568845"/>
              </a:xfrm>
              <a:prstGeom prst="rect">
                <a:avLst/>
              </a:prstGeom>
              <a:blipFill>
                <a:blip r:embed="rId2"/>
                <a:stretch>
                  <a:fillRect l="-113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5580112" y="1553255"/>
            <a:ext cx="2880320" cy="1296144"/>
          </a:xfrm>
          <a:prstGeom prst="triangle">
            <a:avLst>
              <a:gd name="adj" fmla="val 73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Arrow Connector 5"/>
          <p:cNvCxnSpPr>
            <a:stCxn id="5" idx="2"/>
          </p:cNvCxnSpPr>
          <p:nvPr/>
        </p:nvCxnSpPr>
        <p:spPr>
          <a:xfrm flipV="1">
            <a:off x="5580112" y="1891491"/>
            <a:ext cx="1536860" cy="95790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7" name="Straight Arrow Connector 6"/>
          <p:cNvCxnSpPr>
            <a:stCxn id="5" idx="2"/>
            <a:endCxn id="5" idx="3"/>
          </p:cNvCxnSpPr>
          <p:nvPr/>
        </p:nvCxnSpPr>
        <p:spPr>
          <a:xfrm>
            <a:off x="5580112" y="2849399"/>
            <a:ext cx="2119109"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8" name="TextBox 7"/>
              <p:cNvSpPr txBox="1"/>
              <p:nvPr/>
            </p:nvSpPr>
            <p:spPr>
              <a:xfrm>
                <a:off x="6725121" y="15810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2</m:t>
                      </m:r>
                      <m:r>
                        <a:rPr lang="en-GB" b="1" i="1" dirty="0" smtClean="0">
                          <a:latin typeface="Cambria Math" panose="02040503050406030204" pitchFamily="18" charset="0"/>
                        </a:rPr>
                        <m:t>𝒂</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6725121" y="1581056"/>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412451" y="29214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3</m:t>
                      </m:r>
                      <m:r>
                        <a:rPr lang="en-GB" b="1" i="1" dirty="0" smtClean="0">
                          <a:latin typeface="Cambria Math" panose="02040503050406030204" pitchFamily="18" charset="0"/>
                        </a:rPr>
                        <m:t>𝒃</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7412451" y="2921407"/>
                <a:ext cx="432048" cy="369332"/>
              </a:xfrm>
              <a:prstGeom prst="rect">
                <a:avLst/>
              </a:prstGeom>
              <a:blipFill>
                <a:blip r:embed="rId6"/>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36096" y="28844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436096" y="2884406"/>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83197" y="11724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483197" y="1172473"/>
                <a:ext cx="432048"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408989" y="271779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8408989" y="2717791"/>
                <a:ext cx="432048" cy="36933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4263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nth term of a sequence is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𝑛</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Work out the first 5 terms in the sequence.</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On day 1 of a viral campaign, a website gets 12000 visitors. By day 3 the website was receiving 38880 visitors. Assuming the number of visitors to the website is growing exponentially, how many visitors should the website expect to receive at the end of the first week?</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917"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7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683940"/>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²+8</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write down the coordinates of the turning point of the graph of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²+8</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some red counters and some blue counters in a bag</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ratio of red counters to blue counters is </a:t>
                </a:r>
                <a:r>
                  <a:rPr lang="en-US" sz="2000" dirty="0" smtClean="0">
                    <a:latin typeface="Arial" panose="020B0604020202020204" pitchFamily="34" charset="0"/>
                    <a:cs typeface="Arial" panose="020B0604020202020204" pitchFamily="34" charset="0"/>
                  </a:rPr>
                  <a:t>4 : 1. Two </a:t>
                </a:r>
                <a:r>
                  <a:rPr lang="en-US" sz="2000" dirty="0">
                    <a:latin typeface="Arial" panose="020B0604020202020204" pitchFamily="34" charset="0"/>
                    <a:cs typeface="Arial" panose="020B0604020202020204" pitchFamily="34" charset="0"/>
                  </a:rPr>
                  <a:t>counters are removed at random</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probability that both the counters taken are red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22</m:t>
                        </m:r>
                      </m:num>
                      <m:den>
                        <m:r>
                          <a:rPr lang="en-GB" sz="2000" b="0" i="1" smtClean="0">
                            <a:latin typeface="Cambria Math" panose="02040503050406030204" pitchFamily="18" charset="0"/>
                            <a:cs typeface="Arial" panose="020B0604020202020204" pitchFamily="34" charset="0"/>
                          </a:rPr>
                          <m:t>35</m:t>
                        </m:r>
                      </m:den>
                    </m:f>
                  </m:oMath>
                </a14:m>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how many blue counters are in the bag.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683940"/>
              </a:xfrm>
              <a:prstGeom prst="rect">
                <a:avLst/>
              </a:prstGeom>
              <a:blipFill>
                <a:blip r:embed="rId2"/>
                <a:stretch>
                  <a:fillRect l="-635" t="-1136" b="-68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6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3CB9E9-AB2A-417E-A001-DFF5E35EEEF9}"/>
                  </a:ext>
                </a:extLst>
              </p:cNvPr>
              <p:cNvSpPr txBox="1"/>
              <p:nvPr/>
            </p:nvSpPr>
            <p:spPr>
              <a:xfrm>
                <a:off x="251520" y="1156682"/>
                <a:ext cx="8640960" cy="117038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oMath>
                </a14:m>
                <a:r>
                  <a:rPr lang="en-GB" sz="2000" dirty="0">
                    <a:latin typeface="Arial" panose="020B0604020202020204" pitchFamily="34" charset="0"/>
                    <a:cs typeface="Arial" panose="020B0604020202020204" pitchFamily="34" charset="0"/>
                  </a:rPr>
                  <a:t>, find </a:t>
                </a:r>
                <a14:m>
                  <m:oMath xmlns:m="http://schemas.openxmlformats.org/officeDocument/2006/math">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cs typeface="Arial" panose="020B0604020202020204" pitchFamily="34" charset="0"/>
                          </a:rPr>
                          <m:t>−1</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recurring decimal </a:t>
                </a:r>
                <a14:m>
                  <m:oMath xmlns:m="http://schemas.openxmlformats.org/officeDocument/2006/math">
                    <m:r>
                      <a:rPr lang="en-US" sz="2000" i="1" dirty="0" smtClean="0">
                        <a:latin typeface="Cambria Math" panose="02040503050406030204" pitchFamily="18" charset="0"/>
                        <a:cs typeface="Arial" panose="020B0604020202020204" pitchFamily="34" charset="0"/>
                      </a:rPr>
                      <m:t>0.</m:t>
                    </m:r>
                    <m:r>
                      <a:rPr lang="en-GB" sz="2000" b="0" i="1" dirty="0" smtClean="0">
                        <a:latin typeface="Cambria Math" panose="02040503050406030204" pitchFamily="18" charset="0"/>
                        <a:cs typeface="Arial" panose="020B0604020202020204" pitchFamily="34" charset="0"/>
                      </a:rPr>
                      <m:t>4</m:t>
                    </m:r>
                    <m:acc>
                      <m:accPr>
                        <m:chr m:val="̇"/>
                        <m:ctrlPr>
                          <a:rPr lang="en-GB" sz="2000" b="0" i="1" dirty="0" smtClean="0">
                            <a:latin typeface="Cambria Math" panose="02040503050406030204" pitchFamily="18" charset="0"/>
                            <a:cs typeface="Arial" panose="020B0604020202020204" pitchFamily="34" charset="0"/>
                          </a:rPr>
                        </m:ctrlPr>
                      </m:accPr>
                      <m:e>
                        <m:r>
                          <a:rPr lang="en-GB" sz="2000" b="0" i="1" dirty="0" smtClean="0">
                            <a:latin typeface="Cambria Math" panose="02040503050406030204" pitchFamily="18" charset="0"/>
                            <a:cs typeface="Arial" panose="020B0604020202020204" pitchFamily="34" charset="0"/>
                          </a:rPr>
                          <m:t>7</m:t>
                        </m:r>
                      </m:e>
                    </m:acc>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can be written </a:t>
                </a:r>
                <a:r>
                  <a:rPr lang="en-US" sz="2000" dirty="0" smtClean="0">
                    <a:latin typeface="Arial" panose="020B0604020202020204" pitchFamily="34" charset="0"/>
                    <a:cs typeface="Arial" panose="020B0604020202020204" pitchFamily="34" charset="0"/>
                  </a:rPr>
                  <a:t>as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43</m:t>
                        </m:r>
                      </m:num>
                      <m:den>
                        <m:r>
                          <a:rPr lang="en-GB" sz="2000" b="0" i="1" smtClean="0">
                            <a:latin typeface="Cambria Math" panose="02040503050406030204" pitchFamily="18" charset="0"/>
                            <a:cs typeface="Arial" panose="020B0604020202020204" pitchFamily="34" charset="0"/>
                          </a:rPr>
                          <m:t>90</m:t>
                        </m:r>
                      </m:den>
                    </m:f>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70385"/>
              </a:xfrm>
              <a:prstGeom prst="rect">
                <a:avLst/>
              </a:prstGeom>
              <a:blipFill>
                <a:blip r:embed="rId4"/>
                <a:stretch>
                  <a:fillRect l="-635" t="-2604" r="-353" b="-521"/>
                </a:stretch>
              </a:blipFill>
            </p:spPr>
            <p:txBody>
              <a:bodyPr/>
              <a:lstStyle/>
              <a:p>
                <a:r>
                  <a:rPr lang="en-GB">
                    <a:noFill/>
                  </a:rPr>
                  <a:t> </a:t>
                </a:r>
              </a:p>
            </p:txBody>
          </p:sp>
        </mc:Fallback>
      </mc:AlternateContent>
    </p:spTree>
    <p:extLst>
      <p:ext uri="{BB962C8B-B14F-4D97-AF65-F5344CB8AC3E}">
        <p14:creationId xmlns:p14="http://schemas.microsoft.com/office/powerpoint/2010/main" val="2313101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E38D619A-8F3C-4784-8D59-5EE5CA064FC5}"/>
              </a:ext>
            </a:extLst>
          </p:cNvPr>
          <p:cNvSpPr/>
          <p:nvPr/>
        </p:nvSpPr>
        <p:spPr>
          <a:xfrm rot="772821">
            <a:off x="1447085" y="2547366"/>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B6E4F48E-390A-4540-B468-CA8C87980F7D}"/>
              </a:ext>
            </a:extLst>
          </p:cNvPr>
          <p:cNvSpPr/>
          <p:nvPr/>
        </p:nvSpPr>
        <p:spPr>
          <a:xfrm>
            <a:off x="2680838" y="2074785"/>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D7CA58-44EA-4917-9FC0-940AE3F86016}"/>
                  </a:ext>
                </a:extLst>
              </p:cNvPr>
              <p:cNvSpPr txBox="1"/>
              <p:nvPr/>
            </p:nvSpPr>
            <p:spPr>
              <a:xfrm>
                <a:off x="2771801" y="301088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rPr>
                        <m:t>9</m:t>
                      </m:r>
                      <m:r>
                        <a:rPr lang="en-GB" b="0" i="1" dirty="0"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7" name="TextBox 6">
                <a:extLst>
                  <a:ext uri="{FF2B5EF4-FFF2-40B4-BE49-F238E27FC236}">
                    <a16:creationId xmlns:a16="http://schemas.microsoft.com/office/drawing/2014/main" id="{F9D7CA58-44EA-4917-9FC0-940AE3F86016}"/>
                  </a:ext>
                </a:extLst>
              </p:cNvPr>
              <p:cNvSpPr txBox="1">
                <a:spLocks noRot="1" noChangeAspect="1" noMove="1" noResize="1" noEditPoints="1" noAdjustHandles="1" noChangeArrowheads="1" noChangeShapeType="1" noTextEdit="1"/>
              </p:cNvSpPr>
              <p:nvPr/>
            </p:nvSpPr>
            <p:spPr>
              <a:xfrm>
                <a:off x="2771801" y="3010889"/>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181CB4-7216-435A-A725-D585104B156C}"/>
                  </a:ext>
                </a:extLst>
              </p:cNvPr>
              <p:cNvSpPr txBox="1"/>
              <p:nvPr/>
            </p:nvSpPr>
            <p:spPr>
              <a:xfrm>
                <a:off x="1475657" y="2973366"/>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m:t>
                      </m:r>
                      <m:r>
                        <a:rPr lang="en-GB" b="0" i="1" dirty="0" smtClean="0">
                          <a:latin typeface="Cambria Math" panose="02040503050406030204" pitchFamily="18" charset="0"/>
                        </a:rPr>
                        <m:t>.4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66181CB4-7216-435A-A725-D585104B156C}"/>
                  </a:ext>
                </a:extLst>
              </p:cNvPr>
              <p:cNvSpPr txBox="1">
                <a:spLocks noRot="1" noChangeAspect="1" noMove="1" noResize="1" noEditPoints="1" noAdjustHandles="1" noChangeArrowheads="1" noChangeShapeType="1" noTextEdit="1"/>
              </p:cNvSpPr>
              <p:nvPr/>
            </p:nvSpPr>
            <p:spPr>
              <a:xfrm>
                <a:off x="1475657" y="2973366"/>
                <a:ext cx="523290" cy="377852"/>
              </a:xfrm>
              <a:prstGeom prst="rect">
                <a:avLst/>
              </a:prstGeom>
              <a:blipFill>
                <a:blip r:embed="rId5"/>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6A33D7-EBA8-4450-8F1C-F8B80B42831F}"/>
                  </a:ext>
                </a:extLst>
              </p:cNvPr>
              <p:cNvSpPr txBox="1"/>
              <p:nvPr/>
            </p:nvSpPr>
            <p:spPr>
              <a:xfrm>
                <a:off x="2477257" y="4631768"/>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6.7 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0C6A33D7-EBA8-4450-8F1C-F8B80B42831F}"/>
                  </a:ext>
                </a:extLst>
              </p:cNvPr>
              <p:cNvSpPr txBox="1">
                <a:spLocks noRot="1" noChangeAspect="1" noMove="1" noResize="1" noEditPoints="1" noAdjustHandles="1" noChangeArrowheads="1" noChangeShapeType="1" noTextEdit="1"/>
              </p:cNvSpPr>
              <p:nvPr/>
            </p:nvSpPr>
            <p:spPr>
              <a:xfrm>
                <a:off x="2477257" y="4631768"/>
                <a:ext cx="523290" cy="377852"/>
              </a:xfrm>
              <a:prstGeom prst="rect">
                <a:avLst/>
              </a:prstGeom>
              <a:blipFill>
                <a:blip r:embed="rId6"/>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55B4E2-782E-45D4-8AA4-ED62DAA83C01}"/>
                  </a:ext>
                </a:extLst>
              </p:cNvPr>
              <p:cNvSpPr txBox="1"/>
              <p:nvPr/>
            </p:nvSpPr>
            <p:spPr>
              <a:xfrm>
                <a:off x="3852271" y="434929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0" name="TextBox 9">
                <a:extLst>
                  <a:ext uri="{FF2B5EF4-FFF2-40B4-BE49-F238E27FC236}">
                    <a16:creationId xmlns:a16="http://schemas.microsoft.com/office/drawing/2014/main" id="{BB55B4E2-782E-45D4-8AA4-ED62DAA83C01}"/>
                  </a:ext>
                </a:extLst>
              </p:cNvPr>
              <p:cNvSpPr txBox="1">
                <a:spLocks noRot="1" noChangeAspect="1" noMove="1" noResize="1" noEditPoints="1" noAdjustHandles="1" noChangeArrowheads="1" noChangeShapeType="1" noTextEdit="1"/>
              </p:cNvSpPr>
              <p:nvPr/>
            </p:nvSpPr>
            <p:spPr>
              <a:xfrm>
                <a:off x="3852271" y="4349291"/>
                <a:ext cx="523290" cy="377852"/>
              </a:xfrm>
              <a:prstGeom prst="rect">
                <a:avLst/>
              </a:prstGeom>
              <a:blipFill>
                <a:blip r:embed="rId7"/>
                <a:stretch>
                  <a:fillRect/>
                </a:stretch>
              </a:blipFill>
            </p:spPr>
            <p:txBody>
              <a:bodyPr/>
              <a:lstStyle/>
              <a:p>
                <a:r>
                  <a:rPr lang="en-GB">
                    <a:noFill/>
                  </a:rPr>
                  <a:t> </a:t>
                </a:r>
              </a:p>
            </p:txBody>
          </p:sp>
        </mc:Fallback>
      </mc:AlternateContent>
      <p:sp>
        <p:nvSpPr>
          <p:cNvPr id="11" name="Arc 10">
            <a:extLst>
              <a:ext uri="{FF2B5EF4-FFF2-40B4-BE49-F238E27FC236}">
                <a16:creationId xmlns:a16="http://schemas.microsoft.com/office/drawing/2014/main" id="{C681DC0F-ECE1-4A13-844B-2CDCE6198926}"/>
              </a:ext>
            </a:extLst>
          </p:cNvPr>
          <p:cNvSpPr/>
          <p:nvPr/>
        </p:nvSpPr>
        <p:spPr>
          <a:xfrm>
            <a:off x="4206375" y="4450368"/>
            <a:ext cx="936104" cy="936104"/>
          </a:xfrm>
          <a:prstGeom prst="arc">
            <a:avLst>
              <a:gd name="adj1" fmla="val 10976586"/>
              <a:gd name="adj2" fmla="val 1441811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5479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824536" cy="3552191"/>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A square based pyramid 1 is divided into two parts:</a:t>
                </a:r>
              </a:p>
              <a:p>
                <a:pPr marL="914400"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a square based pyramid </a:t>
                </a:r>
                <a:r>
                  <a:rPr lang="en-US" sz="2000" dirty="0" smtClean="0">
                    <a:latin typeface="Arial" panose="020B0604020202020204" pitchFamily="34" charset="0"/>
                    <a:cs typeface="Arial" panose="020B0604020202020204" pitchFamily="34" charset="0"/>
                  </a:rPr>
                  <a:t>2</a:t>
                </a:r>
              </a:p>
              <a:p>
                <a:pPr marL="914400" lvl="1"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frustum 3, as shown.</a:t>
                </a:r>
              </a:p>
              <a:p>
                <a:pPr lvl="1"/>
                <a:r>
                  <a:rPr lang="en-US" sz="2000" dirty="0">
                    <a:latin typeface="Arial" panose="020B0604020202020204" pitchFamily="34" charset="0"/>
                    <a:cs typeface="Arial" panose="020B0604020202020204" pitchFamily="34" charset="0"/>
                  </a:rPr>
                  <a:t>Pyramid 1 has a base of side length </a:t>
                </a:r>
                <a:r>
                  <a:rPr lang="en-US" sz="2000" dirty="0" smtClean="0">
                    <a:latin typeface="Arial" panose="020B0604020202020204" pitchFamily="34" charset="0"/>
                    <a:cs typeface="Arial" panose="020B0604020202020204" pitchFamily="34" charset="0"/>
                  </a:rPr>
                  <a:t>8 cm. Pyramid </a:t>
                </a:r>
                <a:r>
                  <a:rPr lang="en-US" sz="2000" dirty="0">
                    <a:latin typeface="Arial" panose="020B0604020202020204" pitchFamily="34" charset="0"/>
                    <a:cs typeface="Arial" panose="020B0604020202020204" pitchFamily="34" charset="0"/>
                  </a:rPr>
                  <a:t>2 has a base of side length </a:t>
                </a:r>
                <a:r>
                  <a:rPr lang="en-US" sz="2000" dirty="0" smtClean="0">
                    <a:latin typeface="Arial" panose="020B0604020202020204" pitchFamily="34" charset="0"/>
                    <a:cs typeface="Arial" panose="020B0604020202020204" pitchFamily="34" charset="0"/>
                  </a:rPr>
                  <a:t>4 cm. The </a:t>
                </a:r>
                <a:r>
                  <a:rPr lang="en-US" sz="2000" dirty="0">
                    <a:latin typeface="Arial" panose="020B0604020202020204" pitchFamily="34" charset="0"/>
                    <a:cs typeface="Arial" panose="020B0604020202020204" pitchFamily="34" charset="0"/>
                  </a:rPr>
                  <a:t>perpendicular height of pyramid 1 is </a:t>
                </a:r>
                <a:r>
                  <a:rPr lang="en-US" sz="2000" dirty="0" smtClean="0">
                    <a:latin typeface="Arial" panose="020B0604020202020204" pitchFamily="34" charset="0"/>
                    <a:cs typeface="Arial" panose="020B0604020202020204" pitchFamily="34" charset="0"/>
                  </a:rPr>
                  <a:t>10 cm. Calculate </a:t>
                </a:r>
                <a:r>
                  <a:rPr lang="en-US" sz="2000" dirty="0">
                    <a:latin typeface="Arial" panose="020B0604020202020204" pitchFamily="34" charset="0"/>
                    <a:cs typeface="Arial" panose="020B0604020202020204" pitchFamily="34" charset="0"/>
                  </a:rPr>
                  <a:t>the volume of frustum 3</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t>
                </a:r>
                <a14:m>
                  <m:oMath xmlns:m="http://schemas.openxmlformats.org/officeDocument/2006/math">
                    <m:r>
                      <a:rPr lang="en-GB" sz="2000" b="0" i="0" smtClean="0">
                        <a:latin typeface="Cambria Math" panose="02040503050406030204" pitchFamily="18" charset="0"/>
                        <a:cs typeface="Arial" panose="020B0604020202020204" pitchFamily="34" charset="0"/>
                      </a:rPr>
                      <m:t>2</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824536" cy="3552191"/>
              </a:xfrm>
              <a:prstGeom prst="rect">
                <a:avLst/>
              </a:prstGeom>
              <a:blipFill>
                <a:blip r:embed="rId2"/>
                <a:stretch>
                  <a:fillRect l="-1136" t="-859" r="-631" b="-34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grayscl/>
          </a:blip>
          <a:stretch>
            <a:fillRect/>
          </a:stretch>
        </p:blipFill>
        <p:spPr>
          <a:xfrm>
            <a:off x="5076056" y="1340768"/>
            <a:ext cx="3803645" cy="2241025"/>
          </a:xfrm>
          <a:prstGeom prst="rect">
            <a:avLst/>
          </a:prstGeom>
        </p:spPr>
      </p:pic>
    </p:spTree>
    <p:extLst>
      <p:ext uri="{BB962C8B-B14F-4D97-AF65-F5344CB8AC3E}">
        <p14:creationId xmlns:p14="http://schemas.microsoft.com/office/powerpoint/2010/main" val="192540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write down an expression for </a:t>
                </a:r>
                <a14:m>
                  <m:oMath xmlns:m="http://schemas.openxmlformats.org/officeDocument/2006/math">
                    <m:r>
                      <a:rPr lang="en-GB" sz="2000" b="0" i="1" smtClean="0">
                        <a:latin typeface="Cambria Math" panose="02040503050406030204" pitchFamily="18" charset="0"/>
                        <a:cs typeface="Arial" panose="020B0604020202020204" pitchFamily="34" charset="0"/>
                      </a:rPr>
                      <m:t>𝑓𝑔</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−20&lt;0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8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4320480"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=16</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radius 10 cm. The arc length of the sector is 15 cm. Calculate the area of the sector.</a:t>
                </a: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320480" cy="2862322"/>
              </a:xfrm>
              <a:prstGeom prst="rect">
                <a:avLst/>
              </a:prstGeom>
              <a:blipFill>
                <a:blip r:embed="rId4"/>
                <a:stretch>
                  <a:fillRect l="-1269" t="-1066" r="-3103" b="-3198"/>
                </a:stretch>
              </a:blipFill>
            </p:spPr>
            <p:txBody>
              <a:bodyPr/>
              <a:lstStyle/>
              <a:p>
                <a:r>
                  <a:rPr lang="en-GB">
                    <a:noFill/>
                  </a:rPr>
                  <a:t> </a:t>
                </a:r>
              </a:p>
            </p:txBody>
          </p:sp>
        </mc:Fallback>
      </mc:AlternateContent>
      <p:sp>
        <p:nvSpPr>
          <p:cNvPr id="2" name="Partial Circle 1">
            <a:extLst>
              <a:ext uri="{FF2B5EF4-FFF2-40B4-BE49-F238E27FC236}">
                <a16:creationId xmlns:a16="http://schemas.microsoft.com/office/drawing/2014/main" id="{1AF8DAB9-F7D7-4ADF-AD94-AE02990A685F}"/>
              </a:ext>
            </a:extLst>
          </p:cNvPr>
          <p:cNvSpPr/>
          <p:nvPr/>
        </p:nvSpPr>
        <p:spPr>
          <a:xfrm>
            <a:off x="3720479" y="1524854"/>
            <a:ext cx="4176464" cy="4176464"/>
          </a:xfrm>
          <a:prstGeom prst="pie">
            <a:avLst>
              <a:gd name="adj1" fmla="val 16694954"/>
              <a:gd name="adj2" fmla="val 212129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20FBB91F-9127-4344-B393-C6365A7D4558}"/>
              </a:ext>
            </a:extLst>
          </p:cNvPr>
          <p:cNvSpPr txBox="1"/>
          <p:nvPr/>
        </p:nvSpPr>
        <p:spPr>
          <a:xfrm>
            <a:off x="5082343" y="2218511"/>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cm</a:t>
            </a:r>
          </a:p>
        </p:txBody>
      </p:sp>
      <p:sp>
        <p:nvSpPr>
          <p:cNvPr id="7" name="TextBox 6">
            <a:extLst>
              <a:ext uri="{FF2B5EF4-FFF2-40B4-BE49-F238E27FC236}">
                <a16:creationId xmlns:a16="http://schemas.microsoft.com/office/drawing/2014/main" id="{9DED1A10-EE14-4F4F-ABB7-F10A02D82119}"/>
              </a:ext>
            </a:extLst>
          </p:cNvPr>
          <p:cNvSpPr txBox="1"/>
          <p:nvPr/>
        </p:nvSpPr>
        <p:spPr>
          <a:xfrm>
            <a:off x="6588224" y="3501008"/>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cm</a:t>
            </a:r>
          </a:p>
        </p:txBody>
      </p:sp>
      <p:sp>
        <p:nvSpPr>
          <p:cNvPr id="8" name="TextBox 7">
            <a:extLst>
              <a:ext uri="{FF2B5EF4-FFF2-40B4-BE49-F238E27FC236}">
                <a16:creationId xmlns:a16="http://schemas.microsoft.com/office/drawing/2014/main" id="{E9FE18DD-7150-4B14-8C8D-60E7E5144CDA}"/>
              </a:ext>
            </a:extLst>
          </p:cNvPr>
          <p:cNvSpPr txBox="1"/>
          <p:nvPr/>
        </p:nvSpPr>
        <p:spPr>
          <a:xfrm>
            <a:off x="7380312" y="1958933"/>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15 cm</a:t>
            </a:r>
          </a:p>
        </p:txBody>
      </p:sp>
    </p:spTree>
    <p:extLst>
      <p:ext uri="{BB962C8B-B14F-4D97-AF65-F5344CB8AC3E}">
        <p14:creationId xmlns:p14="http://schemas.microsoft.com/office/powerpoint/2010/main" val="401246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569628686"/>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Spring Term</a:t>
            </a:r>
          </a:p>
        </p:txBody>
      </p:sp>
    </p:spTree>
    <p:extLst>
      <p:ext uri="{BB962C8B-B14F-4D97-AF65-F5344CB8AC3E}">
        <p14:creationId xmlns:p14="http://schemas.microsoft.com/office/powerpoint/2010/main" val="38843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7099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Expand and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m:t>
                        </m:r>
                      </m:e>
                      <m:sup>
                        <m:r>
                          <a:rPr lang="en-GB" sz="2000" i="1">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𝑎</m:t>
                    </m:r>
                  </m:oMath>
                </a14:m>
                <a:r>
                  <a:rPr lang="en-GB" sz="2000" dirty="0" smtClean="0">
                    <a:latin typeface="Arial" panose="020B0604020202020204" pitchFamily="34" charset="0"/>
                    <a:cs typeface="Arial" panose="020B0604020202020204" pitchFamily="34" charset="0"/>
                  </a:rPr>
                  <a:t> the subject of the formula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𝑣</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𝑢</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𝑎𝑠</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70999"/>
              </a:xfrm>
              <a:prstGeom prst="rect">
                <a:avLst/>
              </a:prstGeom>
              <a:blipFill>
                <a:blip r:embed="rId2"/>
                <a:stretch>
                  <a:fillRect l="-635" t="-571" b="-742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3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is an integer. Prove algebraically that the sum of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𝑛</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is always a square number.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func>
                      <m:funcPr>
                        <m:ctrlPr>
                          <a:rPr lang="en-GB" sz="2000" i="1">
                            <a:latin typeface="Cambria Math" panose="02040503050406030204" pitchFamily="18" charset="0"/>
                            <a:cs typeface="Arial" panose="020B0604020202020204" pitchFamily="34" charset="0"/>
                          </a:rPr>
                        </m:ctrlPr>
                      </m:funcPr>
                      <m:fName>
                        <m:r>
                          <m:rPr>
                            <m:sty m:val="p"/>
                          </m:rPr>
                          <a:rPr lang="en-GB" sz="2000" b="0" i="0" smtClean="0">
                            <a:latin typeface="Cambria Math" panose="02040503050406030204" pitchFamily="18" charset="0"/>
                            <a:cs typeface="Arial" panose="020B0604020202020204" pitchFamily="34" charset="0"/>
                          </a:rPr>
                          <m:t>cos</m:t>
                        </m:r>
                      </m:fName>
                      <m:e>
                        <m:r>
                          <a:rPr lang="en-GB" sz="2000" i="1">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6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472608" cy="378565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that angles in the same segment are equal.</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farmer wants to estimate the number of rabbits on his farm</a:t>
            </a: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Monday he catches 120 rabbits</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puts a tag on each rabbit</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then lets the rabbits run away</a:t>
            </a: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Tuesday the farmer catches 70 </a:t>
            </a:r>
            <a:r>
              <a:rPr lang="en-US" sz="2000" dirty="0" smtClean="0">
                <a:latin typeface="Arial" panose="020B0604020202020204" pitchFamily="34" charset="0"/>
                <a:cs typeface="Arial" panose="020B0604020202020204" pitchFamily="34" charset="0"/>
              </a:rPr>
              <a:t>rabbits. 15 </a:t>
            </a:r>
            <a:r>
              <a:rPr lang="en-US" sz="2000" dirty="0">
                <a:latin typeface="Arial" panose="020B0604020202020204" pitchFamily="34" charset="0"/>
                <a:cs typeface="Arial" panose="020B0604020202020204" pitchFamily="34" charset="0"/>
              </a:rPr>
              <a:t>of these rabbits have a tag on them</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an estimate for the total number of rabbits on the </a:t>
            </a:r>
            <a:r>
              <a:rPr lang="en-US" sz="2000" dirty="0" smtClean="0">
                <a:latin typeface="Arial" panose="020B0604020202020204" pitchFamily="34" charset="0"/>
                <a:cs typeface="Arial" panose="020B0604020202020204" pitchFamily="34" charset="0"/>
              </a:rPr>
              <a:t>farm. You </a:t>
            </a:r>
            <a:r>
              <a:rPr lang="en-US" sz="2000" dirty="0">
                <a:latin typeface="Arial" panose="020B0604020202020204" pitchFamily="34" charset="0"/>
                <a:cs typeface="Arial" panose="020B0604020202020204" pitchFamily="34" charset="0"/>
              </a:rPr>
              <a:t>must write down any assumptions you have made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030073" y="1416476"/>
            <a:ext cx="2675586" cy="26648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45"/>
          </a:p>
        </p:txBody>
      </p:sp>
      <p:cxnSp>
        <p:nvCxnSpPr>
          <p:cNvPr id="6" name="Straight Connector 5"/>
          <p:cNvCxnSpPr/>
          <p:nvPr/>
        </p:nvCxnSpPr>
        <p:spPr>
          <a:xfrm flipH="1" flipV="1">
            <a:off x="6262498" y="1954281"/>
            <a:ext cx="361464" cy="1903134"/>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p:cNvCxnSpPr/>
          <p:nvPr/>
        </p:nvCxnSpPr>
        <p:spPr>
          <a:xfrm flipH="1" flipV="1">
            <a:off x="6262497" y="1954282"/>
            <a:ext cx="2330499" cy="1317912"/>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p:cNvCxnSpPr/>
          <p:nvPr/>
        </p:nvCxnSpPr>
        <p:spPr>
          <a:xfrm flipV="1">
            <a:off x="6623961" y="1461763"/>
            <a:ext cx="327992" cy="2395652"/>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flipH="1" flipV="1">
            <a:off x="6951954" y="1479802"/>
            <a:ext cx="1639833" cy="1792392"/>
          </a:xfrm>
          <a:prstGeom prst="line">
            <a:avLst/>
          </a:prstGeom>
        </p:spPr>
        <p:style>
          <a:lnRef idx="2">
            <a:schemeClr val="dk1"/>
          </a:lnRef>
          <a:fillRef idx="1">
            <a:schemeClr val="lt1"/>
          </a:fillRef>
          <a:effectRef idx="0">
            <a:schemeClr val="dk1"/>
          </a:effectRef>
          <a:fontRef idx="minor">
            <a:schemeClr val="dk1"/>
          </a:fontRef>
        </p:style>
      </p:cxnSp>
      <p:sp>
        <p:nvSpPr>
          <p:cNvPr id="10" name="TextBox 9"/>
          <p:cNvSpPr txBox="1"/>
          <p:nvPr/>
        </p:nvSpPr>
        <p:spPr>
          <a:xfrm>
            <a:off x="6409197" y="3902434"/>
            <a:ext cx="272832" cy="299313"/>
          </a:xfrm>
          <a:prstGeom prst="rect">
            <a:avLst/>
          </a:prstGeom>
          <a:noFill/>
        </p:spPr>
        <p:txBody>
          <a:bodyPr wrap="none" rtlCol="0">
            <a:spAutoFit/>
          </a:bodyPr>
          <a:lstStyle/>
          <a:p>
            <a:r>
              <a:rPr lang="en-GB" sz="1345" dirty="0">
                <a:latin typeface="Comic Sans MS" panose="030F0702030302020204" pitchFamily="66" charset="0"/>
              </a:rPr>
              <a:t>a</a:t>
            </a:r>
          </a:p>
        </p:txBody>
      </p:sp>
      <p:sp>
        <p:nvSpPr>
          <p:cNvPr id="11" name="TextBox 10"/>
          <p:cNvSpPr txBox="1"/>
          <p:nvPr/>
        </p:nvSpPr>
        <p:spPr>
          <a:xfrm>
            <a:off x="8584921" y="3164663"/>
            <a:ext cx="287258" cy="29931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sz="1345" dirty="0">
                <a:latin typeface="Comic Sans MS" panose="030F0702030302020204" pitchFamily="66" charset="0"/>
              </a:rPr>
              <a:t>b</a:t>
            </a:r>
          </a:p>
        </p:txBody>
      </p:sp>
      <p:sp>
        <p:nvSpPr>
          <p:cNvPr id="12" name="TextBox 11"/>
          <p:cNvSpPr txBox="1"/>
          <p:nvPr/>
        </p:nvSpPr>
        <p:spPr>
          <a:xfrm>
            <a:off x="6035031" y="1716804"/>
            <a:ext cx="272832" cy="29931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sz="1345" dirty="0">
                <a:latin typeface="Comic Sans MS" panose="030F0702030302020204" pitchFamily="66" charset="0"/>
              </a:rPr>
              <a:t>c</a:t>
            </a:r>
          </a:p>
        </p:txBody>
      </p:sp>
      <p:sp>
        <p:nvSpPr>
          <p:cNvPr id="13" name="TextBox 12"/>
          <p:cNvSpPr txBox="1"/>
          <p:nvPr/>
        </p:nvSpPr>
        <p:spPr>
          <a:xfrm>
            <a:off x="6768202" y="1185878"/>
            <a:ext cx="285656" cy="299313"/>
          </a:xfrm>
          <a:prstGeom prst="rect">
            <a:avLst/>
          </a:prstGeom>
          <a:noFill/>
        </p:spPr>
        <p:txBody>
          <a:bodyPr wrap="none" rtlCol="0">
            <a:spAutoFit/>
          </a:bodyPr>
          <a:lstStyle/>
          <a:p>
            <a:r>
              <a:rPr lang="en-GB" sz="1345" dirty="0">
                <a:latin typeface="Comic Sans MS" panose="030F0702030302020204" pitchFamily="66" charset="0"/>
              </a:rPr>
              <a:t>d</a:t>
            </a:r>
          </a:p>
        </p:txBody>
      </p:sp>
    </p:spTree>
    <p:extLst>
      <p:ext uri="{BB962C8B-B14F-4D97-AF65-F5344CB8AC3E}">
        <p14:creationId xmlns:p14="http://schemas.microsoft.com/office/powerpoint/2010/main" val="467914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540102"/>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Work out the formula for the </a:t>
                </a:r>
                <a14:m>
                  <m:oMath xmlns:m="http://schemas.openxmlformats.org/officeDocument/2006/math">
                    <m:r>
                      <a:rPr lang="en-US" sz="2000" i="1" smtClean="0">
                        <a:latin typeface="Cambria Math" panose="02040503050406030204" pitchFamily="18" charset="0"/>
                        <a:cs typeface="Arial" panose="020B0604020202020204" pitchFamily="34" charset="0"/>
                      </a:rPr>
                      <m:t>𝑛</m:t>
                    </m:r>
                  </m:oMath>
                </a14:m>
                <a:r>
                  <a:rPr lang="en-US" sz="2000" baseline="30000" dirty="0" err="1">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term of the quadratic sequence:</a:t>
                </a:r>
              </a:p>
              <a:p>
                <a:pPr lvl="1"/>
                <a:r>
                  <a:rPr lang="en-US" sz="2000" dirty="0">
                    <a:latin typeface="Arial" panose="020B0604020202020204" pitchFamily="34" charset="0"/>
                    <a:cs typeface="Arial" panose="020B0604020202020204" pitchFamily="34" charset="0"/>
                  </a:rPr>
                  <a:t>	5, 11, 19, 29...</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+20</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540102"/>
              </a:xfrm>
              <a:prstGeom prst="rect">
                <a:avLst/>
              </a:prstGeom>
              <a:blipFill>
                <a:blip r:embed="rId2"/>
                <a:stretch>
                  <a:fillRect l="-635" t="-198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48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84576" cy="2401491"/>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The table shows information about the speed, in mph, of 120 cars.</a:t>
                </a:r>
                <a:r>
                  <a:rPr lang="en-GB" sz="2000" dirty="0">
                    <a:latin typeface="Arial" panose="020B0604020202020204" pitchFamily="34" charset="0"/>
                    <a:cs typeface="Arial" panose="020B0604020202020204" pitchFamily="34" charset="0"/>
                  </a:rPr>
                  <a:t> Draw a histogram to show the information in the table.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oMath>
                </a14:m>
                <a:r>
                  <a:rPr lang="en-US" sz="2000" dirty="0" smtClean="0">
                    <a:latin typeface="Arial" panose="020B0604020202020204" pitchFamily="34" charset="0"/>
                    <a:cs typeface="Arial" panose="020B0604020202020204" pitchFamily="34" charset="0"/>
                  </a:rPr>
                  <a:t> the subject of the formula</a:t>
                </a:r>
              </a:p>
              <a:p>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𝑠</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𝑢𝑡</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𝑎</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𝑡</m:t>
                        </m:r>
                      </m:e>
                      <m:sup>
                        <m:r>
                          <a:rPr lang="en-GB" sz="2000" b="0" i="1" smtClean="0">
                            <a:latin typeface="Cambria Math" panose="02040503050406030204" pitchFamily="18" charset="0"/>
                            <a:cs typeface="Arial" panose="020B0604020202020204" pitchFamily="34" charset="0"/>
                          </a:rPr>
                          <m:t>2</m:t>
                        </m:r>
                      </m:sup>
                    </m:sSup>
                  </m:oMath>
                </a14:m>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184576" cy="2401491"/>
              </a:xfrm>
              <a:prstGeom prst="rect">
                <a:avLst/>
              </a:prstGeom>
              <a:blipFill>
                <a:blip r:embed="rId2"/>
                <a:stretch>
                  <a:fillRect l="-1058" t="-1269" r="-164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63546300"/>
                  </p:ext>
                </p:extLst>
              </p:nvPr>
            </p:nvGraphicFramePr>
            <p:xfrm>
              <a:off x="5580112" y="1268760"/>
              <a:ext cx="3264024" cy="2225040"/>
            </p:xfrm>
            <a:graphic>
              <a:graphicData uri="http://schemas.openxmlformats.org/drawingml/2006/table">
                <a:tbl>
                  <a:tblPr firstRow="1" bandRow="1">
                    <a:tableStyleId>{5C22544A-7EE6-4342-B048-85BDC9FD1C3A}</a:tableStyleId>
                  </a:tblPr>
                  <a:tblGrid>
                    <a:gridCol w="1632012">
                      <a:extLst>
                        <a:ext uri="{9D8B030D-6E8A-4147-A177-3AD203B41FA5}">
                          <a16:colId xmlns:a16="http://schemas.microsoft.com/office/drawing/2014/main" val="755930565"/>
                        </a:ext>
                      </a:extLst>
                    </a:gridCol>
                    <a:gridCol w="1632012">
                      <a:extLst>
                        <a:ext uri="{9D8B030D-6E8A-4147-A177-3AD203B41FA5}">
                          <a16:colId xmlns:a16="http://schemas.microsoft.com/office/drawing/2014/main" val="1515486349"/>
                        </a:ext>
                      </a:extLst>
                    </a:gridCol>
                  </a:tblGrid>
                  <a:tr h="370840">
                    <a:tc>
                      <a:txBody>
                        <a:bodyPr/>
                        <a:lstStyle/>
                        <a:p>
                          <a:pPr algn="ctr"/>
                          <a:r>
                            <a:rPr lang="en-GB" b="1" dirty="0">
                              <a:solidFill>
                                <a:schemeClr val="tx1"/>
                              </a:solidFill>
                              <a:latin typeface="Arial" panose="020B0604020202020204" pitchFamily="34" charset="0"/>
                              <a:cs typeface="Arial" panose="020B0604020202020204" pitchFamily="34" charset="0"/>
                            </a:rPr>
                            <a:t>Speed (mph)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tx1"/>
                              </a:solidFill>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998199"/>
                      </a:ext>
                    </a:extLst>
                  </a:tr>
                  <a:tr h="370840">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40&lt;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≤55</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7392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55&lt;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≤60</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0869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60&lt;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≤65</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6200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65&lt;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≤75</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807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cs typeface="Arial" panose="020B0604020202020204" pitchFamily="34" charset="0"/>
                                  </a:rPr>
                                  <m:t>75&lt;</m:t>
                                </m:r>
                                <m:r>
                                  <a:rPr lang="en-GB" b="0" i="1" smtClean="0">
                                    <a:solidFill>
                                      <a:schemeClr val="tx1"/>
                                    </a:solidFill>
                                    <a:latin typeface="Cambria Math" panose="02040503050406030204" pitchFamily="18" charset="0"/>
                                    <a:cs typeface="Arial" panose="020B0604020202020204" pitchFamily="34" charset="0"/>
                                  </a:rPr>
                                  <m:t>𝑎</m:t>
                                </m:r>
                                <m:r>
                                  <a:rPr lang="en-GB"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≤90</m:t>
                                </m:r>
                              </m:oMath>
                            </m:oMathPara>
                          </a14:m>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49433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3546300"/>
                  </p:ext>
                </p:extLst>
              </p:nvPr>
            </p:nvGraphicFramePr>
            <p:xfrm>
              <a:off x="5580112" y="1268760"/>
              <a:ext cx="3264024" cy="2225040"/>
            </p:xfrm>
            <a:graphic>
              <a:graphicData uri="http://schemas.openxmlformats.org/drawingml/2006/table">
                <a:tbl>
                  <a:tblPr firstRow="1" bandRow="1">
                    <a:tableStyleId>{5C22544A-7EE6-4342-B048-85BDC9FD1C3A}</a:tableStyleId>
                  </a:tblPr>
                  <a:tblGrid>
                    <a:gridCol w="1632012">
                      <a:extLst>
                        <a:ext uri="{9D8B030D-6E8A-4147-A177-3AD203B41FA5}">
                          <a16:colId xmlns:a16="http://schemas.microsoft.com/office/drawing/2014/main" val="755930565"/>
                        </a:ext>
                      </a:extLst>
                    </a:gridCol>
                    <a:gridCol w="1632012">
                      <a:extLst>
                        <a:ext uri="{9D8B030D-6E8A-4147-A177-3AD203B41FA5}">
                          <a16:colId xmlns:a16="http://schemas.microsoft.com/office/drawing/2014/main" val="1515486349"/>
                        </a:ext>
                      </a:extLst>
                    </a:gridCol>
                  </a:tblGrid>
                  <a:tr h="370840">
                    <a:tc>
                      <a:txBody>
                        <a:bodyPr/>
                        <a:lstStyle/>
                        <a:p>
                          <a:pPr algn="ctr"/>
                          <a:r>
                            <a:rPr lang="en-GB" b="1" dirty="0" smtClean="0">
                              <a:solidFill>
                                <a:schemeClr val="tx1"/>
                              </a:solidFill>
                              <a:latin typeface="Arial" panose="020B0604020202020204" pitchFamily="34" charset="0"/>
                              <a:cs typeface="Arial" panose="020B0604020202020204" pitchFamily="34" charset="0"/>
                            </a:rPr>
                            <a:t>Speed (mph)</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smtClean="0">
                              <a:solidFill>
                                <a:schemeClr val="tx1"/>
                              </a:solidFill>
                              <a:latin typeface="Arial" panose="020B0604020202020204" pitchFamily="34" charset="0"/>
                              <a:cs typeface="Arial" panose="020B0604020202020204" pitchFamily="34" charset="0"/>
                            </a:rPr>
                            <a:t>Frequency</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99819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3" t="-108197" r="-100746" b="-4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6</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7392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3" t="-208197" r="-100746" b="-3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10</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08690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3" t="-308197" r="-100746" b="-2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46</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62000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3" t="-408197" r="-100746" b="-1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48</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8077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73" t="-508197" r="-100746" b="-22951"/>
                          </a:stretch>
                        </a:blipFill>
                      </a:tcPr>
                    </a:tc>
                    <a:tc>
                      <a:txBody>
                        <a:bodyPr/>
                        <a:lstStyle/>
                        <a:p>
                          <a:pPr algn="ctr"/>
                          <a:r>
                            <a:rPr lang="en-GB" b="0" dirty="0" smtClean="0">
                              <a:solidFill>
                                <a:schemeClr val="tx1"/>
                              </a:solidFill>
                              <a:latin typeface="Arial" panose="020B0604020202020204" pitchFamily="34" charset="0"/>
                              <a:cs typeface="Arial" panose="020B0604020202020204" pitchFamily="34" charset="0"/>
                            </a:rPr>
                            <a:t>6</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494339"/>
                      </a:ext>
                    </a:extLst>
                  </a:tr>
                </a:tbl>
              </a:graphicData>
            </a:graphic>
          </p:graphicFrame>
        </mc:Fallback>
      </mc:AlternateContent>
    </p:spTree>
    <p:extLst>
      <p:ext uri="{BB962C8B-B14F-4D97-AF65-F5344CB8AC3E}">
        <p14:creationId xmlns:p14="http://schemas.microsoft.com/office/powerpoint/2010/main" val="393053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298595"/>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²+10</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write down the coordinates of the turning point of the graph of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²+10</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5 red counters and y blue counters in a bag</a:t>
                </a:r>
                <a:r>
                  <a:rPr lang="en-US" sz="2000" dirty="0" smtClean="0">
                    <a:latin typeface="Arial" panose="020B0604020202020204" pitchFamily="34" charset="0"/>
                    <a:cs typeface="Arial" panose="020B0604020202020204" pitchFamily="34" charset="0"/>
                  </a:rPr>
                  <a:t>. Imogen </a:t>
                </a:r>
                <a:r>
                  <a:rPr lang="en-US" sz="2000" dirty="0">
                    <a:latin typeface="Arial" panose="020B0604020202020204" pitchFamily="34" charset="0"/>
                    <a:cs typeface="Arial" panose="020B0604020202020204" pitchFamily="34" charset="0"/>
                  </a:rPr>
                  <a:t>takes a counter from the bag at random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She puts the counter back into the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Imogen then takes another counter at random from the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probability that the first counter Imogen takes is red and the second counter Imogen </a:t>
                </a:r>
                <a:r>
                  <a:rPr lang="en-US" sz="2000" dirty="0" smtClean="0">
                    <a:latin typeface="Arial" panose="020B0604020202020204" pitchFamily="34" charset="0"/>
                    <a:cs typeface="Arial" panose="020B0604020202020204" pitchFamily="34" charset="0"/>
                  </a:rPr>
                  <a:t>takes </a:t>
                </a:r>
                <a:r>
                  <a:rPr lang="en-US" sz="2000" dirty="0">
                    <a:latin typeface="Arial" panose="020B0604020202020204" pitchFamily="34" charset="0"/>
                    <a:cs typeface="Arial" panose="020B0604020202020204" pitchFamily="34" charset="0"/>
                  </a:rPr>
                  <a:t>is red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9</m:t>
                        </m:r>
                      </m:den>
                    </m:f>
                  </m:oMath>
                </a14:m>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how many blue counters are in the bag.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298595"/>
              </a:xfrm>
              <a:prstGeom prst="rect">
                <a:avLst/>
              </a:prstGeom>
              <a:blipFill>
                <a:blip r:embed="rId2"/>
                <a:stretch>
                  <a:fillRect l="-635" t="-924" r="-635" b="-24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1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V=IR	</a:t>
                </a:r>
                <a14:m>
                  <m:oMath xmlns:m="http://schemas.openxmlformats.org/officeDocument/2006/math">
                    <m:r>
                      <a:rPr lang="en-US" sz="2000" i="1" dirty="0" smtClean="0">
                        <a:latin typeface="Cambria Math" panose="02040503050406030204" pitchFamily="18" charset="0"/>
                        <a:cs typeface="Arial" panose="020B0604020202020204" pitchFamily="34" charset="0"/>
                      </a:rPr>
                      <m:t>𝐼</m:t>
                    </m:r>
                    <m:r>
                      <a:rPr lang="en-US" sz="2000" i="1" dirty="0" smtClean="0">
                        <a:latin typeface="Cambria Math" panose="02040503050406030204" pitchFamily="18" charset="0"/>
                        <a:cs typeface="Arial" panose="020B0604020202020204" pitchFamily="34" charset="0"/>
                      </a:rPr>
                      <m:t>=5.92</m:t>
                    </m:r>
                  </m:oMath>
                </a14:m>
                <a:r>
                  <a:rPr lang="en-US" sz="2000" dirty="0">
                    <a:latin typeface="Arial" panose="020B0604020202020204" pitchFamily="34" charset="0"/>
                    <a:cs typeface="Arial" panose="020B0604020202020204" pitchFamily="34" charset="0"/>
                  </a:rPr>
                  <a:t> correct to 2 decimal places</a:t>
                </a:r>
              </a:p>
              <a:p>
                <a:pPr lvl="1"/>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𝑅</m:t>
                    </m:r>
                    <m:r>
                      <a:rPr lang="en-US" sz="2000" i="1" dirty="0" smtClean="0">
                        <a:latin typeface="Cambria Math" panose="02040503050406030204" pitchFamily="18" charset="0"/>
                        <a:cs typeface="Arial" panose="020B0604020202020204" pitchFamily="34" charset="0"/>
                      </a:rPr>
                      <m:t>=12.356</m:t>
                    </m:r>
                  </m:oMath>
                </a14:m>
                <a:r>
                  <a:rPr lang="en-US" sz="2000" dirty="0">
                    <a:latin typeface="Arial" panose="020B0604020202020204" pitchFamily="34" charset="0"/>
                    <a:cs typeface="Arial" panose="020B0604020202020204" pitchFamily="34" charset="0"/>
                  </a:rPr>
                  <a:t> correct to 3 decimal places</a:t>
                </a:r>
              </a:p>
              <a:p>
                <a:pPr lvl="1"/>
                <a:r>
                  <a:rPr lang="en-US" sz="2000" dirty="0">
                    <a:latin typeface="Arial" panose="020B0604020202020204" pitchFamily="34" charset="0"/>
                    <a:cs typeface="Arial" panose="020B0604020202020204" pitchFamily="34" charset="0"/>
                  </a:rPr>
                  <a:t>Work out the upper bound for V. Give your answer to 3 decimal places.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straight line passes through the points (0, 5) and (3, 17</a:t>
                </a:r>
                <a:r>
                  <a:rPr lang="en-US" sz="2000" dirty="0" smtClean="0">
                    <a:latin typeface="Arial" panose="020B0604020202020204" pitchFamily="34" charset="0"/>
                    <a:cs typeface="Arial" panose="020B0604020202020204" pitchFamily="34" charset="0"/>
                  </a:rPr>
                  <a:t>). Find </a:t>
                </a:r>
                <a:r>
                  <a:rPr lang="en-US" sz="2000" dirty="0">
                    <a:latin typeface="Arial" panose="020B0604020202020204" pitchFamily="34" charset="0"/>
                    <a:cs typeface="Arial" panose="020B0604020202020204" pitchFamily="34" charset="0"/>
                  </a:rPr>
                  <a:t>the equation of the straight line. </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22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12568" cy="383476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𝐴𝐵𝐶𝐷𝐸𝐹</m:t>
                    </m:r>
                  </m:oMath>
                </a14:m>
                <a:r>
                  <a:rPr lang="en-GB" sz="2000" dirty="0">
                    <a:latin typeface="Arial" panose="020B0604020202020204" pitchFamily="34" charset="0"/>
                    <a:cs typeface="Arial" panose="020B0604020202020204" pitchFamily="34" charset="0"/>
                  </a:rPr>
                  <a:t> is a regular hexagon with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a:t>
                </a:r>
              </a:p>
              <a:p>
                <a:pPr lvl="1"/>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𝑂𝐴</m:t>
                        </m:r>
                      </m:e>
                    </m:acc>
                    <m:r>
                      <a:rPr lang="en-GB" sz="2000" i="1">
                        <a:latin typeface="Cambria Math" panose="02040503050406030204" pitchFamily="18" charset="0"/>
                        <a:cs typeface="Arial" panose="020B0604020202020204" pitchFamily="34" charset="0"/>
                      </a:rPr>
                      <m:t>=</m:t>
                    </m:r>
                    <m:r>
                      <a:rPr lang="en-GB" sz="2000" b="1" i="1">
                        <a:latin typeface="Cambria Math" panose="02040503050406030204" pitchFamily="18" charset="0"/>
                        <a:cs typeface="Arial" panose="020B0604020202020204" pitchFamily="34" charset="0"/>
                      </a:rPr>
                      <m:t>𝒂</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𝑂𝐵</m:t>
                        </m:r>
                      </m:e>
                    </m:acc>
                    <m:r>
                      <a:rPr lang="en-GB" sz="2000" i="1">
                        <a:latin typeface="Cambria Math" panose="02040503050406030204" pitchFamily="18" charset="0"/>
                        <a:cs typeface="Arial" panose="020B0604020202020204" pitchFamily="34" charset="0"/>
                      </a:rPr>
                      <m:t>=</m:t>
                    </m:r>
                    <m:r>
                      <a:rPr lang="en-GB" sz="2000" b="1" i="1">
                        <a:latin typeface="Cambria Math" panose="02040503050406030204" pitchFamily="18" charset="0"/>
                        <a:cs typeface="Arial" panose="020B0604020202020204" pitchFamily="34" charset="0"/>
                      </a:rPr>
                      <m:t>𝒃</m:t>
                    </m:r>
                  </m:oMath>
                </a14:m>
                <a:endParaRPr lang="en-GB" sz="2000" b="1"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𝑀</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𝐵𝐶</m:t>
                    </m:r>
                  </m:oMath>
                </a14:m>
                <a:r>
                  <a:rPr lang="en-GB" sz="2000" dirty="0">
                    <a:latin typeface="Arial" panose="020B0604020202020204" pitchFamily="34" charset="0"/>
                    <a:cs typeface="Arial" panose="020B0604020202020204" pitchFamily="34" charset="0"/>
                  </a:rPr>
                  <a:t>.</a:t>
                </a: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𝑋</m:t>
                    </m:r>
                  </m:oMath>
                </a14:m>
                <a:r>
                  <a:rPr lang="en-GB" sz="2000" dirty="0">
                    <a:latin typeface="Arial" panose="020B0604020202020204" pitchFamily="34" charset="0"/>
                    <a:cs typeface="Arial" panose="020B0604020202020204" pitchFamily="34" charset="0"/>
                  </a:rPr>
                  <a:t> is the point on </a:t>
                </a:r>
                <a14:m>
                  <m:oMath xmlns:m="http://schemas.openxmlformats.org/officeDocument/2006/math">
                    <m:r>
                      <a:rPr lang="en-GB" sz="2000" i="1">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extended, such that </a:t>
                </a:r>
                <a14:m>
                  <m:oMath xmlns:m="http://schemas.openxmlformats.org/officeDocument/2006/math">
                    <m:r>
                      <a:rPr lang="en-GB" sz="2000" i="1">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cs typeface="Arial" panose="020B0604020202020204" pitchFamily="34" charset="0"/>
                      </a:rPr>
                      <m:t>𝐵</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𝐵𝑋</m:t>
                    </m:r>
                    <m:r>
                      <a:rPr lang="en-GB" sz="2000" i="1">
                        <a:latin typeface="Cambria Math" panose="02040503050406030204" pitchFamily="18" charset="0"/>
                        <a:cs typeface="Arial" panose="020B0604020202020204" pitchFamily="34" charset="0"/>
                      </a:rPr>
                      <m:t>=3:2</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Prove that </a:t>
                </a:r>
                <a14:m>
                  <m:oMath xmlns:m="http://schemas.openxmlformats.org/officeDocument/2006/math">
                    <m:r>
                      <a:rPr lang="en-GB" sz="2000" b="0" i="1" smtClean="0">
                        <a:latin typeface="Cambria Math" panose="02040503050406030204" pitchFamily="18" charset="0"/>
                        <a:cs typeface="Arial" panose="020B0604020202020204" pitchFamily="34" charset="0"/>
                      </a:rPr>
                      <m:t>𝐸</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𝑀</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𝑋</m:t>
                    </m:r>
                  </m:oMath>
                </a14:m>
                <a:r>
                  <a:rPr lang="en-GB" sz="2000" dirty="0">
                    <a:latin typeface="Arial" panose="020B0604020202020204" pitchFamily="34" charset="0"/>
                    <a:cs typeface="Arial" panose="020B0604020202020204" pitchFamily="34" charset="0"/>
                  </a:rPr>
                  <a:t> are on the same straight line.</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0.2</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7</m:t>
                        </m:r>
                      </m:e>
                    </m:acc>
                  </m:oMath>
                </a14:m>
                <a:r>
                  <a:rPr lang="en-GB" sz="2000" dirty="0" smtClean="0">
                    <a:latin typeface="Arial" panose="020B0604020202020204" pitchFamily="34" charset="0"/>
                    <a:cs typeface="Arial" panose="020B0604020202020204" pitchFamily="34" charset="0"/>
                  </a:rPr>
                  <a:t> as a fraction in its simplest form.</a:t>
                </a: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112568" cy="3834768"/>
              </a:xfrm>
              <a:prstGeom prst="rect">
                <a:avLst/>
              </a:prstGeom>
              <a:blipFill>
                <a:blip r:embed="rId2"/>
                <a:stretch>
                  <a:fillRect l="-1073" t="-795" r="-107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Hexagon 4"/>
          <p:cNvSpPr/>
          <p:nvPr/>
        </p:nvSpPr>
        <p:spPr>
          <a:xfrm>
            <a:off x="5580112" y="1450022"/>
            <a:ext cx="2880320" cy="2483034"/>
          </a:xfrm>
          <a:prstGeom prst="hexagon">
            <a:avLst>
              <a:gd name="adj" fmla="val 28207"/>
              <a:gd name="vf" fmla="val 11547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Connector 6"/>
          <p:cNvCxnSpPr>
            <a:endCxn id="5" idx="4"/>
          </p:cNvCxnSpPr>
          <p:nvPr/>
        </p:nvCxnSpPr>
        <p:spPr>
          <a:xfrm flipH="1" flipV="1">
            <a:off x="6280501" y="1450023"/>
            <a:ext cx="739771" cy="1224135"/>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endCxn id="5" idx="5"/>
          </p:cNvCxnSpPr>
          <p:nvPr/>
        </p:nvCxnSpPr>
        <p:spPr>
          <a:xfrm flipV="1">
            <a:off x="7020272" y="1450023"/>
            <a:ext cx="739771" cy="1224135"/>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Arrow Connector 10"/>
          <p:cNvCxnSpPr/>
          <p:nvPr/>
        </p:nvCxnSpPr>
        <p:spPr>
          <a:xfrm flipV="1">
            <a:off x="7020272" y="1954078"/>
            <a:ext cx="432048" cy="72008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3" name="Straight Arrow Connector 12"/>
          <p:cNvCxnSpPr/>
          <p:nvPr/>
        </p:nvCxnSpPr>
        <p:spPr>
          <a:xfrm flipH="1" flipV="1">
            <a:off x="6588224" y="1954078"/>
            <a:ext cx="432048" cy="72008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14" name="TextBox 13"/>
              <p:cNvSpPr txBox="1"/>
              <p:nvPr/>
            </p:nvSpPr>
            <p:spPr>
              <a:xfrm>
                <a:off x="6250993" y="194478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𝒂</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6250993" y="1944786"/>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83430" y="194478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𝒃</m:t>
                      </m:r>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7383430" y="1944786"/>
                <a:ext cx="432048" cy="369332"/>
              </a:xfrm>
              <a:prstGeom prst="rect">
                <a:avLst/>
              </a:prstGeom>
              <a:blipFill>
                <a:blip r:embed="rId6"/>
                <a:stretch>
                  <a:fillRect/>
                </a:stretch>
              </a:blipFill>
            </p:spPr>
            <p:txBody>
              <a:bodyPr/>
              <a:lstStyle/>
              <a:p>
                <a:r>
                  <a:rPr lang="en-GB">
                    <a:noFill/>
                  </a:rPr>
                  <a:t> </a:t>
                </a:r>
              </a:p>
            </p:txBody>
          </p:sp>
        </mc:Fallback>
      </mc:AlternateContent>
      <p:sp>
        <p:nvSpPr>
          <p:cNvPr id="16" name="Oval 15"/>
          <p:cNvSpPr/>
          <p:nvPr/>
        </p:nvSpPr>
        <p:spPr>
          <a:xfrm>
            <a:off x="8051193" y="199008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186685" y="248190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𝐹</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186685" y="2481902"/>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034969" y="39330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𝐸</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034969" y="3933056"/>
                <a:ext cx="432048"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580978" y="391246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𝐷</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580978" y="3912467"/>
                <a:ext cx="432048"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421811" y="248190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8421811" y="2481902"/>
                <a:ext cx="432048"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092713" y="176941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𝑀</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8092713" y="1769412"/>
                <a:ext cx="432048"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580978" y="110086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580978" y="1100868"/>
                <a:ext cx="432048"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962452" y="112104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962452" y="1121045"/>
                <a:ext cx="432048" cy="369332"/>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7594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work out an expression for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𝑓</m:t>
                        </m:r>
                      </m:e>
                      <m:sup>
                        <m:r>
                          <a:rPr lang="en-GB" sz="2000" b="0" i="1" smtClean="0">
                            <a:latin typeface="Cambria Math" panose="02040503050406030204" pitchFamily="18" charset="0"/>
                            <a:cs typeface="Arial" panose="020B0604020202020204" pitchFamily="34" charset="0"/>
                          </a:rPr>
                          <m:t>−1</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 Give your answers to 3 significant figures.</a:t>
                </a:r>
              </a:p>
              <a:p>
                <a:r>
                  <a:rPr lang="en-GB" sz="2000" dirty="0">
                    <a:latin typeface="Arial" panose="020B0604020202020204" pitchFamily="34" charset="0"/>
                    <a:cs typeface="Arial" panose="020B0604020202020204" pitchFamily="34" charset="0"/>
                  </a:rPr>
                  <a:t>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=20</m:t>
                    </m:r>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=3</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125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4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320480" cy="239379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Rationalise the denominator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𝑂𝐴𝐵</m:t>
                    </m:r>
                  </m:oMath>
                </a14:m>
                <a:r>
                  <a:rPr lang="en-GB" sz="2000" dirty="0">
                    <a:latin typeface="Arial" panose="020B0604020202020204" pitchFamily="34" charset="0"/>
                    <a:cs typeface="Arial" panose="020B0604020202020204" pitchFamily="34" charset="0"/>
                  </a:rPr>
                  <a:t> is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𝐴𝑂𝐵</m:t>
                    </m:r>
                    <m:r>
                      <a:rPr lang="en-GB" sz="2000" b="0" i="1" smtClean="0">
                        <a:latin typeface="Cambria Math" panose="02040503050406030204" pitchFamily="18" charset="0"/>
                        <a:cs typeface="Arial" panose="020B0604020202020204" pitchFamily="34" charset="0"/>
                      </a:rPr>
                      <m:t>=60°</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dirty="0" smtClean="0">
                        <a:latin typeface="Cambria Math" panose="02040503050406030204" pitchFamily="18" charset="0"/>
                        <a:cs typeface="Arial" panose="020B0604020202020204" pitchFamily="34" charset="0"/>
                      </a:rPr>
                      <m:t>𝑂𝐴</m:t>
                    </m:r>
                    <m:r>
                      <a:rPr lang="en-GB" sz="2000" b="0" i="1" dirty="0" smtClean="0">
                        <a:latin typeface="Cambria Math" panose="02040503050406030204" pitchFamily="18" charset="0"/>
                        <a:cs typeface="Arial" panose="020B0604020202020204" pitchFamily="34" charset="0"/>
                      </a:rPr>
                      <m:t>=</m:t>
                    </m:r>
                    <m:r>
                      <a:rPr lang="en-GB" sz="2000" b="0" i="1" dirty="0" smtClean="0">
                        <a:latin typeface="Cambria Math" panose="02040503050406030204" pitchFamily="18" charset="0"/>
                        <a:cs typeface="Arial" panose="020B0604020202020204" pitchFamily="34" charset="0"/>
                      </a:rPr>
                      <m:t>𝑂𝐵</m:t>
                    </m:r>
                    <m:r>
                      <a:rPr lang="en-GB" sz="2000" b="0" i="1" dirty="0" smtClean="0">
                        <a:latin typeface="Cambria Math" panose="02040503050406030204" pitchFamily="18" charset="0"/>
                        <a:cs typeface="Arial" panose="020B0604020202020204" pitchFamily="34" charset="0"/>
                      </a:rPr>
                      <m:t>=12 </m:t>
                    </m:r>
                    <m:r>
                      <m:rPr>
                        <m:sty m:val="p"/>
                      </m:rPr>
                      <a:rPr lang="en-GB" sz="2000" b="0" i="0" dirty="0" smtClean="0">
                        <a:latin typeface="Cambria Math" panose="02040503050406030204" pitchFamily="18" charset="0"/>
                        <a:cs typeface="Arial" panose="020B0604020202020204" pitchFamily="34" charset="0"/>
                      </a:rPr>
                      <m:t>cm</m:t>
                    </m:r>
                  </m:oMath>
                </a14:m>
                <a:r>
                  <a:rPr lang="en-GB" sz="2000" dirty="0">
                    <a:latin typeface="Arial" panose="020B0604020202020204" pitchFamily="34" charset="0"/>
                    <a:cs typeface="Arial" panose="020B0604020202020204" pitchFamily="34" charset="0"/>
                  </a:rPr>
                  <a:t>. Work out the length of the arc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Give your answer in terms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320480" cy="2393797"/>
              </a:xfrm>
              <a:prstGeom prst="rect">
                <a:avLst/>
              </a:prstGeom>
              <a:blipFill>
                <a:blip r:embed="rId2"/>
                <a:stretch>
                  <a:fillRect l="-1269" r="-705" b="-382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80A583E8-0529-4E87-BEC5-F59A8616F864}"/>
              </a:ext>
            </a:extLst>
          </p:cNvPr>
          <p:cNvSpPr/>
          <p:nvPr/>
        </p:nvSpPr>
        <p:spPr>
          <a:xfrm>
            <a:off x="4860032" y="1501351"/>
            <a:ext cx="4562802" cy="4562802"/>
          </a:xfrm>
          <a:prstGeom prst="pie">
            <a:avLst>
              <a:gd name="adj1" fmla="val 12873438"/>
              <a:gd name="adj2" fmla="val 176071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Partial Circle 5">
            <a:extLst>
              <a:ext uri="{FF2B5EF4-FFF2-40B4-BE49-F238E27FC236}">
                <a16:creationId xmlns:a16="http://schemas.microsoft.com/office/drawing/2014/main" id="{E0ECF14A-F93B-414E-A9DE-89C82DF60BDD}"/>
              </a:ext>
            </a:extLst>
          </p:cNvPr>
          <p:cNvSpPr/>
          <p:nvPr/>
        </p:nvSpPr>
        <p:spPr>
          <a:xfrm>
            <a:off x="6605565" y="3246884"/>
            <a:ext cx="1071736" cy="1071736"/>
          </a:xfrm>
          <a:prstGeom prst="pie">
            <a:avLst>
              <a:gd name="adj1" fmla="val 12873438"/>
              <a:gd name="adj2" fmla="val 176071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95FBF2-EEE0-40DA-97E3-EB6BE4019374}"/>
                  </a:ext>
                </a:extLst>
              </p:cNvPr>
              <p:cNvSpPr txBox="1"/>
              <p:nvPr/>
            </p:nvSpPr>
            <p:spPr>
              <a:xfrm>
                <a:off x="4788024" y="234064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7" name="TextBox 6">
                <a:extLst>
                  <a:ext uri="{FF2B5EF4-FFF2-40B4-BE49-F238E27FC236}">
                    <a16:creationId xmlns:a16="http://schemas.microsoft.com/office/drawing/2014/main" id="{1895FBF2-EEE0-40DA-97E3-EB6BE4019374}"/>
                  </a:ext>
                </a:extLst>
              </p:cNvPr>
              <p:cNvSpPr txBox="1">
                <a:spLocks noRot="1" noChangeAspect="1" noMove="1" noResize="1" noEditPoints="1" noAdjustHandles="1" noChangeArrowheads="1" noChangeShapeType="1" noTextEdit="1"/>
              </p:cNvSpPr>
              <p:nvPr/>
            </p:nvSpPr>
            <p:spPr>
              <a:xfrm>
                <a:off x="4788024" y="2340648"/>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BBB996-DC97-4DFF-94DF-90241A79373E}"/>
                  </a:ext>
                </a:extLst>
              </p:cNvPr>
              <p:cNvSpPr txBox="1"/>
              <p:nvPr/>
            </p:nvSpPr>
            <p:spPr>
              <a:xfrm>
                <a:off x="7956376" y="150135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8" name="TextBox 7">
                <a:extLst>
                  <a:ext uri="{FF2B5EF4-FFF2-40B4-BE49-F238E27FC236}">
                    <a16:creationId xmlns:a16="http://schemas.microsoft.com/office/drawing/2014/main" id="{50BBB996-DC97-4DFF-94DF-90241A79373E}"/>
                  </a:ext>
                </a:extLst>
              </p:cNvPr>
              <p:cNvSpPr txBox="1">
                <a:spLocks noRot="1" noChangeAspect="1" noMove="1" noResize="1" noEditPoints="1" noAdjustHandles="1" noChangeArrowheads="1" noChangeShapeType="1" noTextEdit="1"/>
              </p:cNvSpPr>
              <p:nvPr/>
            </p:nvSpPr>
            <p:spPr>
              <a:xfrm>
                <a:off x="7956376" y="1501351"/>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B240F4-C9AC-4404-BB6D-F4DD24B8BCC3}"/>
                  </a:ext>
                </a:extLst>
              </p:cNvPr>
              <p:cNvSpPr txBox="1"/>
              <p:nvPr/>
            </p:nvSpPr>
            <p:spPr>
              <a:xfrm>
                <a:off x="6893597" y="378458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9" name="TextBox 8">
                <a:extLst>
                  <a:ext uri="{FF2B5EF4-FFF2-40B4-BE49-F238E27FC236}">
                    <a16:creationId xmlns:a16="http://schemas.microsoft.com/office/drawing/2014/main" id="{93B240F4-C9AC-4404-BB6D-F4DD24B8BCC3}"/>
                  </a:ext>
                </a:extLst>
              </p:cNvPr>
              <p:cNvSpPr txBox="1">
                <a:spLocks noRot="1" noChangeAspect="1" noMove="1" noResize="1" noEditPoints="1" noAdjustHandles="1" noChangeArrowheads="1" noChangeShapeType="1" noTextEdit="1"/>
              </p:cNvSpPr>
              <p:nvPr/>
            </p:nvSpPr>
            <p:spPr>
              <a:xfrm>
                <a:off x="6893597" y="3784582"/>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7515D5-B608-45C0-918D-E51BB62B5274}"/>
                  </a:ext>
                </a:extLst>
              </p:cNvPr>
              <p:cNvSpPr txBox="1"/>
              <p:nvPr/>
            </p:nvSpPr>
            <p:spPr>
              <a:xfrm>
                <a:off x="7596336" y="270998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A27515D5-B608-45C0-918D-E51BB62B5274}"/>
                  </a:ext>
                </a:extLst>
              </p:cNvPr>
              <p:cNvSpPr txBox="1">
                <a:spLocks noRot="1" noChangeAspect="1" noMove="1" noResize="1" noEditPoints="1" noAdjustHandles="1" noChangeArrowheads="1" noChangeShapeType="1" noTextEdit="1"/>
              </p:cNvSpPr>
              <p:nvPr/>
            </p:nvSpPr>
            <p:spPr>
              <a:xfrm>
                <a:off x="7596336" y="2709980"/>
                <a:ext cx="576064" cy="369332"/>
              </a:xfrm>
              <a:prstGeom prst="rect">
                <a:avLst/>
              </a:prstGeom>
              <a:blipFill>
                <a:blip r:embed="rId8"/>
                <a:stretch>
                  <a:fillRect r="-3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D2944F-C4A5-48D5-B47A-D2BBDCC94A05}"/>
                  </a:ext>
                </a:extLst>
              </p:cNvPr>
              <p:cNvSpPr txBox="1"/>
              <p:nvPr/>
            </p:nvSpPr>
            <p:spPr>
              <a:xfrm>
                <a:off x="5453437" y="309089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12 </m:t>
                      </m:r>
                      <m:r>
                        <m:rPr>
                          <m:sty m:val="p"/>
                        </m:rPr>
                        <a:rPr lang="en-GB" b="0" i="0" dirty="0" smtClean="0">
                          <a:latin typeface="Cambria Math" panose="02040503050406030204" pitchFamily="18" charset="0"/>
                        </a:rPr>
                        <m:t>cm</m:t>
                      </m:r>
                    </m:oMath>
                  </m:oMathPara>
                </a14:m>
                <a:endParaRPr lang="en-GB" dirty="0"/>
              </a:p>
            </p:txBody>
          </p:sp>
        </mc:Choice>
        <mc:Fallback xmlns="">
          <p:sp>
            <p:nvSpPr>
              <p:cNvPr id="11" name="TextBox 10">
                <a:extLst>
                  <a:ext uri="{FF2B5EF4-FFF2-40B4-BE49-F238E27FC236}">
                    <a16:creationId xmlns:a16="http://schemas.microsoft.com/office/drawing/2014/main" id="{75D2944F-C4A5-48D5-B47A-D2BBDCC94A05}"/>
                  </a:ext>
                </a:extLst>
              </p:cNvPr>
              <p:cNvSpPr txBox="1">
                <a:spLocks noRot="1" noChangeAspect="1" noMove="1" noResize="1" noEditPoints="1" noAdjustHandles="1" noChangeArrowheads="1" noChangeShapeType="1" noTextEdit="1"/>
              </p:cNvSpPr>
              <p:nvPr/>
            </p:nvSpPr>
            <p:spPr>
              <a:xfrm>
                <a:off x="5453437" y="3090892"/>
                <a:ext cx="576064" cy="369332"/>
              </a:xfrm>
              <a:prstGeom prst="rect">
                <a:avLst/>
              </a:prstGeom>
              <a:blipFill>
                <a:blip r:embed="rId9"/>
                <a:stretch>
                  <a:fillRect r="-319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C07B76-1D37-4063-B1F5-3117ED4D1CC5}"/>
                  </a:ext>
                </a:extLst>
              </p:cNvPr>
              <p:cNvSpPr txBox="1"/>
              <p:nvPr/>
            </p:nvSpPr>
            <p:spPr>
              <a:xfrm>
                <a:off x="6690552" y="287055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2EC07B76-1D37-4063-B1F5-3117ED4D1CC5}"/>
                  </a:ext>
                </a:extLst>
              </p:cNvPr>
              <p:cNvSpPr txBox="1">
                <a:spLocks noRot="1" noChangeAspect="1" noMove="1" noResize="1" noEditPoints="1" noAdjustHandles="1" noChangeArrowheads="1" noChangeShapeType="1" noTextEdit="1"/>
              </p:cNvSpPr>
              <p:nvPr/>
            </p:nvSpPr>
            <p:spPr>
              <a:xfrm>
                <a:off x="6690552" y="2870559"/>
                <a:ext cx="576064" cy="36933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5756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087531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Summer Term</a:t>
            </a:r>
          </a:p>
        </p:txBody>
      </p:sp>
    </p:spTree>
    <p:extLst>
      <p:ext uri="{BB962C8B-B14F-4D97-AF65-F5344CB8AC3E}">
        <p14:creationId xmlns:p14="http://schemas.microsoft.com/office/powerpoint/2010/main" val="2222158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that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+3)</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−3)</m:t>
                        </m:r>
                      </m:e>
                      <m:sup>
                        <m:r>
                          <a:rPr lang="en-GB" sz="2000" b="0" i="1" smtClean="0">
                            <a:latin typeface="Cambria Math" panose="02040503050406030204" pitchFamily="18" charset="0"/>
                            <a:cs typeface="Arial" panose="020B0604020202020204" pitchFamily="34" charset="0"/>
                          </a:rPr>
                          <m:t>2</m:t>
                        </m:r>
                      </m:sup>
                    </m:sSup>
                  </m:oMath>
                </a14:m>
                <a:r>
                  <a:rPr lang="en-US" sz="2000" dirty="0">
                    <a:latin typeface="Arial" panose="020B0604020202020204" pitchFamily="34" charset="0"/>
                    <a:cs typeface="Arial" panose="020B0604020202020204" pitchFamily="34" charset="0"/>
                  </a:rPr>
                  <a:t> is always a multiple of 12, for all positive integer values of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In 2010, 40000 people were unemployed in </a:t>
                </a:r>
                <a:r>
                  <a:rPr lang="en-US" sz="2000" dirty="0" err="1">
                    <a:latin typeface="Arial" panose="020B0604020202020204" pitchFamily="34" charset="0"/>
                    <a:cs typeface="Arial" panose="020B0604020202020204" pitchFamily="34" charset="0"/>
                  </a:rPr>
                  <a:t>Tidmouth</a:t>
                </a:r>
                <a:r>
                  <a:rPr lang="en-US" sz="2000" dirty="0">
                    <a:latin typeface="Arial" panose="020B0604020202020204" pitchFamily="34" charset="0"/>
                    <a:cs typeface="Arial" panose="020B0604020202020204" pitchFamily="34" charset="0"/>
                  </a:rPr>
                  <a:t>. By 2012, this had decreased to 39601. Assuming the unemployment rate is decreasing exponentially, how many people would you expect to be unemployed in </a:t>
                </a:r>
                <a:r>
                  <a:rPr lang="en-US" sz="2000" dirty="0" err="1">
                    <a:latin typeface="Arial" panose="020B0604020202020204" pitchFamily="34" charset="0"/>
                    <a:cs typeface="Arial" panose="020B0604020202020204" pitchFamily="34" charset="0"/>
                  </a:rPr>
                  <a:t>Tidmouth</a:t>
                </a:r>
                <a:r>
                  <a:rPr lang="en-US" sz="2000" dirty="0">
                    <a:latin typeface="Arial" panose="020B0604020202020204" pitchFamily="34" charset="0"/>
                    <a:cs typeface="Arial" panose="020B0604020202020204" pitchFamily="34" charset="0"/>
                  </a:rPr>
                  <a:t> by 2020?</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5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42017"/>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−24≤0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42017"/>
              </a:xfrm>
              <a:prstGeom prst="rect">
                <a:avLst/>
              </a:prstGeom>
              <a:blipFill>
                <a:blip r:embed="rId2"/>
                <a:stretch>
                  <a:fillRect l="-635" t="-2924" b="-760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54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Work out the formula for the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term of the quadratic sequence:</a:t>
                </a:r>
              </a:p>
              <a:p>
                <a:pPr lvl="1"/>
                <a:r>
                  <a:rPr lang="en-US" sz="2000" dirty="0">
                    <a:latin typeface="Arial" panose="020B0604020202020204" pitchFamily="34" charset="0"/>
                    <a:cs typeface="Arial" panose="020B0604020202020204" pitchFamily="34" charset="0"/>
                  </a:rPr>
                  <a:t>	2, 10, 22, 38,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Here is a speed-time graph for a train journey between 2 </a:t>
                </a:r>
                <a:r>
                  <a:rPr lang="en-US" sz="2000" dirty="0" smtClean="0">
                    <a:latin typeface="Arial" panose="020B0604020202020204" pitchFamily="34" charset="0"/>
                    <a:cs typeface="Arial" panose="020B0604020202020204" pitchFamily="34" charset="0"/>
                  </a:rPr>
                  <a:t>stations. The </a:t>
                </a:r>
                <a:r>
                  <a:rPr lang="en-US" sz="2000" dirty="0">
                    <a:latin typeface="Arial" panose="020B0604020202020204" pitchFamily="34" charset="0"/>
                    <a:cs typeface="Arial" panose="020B0604020202020204" pitchFamily="34" charset="0"/>
                  </a:rPr>
                  <a:t>train travelled </a:t>
                </a:r>
                <a:r>
                  <a:rPr lang="en-US" sz="2000" dirty="0" smtClean="0">
                    <a:latin typeface="Arial" panose="020B0604020202020204" pitchFamily="34" charset="0"/>
                    <a:cs typeface="Arial" panose="020B0604020202020204" pitchFamily="34" charset="0"/>
                  </a:rPr>
                  <a:t>2 km </a:t>
                </a:r>
                <a:r>
                  <a:rPr lang="en-US" sz="2000" dirty="0">
                    <a:latin typeface="Arial" panose="020B0604020202020204" pitchFamily="34" charset="0"/>
                    <a:cs typeface="Arial" panose="020B0604020202020204" pitchFamily="34" charset="0"/>
                  </a:rPr>
                  <a:t>in T seconds</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the value of T.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051720" y="3068960"/>
            <a:ext cx="4968552" cy="3264478"/>
          </a:xfrm>
          <a:prstGeom prst="rect">
            <a:avLst/>
          </a:prstGeom>
        </p:spPr>
      </p:pic>
    </p:spTree>
    <p:extLst>
      <p:ext uri="{BB962C8B-B14F-4D97-AF65-F5344CB8AC3E}">
        <p14:creationId xmlns:p14="http://schemas.microsoft.com/office/powerpoint/2010/main" val="166742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4824536" cy="286232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cone below has base radius </a:t>
                </a:r>
                <a:r>
                  <a:rPr lang="en-US" sz="2000" dirty="0" smtClean="0">
                    <a:latin typeface="Arial" panose="020B0604020202020204" pitchFamily="34" charset="0"/>
                    <a:cs typeface="Arial" panose="020B0604020202020204" pitchFamily="34" charset="0"/>
                  </a:rPr>
                  <a:t>10 cm </a:t>
                </a:r>
                <a:r>
                  <a:rPr lang="en-US" sz="2000" dirty="0">
                    <a:latin typeface="Arial" panose="020B0604020202020204" pitchFamily="34" charset="0"/>
                    <a:cs typeface="Arial" panose="020B0604020202020204" pitchFamily="34" charset="0"/>
                  </a:rPr>
                  <a:t>and height </a:t>
                </a:r>
                <a14:m>
                  <m:oMath xmlns:m="http://schemas.openxmlformats.org/officeDocument/2006/math">
                    <m:r>
                      <a:rPr lang="en-US" sz="2000" i="1" dirty="0" smtClean="0">
                        <a:latin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cm</a:t>
                </a:r>
                <a:r>
                  <a:rPr lang="en-US" sz="2000" dirty="0" smtClean="0">
                    <a:latin typeface="Arial" panose="020B0604020202020204" pitchFamily="34" charset="0"/>
                    <a:cs typeface="Arial" panose="020B0604020202020204" pitchFamily="34" charset="0"/>
                  </a:rPr>
                  <a:t>. A </a:t>
                </a:r>
                <a:r>
                  <a:rPr lang="en-US" sz="2000" dirty="0">
                    <a:latin typeface="Arial" panose="020B0604020202020204" pitchFamily="34" charset="0"/>
                    <a:cs typeface="Arial" panose="020B0604020202020204" pitchFamily="34" charset="0"/>
                  </a:rPr>
                  <a:t>smaller cone radius </a:t>
                </a:r>
                <a:r>
                  <a:rPr lang="en-US" sz="2000" dirty="0" smtClean="0">
                    <a:latin typeface="Arial" panose="020B0604020202020204" pitchFamily="34" charset="0"/>
                    <a:cs typeface="Arial" panose="020B0604020202020204" pitchFamily="34" charset="0"/>
                  </a:rPr>
                  <a:t>4 cm </a:t>
                </a:r>
                <a:r>
                  <a:rPr lang="en-US" sz="2000" dirty="0">
                    <a:latin typeface="Arial" panose="020B0604020202020204" pitchFamily="34" charset="0"/>
                    <a:cs typeface="Arial" panose="020B0604020202020204" pitchFamily="34" charset="0"/>
                  </a:rPr>
                  <a:t>and height </a:t>
                </a:r>
                <a:r>
                  <a:rPr lang="en-US" sz="2000" dirty="0" smtClean="0">
                    <a:latin typeface="Arial" panose="020B0604020202020204" pitchFamily="34" charset="0"/>
                    <a:cs typeface="Arial" panose="020B0604020202020204" pitchFamily="34" charset="0"/>
                  </a:rPr>
                  <a:t>6 cm </a:t>
                </a:r>
                <a:r>
                  <a:rPr lang="en-US" sz="2000" dirty="0">
                    <a:latin typeface="Arial" panose="020B0604020202020204" pitchFamily="34" charset="0"/>
                    <a:cs typeface="Arial" panose="020B0604020202020204" pitchFamily="34" charset="0"/>
                  </a:rPr>
                  <a:t>is cut from the top</a:t>
                </a:r>
                <a:r>
                  <a:rPr lang="en-US" sz="2000" dirty="0" smtClean="0">
                    <a:latin typeface="Arial" panose="020B0604020202020204" pitchFamily="34" charset="0"/>
                    <a:cs typeface="Arial" panose="020B0604020202020204" pitchFamily="34" charset="0"/>
                  </a:rPr>
                  <a:t>. Calculate </a:t>
                </a:r>
                <a:r>
                  <a:rPr lang="en-US" sz="2000" dirty="0">
                    <a:latin typeface="Arial" panose="020B0604020202020204" pitchFamily="34" charset="0"/>
                    <a:cs typeface="Arial" panose="020B0604020202020204" pitchFamily="34" charset="0"/>
                  </a:rPr>
                  <a:t>the volume of the frustum.</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824536" cy="2862322"/>
              </a:xfrm>
              <a:prstGeom prst="rect">
                <a:avLst/>
              </a:prstGeom>
              <a:blipFill>
                <a:blip r:embed="rId3"/>
                <a:stretch>
                  <a:fillRect l="-1136" t="-1066" r="-2652" b="-3198"/>
                </a:stretch>
              </a:blipFill>
            </p:spPr>
            <p:txBody>
              <a:bodyPr/>
              <a:lstStyle/>
              <a:p>
                <a:r>
                  <a:rPr lang="en-GB">
                    <a:noFill/>
                  </a:rPr>
                  <a:t> </a:t>
                </a:r>
              </a:p>
            </p:txBody>
          </p:sp>
        </mc:Fallback>
      </mc:AlternateContent>
      <p:pic>
        <p:nvPicPr>
          <p:cNvPr id="2" name="Picture 1"/>
          <p:cNvPicPr>
            <a:picLocks noChangeAspect="1"/>
          </p:cNvPicPr>
          <p:nvPr/>
        </p:nvPicPr>
        <p:blipFill>
          <a:blip r:embed="rId4">
            <a:grayscl/>
          </a:blip>
          <a:stretch>
            <a:fillRect/>
          </a:stretch>
        </p:blipFill>
        <p:spPr>
          <a:xfrm>
            <a:off x="5580112" y="1268760"/>
            <a:ext cx="3096344" cy="4130156"/>
          </a:xfrm>
          <a:prstGeom prst="rect">
            <a:avLst/>
          </a:prstGeom>
        </p:spPr>
      </p:pic>
    </p:spTree>
    <p:extLst>
      <p:ext uri="{BB962C8B-B14F-4D97-AF65-F5344CB8AC3E}">
        <p14:creationId xmlns:p14="http://schemas.microsoft.com/office/powerpoint/2010/main" val="2877731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Find the equation of the tangent to the circle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=25</m:t>
                    </m:r>
                  </m:oMath>
                </a14:m>
                <a:r>
                  <a:rPr lang="en-US" sz="2000" dirty="0">
                    <a:latin typeface="Arial" panose="020B0604020202020204" pitchFamily="34" charset="0"/>
                    <a:cs typeface="Arial" panose="020B0604020202020204" pitchFamily="34" charset="0"/>
                  </a:rPr>
                  <a:t> at (3, 4).</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507FE700-32DC-4CA4-9DC7-32429EE76758}"/>
              </a:ext>
            </a:extLst>
          </p:cNvPr>
          <p:cNvSpPr/>
          <p:nvPr/>
        </p:nvSpPr>
        <p:spPr>
          <a:xfrm rot="772821">
            <a:off x="1159053" y="2643077"/>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A2437943-4B62-45DC-8D08-092176592674}"/>
              </a:ext>
            </a:extLst>
          </p:cNvPr>
          <p:cNvSpPr/>
          <p:nvPr/>
        </p:nvSpPr>
        <p:spPr>
          <a:xfrm>
            <a:off x="2392806" y="2170496"/>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76E34B-CEB5-44BA-910E-83BDF7988FFA}"/>
                  </a:ext>
                </a:extLst>
              </p:cNvPr>
              <p:cNvSpPr txBox="1"/>
              <p:nvPr/>
            </p:nvSpPr>
            <p:spPr>
              <a:xfrm>
                <a:off x="2483769" y="310660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rPr>
                        <m:t>𝑥</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5076E34B-CEB5-44BA-910E-83BDF7988FFA}"/>
                  </a:ext>
                </a:extLst>
              </p:cNvPr>
              <p:cNvSpPr txBox="1">
                <a:spLocks noRot="1" noChangeAspect="1" noMove="1" noResize="1" noEditPoints="1" noAdjustHandles="1" noChangeArrowheads="1" noChangeShapeType="1" noTextEdit="1"/>
              </p:cNvSpPr>
              <p:nvPr/>
            </p:nvSpPr>
            <p:spPr>
              <a:xfrm>
                <a:off x="2483769" y="3106600"/>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4D0901-D63C-4E41-AC03-603522E41A7E}"/>
                  </a:ext>
                </a:extLst>
              </p:cNvPr>
              <p:cNvSpPr txBox="1"/>
              <p:nvPr/>
            </p:nvSpPr>
            <p:spPr>
              <a:xfrm>
                <a:off x="1187625" y="3069077"/>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m:t>
                      </m:r>
                      <m:r>
                        <a:rPr lang="en-GB" i="1" dirty="0" smtClean="0">
                          <a:latin typeface="Cambria Math" panose="02040503050406030204" pitchFamily="18" charset="0"/>
                        </a:rPr>
                        <m:t>5</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014D0901-D63C-4E41-AC03-603522E41A7E}"/>
                  </a:ext>
                </a:extLst>
              </p:cNvPr>
              <p:cNvSpPr txBox="1">
                <a:spLocks noRot="1" noChangeAspect="1" noMove="1" noResize="1" noEditPoints="1" noAdjustHandles="1" noChangeArrowheads="1" noChangeShapeType="1" noTextEdit="1"/>
              </p:cNvSpPr>
              <p:nvPr/>
            </p:nvSpPr>
            <p:spPr>
              <a:xfrm>
                <a:off x="1187625" y="3069077"/>
                <a:ext cx="523290" cy="377852"/>
              </a:xfrm>
              <a:prstGeom prst="rect">
                <a:avLst/>
              </a:prstGeom>
              <a:blipFill>
                <a:blip r:embed="rId5"/>
                <a:stretch>
                  <a:fillRect r="-441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496228-5A47-40B5-ADD4-9835A0438D29}"/>
                  </a:ext>
                </a:extLst>
              </p:cNvPr>
              <p:cNvSpPr txBox="1"/>
              <p:nvPr/>
            </p:nvSpPr>
            <p:spPr>
              <a:xfrm>
                <a:off x="2189225" y="472747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20 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08496228-5A47-40B5-ADD4-9835A0438D29}"/>
                  </a:ext>
                </a:extLst>
              </p:cNvPr>
              <p:cNvSpPr txBox="1">
                <a:spLocks noRot="1" noChangeAspect="1" noMove="1" noResize="1" noEditPoints="1" noAdjustHandles="1" noChangeArrowheads="1" noChangeShapeType="1" noTextEdit="1"/>
              </p:cNvSpPr>
              <p:nvPr/>
            </p:nvSpPr>
            <p:spPr>
              <a:xfrm>
                <a:off x="2189225" y="4727479"/>
                <a:ext cx="523290" cy="377852"/>
              </a:xfrm>
              <a:prstGeom prst="rect">
                <a:avLst/>
              </a:prstGeom>
              <a:blipFill>
                <a:blip r:embed="rId6"/>
                <a:stretch>
                  <a:fillRect r="-441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67D29B7-F6F2-4B51-8C36-0F8287C5917B}"/>
                  </a:ext>
                </a:extLst>
              </p:cNvPr>
              <p:cNvSpPr txBox="1"/>
              <p:nvPr/>
            </p:nvSpPr>
            <p:spPr>
              <a:xfrm>
                <a:off x="3707904" y="3491345"/>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16 </m:t>
                      </m:r>
                      <m:r>
                        <m:rPr>
                          <m:sty m:val="p"/>
                        </m:rPr>
                        <a:rPr lang="en-GB" b="0" i="0" dirty="0" smtClean="0">
                          <a:latin typeface="Cambria Math" panose="02040503050406030204" pitchFamily="18" charset="0"/>
                        </a:rPr>
                        <m:t>cm</m:t>
                      </m:r>
                    </m:oMath>
                  </m:oMathPara>
                </a14:m>
                <a:endParaRPr lang="en-GB" dirty="0"/>
              </a:p>
            </p:txBody>
          </p:sp>
        </mc:Choice>
        <mc:Fallback xmlns="">
          <p:sp>
            <p:nvSpPr>
              <p:cNvPr id="12" name="TextBox 11">
                <a:extLst>
                  <a:ext uri="{FF2B5EF4-FFF2-40B4-BE49-F238E27FC236}">
                    <a16:creationId xmlns:a16="http://schemas.microsoft.com/office/drawing/2014/main" id="{A67D29B7-F6F2-4B51-8C36-0F8287C5917B}"/>
                  </a:ext>
                </a:extLst>
              </p:cNvPr>
              <p:cNvSpPr txBox="1">
                <a:spLocks noRot="1" noChangeAspect="1" noMove="1" noResize="1" noEditPoints="1" noAdjustHandles="1" noChangeArrowheads="1" noChangeShapeType="1" noTextEdit="1"/>
              </p:cNvSpPr>
              <p:nvPr/>
            </p:nvSpPr>
            <p:spPr>
              <a:xfrm>
                <a:off x="3707904" y="3491345"/>
                <a:ext cx="523290" cy="377852"/>
              </a:xfrm>
              <a:prstGeom prst="rect">
                <a:avLst/>
              </a:prstGeom>
              <a:blipFill>
                <a:blip r:embed="rId7"/>
                <a:stretch>
                  <a:fillRect r="-44186"/>
                </a:stretch>
              </a:blipFill>
            </p:spPr>
            <p:txBody>
              <a:bodyPr/>
              <a:lstStyle/>
              <a:p>
                <a:r>
                  <a:rPr lang="en-GB">
                    <a:noFill/>
                  </a:rPr>
                  <a:t> </a:t>
                </a:r>
              </a:p>
            </p:txBody>
          </p:sp>
        </mc:Fallback>
      </mc:AlternateContent>
    </p:spTree>
    <p:extLst>
      <p:ext uri="{BB962C8B-B14F-4D97-AF65-F5344CB8AC3E}">
        <p14:creationId xmlns:p14="http://schemas.microsoft.com/office/powerpoint/2010/main" val="4125830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23044"/>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𝐸</m:t>
                        </m:r>
                      </m:num>
                      <m:den>
                        <m:r>
                          <a:rPr lang="en-GB" sz="2000" b="0" i="1" smtClean="0">
                            <a:latin typeface="Cambria Math" panose="02040503050406030204" pitchFamily="18" charset="0"/>
                            <a:cs typeface="Arial" panose="020B0604020202020204" pitchFamily="34" charset="0"/>
                          </a:rPr>
                          <m:t>𝑡</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𝐸</m:t>
                    </m:r>
                    <m:r>
                      <a:rPr lang="en-GB" sz="2000" i="1" dirty="0" smtClean="0">
                        <a:latin typeface="Cambria Math" panose="02040503050406030204" pitchFamily="18" charset="0"/>
                        <a:cs typeface="Arial" panose="020B0604020202020204" pitchFamily="34" charset="0"/>
                      </a:rPr>
                      <m:t>=812</m:t>
                    </m:r>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𝑇</m:t>
                    </m:r>
                    <m:r>
                      <a:rPr lang="en-GB" sz="2000" i="1" dirty="0" smtClean="0">
                        <a:latin typeface="Cambria Math" panose="02040503050406030204" pitchFamily="18" charset="0"/>
                        <a:cs typeface="Arial" panose="020B0604020202020204" pitchFamily="34" charset="0"/>
                      </a:rPr>
                      <m:t>=9.2</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to a suitable degree of accuracy. Give a reason for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−16</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23044"/>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29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16ED542F-86C2-4E85-9DC2-748E96A37778}"/>
              </a:ext>
            </a:extLst>
          </p:cNvPr>
          <p:cNvSpPr/>
          <p:nvPr/>
        </p:nvSpPr>
        <p:spPr>
          <a:xfrm>
            <a:off x="4860032" y="1553255"/>
            <a:ext cx="2880320" cy="1296144"/>
          </a:xfrm>
          <a:prstGeom prst="triangle">
            <a:avLst>
              <a:gd name="adj" fmla="val 73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01F4ECEA-7D2F-43AC-9AE5-BEEF74BC5016}"/>
              </a:ext>
            </a:extLst>
          </p:cNvPr>
          <p:cNvCxnSpPr>
            <a:stCxn id="5" idx="2"/>
          </p:cNvCxnSpPr>
          <p:nvPr/>
        </p:nvCxnSpPr>
        <p:spPr>
          <a:xfrm flipV="1">
            <a:off x="4860032" y="1891491"/>
            <a:ext cx="1536860" cy="95790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7" name="Straight Arrow Connector 6">
            <a:extLst>
              <a:ext uri="{FF2B5EF4-FFF2-40B4-BE49-F238E27FC236}">
                <a16:creationId xmlns:a16="http://schemas.microsoft.com/office/drawing/2014/main" id="{A4EB4C36-460E-4D10-9573-B030B54F7CEA}"/>
              </a:ext>
            </a:extLst>
          </p:cNvPr>
          <p:cNvCxnSpPr>
            <a:stCxn id="5" idx="2"/>
            <a:endCxn id="5" idx="3"/>
          </p:cNvCxnSpPr>
          <p:nvPr/>
        </p:nvCxnSpPr>
        <p:spPr>
          <a:xfrm>
            <a:off x="4860032" y="2849399"/>
            <a:ext cx="2119109"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4E8BE-1D4B-43C2-AC45-14AC20C6F921}"/>
                  </a:ext>
                </a:extLst>
              </p:cNvPr>
              <p:cNvSpPr txBox="1"/>
              <p:nvPr/>
            </p:nvSpPr>
            <p:spPr>
              <a:xfrm>
                <a:off x="6005041" y="15810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5</m:t>
                      </m:r>
                      <m:r>
                        <a:rPr lang="en-GB" b="1" i="1" dirty="0" smtClean="0">
                          <a:latin typeface="Cambria Math" panose="02040503050406030204" pitchFamily="18" charset="0"/>
                        </a:rPr>
                        <m:t>𝒂</m:t>
                      </m:r>
                    </m:oMath>
                  </m:oMathPara>
                </a14:m>
                <a:endParaRPr lang="en-GB" b="1" dirty="0"/>
              </a:p>
            </p:txBody>
          </p:sp>
        </mc:Choice>
        <mc:Fallback xmlns="">
          <p:sp>
            <p:nvSpPr>
              <p:cNvPr id="8" name="TextBox 7">
                <a:extLst>
                  <a:ext uri="{FF2B5EF4-FFF2-40B4-BE49-F238E27FC236}">
                    <a16:creationId xmlns:a16="http://schemas.microsoft.com/office/drawing/2014/main" id="{CAA4E8BE-1D4B-43C2-AC45-14AC20C6F921}"/>
                  </a:ext>
                </a:extLst>
              </p:cNvPr>
              <p:cNvSpPr txBox="1">
                <a:spLocks noRot="1" noChangeAspect="1" noMove="1" noResize="1" noEditPoints="1" noAdjustHandles="1" noChangeArrowheads="1" noChangeShapeType="1" noTextEdit="1"/>
              </p:cNvSpPr>
              <p:nvPr/>
            </p:nvSpPr>
            <p:spPr>
              <a:xfrm>
                <a:off x="6005041" y="1581056"/>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258F23-4776-4266-A3F1-3A36DACAD8B0}"/>
                  </a:ext>
                </a:extLst>
              </p:cNvPr>
              <p:cNvSpPr txBox="1"/>
              <p:nvPr/>
            </p:nvSpPr>
            <p:spPr>
              <a:xfrm>
                <a:off x="6692371" y="29214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3</m:t>
                      </m:r>
                      <m:r>
                        <a:rPr lang="en-GB" b="1" i="1" dirty="0" smtClean="0">
                          <a:latin typeface="Cambria Math" panose="02040503050406030204" pitchFamily="18" charset="0"/>
                        </a:rPr>
                        <m:t>𝒃</m:t>
                      </m:r>
                    </m:oMath>
                  </m:oMathPara>
                </a14:m>
                <a:endParaRPr lang="en-GB" b="1" dirty="0"/>
              </a:p>
            </p:txBody>
          </p:sp>
        </mc:Choice>
        <mc:Fallback xmlns="">
          <p:sp>
            <p:nvSpPr>
              <p:cNvPr id="9" name="TextBox 8">
                <a:extLst>
                  <a:ext uri="{FF2B5EF4-FFF2-40B4-BE49-F238E27FC236}">
                    <a16:creationId xmlns:a16="http://schemas.microsoft.com/office/drawing/2014/main" id="{95258F23-4776-4266-A3F1-3A36DACAD8B0}"/>
                  </a:ext>
                </a:extLst>
              </p:cNvPr>
              <p:cNvSpPr txBox="1">
                <a:spLocks noRot="1" noChangeAspect="1" noMove="1" noResize="1" noEditPoints="1" noAdjustHandles="1" noChangeArrowheads="1" noChangeShapeType="1" noTextEdit="1"/>
              </p:cNvSpPr>
              <p:nvPr/>
            </p:nvSpPr>
            <p:spPr>
              <a:xfrm>
                <a:off x="6692371" y="2921407"/>
                <a:ext cx="432048" cy="369332"/>
              </a:xfrm>
              <a:prstGeom prst="rect">
                <a:avLst/>
              </a:prstGeom>
              <a:blipFill>
                <a:blip r:embed="rId5"/>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AAD0B9-1FFF-4EFF-A0B1-D8A75EF234BE}"/>
                  </a:ext>
                </a:extLst>
              </p:cNvPr>
              <p:cNvSpPr txBox="1"/>
              <p:nvPr/>
            </p:nvSpPr>
            <p:spPr>
              <a:xfrm>
                <a:off x="4716016" y="28844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0" name="TextBox 9">
                <a:extLst>
                  <a:ext uri="{FF2B5EF4-FFF2-40B4-BE49-F238E27FC236}">
                    <a16:creationId xmlns:a16="http://schemas.microsoft.com/office/drawing/2014/main" id="{44AAD0B9-1FFF-4EFF-A0B1-D8A75EF234BE}"/>
                  </a:ext>
                </a:extLst>
              </p:cNvPr>
              <p:cNvSpPr txBox="1">
                <a:spLocks noRot="1" noChangeAspect="1" noMove="1" noResize="1" noEditPoints="1" noAdjustHandles="1" noChangeArrowheads="1" noChangeShapeType="1" noTextEdit="1"/>
              </p:cNvSpPr>
              <p:nvPr/>
            </p:nvSpPr>
            <p:spPr>
              <a:xfrm>
                <a:off x="4716016" y="2884406"/>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56A470-21F2-473E-9EE1-5F00E42DE132}"/>
                  </a:ext>
                </a:extLst>
              </p:cNvPr>
              <p:cNvSpPr txBox="1"/>
              <p:nvPr/>
            </p:nvSpPr>
            <p:spPr>
              <a:xfrm>
                <a:off x="6763117" y="11724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1" name="TextBox 10">
                <a:extLst>
                  <a:ext uri="{FF2B5EF4-FFF2-40B4-BE49-F238E27FC236}">
                    <a16:creationId xmlns:a16="http://schemas.microsoft.com/office/drawing/2014/main" id="{1856A470-21F2-473E-9EE1-5F00E42DE132}"/>
                  </a:ext>
                </a:extLst>
              </p:cNvPr>
              <p:cNvSpPr txBox="1">
                <a:spLocks noRot="1" noChangeAspect="1" noMove="1" noResize="1" noEditPoints="1" noAdjustHandles="1" noChangeArrowheads="1" noChangeShapeType="1" noTextEdit="1"/>
              </p:cNvSpPr>
              <p:nvPr/>
            </p:nvSpPr>
            <p:spPr>
              <a:xfrm>
                <a:off x="6763117" y="1172473"/>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987AC4-1ADF-4B5C-95B8-26C1EA5F4806}"/>
                  </a:ext>
                </a:extLst>
              </p:cNvPr>
              <p:cNvSpPr txBox="1"/>
              <p:nvPr/>
            </p:nvSpPr>
            <p:spPr>
              <a:xfrm>
                <a:off x="7524328" y="28436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12" name="TextBox 11">
                <a:extLst>
                  <a:ext uri="{FF2B5EF4-FFF2-40B4-BE49-F238E27FC236}">
                    <a16:creationId xmlns:a16="http://schemas.microsoft.com/office/drawing/2014/main" id="{9E987AC4-1ADF-4B5C-95B8-26C1EA5F4806}"/>
                  </a:ext>
                </a:extLst>
              </p:cNvPr>
              <p:cNvSpPr txBox="1">
                <a:spLocks noRot="1" noChangeAspect="1" noMove="1" noResize="1" noEditPoints="1" noAdjustHandles="1" noChangeArrowheads="1" noChangeShapeType="1" noTextEdit="1"/>
              </p:cNvSpPr>
              <p:nvPr/>
            </p:nvSpPr>
            <p:spPr>
              <a:xfrm>
                <a:off x="7524328" y="2843644"/>
                <a:ext cx="432048" cy="369332"/>
              </a:xfrm>
              <a:prstGeom prst="rect">
                <a:avLst/>
              </a:prstGeom>
              <a:blipFill>
                <a:blip r:embed="rId8"/>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F58244A3-0413-4074-B0FB-7D4A7B6458BF}"/>
              </a:ext>
            </a:extLst>
          </p:cNvPr>
          <p:cNvCxnSpPr>
            <a:cxnSpLocks/>
          </p:cNvCxnSpPr>
          <p:nvPr/>
        </p:nvCxnSpPr>
        <p:spPr>
          <a:xfrm flipV="1">
            <a:off x="7300980" y="2843705"/>
            <a:ext cx="1320836" cy="1"/>
          </a:xfrm>
          <a:prstGeom prst="line">
            <a:avLst/>
          </a:prstGeom>
        </p:spPr>
        <p:style>
          <a:lnRef idx="2">
            <a:schemeClr val="dk1"/>
          </a:lnRef>
          <a:fillRef idx="1">
            <a:schemeClr val="lt1"/>
          </a:fillRef>
          <a:effectRef idx="0">
            <a:schemeClr val="dk1"/>
          </a:effectRef>
          <a:fontRef idx="minor">
            <a:schemeClr val="dk1"/>
          </a:fontRef>
        </p:style>
      </p:cxnSp>
      <p:sp>
        <p:nvSpPr>
          <p:cNvPr id="14" name="Oval 13">
            <a:extLst>
              <a:ext uri="{FF2B5EF4-FFF2-40B4-BE49-F238E27FC236}">
                <a16:creationId xmlns:a16="http://schemas.microsoft.com/office/drawing/2014/main" id="{7F9FF0B1-A8BE-429D-AE8E-5C17EA338818}"/>
              </a:ext>
            </a:extLst>
          </p:cNvPr>
          <p:cNvSpPr/>
          <p:nvPr/>
        </p:nvSpPr>
        <p:spPr>
          <a:xfrm>
            <a:off x="7331210" y="2152513"/>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514D3DF-8A3C-40F3-A85B-DB83727012D7}"/>
                  </a:ext>
                </a:extLst>
              </p:cNvPr>
              <p:cNvSpPr txBox="1"/>
              <p:nvPr/>
            </p:nvSpPr>
            <p:spPr>
              <a:xfrm>
                <a:off x="7372730" y="193184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𝑀</m:t>
                      </m:r>
                    </m:oMath>
                  </m:oMathPara>
                </a14:m>
                <a:endParaRPr lang="en-GB" dirty="0"/>
              </a:p>
            </p:txBody>
          </p:sp>
        </mc:Choice>
        <mc:Fallback xmlns="">
          <p:sp>
            <p:nvSpPr>
              <p:cNvPr id="15" name="TextBox 14">
                <a:extLst>
                  <a:ext uri="{FF2B5EF4-FFF2-40B4-BE49-F238E27FC236}">
                    <a16:creationId xmlns:a16="http://schemas.microsoft.com/office/drawing/2014/main" id="{9514D3DF-8A3C-40F3-A85B-DB83727012D7}"/>
                  </a:ext>
                </a:extLst>
              </p:cNvPr>
              <p:cNvSpPr txBox="1">
                <a:spLocks noRot="1" noChangeAspect="1" noMove="1" noResize="1" noEditPoints="1" noAdjustHandles="1" noChangeArrowheads="1" noChangeShapeType="1" noTextEdit="1"/>
              </p:cNvSpPr>
              <p:nvPr/>
            </p:nvSpPr>
            <p:spPr>
              <a:xfrm>
                <a:off x="7372730" y="1931843"/>
                <a:ext cx="432048" cy="369332"/>
              </a:xfrm>
              <a:prstGeom prst="rect">
                <a:avLst/>
              </a:prstGeom>
              <a:blipFill>
                <a:blip r:embed="rId9"/>
                <a:stretch>
                  <a:fillRect/>
                </a:stretch>
              </a:blipFill>
            </p:spPr>
            <p:txBody>
              <a:bodyPr/>
              <a:lstStyle/>
              <a:p>
                <a:r>
                  <a:rPr lang="en-GB">
                    <a:noFill/>
                  </a:rPr>
                  <a:t> </a:t>
                </a:r>
              </a:p>
            </p:txBody>
          </p:sp>
        </mc:Fallback>
      </mc:AlternateContent>
      <p:sp>
        <p:nvSpPr>
          <p:cNvPr id="16" name="Oval 15">
            <a:extLst>
              <a:ext uri="{FF2B5EF4-FFF2-40B4-BE49-F238E27FC236}">
                <a16:creationId xmlns:a16="http://schemas.microsoft.com/office/drawing/2014/main" id="{EB931B96-82EC-4CCB-BA33-FEB4CAFADDFC}"/>
              </a:ext>
            </a:extLst>
          </p:cNvPr>
          <p:cNvSpPr/>
          <p:nvPr/>
        </p:nvSpPr>
        <p:spPr>
          <a:xfrm>
            <a:off x="8587620" y="279849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162D587-EB81-46DC-943A-AF57CFE7DA18}"/>
                  </a:ext>
                </a:extLst>
              </p:cNvPr>
              <p:cNvSpPr txBox="1"/>
              <p:nvPr/>
            </p:nvSpPr>
            <p:spPr>
              <a:xfrm>
                <a:off x="8371596" y="287047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𝐷</m:t>
                      </m:r>
                    </m:oMath>
                  </m:oMathPara>
                </a14:m>
                <a:endParaRPr lang="en-GB" dirty="0"/>
              </a:p>
            </p:txBody>
          </p:sp>
        </mc:Choice>
        <mc:Fallback xmlns="">
          <p:sp>
            <p:nvSpPr>
              <p:cNvPr id="17" name="TextBox 16">
                <a:extLst>
                  <a:ext uri="{FF2B5EF4-FFF2-40B4-BE49-F238E27FC236}">
                    <a16:creationId xmlns:a16="http://schemas.microsoft.com/office/drawing/2014/main" id="{D162D587-EB81-46DC-943A-AF57CFE7DA18}"/>
                  </a:ext>
                </a:extLst>
              </p:cNvPr>
              <p:cNvSpPr txBox="1">
                <a:spLocks noRot="1" noChangeAspect="1" noMove="1" noResize="1" noEditPoints="1" noAdjustHandles="1" noChangeArrowheads="1" noChangeShapeType="1" noTextEdit="1"/>
              </p:cNvSpPr>
              <p:nvPr/>
            </p:nvSpPr>
            <p:spPr>
              <a:xfrm>
                <a:off x="8371596" y="2870475"/>
                <a:ext cx="432048"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C2355F-4E54-4B30-8010-7DA3F72E186C}"/>
                  </a:ext>
                </a:extLst>
              </p:cNvPr>
              <p:cNvSpPr txBox="1"/>
              <p:nvPr/>
            </p:nvSpPr>
            <p:spPr>
              <a:xfrm>
                <a:off x="251520" y="1156682"/>
                <a:ext cx="4450258" cy="44405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 </m:t>
                    </m:r>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𝑂𝐴</m:t>
                        </m:r>
                      </m:e>
                    </m:acc>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5</m:t>
                    </m:r>
                    <m:r>
                      <a:rPr lang="en-GB" sz="2000" b="1" i="1">
                        <a:latin typeface="Cambria Math" panose="02040503050406030204" pitchFamily="18" charset="0"/>
                        <a:cs typeface="Arial" panose="020B0604020202020204" pitchFamily="34" charset="0"/>
                      </a:rPr>
                      <m:t>𝒂</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𝑂𝐵</m:t>
                        </m:r>
                      </m:e>
                    </m:acc>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3</m:t>
                    </m:r>
                    <m:r>
                      <a:rPr lang="en-GB" sz="2000" b="1" i="1">
                        <a:latin typeface="Cambria Math" panose="02040503050406030204" pitchFamily="18" charset="0"/>
                        <a:cs typeface="Arial" panose="020B0604020202020204" pitchFamily="34" charset="0"/>
                      </a:rPr>
                      <m:t>𝒃</m:t>
                    </m:r>
                  </m:oMath>
                </a14:m>
                <a:endParaRPr lang="en-GB" sz="2000" b="1"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𝐶</m:t>
                    </m:r>
                  </m:oMath>
                </a14:m>
                <a:r>
                  <a:rPr lang="en-GB" sz="2000" dirty="0">
                    <a:latin typeface="Arial" panose="020B0604020202020204" pitchFamily="34" charset="0"/>
                    <a:cs typeface="Arial" panose="020B0604020202020204" pitchFamily="34" charset="0"/>
                  </a:rPr>
                  <a:t> is the point such that     </a:t>
                </a:r>
                <a14:m>
                  <m:oMath xmlns:m="http://schemas.openxmlformats.org/officeDocument/2006/math">
                    <m:r>
                      <a:rPr lang="en-GB" sz="2000" b="0" i="1" smtClean="0">
                        <a:latin typeface="Cambria Math" panose="02040503050406030204" pitchFamily="18" charset="0"/>
                        <a:cs typeface="Arial" panose="020B0604020202020204" pitchFamily="34" charset="0"/>
                      </a:rPr>
                      <m:t>𝑂𝐶</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𝐶𝐴</m:t>
                    </m:r>
                    <m:r>
                      <a:rPr lang="en-GB" sz="2000" b="0" i="1" smtClean="0">
                        <a:latin typeface="Cambria Math" panose="02040503050406030204" pitchFamily="18" charset="0"/>
                        <a:cs typeface="Arial" panose="020B0604020202020204" pitchFamily="34" charset="0"/>
                      </a:rPr>
                      <m:t>=4:1</m:t>
                    </m:r>
                  </m:oMath>
                </a14:m>
                <a:endParaRPr lang="en-GB" sz="2000" b="0" i="1" dirty="0">
                  <a:latin typeface="Cambria Math" panose="02040503050406030204" pitchFamily="18"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𝑀</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A</m:t>
                    </m:r>
                    <m:r>
                      <a:rPr lang="en-GB" sz="2000" b="0" i="1" smtClean="0">
                        <a:latin typeface="Cambria Math" panose="02040503050406030204" pitchFamily="18" charset="0"/>
                        <a:cs typeface="Arial" panose="020B0604020202020204" pitchFamily="34" charset="0"/>
                      </a:rPr>
                      <m:t>𝐵</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𝐷</m:t>
                    </m:r>
                  </m:oMath>
                </a14:m>
                <a:r>
                  <a:rPr lang="en-GB" sz="2000" dirty="0">
                    <a:latin typeface="Arial" panose="020B0604020202020204" pitchFamily="34" charset="0"/>
                    <a:cs typeface="Arial" panose="020B0604020202020204" pitchFamily="34" charset="0"/>
                  </a:rPr>
                  <a:t> is the point such that    </a:t>
                </a:r>
                <a14:m>
                  <m:oMath xmlns:m="http://schemas.openxmlformats.org/officeDocument/2006/math">
                    <m:r>
                      <a:rPr lang="en-GB" sz="2000" b="0" i="1" smtClean="0">
                        <a:latin typeface="Cambria Math" panose="02040503050406030204" pitchFamily="18" charset="0"/>
                        <a:cs typeface="Arial" panose="020B0604020202020204" pitchFamily="34" charset="0"/>
                      </a:rPr>
                      <m:t>𝑂𝐵</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𝑂𝐷</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3</m:t>
                    </m:r>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4</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Show that </a:t>
                </a:r>
                <a14:m>
                  <m:oMath xmlns:m="http://schemas.openxmlformats.org/officeDocument/2006/math">
                    <m:r>
                      <a:rPr lang="en-GB" sz="2000" b="0" i="1" smtClean="0">
                        <a:latin typeface="Cambria Math" panose="02040503050406030204" pitchFamily="18" charset="0"/>
                        <a:cs typeface="Arial" panose="020B0604020202020204" pitchFamily="34" charset="0"/>
                      </a:rPr>
                      <m:t>𝐶</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𝑀</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𝐷</m:t>
                    </m:r>
                  </m:oMath>
                </a14:m>
                <a:r>
                  <a:rPr lang="en-GB" sz="2000" dirty="0">
                    <a:latin typeface="Arial" panose="020B0604020202020204" pitchFamily="34" charset="0"/>
                    <a:cs typeface="Arial" panose="020B0604020202020204" pitchFamily="34" charset="0"/>
                  </a:rPr>
                  <a:t> are on the same straight line.</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func>
                      <m:funcPr>
                        <m:ctrlPr>
                          <a:rPr lang="en-GB" sz="2000" i="1">
                            <a:latin typeface="Cambria Math" panose="02040503050406030204" pitchFamily="18" charset="0"/>
                            <a:cs typeface="Arial" panose="020B0604020202020204" pitchFamily="34" charset="0"/>
                          </a:rPr>
                        </m:ctrlPr>
                      </m:funcPr>
                      <m:fName>
                        <m:r>
                          <m:rPr>
                            <m:sty m:val="p"/>
                          </m:rPr>
                          <a:rPr lang="en-GB" sz="2000" b="0" i="0" smtClean="0">
                            <a:latin typeface="Cambria Math" panose="02040503050406030204" pitchFamily="18" charset="0"/>
                            <a:cs typeface="Arial" panose="020B0604020202020204" pitchFamily="34" charset="0"/>
                          </a:rPr>
                          <m:t>ta</m:t>
                        </m:r>
                        <m:r>
                          <m:rPr>
                            <m:sty m:val="p"/>
                          </m:rPr>
                          <a:rPr lang="en-GB" sz="2000">
                            <a:latin typeface="Cambria Math" panose="02040503050406030204" pitchFamily="18" charset="0"/>
                            <a:cs typeface="Arial" panose="020B0604020202020204" pitchFamily="34" charset="0"/>
                          </a:rPr>
                          <m:t>n</m:t>
                        </m:r>
                      </m:fName>
                      <m:e>
                        <m:r>
                          <a:rPr lang="en-GB" sz="2000" i="1">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CC2355F-4E54-4B30-8010-7DA3F72E186C}"/>
                  </a:ext>
                </a:extLst>
              </p:cNvPr>
              <p:cNvSpPr txBox="1">
                <a:spLocks noRot="1" noChangeAspect="1" noMove="1" noResize="1" noEditPoints="1" noAdjustHandles="1" noChangeArrowheads="1" noChangeShapeType="1" noTextEdit="1"/>
              </p:cNvSpPr>
              <p:nvPr/>
            </p:nvSpPr>
            <p:spPr>
              <a:xfrm>
                <a:off x="251520" y="1156682"/>
                <a:ext cx="4450258" cy="4440575"/>
              </a:xfrm>
              <a:prstGeom prst="rect">
                <a:avLst/>
              </a:prstGeom>
              <a:blipFill>
                <a:blip r:embed="rId11"/>
                <a:stretch>
                  <a:fillRect l="-1233" r="-548"/>
                </a:stretch>
              </a:blipFill>
            </p:spPr>
            <p:txBody>
              <a:bodyPr/>
              <a:lstStyle/>
              <a:p>
                <a:r>
                  <a:rPr lang="en-GB">
                    <a:noFill/>
                  </a:rPr>
                  <a:t> </a:t>
                </a:r>
              </a:p>
            </p:txBody>
          </p:sp>
        </mc:Fallback>
      </mc:AlternateContent>
    </p:spTree>
    <p:extLst>
      <p:ext uri="{BB962C8B-B14F-4D97-AF65-F5344CB8AC3E}">
        <p14:creationId xmlns:p14="http://schemas.microsoft.com/office/powerpoint/2010/main" val="1512336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8211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r>
                      <a:rPr lang="en-GB" sz="2000" i="1">
                        <a:latin typeface="Cambria Math" panose="02040503050406030204" pitchFamily="18" charset="0"/>
                        <a:cs typeface="Arial" panose="020B0604020202020204" pitchFamily="34" charset="0"/>
                      </a:rPr>
                      <m:t>0.</m:t>
                    </m:r>
                    <m:r>
                      <a:rPr lang="en-GB" sz="2000" b="0" i="1" smtClean="0">
                        <a:latin typeface="Cambria Math" panose="02040503050406030204" pitchFamily="18" charset="0"/>
                        <a:cs typeface="Arial" panose="020B0604020202020204" pitchFamily="34" charset="0"/>
                      </a:rPr>
                      <m:t>3</m:t>
                    </m:r>
                    <m:acc>
                      <m:accPr>
                        <m:chr m:val="̇"/>
                        <m:ctrlPr>
                          <a:rPr lang="en-GB" sz="2000" i="1">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9</m:t>
                        </m:r>
                      </m:e>
                    </m:acc>
                    <m:acc>
                      <m:accPr>
                        <m:chr m:val="̇"/>
                        <m:ctrlPr>
                          <a:rPr lang="en-GB" sz="200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4</m:t>
                        </m:r>
                      </m:e>
                    </m:acc>
                  </m:oMath>
                </a14:m>
                <a:r>
                  <a:rPr lang="en-GB" sz="2000" dirty="0" smtClean="0">
                    <a:latin typeface="Arial" panose="020B0604020202020204" pitchFamily="34" charset="0"/>
                    <a:cs typeface="Arial" panose="020B0604020202020204" pitchFamily="34" charset="0"/>
                  </a:rPr>
                  <a:t> as </a:t>
                </a:r>
                <a:r>
                  <a:rPr lang="en-GB" sz="2000" dirty="0">
                    <a:latin typeface="Arial" panose="020B0604020202020204" pitchFamily="34" charset="0"/>
                    <a:cs typeface="Arial" panose="020B0604020202020204" pitchFamily="34" charset="0"/>
                  </a:rPr>
                  <a:t>a fraction in its simplest form</a:t>
                </a:r>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𝑣</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𝑇</m:t>
                    </m:r>
                    <m:r>
                      <a:rPr lang="en-GB" sz="2000" b="0" i="1" dirty="0" smtClean="0">
                        <a:latin typeface="Cambria Math" panose="02040503050406030204" pitchFamily="18" charset="0"/>
                        <a:cs typeface="Arial" panose="020B0604020202020204" pitchFamily="34" charset="0"/>
                      </a:rPr>
                      <m:t>=</m:t>
                    </m:r>
                    <m:f>
                      <m:fPr>
                        <m:ctrlPr>
                          <a:rPr lang="en-GB" sz="2000" b="0" i="1" dirty="0" smtClean="0">
                            <a:latin typeface="Cambria Math" panose="02040503050406030204" pitchFamily="18" charset="0"/>
                            <a:cs typeface="Arial" panose="020B0604020202020204" pitchFamily="34" charset="0"/>
                          </a:rPr>
                        </m:ctrlPr>
                      </m:fPr>
                      <m:num>
                        <m:r>
                          <a:rPr lang="en-GB" sz="2000" b="0" i="1" dirty="0" smtClean="0">
                            <a:latin typeface="Cambria Math" panose="02040503050406030204" pitchFamily="18" charset="0"/>
                            <a:cs typeface="Arial" panose="020B0604020202020204" pitchFamily="34" charset="0"/>
                          </a:rPr>
                          <m:t>1</m:t>
                        </m:r>
                      </m:num>
                      <m:den>
                        <m:r>
                          <a:rPr lang="en-GB" sz="2000" b="0" i="1" dirty="0" smtClean="0">
                            <a:latin typeface="Cambria Math" panose="02040503050406030204" pitchFamily="18" charset="0"/>
                            <a:cs typeface="Arial" panose="020B0604020202020204" pitchFamily="34" charset="0"/>
                          </a:rPr>
                          <m:t>2</m:t>
                        </m:r>
                      </m:den>
                    </m:f>
                    <m:r>
                      <a:rPr lang="en-GB" sz="2000" b="0" i="1" dirty="0" smtClean="0">
                        <a:latin typeface="Cambria Math" panose="02040503050406030204" pitchFamily="18" charset="0"/>
                        <a:cs typeface="Arial" panose="020B0604020202020204" pitchFamily="34" charset="0"/>
                      </a:rPr>
                      <m:t>𝑚</m:t>
                    </m:r>
                    <m:sSup>
                      <m:sSupPr>
                        <m:ctrlPr>
                          <a:rPr lang="en-GB" sz="2000" b="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𝑣</m:t>
                        </m:r>
                      </m:e>
                      <m:sup>
                        <m:r>
                          <a:rPr lang="en-GB" sz="2000" b="0" i="1" dirty="0" smtClean="0">
                            <a:latin typeface="Cambria Math" panose="02040503050406030204" pitchFamily="18" charset="0"/>
                            <a:cs typeface="Arial" panose="020B0604020202020204" pitchFamily="34" charset="0"/>
                          </a:rPr>
                          <m:t>2</m:t>
                        </m:r>
                      </m:sup>
                    </m:sSup>
                  </m:oMath>
                </a14:m>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82118"/>
              </a:xfrm>
              <a:prstGeom prst="rect">
                <a:avLst/>
              </a:prstGeom>
              <a:blipFill>
                <a:blip r:embed="rId2"/>
                <a:stretch>
                  <a:fillRect l="-635" t="-2062" b="-51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9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7038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+35≥0</m:t>
                    </m:r>
                  </m:oMath>
                </a14:m>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+8</m:t>
                        </m:r>
                      </m:den>
                    </m:f>
                    <m:r>
                      <a:rPr lang="en-GB" sz="2000" b="0" i="1" smtClean="0">
                        <a:latin typeface="Cambria Math" panose="02040503050406030204" pitchFamily="18" charset="0"/>
                        <a:cs typeface="Arial" panose="020B0604020202020204" pitchFamily="34" charset="0"/>
                      </a:rPr>
                      <m:t>=1</m:t>
                    </m:r>
                  </m:oMath>
                </a14:m>
                <a:endParaRPr lang="en-GB" sz="2000" dirty="0" smtClean="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70385"/>
              </a:xfrm>
              <a:prstGeom prst="rect">
                <a:avLst/>
              </a:prstGeom>
              <a:blipFill>
                <a:blip r:embed="rId2"/>
                <a:stretch>
                  <a:fillRect l="-635" t="-2604" b="-52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84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write down the coordinates of the turning point of the graph of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+10=0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5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A circle </a:t>
                </a:r>
                <a14:m>
                  <m:oMath xmlns:m="http://schemas.openxmlformats.org/officeDocument/2006/math">
                    <m:r>
                      <a:rPr lang="en-US" sz="2000" i="1" dirty="0" smtClean="0">
                        <a:latin typeface="Cambria Math" panose="02040503050406030204" pitchFamily="18" charset="0"/>
                        <a:cs typeface="Arial" panose="020B0604020202020204" pitchFamily="34" charset="0"/>
                      </a:rPr>
                      <m:t>𝐶</m:t>
                    </m:r>
                  </m:oMath>
                </a14:m>
                <a:r>
                  <a:rPr lang="en-US" sz="2000" dirty="0">
                    <a:latin typeface="Arial" panose="020B0604020202020204" pitchFamily="34" charset="0"/>
                    <a:cs typeface="Arial" panose="020B0604020202020204" pitchFamily="34" charset="0"/>
                  </a:rPr>
                  <a:t> has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(2,5). 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(11, 8) lies on the circumference of the circle. Find the equation of the tangent to the circle at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Below is the sketch of a speed time graph for a cyclist moving on a straight road for 7 </a:t>
                </a:r>
                <a:r>
                  <a:rPr lang="en-US" sz="2000" dirty="0" smtClean="0">
                    <a:latin typeface="Arial" panose="020B0604020202020204" pitchFamily="34" charset="0"/>
                    <a:cs typeface="Arial" panose="020B0604020202020204" pitchFamily="34" charset="0"/>
                  </a:rPr>
                  <a:t>seconds.</a:t>
                </a:r>
                <a:endParaRPr lang="en-US" sz="2000" dirty="0">
                  <a:latin typeface="Arial" panose="020B0604020202020204" pitchFamily="34" charset="0"/>
                  <a:cs typeface="Arial" panose="020B0604020202020204" pitchFamily="34" charset="0"/>
                </a:endParaRP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acceleration for the first 3 </a:t>
                </a:r>
                <a:r>
                  <a:rPr lang="en-US" sz="2000" dirty="0" smtClean="0">
                    <a:latin typeface="Arial" panose="020B0604020202020204" pitchFamily="34" charset="0"/>
                    <a:cs typeface="Arial" panose="020B0604020202020204" pitchFamily="34" charset="0"/>
                  </a:rPr>
                  <a:t>seconds.</a:t>
                </a: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Calculate </a:t>
                </a:r>
                <a:r>
                  <a:rPr lang="en-US" sz="2000" dirty="0">
                    <a:latin typeface="Arial" panose="020B0604020202020204" pitchFamily="34" charset="0"/>
                    <a:cs typeface="Arial" panose="020B0604020202020204" pitchFamily="34" charset="0"/>
                  </a:rPr>
                  <a:t>the total distance covered by the cyclist.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1340"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978164" y="3645024"/>
            <a:ext cx="5187671" cy="2736304"/>
          </a:xfrm>
          <a:prstGeom prst="rect">
            <a:avLst/>
          </a:prstGeom>
        </p:spPr>
      </p:pic>
    </p:spTree>
    <p:extLst>
      <p:ext uri="{BB962C8B-B14F-4D97-AF65-F5344CB8AC3E}">
        <p14:creationId xmlns:p14="http://schemas.microsoft.com/office/powerpoint/2010/main" val="1174820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There are </a:t>
                </a:r>
                <a14:m>
                  <m:oMath xmlns:m="http://schemas.openxmlformats.org/officeDocument/2006/math">
                    <m:r>
                      <a:rPr lang="en-US" sz="2000" i="1" dirty="0" smtClean="0">
                        <a:latin typeface="Cambria Math" panose="02040503050406030204" pitchFamily="18" charset="0"/>
                        <a:cs typeface="Arial" panose="020B0604020202020204" pitchFamily="34" charset="0"/>
                      </a:rPr>
                      <m:t>𝑁</m:t>
                    </m:r>
                  </m:oMath>
                </a14:m>
                <a:r>
                  <a:rPr lang="en-US" sz="2000" dirty="0">
                    <a:latin typeface="Arial" panose="020B0604020202020204" pitchFamily="34" charset="0"/>
                    <a:cs typeface="Arial" panose="020B0604020202020204" pitchFamily="34" charset="0"/>
                  </a:rPr>
                  <a:t> beads in a jar</a:t>
                </a:r>
                <a:r>
                  <a:rPr lang="en-US" sz="2000" dirty="0" smtClean="0">
                    <a:latin typeface="Arial" panose="020B0604020202020204" pitchFamily="34" charset="0"/>
                    <a:cs typeface="Arial" panose="020B0604020202020204" pitchFamily="34" charset="0"/>
                  </a:rPr>
                  <a:t>. 40 </a:t>
                </a:r>
                <a:r>
                  <a:rPr lang="en-US" sz="2000" dirty="0">
                    <a:latin typeface="Arial" panose="020B0604020202020204" pitchFamily="34" charset="0"/>
                    <a:cs typeface="Arial" panose="020B0604020202020204" pitchFamily="34" charset="0"/>
                  </a:rPr>
                  <a:t>of these beads are black</a:t>
                </a:r>
                <a:r>
                  <a:rPr lang="en-US" sz="2000" dirty="0" smtClean="0">
                    <a:latin typeface="Arial" panose="020B0604020202020204" pitchFamily="34" charset="0"/>
                    <a:cs typeface="Arial" panose="020B0604020202020204" pitchFamily="34" charset="0"/>
                  </a:rPr>
                  <a:t>. Julie </a:t>
                </a:r>
                <a:r>
                  <a:rPr lang="en-US" sz="2000" dirty="0">
                    <a:latin typeface="Arial" panose="020B0604020202020204" pitchFamily="34" charset="0"/>
                    <a:cs typeface="Arial" panose="020B0604020202020204" pitchFamily="34" charset="0"/>
                  </a:rPr>
                  <a:t>takes at random a sample of 50 beads from the jar</a:t>
                </a:r>
                <a:r>
                  <a:rPr lang="en-US" sz="2000" dirty="0" smtClean="0">
                    <a:latin typeface="Arial" panose="020B0604020202020204" pitchFamily="34" charset="0"/>
                    <a:cs typeface="Arial" panose="020B0604020202020204" pitchFamily="34" charset="0"/>
                  </a:rPr>
                  <a:t>. 5 </a:t>
                </a:r>
                <a:r>
                  <a:rPr lang="en-US" sz="2000" dirty="0">
                    <a:latin typeface="Arial" panose="020B0604020202020204" pitchFamily="34" charset="0"/>
                    <a:cs typeface="Arial" panose="020B0604020202020204" pitchFamily="34" charset="0"/>
                  </a:rPr>
                  <a:t>of the beads in her sample are black</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an estimate for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𝑁</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𝑏</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3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87954"/>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Show that line </a:t>
                </a:r>
                <a14:m>
                  <m:oMath xmlns:m="http://schemas.openxmlformats.org/officeDocument/2006/math">
                    <m:r>
                      <a:rPr lang="en-US" sz="2000" i="1" dirty="0" smtClean="0">
                        <a:latin typeface="Cambria Math" panose="02040503050406030204" pitchFamily="18" charset="0"/>
                        <a:cs typeface="Arial" panose="020B0604020202020204" pitchFamily="34" charset="0"/>
                      </a:rPr>
                      <m:t>3</m:t>
                    </m:r>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=4</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−14</m:t>
                    </m:r>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perpendicular to line </a:t>
                </a:r>
                <a14:m>
                  <m:oMath xmlns:m="http://schemas.openxmlformats.org/officeDocument/2006/math">
                    <m:r>
                      <a:rPr lang="en-US" sz="2000" i="1" dirty="0" smtClean="0">
                        <a:latin typeface="Cambria Math" panose="02040503050406030204" pitchFamily="18" charset="0"/>
                        <a:cs typeface="Arial" panose="020B0604020202020204" pitchFamily="34" charset="0"/>
                      </a:rPr>
                      <m:t>4</m:t>
                    </m:r>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=−3</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+48</m:t>
                    </m:r>
                  </m:oMath>
                </a14:m>
                <a:r>
                  <a:rPr lang="en-US" sz="2000" dirty="0" smtClean="0">
                    <a:latin typeface="Arial" panose="020B0604020202020204" pitchFamily="34" charset="0"/>
                    <a:cs typeface="Arial" panose="020B0604020202020204" pitchFamily="34" charset="0"/>
                  </a:rPr>
                  <a: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den>
                    </m:f>
                  </m:oMath>
                </a14:m>
                <a:r>
                  <a:rPr lang="en-GB" sz="2000" dirty="0" smtClean="0">
                    <a:latin typeface="Arial" panose="020B0604020202020204" pitchFamily="34" charset="0"/>
                    <a:cs typeface="Arial" panose="020B0604020202020204" pitchFamily="34" charset="0"/>
                  </a:rPr>
                  <a:t> in the form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𝑎𝑥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den>
                    </m:f>
                  </m:oMath>
                </a14:m>
                <a:r>
                  <a:rPr lang="en-GB" sz="2000" dirty="0" smtClean="0">
                    <a:latin typeface="Arial" panose="020B0604020202020204" pitchFamily="34" charset="0"/>
                    <a:cs typeface="Arial" panose="020B0604020202020204" pitchFamily="34" charset="0"/>
                  </a:rPr>
                  <a:t> where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oMath>
                </a14:m>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oMath>
                </a14:m>
                <a:r>
                  <a:rPr lang="en-GB" sz="2000" dirty="0" smtClean="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oMath>
                </a14:m>
                <a:r>
                  <a:rPr lang="en-GB" sz="2000" dirty="0" smtClean="0">
                    <a:latin typeface="Arial" panose="020B0604020202020204" pitchFamily="34" charset="0"/>
                    <a:cs typeface="Arial" panose="020B0604020202020204" pitchFamily="34" charset="0"/>
                  </a:rPr>
                  <a:t> are integers.</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87954"/>
              </a:xfrm>
              <a:prstGeom prst="rect">
                <a:avLst/>
              </a:prstGeom>
              <a:blipFill>
                <a:blip r:embed="rId2"/>
                <a:stretch>
                  <a:fillRect l="-635" t="-2564" b="-256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26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that the sum of 3 consecutive odd numbers is always a multiple of 3.</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endParaRPr lang="en-GB" sz="2000" b="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b="-125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497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an equilateral triangle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𝐴𝐵𝐶</m:t>
                    </m:r>
                  </m:oMath>
                </a14:m>
                <a:r>
                  <a:rPr lang="en-GB" sz="2000" dirty="0">
                    <a:latin typeface="Arial" panose="020B0604020202020204" pitchFamily="34" charset="0"/>
                    <a:cs typeface="Arial" panose="020B0604020202020204" pitchFamily="34" charset="0"/>
                  </a:rPr>
                  <a:t> with sides of length 6 cm.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𝐴𝐶</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𝐴𝑃𝑄</m:t>
                    </m:r>
                  </m:oMath>
                </a14:m>
                <a:r>
                  <a:rPr lang="en-GB" sz="2000" dirty="0">
                    <a:latin typeface="Arial" panose="020B0604020202020204" pitchFamily="34" charset="0"/>
                    <a:cs typeface="Arial" panose="020B0604020202020204" pitchFamily="34" charset="0"/>
                  </a:rPr>
                  <a:t> is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oMath>
                </a14:m>
                <a:r>
                  <a:rPr lang="en-GB" sz="2000" dirty="0">
                    <a:latin typeface="Arial" panose="020B0604020202020204" pitchFamily="34" charset="0"/>
                    <a:cs typeface="Arial" panose="020B0604020202020204" pitchFamily="34" charset="0"/>
                  </a:rPr>
                  <a:t>. Calculate the area of the shaded region. Give your answer correct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r="-71"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82DB09-4B57-4C14-9FD9-D005545D7DCC}"/>
                  </a:ext>
                </a:extLst>
              </p:cNvPr>
              <p:cNvSpPr txBox="1"/>
              <p:nvPr/>
            </p:nvSpPr>
            <p:spPr>
              <a:xfrm>
                <a:off x="2699792" y="314096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6" name="TextBox 5">
                <a:extLst>
                  <a:ext uri="{FF2B5EF4-FFF2-40B4-BE49-F238E27FC236}">
                    <a16:creationId xmlns:a16="http://schemas.microsoft.com/office/drawing/2014/main" id="{D882DB09-4B57-4C14-9FD9-D005545D7DCC}"/>
                  </a:ext>
                </a:extLst>
              </p:cNvPr>
              <p:cNvSpPr txBox="1">
                <a:spLocks noRot="1" noChangeAspect="1" noMove="1" noResize="1" noEditPoints="1" noAdjustHandles="1" noChangeArrowheads="1" noChangeShapeType="1" noTextEdit="1"/>
              </p:cNvSpPr>
              <p:nvPr/>
            </p:nvSpPr>
            <p:spPr>
              <a:xfrm>
                <a:off x="2699792" y="3140968"/>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30BA07-4FD7-42AB-8BE5-61247190AC13}"/>
                  </a:ext>
                </a:extLst>
              </p:cNvPr>
              <p:cNvSpPr txBox="1"/>
              <p:nvPr/>
            </p:nvSpPr>
            <p:spPr>
              <a:xfrm>
                <a:off x="3847300" y="4417236"/>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7" name="TextBox 6">
                <a:extLst>
                  <a:ext uri="{FF2B5EF4-FFF2-40B4-BE49-F238E27FC236}">
                    <a16:creationId xmlns:a16="http://schemas.microsoft.com/office/drawing/2014/main" id="{0830BA07-4FD7-42AB-8BE5-61247190AC13}"/>
                  </a:ext>
                </a:extLst>
              </p:cNvPr>
              <p:cNvSpPr txBox="1">
                <a:spLocks noRot="1" noChangeAspect="1" noMove="1" noResize="1" noEditPoints="1" noAdjustHandles="1" noChangeArrowheads="1" noChangeShapeType="1" noTextEdit="1"/>
              </p:cNvSpPr>
              <p:nvPr/>
            </p:nvSpPr>
            <p:spPr>
              <a:xfrm>
                <a:off x="3847300" y="4417236"/>
                <a:ext cx="576064" cy="369332"/>
              </a:xfrm>
              <a:prstGeom prst="rect">
                <a:avLst/>
              </a:prstGeom>
              <a:blipFill>
                <a:blip r:embed="rId5"/>
                <a:stretch>
                  <a:fillRect r="-8421"/>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B9D912F2-405B-4330-BD7F-E20483943796}"/>
              </a:ext>
            </a:extLst>
          </p:cNvPr>
          <p:cNvGrpSpPr/>
          <p:nvPr/>
        </p:nvGrpSpPr>
        <p:grpSpPr>
          <a:xfrm>
            <a:off x="14281" y="3547134"/>
            <a:ext cx="4477070" cy="4047376"/>
            <a:chOff x="3534032" y="3212976"/>
            <a:chExt cx="4477070" cy="4047376"/>
          </a:xfrm>
        </p:grpSpPr>
        <p:sp>
          <p:nvSpPr>
            <p:cNvPr id="8" name="Isosceles Triangle 7">
              <a:extLst>
                <a:ext uri="{FF2B5EF4-FFF2-40B4-BE49-F238E27FC236}">
                  <a16:creationId xmlns:a16="http://schemas.microsoft.com/office/drawing/2014/main" id="{587FE943-FF95-444E-AB4E-C8469A6A8658}"/>
                </a:ext>
              </a:extLst>
            </p:cNvPr>
            <p:cNvSpPr/>
            <p:nvPr/>
          </p:nvSpPr>
          <p:spPr>
            <a:xfrm>
              <a:off x="5004048" y="3212976"/>
              <a:ext cx="3007054" cy="2592288"/>
            </a:xfrm>
            <a:prstGeom prst="triangle">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Partial Circle 4">
              <a:extLst>
                <a:ext uri="{FF2B5EF4-FFF2-40B4-BE49-F238E27FC236}">
                  <a16:creationId xmlns:a16="http://schemas.microsoft.com/office/drawing/2014/main" id="{386ED242-276A-48A6-870D-A51CF7C2EEA7}"/>
                </a:ext>
              </a:extLst>
            </p:cNvPr>
            <p:cNvSpPr/>
            <p:nvPr/>
          </p:nvSpPr>
          <p:spPr>
            <a:xfrm>
              <a:off x="3534032" y="4350176"/>
              <a:ext cx="2910176" cy="2910176"/>
            </a:xfrm>
            <a:prstGeom prst="pie">
              <a:avLst>
                <a:gd name="adj1" fmla="val 18045191"/>
                <a:gd name="adj2" fmla="val 416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AE10DA-09BC-4B38-805F-5E1151F37915}"/>
                  </a:ext>
                </a:extLst>
              </p:cNvPr>
              <p:cNvSpPr txBox="1"/>
              <p:nvPr/>
            </p:nvSpPr>
            <p:spPr>
              <a:xfrm>
                <a:off x="2732172" y="630649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22AE10DA-09BC-4B38-805F-5E1151F37915}"/>
                  </a:ext>
                </a:extLst>
              </p:cNvPr>
              <p:cNvSpPr txBox="1">
                <a:spLocks noRot="1" noChangeAspect="1" noMove="1" noResize="1" noEditPoints="1" noAdjustHandles="1" noChangeArrowheads="1" noChangeShapeType="1" noTextEdit="1"/>
              </p:cNvSpPr>
              <p:nvPr/>
            </p:nvSpPr>
            <p:spPr>
              <a:xfrm>
                <a:off x="2732172" y="6306499"/>
                <a:ext cx="576064" cy="369332"/>
              </a:xfrm>
              <a:prstGeom prst="rect">
                <a:avLst/>
              </a:prstGeom>
              <a:blipFill>
                <a:blip r:embed="rId6"/>
                <a:stretch>
                  <a:fillRect r="-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5CC36D-0FD7-4686-915D-2B749D12F592}"/>
                  </a:ext>
                </a:extLst>
              </p:cNvPr>
              <p:cNvSpPr txBox="1"/>
              <p:nvPr/>
            </p:nvSpPr>
            <p:spPr>
              <a:xfrm>
                <a:off x="1374049" y="4417236"/>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295CC36D-0FD7-4686-915D-2B749D12F592}"/>
                  </a:ext>
                </a:extLst>
              </p:cNvPr>
              <p:cNvSpPr txBox="1">
                <a:spLocks noRot="1" noChangeAspect="1" noMove="1" noResize="1" noEditPoints="1" noAdjustHandles="1" noChangeArrowheads="1" noChangeShapeType="1" noTextEdit="1"/>
              </p:cNvSpPr>
              <p:nvPr/>
            </p:nvSpPr>
            <p:spPr>
              <a:xfrm>
                <a:off x="1374049" y="4417236"/>
                <a:ext cx="576064" cy="369332"/>
              </a:xfrm>
              <a:prstGeom prst="rect">
                <a:avLst/>
              </a:prstGeom>
              <a:blipFill>
                <a:blip r:embed="rId7"/>
                <a:stretch>
                  <a:fillRect r="-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58FBA87-0D8F-4EA5-9341-F479076256B8}"/>
                  </a:ext>
                </a:extLst>
              </p:cNvPr>
              <p:cNvSpPr txBox="1"/>
              <p:nvPr/>
            </p:nvSpPr>
            <p:spPr>
              <a:xfrm>
                <a:off x="1004771" y="600841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11" name="TextBox 10">
                <a:extLst>
                  <a:ext uri="{FF2B5EF4-FFF2-40B4-BE49-F238E27FC236}">
                    <a16:creationId xmlns:a16="http://schemas.microsoft.com/office/drawing/2014/main" id="{258FBA87-0D8F-4EA5-9341-F479076256B8}"/>
                  </a:ext>
                </a:extLst>
              </p:cNvPr>
              <p:cNvSpPr txBox="1">
                <a:spLocks noRot="1" noChangeAspect="1" noMove="1" noResize="1" noEditPoints="1" noAdjustHandles="1" noChangeArrowheads="1" noChangeShapeType="1" noTextEdit="1"/>
              </p:cNvSpPr>
              <p:nvPr/>
            </p:nvSpPr>
            <p:spPr>
              <a:xfrm>
                <a:off x="1004771" y="6008414"/>
                <a:ext cx="57606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B6979C-8426-44BC-957A-D59C2B2A3F82}"/>
                  </a:ext>
                </a:extLst>
              </p:cNvPr>
              <p:cNvSpPr txBox="1"/>
              <p:nvPr/>
            </p:nvSpPr>
            <p:spPr>
              <a:xfrm>
                <a:off x="4407945" y="600841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2" name="TextBox 11">
                <a:extLst>
                  <a:ext uri="{FF2B5EF4-FFF2-40B4-BE49-F238E27FC236}">
                    <a16:creationId xmlns:a16="http://schemas.microsoft.com/office/drawing/2014/main" id="{D4B6979C-8426-44BC-957A-D59C2B2A3F82}"/>
                  </a:ext>
                </a:extLst>
              </p:cNvPr>
              <p:cNvSpPr txBox="1">
                <a:spLocks noRot="1" noChangeAspect="1" noMove="1" noResize="1" noEditPoints="1" noAdjustHandles="1" noChangeArrowheads="1" noChangeShapeType="1" noTextEdit="1"/>
              </p:cNvSpPr>
              <p:nvPr/>
            </p:nvSpPr>
            <p:spPr>
              <a:xfrm>
                <a:off x="4407945" y="6008414"/>
                <a:ext cx="576064" cy="369332"/>
              </a:xfrm>
              <a:prstGeom prst="rect">
                <a:avLst/>
              </a:prstGeom>
              <a:blipFill>
                <a:blip r:embed="rId9"/>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B2C8C082-B47A-4EE9-907B-F47AD0E157C0}"/>
              </a:ext>
            </a:extLst>
          </p:cNvPr>
          <p:cNvCxnSpPr>
            <a:endCxn id="11" idx="0"/>
          </p:cNvCxnSpPr>
          <p:nvPr/>
        </p:nvCxnSpPr>
        <p:spPr>
          <a:xfrm flipH="1">
            <a:off x="1292803" y="3510300"/>
            <a:ext cx="1449398" cy="2498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1EF8274-2373-4EED-B537-9212A710DBAB}"/>
              </a:ext>
            </a:extLst>
          </p:cNvPr>
          <p:cNvCxnSpPr>
            <a:cxnSpLocks/>
          </p:cNvCxnSpPr>
          <p:nvPr/>
        </p:nvCxnSpPr>
        <p:spPr>
          <a:xfrm>
            <a:off x="3211195" y="3510300"/>
            <a:ext cx="1449398" cy="2498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399190-4961-4169-AF5D-B5BE950B8748}"/>
              </a:ext>
            </a:extLst>
          </p:cNvPr>
          <p:cNvCxnSpPr>
            <a:cxnSpLocks/>
          </p:cNvCxnSpPr>
          <p:nvPr/>
        </p:nvCxnSpPr>
        <p:spPr>
          <a:xfrm flipH="1">
            <a:off x="1469369" y="6265021"/>
            <a:ext cx="305889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8DA2260-D0D8-4028-A17E-DE7CEBA7B57C}"/>
                  </a:ext>
                </a:extLst>
              </p:cNvPr>
              <p:cNvSpPr txBox="1"/>
              <p:nvPr/>
            </p:nvSpPr>
            <p:spPr>
              <a:xfrm>
                <a:off x="1950113" y="489686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𝑃</m:t>
                      </m:r>
                    </m:oMath>
                  </m:oMathPara>
                </a14:m>
                <a:endParaRPr lang="en-GB" dirty="0"/>
              </a:p>
            </p:txBody>
          </p:sp>
        </mc:Choice>
        <mc:Fallback xmlns="">
          <p:sp>
            <p:nvSpPr>
              <p:cNvPr id="20" name="TextBox 19">
                <a:extLst>
                  <a:ext uri="{FF2B5EF4-FFF2-40B4-BE49-F238E27FC236}">
                    <a16:creationId xmlns:a16="http://schemas.microsoft.com/office/drawing/2014/main" id="{58DA2260-D0D8-4028-A17E-DE7CEBA7B57C}"/>
                  </a:ext>
                </a:extLst>
              </p:cNvPr>
              <p:cNvSpPr txBox="1">
                <a:spLocks noRot="1" noChangeAspect="1" noMove="1" noResize="1" noEditPoints="1" noAdjustHandles="1" noChangeArrowheads="1" noChangeShapeType="1" noTextEdit="1"/>
              </p:cNvSpPr>
              <p:nvPr/>
            </p:nvSpPr>
            <p:spPr>
              <a:xfrm>
                <a:off x="1950113" y="4896869"/>
                <a:ext cx="57606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315CE17-8EA8-413F-A761-59786C397171}"/>
                  </a:ext>
                </a:extLst>
              </p:cNvPr>
              <p:cNvSpPr txBox="1"/>
              <p:nvPr/>
            </p:nvSpPr>
            <p:spPr>
              <a:xfrm>
                <a:off x="2526177" y="580361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𝑄</m:t>
                      </m:r>
                    </m:oMath>
                  </m:oMathPara>
                </a14:m>
                <a:endParaRPr lang="en-GB" dirty="0"/>
              </a:p>
            </p:txBody>
          </p:sp>
        </mc:Choice>
        <mc:Fallback xmlns="">
          <p:sp>
            <p:nvSpPr>
              <p:cNvPr id="21" name="TextBox 20">
                <a:extLst>
                  <a:ext uri="{FF2B5EF4-FFF2-40B4-BE49-F238E27FC236}">
                    <a16:creationId xmlns:a16="http://schemas.microsoft.com/office/drawing/2014/main" id="{2315CE17-8EA8-413F-A761-59786C397171}"/>
                  </a:ext>
                </a:extLst>
              </p:cNvPr>
              <p:cNvSpPr txBox="1">
                <a:spLocks noRot="1" noChangeAspect="1" noMove="1" noResize="1" noEditPoints="1" noAdjustHandles="1" noChangeArrowheads="1" noChangeShapeType="1" noTextEdit="1"/>
              </p:cNvSpPr>
              <p:nvPr/>
            </p:nvSpPr>
            <p:spPr>
              <a:xfrm>
                <a:off x="2526177" y="5803618"/>
                <a:ext cx="576064" cy="369332"/>
              </a:xfrm>
              <a:prstGeom prst="rect">
                <a:avLst/>
              </a:prstGeom>
              <a:blipFill>
                <a:blip r:embed="rId11"/>
                <a:stretch>
                  <a:fillRect b="-9836"/>
                </a:stretch>
              </a:blipFill>
            </p:spPr>
            <p:txBody>
              <a:bodyPr/>
              <a:lstStyle/>
              <a:p>
                <a:r>
                  <a:rPr lang="en-GB">
                    <a:noFill/>
                  </a:rPr>
                  <a:t> </a:t>
                </a:r>
              </a:p>
            </p:txBody>
          </p:sp>
        </mc:Fallback>
      </mc:AlternateContent>
    </p:spTree>
    <p:extLst>
      <p:ext uri="{BB962C8B-B14F-4D97-AF65-F5344CB8AC3E}">
        <p14:creationId xmlns:p14="http://schemas.microsoft.com/office/powerpoint/2010/main" val="3710385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217000"/>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6</m:t>
                            </m:r>
                          </m:e>
                        </m:rad>
                      </m:num>
                      <m:den>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den>
                    </m:f>
                  </m:oMath>
                </a14:m>
                <a:r>
                  <a:rPr lang="en-GB" sz="2000" dirty="0" smtClean="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+12&lt;0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217000"/>
              </a:xfrm>
              <a:prstGeom prst="rect">
                <a:avLst/>
              </a:prstGeom>
              <a:blipFill>
                <a:blip r:embed="rId2"/>
                <a:stretch>
                  <a:fillRect l="-635" b="-85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64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0804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𝑔</m:t>
                            </m:r>
                          </m:e>
                        </m:rad>
                      </m:num>
                      <m:den>
                        <m:r>
                          <a:rPr lang="en-GB" sz="2000" b="0" i="1" smtClean="0">
                            <a:latin typeface="Cambria Math" panose="02040503050406030204" pitchFamily="18" charset="0"/>
                            <a:cs typeface="Arial" panose="020B0604020202020204" pitchFamily="34" charset="0"/>
                          </a:rPr>
                          <m:t>h</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r>
                      <a:rPr lang="en-GB" sz="2000" b="0" i="1" smtClean="0">
                        <a:latin typeface="Cambria Math" panose="02040503050406030204" pitchFamily="18" charset="0"/>
                        <a:cs typeface="Arial" panose="020B0604020202020204" pitchFamily="34" charset="0"/>
                      </a:rPr>
                      <m:t>=12.7</m:t>
                    </m:r>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h</m:t>
                    </m:r>
                    <m:r>
                      <a:rPr lang="en-GB" sz="2000" b="0" i="1" smtClean="0">
                        <a:latin typeface="Cambria Math" panose="02040503050406030204" pitchFamily="18" charset="0"/>
                        <a:cs typeface="Arial" panose="020B0604020202020204" pitchFamily="34" charset="0"/>
                      </a:rPr>
                      <m:t>=9.294</m:t>
                    </m:r>
                  </m:oMath>
                </a14:m>
                <a:r>
                  <a:rPr lang="en-GB" sz="2000" dirty="0">
                    <a:latin typeface="Arial" panose="020B0604020202020204" pitchFamily="34" charset="0"/>
                    <a:cs typeface="Arial" panose="020B0604020202020204" pitchFamily="34" charset="0"/>
                  </a:rPr>
                  <a:t> correct to 3 decimal places</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oMath>
                </a14:m>
                <a:r>
                  <a:rPr lang="en-GB" sz="2000" dirty="0">
                    <a:latin typeface="Arial" panose="020B0604020202020204" pitchFamily="34" charset="0"/>
                    <a:cs typeface="Arial" panose="020B0604020202020204" pitchFamily="34" charset="0"/>
                  </a:rPr>
                  <a:t> to a suitable degree of accuracy.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population of rabbits increases exponentially. In year 1, there were 400 rabbits. By year 3, there were 529 rabbits. How many rabbits were there by year 5?</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08049"/>
              </a:xfrm>
              <a:prstGeom prst="rect">
                <a:avLst/>
              </a:prstGeom>
              <a:blipFill>
                <a:blip r:embed="rId2"/>
                <a:stretch>
                  <a:fillRect l="-635" r="-987" b="-315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29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206742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write down an expression for </a:t>
                </a:r>
                <a14:m>
                  <m:oMath xmlns:m="http://schemas.openxmlformats.org/officeDocument/2006/math">
                    <m:r>
                      <a:rPr lang="en-GB" sz="2000" b="0" i="1" smtClean="0">
                        <a:latin typeface="Cambria Math" panose="02040503050406030204" pitchFamily="18" charset="0"/>
                        <a:cs typeface="Arial" panose="020B0604020202020204" pitchFamily="34" charset="0"/>
                      </a:rPr>
                      <m:t>𝑔𝑓</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4 red counters and x blue counters in a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 counters are removed from the bag at random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probability that both the counters taken are blue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the value of x. </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067425"/>
              </a:xfrm>
              <a:prstGeom prst="rect">
                <a:avLst/>
              </a:prstGeom>
              <a:blipFill>
                <a:blip r:embed="rId4"/>
                <a:stretch>
                  <a:fillRect l="-635" t="-1475" b="-1180"/>
                </a:stretch>
              </a:blipFill>
            </p:spPr>
            <p:txBody>
              <a:bodyPr/>
              <a:lstStyle/>
              <a:p>
                <a:r>
                  <a:rPr lang="en-GB">
                    <a:noFill/>
                  </a:rPr>
                  <a:t> </a:t>
                </a:r>
              </a:p>
            </p:txBody>
          </p:sp>
        </mc:Fallback>
      </mc:AlternateContent>
    </p:spTree>
    <p:extLst>
      <p:ext uri="{BB962C8B-B14F-4D97-AF65-F5344CB8AC3E}">
        <p14:creationId xmlns:p14="http://schemas.microsoft.com/office/powerpoint/2010/main" val="4264321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Clive wants to estimate the number of bees in a beehive</a:t>
                </a:r>
                <a:r>
                  <a:rPr lang="en-US" sz="2000" dirty="0" smtClean="0">
                    <a:latin typeface="Arial" panose="020B0604020202020204" pitchFamily="34" charset="0"/>
                    <a:cs typeface="Arial" panose="020B0604020202020204" pitchFamily="34" charset="0"/>
                  </a:rPr>
                  <a:t>. Clive </a:t>
                </a:r>
                <a:r>
                  <a:rPr lang="en-US" sz="2000" dirty="0">
                    <a:latin typeface="Arial" panose="020B0604020202020204" pitchFamily="34" charset="0"/>
                    <a:cs typeface="Arial" panose="020B0604020202020204" pitchFamily="34" charset="0"/>
                  </a:rPr>
                  <a:t>catches 50 bees from the beehive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marks each bee with a dye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then lets the bees go</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next day, Clive catches 40 bees from the beehive</a:t>
                </a:r>
                <a:r>
                  <a:rPr lang="en-US" sz="2000" dirty="0" smtClean="0">
                    <a:latin typeface="Arial" panose="020B0604020202020204" pitchFamily="34" charset="0"/>
                    <a:cs typeface="Arial" panose="020B0604020202020204" pitchFamily="34" charset="0"/>
                  </a:rPr>
                  <a:t>. 8 </a:t>
                </a:r>
                <a:r>
                  <a:rPr lang="en-US" sz="2000" dirty="0">
                    <a:latin typeface="Arial" panose="020B0604020202020204" pitchFamily="34" charset="0"/>
                    <a:cs typeface="Arial" panose="020B0604020202020204" pitchFamily="34" charset="0"/>
                  </a:rPr>
                  <a:t>of these bees have been marked with the dye</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an estimate for the number of bees in the beehive.</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𝑏</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+3)</m:t>
                    </m:r>
                  </m:oMath>
                </a14:m>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987"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23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Work out the formula for the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term of the quadratic sequence:</a:t>
                </a:r>
              </a:p>
              <a:p>
                <a:pPr lvl="1"/>
                <a:r>
                  <a:rPr lang="en-US" sz="2000" dirty="0">
                    <a:latin typeface="Arial" panose="020B0604020202020204" pitchFamily="34" charset="0"/>
                    <a:cs typeface="Arial" panose="020B0604020202020204" pitchFamily="34" charset="0"/>
                  </a:rPr>
                  <a:t>	15, 19, 25, 33,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t>
                </a:r>
                <a14:m>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26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570A9F-D395-4EF7-B7A5-5A71DB812E2C}"/>
                  </a:ext>
                </a:extLst>
              </p:cNvPr>
              <p:cNvSpPr txBox="1"/>
              <p:nvPr/>
            </p:nvSpPr>
            <p:spPr>
              <a:xfrm>
                <a:off x="251519" y="1156682"/>
                <a:ext cx="5209283" cy="3348032"/>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𝑂𝑀𝑁</m:t>
                    </m:r>
                  </m:oMath>
                </a14:m>
                <a:r>
                  <a:rPr lang="en-GB" sz="2000" dirty="0">
                    <a:latin typeface="Arial" panose="020B0604020202020204" pitchFamily="34" charset="0"/>
                    <a:cs typeface="Arial" panose="020B0604020202020204" pitchFamily="34" charset="0"/>
                  </a:rPr>
                  <a:t> is a triangle. </a:t>
                </a:r>
                <a:endParaRPr lang="en-GB" sz="2000" b="0" i="1" dirty="0">
                  <a:latin typeface="Cambria Math" panose="02040503050406030204" pitchFamily="18"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b="0" dirty="0">
                    <a:cs typeface="Arial" panose="020B0604020202020204" pitchFamily="34" charset="0"/>
                  </a:rPr>
                  <a:t> is the point on </a:t>
                </a:r>
                <a14:m>
                  <m:oMath xmlns:m="http://schemas.openxmlformats.org/officeDocument/2006/math">
                    <m:r>
                      <a:rPr lang="en-GB" sz="2000" b="0" i="1" smtClean="0">
                        <a:latin typeface="Cambria Math" panose="02040503050406030204" pitchFamily="18" charset="0"/>
                        <a:cs typeface="Arial" panose="020B0604020202020204" pitchFamily="34" charset="0"/>
                      </a:rPr>
                      <m:t>𝑂𝑀</m:t>
                    </m:r>
                  </m:oMath>
                </a14:m>
                <a:r>
                  <a:rPr lang="en-GB" sz="2000" b="0" dirty="0">
                    <a:cs typeface="Arial" panose="020B0604020202020204" pitchFamily="34" charset="0"/>
                  </a:rPr>
                  <a:t> such that </a:t>
                </a:r>
                <a14:m>
                  <m:oMath xmlns:m="http://schemas.openxmlformats.org/officeDocument/2006/math">
                    <m:r>
                      <a:rPr lang="en-GB" sz="2000" b="0" i="1" smtClean="0">
                        <a:latin typeface="Cambria Math" panose="02040503050406030204" pitchFamily="18" charset="0"/>
                        <a:cs typeface="Arial" panose="020B0604020202020204" pitchFamily="34" charset="0"/>
                      </a:rPr>
                      <m:t>𝑂𝑃</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4</m:t>
                        </m:r>
                      </m:den>
                    </m:f>
                    <m:r>
                      <a:rPr lang="en-GB" sz="2000" b="0" i="1" smtClean="0">
                        <a:latin typeface="Cambria Math" panose="02040503050406030204" pitchFamily="18" charset="0"/>
                        <a:cs typeface="Arial" panose="020B0604020202020204" pitchFamily="34" charset="0"/>
                      </a:rPr>
                      <m:t>𝑂𝑀</m:t>
                    </m:r>
                  </m:oMath>
                </a14:m>
                <a:endParaRPr lang="en-GB" sz="2000" b="0" dirty="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𝑂𝑁</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𝑅</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i="1">
                        <a:latin typeface="Cambria Math" panose="02040503050406030204" pitchFamily="18" charset="0"/>
                        <a:cs typeface="Arial" panose="020B0604020202020204" pitchFamily="34" charset="0"/>
                      </a:rPr>
                      <m:t>𝑁</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𝑃</m:t>
                        </m:r>
                      </m:e>
                    </m:acc>
                    <m:r>
                      <a:rPr lang="en-GB" sz="2000" i="1">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𝒑</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𝑄</m:t>
                        </m:r>
                      </m:e>
                    </m:acc>
                    <m:r>
                      <a:rPr lang="en-GB" sz="2000" i="1">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𝒒</m:t>
                    </m:r>
                  </m:oMath>
                </a14:m>
                <a:endParaRPr lang="en-GB" sz="2000" b="1"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Use a vector method to prove that </a:t>
                </a:r>
                <a14:m>
                  <m:oMath xmlns:m="http://schemas.openxmlformats.org/officeDocument/2006/math">
                    <m:r>
                      <a:rPr lang="en-GB" sz="2000" b="0" i="1" smtClean="0">
                        <a:latin typeface="Cambria Math" panose="02040503050406030204" pitchFamily="18" charset="0"/>
                        <a:cs typeface="Arial" panose="020B0604020202020204" pitchFamily="34" charset="0"/>
                      </a:rPr>
                      <m:t>𝑄𝑅</m:t>
                    </m:r>
                  </m:oMath>
                </a14:m>
                <a:r>
                  <a:rPr lang="en-GB" sz="2000" dirty="0">
                    <a:latin typeface="Arial" panose="020B0604020202020204" pitchFamily="34" charset="0"/>
                    <a:cs typeface="Arial" panose="020B0604020202020204" pitchFamily="34" charset="0"/>
                  </a:rPr>
                  <a:t> is parallel to </a:t>
                </a:r>
                <a14:m>
                  <m:oMath xmlns:m="http://schemas.openxmlformats.org/officeDocument/2006/math">
                    <m:r>
                      <a:rPr lang="en-GB" sz="2000" b="0" i="1" smtClean="0">
                        <a:latin typeface="Cambria Math" panose="02040503050406030204" pitchFamily="18" charset="0"/>
                        <a:cs typeface="Arial" panose="020B0604020202020204" pitchFamily="34" charset="0"/>
                      </a:rPr>
                      <m:t>𝑂𝑃</m:t>
                    </m:r>
                  </m:oMath>
                </a14:m>
                <a:r>
                  <a:rPr lang="en-GB" sz="20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0.</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3</m:t>
                        </m:r>
                      </m:e>
                    </m:acc>
                    <m:r>
                      <a:rPr lang="en-GB" sz="2000" b="0" i="1" smtClean="0">
                        <a:latin typeface="Cambria Math" panose="02040503050406030204" pitchFamily="18" charset="0"/>
                        <a:cs typeface="Arial" panose="020B0604020202020204" pitchFamily="34" charset="0"/>
                      </a:rPr>
                      <m:t>8</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6</m:t>
                        </m:r>
                      </m:e>
                    </m:acc>
                  </m:oMath>
                </a14:m>
                <a:r>
                  <a:rPr lang="en-GB" sz="2000" dirty="0" smtClean="0">
                    <a:latin typeface="Arial" panose="020B0604020202020204" pitchFamily="34" charset="0"/>
                    <a:cs typeface="Arial" panose="020B0604020202020204" pitchFamily="34" charset="0"/>
                  </a:rPr>
                  <a:t> as a fraction in its simplest form.</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3570A9F-D395-4EF7-B7A5-5A71DB812E2C}"/>
                  </a:ext>
                </a:extLst>
              </p:cNvPr>
              <p:cNvSpPr txBox="1">
                <a:spLocks noRot="1" noChangeAspect="1" noMove="1" noResize="1" noEditPoints="1" noAdjustHandles="1" noChangeArrowheads="1" noChangeShapeType="1" noTextEdit="1"/>
              </p:cNvSpPr>
              <p:nvPr/>
            </p:nvSpPr>
            <p:spPr>
              <a:xfrm>
                <a:off x="251519" y="1156682"/>
                <a:ext cx="5209283" cy="3348032"/>
              </a:xfrm>
              <a:prstGeom prst="rect">
                <a:avLst/>
              </a:prstGeom>
              <a:blipFill>
                <a:blip r:embed="rId4"/>
                <a:stretch>
                  <a:fillRect l="-1053" t="-911" r="-936" b="-2368"/>
                </a:stretch>
              </a:blipFill>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C739B716-B537-4902-AF8A-666282DA8DDD}"/>
              </a:ext>
            </a:extLst>
          </p:cNvPr>
          <p:cNvGrpSpPr/>
          <p:nvPr/>
        </p:nvGrpSpPr>
        <p:grpSpPr>
          <a:xfrm rot="1099909">
            <a:off x="5779500" y="1312345"/>
            <a:ext cx="2880320" cy="1944216"/>
            <a:chOff x="5652120" y="1406348"/>
            <a:chExt cx="2880320" cy="1944216"/>
          </a:xfrm>
        </p:grpSpPr>
        <p:sp>
          <p:nvSpPr>
            <p:cNvPr id="6" name="Isosceles Triangle 5">
              <a:extLst>
                <a:ext uri="{FF2B5EF4-FFF2-40B4-BE49-F238E27FC236}">
                  <a16:creationId xmlns:a16="http://schemas.microsoft.com/office/drawing/2014/main" id="{256855FC-A6F9-43D3-B413-AF87F009CE51}"/>
                </a:ext>
              </a:extLst>
            </p:cNvPr>
            <p:cNvSpPr/>
            <p:nvPr/>
          </p:nvSpPr>
          <p:spPr>
            <a:xfrm>
              <a:off x="5652120" y="1406348"/>
              <a:ext cx="2880320" cy="1944216"/>
            </a:xfrm>
            <a:prstGeom prst="triangle">
              <a:avLst>
                <a:gd name="adj" fmla="val 6596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790EDF5-7A68-4695-A75F-FF2E8DCEA2D1}"/>
                </a:ext>
              </a:extLst>
            </p:cNvPr>
            <p:cNvCxnSpPr>
              <a:stCxn id="6" idx="4"/>
            </p:cNvCxnSpPr>
            <p:nvPr/>
          </p:nvCxnSpPr>
          <p:spPr>
            <a:xfrm flipH="1" flipV="1">
              <a:off x="6372200" y="2630484"/>
              <a:ext cx="2160240" cy="720080"/>
            </a:xfrm>
            <a:prstGeom prst="line">
              <a:avLst/>
            </a:prstGeom>
          </p:spPr>
          <p:style>
            <a:lnRef idx="2">
              <a:schemeClr val="dk1"/>
            </a:lnRef>
            <a:fillRef idx="1">
              <a:schemeClr val="lt1"/>
            </a:fillRef>
            <a:effectRef idx="0">
              <a:schemeClr val="dk1"/>
            </a:effectRef>
            <a:fontRef idx="minor">
              <a:schemeClr val="dk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C1D02E-3863-4860-80E5-FE7C94C2ADF7}"/>
                  </a:ext>
                </a:extLst>
              </p:cNvPr>
              <p:cNvSpPr txBox="1"/>
              <p:nvPr/>
            </p:nvSpPr>
            <p:spPr>
              <a:xfrm>
                <a:off x="8161454" y="363511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𝑁</m:t>
                      </m:r>
                    </m:oMath>
                  </m:oMathPara>
                </a14:m>
                <a:endParaRPr lang="en-GB" dirty="0"/>
              </a:p>
            </p:txBody>
          </p:sp>
        </mc:Choice>
        <mc:Fallback xmlns="">
          <p:sp>
            <p:nvSpPr>
              <p:cNvPr id="11" name="TextBox 10">
                <a:extLst>
                  <a:ext uri="{FF2B5EF4-FFF2-40B4-BE49-F238E27FC236}">
                    <a16:creationId xmlns:a16="http://schemas.microsoft.com/office/drawing/2014/main" id="{E1C1D02E-3863-4860-80E5-FE7C94C2ADF7}"/>
                  </a:ext>
                </a:extLst>
              </p:cNvPr>
              <p:cNvSpPr txBox="1">
                <a:spLocks noRot="1" noChangeAspect="1" noMove="1" noResize="1" noEditPoints="1" noAdjustHandles="1" noChangeArrowheads="1" noChangeShapeType="1" noTextEdit="1"/>
              </p:cNvSpPr>
              <p:nvPr/>
            </p:nvSpPr>
            <p:spPr>
              <a:xfrm>
                <a:off x="8161454" y="3635115"/>
                <a:ext cx="432048" cy="369332"/>
              </a:xfrm>
              <a:prstGeom prst="rect">
                <a:avLst/>
              </a:prstGeom>
              <a:blipFill>
                <a:blip r:embed="rId5"/>
                <a:stretch>
                  <a:fillRect/>
                </a:stretch>
              </a:blipFill>
            </p:spPr>
            <p:txBody>
              <a:bodyPr/>
              <a:lstStyle/>
              <a:p>
                <a:r>
                  <a:rPr lang="en-GB">
                    <a:noFill/>
                  </a:rPr>
                  <a:t> </a:t>
                </a:r>
              </a:p>
            </p:txBody>
          </p:sp>
        </mc:Fallback>
      </mc:AlternateContent>
      <p:sp>
        <p:nvSpPr>
          <p:cNvPr id="12" name="Oval 11">
            <a:extLst>
              <a:ext uri="{FF2B5EF4-FFF2-40B4-BE49-F238E27FC236}">
                <a16:creationId xmlns:a16="http://schemas.microsoft.com/office/drawing/2014/main" id="{3B603BCF-2443-4074-ADED-ACF845D511AA}"/>
              </a:ext>
            </a:extLst>
          </p:cNvPr>
          <p:cNvSpPr/>
          <p:nvPr/>
        </p:nvSpPr>
        <p:spPr>
          <a:xfrm>
            <a:off x="6804248" y="314096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306B23-6AB5-46F6-9187-F74E7C23F3B9}"/>
                  </a:ext>
                </a:extLst>
              </p:cNvPr>
              <p:cNvSpPr txBox="1"/>
              <p:nvPr/>
            </p:nvSpPr>
            <p:spPr>
              <a:xfrm>
                <a:off x="6516216" y="325191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𝑄</m:t>
                      </m:r>
                    </m:oMath>
                  </m:oMathPara>
                </a14:m>
                <a:endParaRPr lang="en-GB" dirty="0"/>
              </a:p>
            </p:txBody>
          </p:sp>
        </mc:Choice>
        <mc:Fallback xmlns="">
          <p:sp>
            <p:nvSpPr>
              <p:cNvPr id="13" name="TextBox 12">
                <a:extLst>
                  <a:ext uri="{FF2B5EF4-FFF2-40B4-BE49-F238E27FC236}">
                    <a16:creationId xmlns:a16="http://schemas.microsoft.com/office/drawing/2014/main" id="{95306B23-6AB5-46F6-9187-F74E7C23F3B9}"/>
                  </a:ext>
                </a:extLst>
              </p:cNvPr>
              <p:cNvSpPr txBox="1">
                <a:spLocks noRot="1" noChangeAspect="1" noMove="1" noResize="1" noEditPoints="1" noAdjustHandles="1" noChangeArrowheads="1" noChangeShapeType="1" noTextEdit="1"/>
              </p:cNvSpPr>
              <p:nvPr/>
            </p:nvSpPr>
            <p:spPr>
              <a:xfrm>
                <a:off x="6516216" y="3251915"/>
                <a:ext cx="432048" cy="369332"/>
              </a:xfrm>
              <a:prstGeom prst="rect">
                <a:avLst/>
              </a:prstGeom>
              <a:blipFill>
                <a:blip r:embed="rId6"/>
                <a:stretch>
                  <a:fillRect b="-9836"/>
                </a:stretch>
              </a:blipFill>
            </p:spPr>
            <p:txBody>
              <a:bodyPr/>
              <a:lstStyle/>
              <a:p>
                <a:r>
                  <a:rPr lang="en-GB">
                    <a:noFill/>
                  </a:rPr>
                  <a:t> </a:t>
                </a:r>
              </a:p>
            </p:txBody>
          </p:sp>
        </mc:Fallback>
      </mc:AlternateContent>
      <p:sp>
        <p:nvSpPr>
          <p:cNvPr id="14" name="Oval 13">
            <a:extLst>
              <a:ext uri="{FF2B5EF4-FFF2-40B4-BE49-F238E27FC236}">
                <a16:creationId xmlns:a16="http://schemas.microsoft.com/office/drawing/2014/main" id="{46B1CD07-9D38-48FB-821D-B13F375DBBBF}"/>
              </a:ext>
            </a:extLst>
          </p:cNvPr>
          <p:cNvSpPr/>
          <p:nvPr/>
        </p:nvSpPr>
        <p:spPr>
          <a:xfrm>
            <a:off x="7242729" y="286222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F21996-27AC-42C4-9AFE-CDDA253EEAD7}"/>
                  </a:ext>
                </a:extLst>
              </p:cNvPr>
              <p:cNvSpPr txBox="1"/>
              <p:nvPr/>
            </p:nvSpPr>
            <p:spPr>
              <a:xfrm>
                <a:off x="7236296" y="24928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𝑅</m:t>
                      </m:r>
                    </m:oMath>
                  </m:oMathPara>
                </a14:m>
                <a:endParaRPr lang="en-GB" dirty="0"/>
              </a:p>
            </p:txBody>
          </p:sp>
        </mc:Choice>
        <mc:Fallback xmlns="">
          <p:sp>
            <p:nvSpPr>
              <p:cNvPr id="15" name="TextBox 14">
                <a:extLst>
                  <a:ext uri="{FF2B5EF4-FFF2-40B4-BE49-F238E27FC236}">
                    <a16:creationId xmlns:a16="http://schemas.microsoft.com/office/drawing/2014/main" id="{C5F21996-27AC-42C4-9AFE-CDDA253EEAD7}"/>
                  </a:ext>
                </a:extLst>
              </p:cNvPr>
              <p:cNvSpPr txBox="1">
                <a:spLocks noRot="1" noChangeAspect="1" noMove="1" noResize="1" noEditPoints="1" noAdjustHandles="1" noChangeArrowheads="1" noChangeShapeType="1" noTextEdit="1"/>
              </p:cNvSpPr>
              <p:nvPr/>
            </p:nvSpPr>
            <p:spPr>
              <a:xfrm>
                <a:off x="7236296" y="2492896"/>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2788FC8-8353-4455-9741-B4CDF8B9842B}"/>
                  </a:ext>
                </a:extLst>
              </p:cNvPr>
              <p:cNvSpPr txBox="1"/>
              <p:nvPr/>
            </p:nvSpPr>
            <p:spPr>
              <a:xfrm>
                <a:off x="7730047" y="118402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𝑀</m:t>
                      </m:r>
                    </m:oMath>
                  </m:oMathPara>
                </a14:m>
                <a:endParaRPr lang="en-GB" dirty="0"/>
              </a:p>
            </p:txBody>
          </p:sp>
        </mc:Choice>
        <mc:Fallback xmlns="">
          <p:sp>
            <p:nvSpPr>
              <p:cNvPr id="16" name="TextBox 15">
                <a:extLst>
                  <a:ext uri="{FF2B5EF4-FFF2-40B4-BE49-F238E27FC236}">
                    <a16:creationId xmlns:a16="http://schemas.microsoft.com/office/drawing/2014/main" id="{42788FC8-8353-4455-9741-B4CDF8B9842B}"/>
                  </a:ext>
                </a:extLst>
              </p:cNvPr>
              <p:cNvSpPr txBox="1">
                <a:spLocks noRot="1" noChangeAspect="1" noMove="1" noResize="1" noEditPoints="1" noAdjustHandles="1" noChangeArrowheads="1" noChangeShapeType="1" noTextEdit="1"/>
              </p:cNvSpPr>
              <p:nvPr/>
            </p:nvSpPr>
            <p:spPr>
              <a:xfrm>
                <a:off x="7730047" y="1184023"/>
                <a:ext cx="432048"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CA4B794-04C3-4862-A71E-9E3A67B10E3A}"/>
                  </a:ext>
                </a:extLst>
              </p:cNvPr>
              <p:cNvSpPr txBox="1"/>
              <p:nvPr/>
            </p:nvSpPr>
            <p:spPr>
              <a:xfrm>
                <a:off x="6131287" y="200367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𝑃</m:t>
                      </m:r>
                    </m:oMath>
                  </m:oMathPara>
                </a14:m>
                <a:endParaRPr lang="en-GB" dirty="0"/>
              </a:p>
            </p:txBody>
          </p:sp>
        </mc:Choice>
        <mc:Fallback xmlns="">
          <p:sp>
            <p:nvSpPr>
              <p:cNvPr id="17" name="TextBox 16">
                <a:extLst>
                  <a:ext uri="{FF2B5EF4-FFF2-40B4-BE49-F238E27FC236}">
                    <a16:creationId xmlns:a16="http://schemas.microsoft.com/office/drawing/2014/main" id="{BCA4B794-04C3-4862-A71E-9E3A67B10E3A}"/>
                  </a:ext>
                </a:extLst>
              </p:cNvPr>
              <p:cNvSpPr txBox="1">
                <a:spLocks noRot="1" noChangeAspect="1" noMove="1" noResize="1" noEditPoints="1" noAdjustHandles="1" noChangeArrowheads="1" noChangeShapeType="1" noTextEdit="1"/>
              </p:cNvSpPr>
              <p:nvPr/>
            </p:nvSpPr>
            <p:spPr>
              <a:xfrm>
                <a:off x="6131287" y="2003671"/>
                <a:ext cx="432048"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7D23791-CC71-4F61-9E8E-7F7A2491097F}"/>
                  </a:ext>
                </a:extLst>
              </p:cNvPr>
              <p:cNvSpPr txBox="1"/>
              <p:nvPr/>
            </p:nvSpPr>
            <p:spPr>
              <a:xfrm>
                <a:off x="5169291" y="256576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8" name="TextBox 17">
                <a:extLst>
                  <a:ext uri="{FF2B5EF4-FFF2-40B4-BE49-F238E27FC236}">
                    <a16:creationId xmlns:a16="http://schemas.microsoft.com/office/drawing/2014/main" id="{87D23791-CC71-4F61-9E8E-7F7A2491097F}"/>
                  </a:ext>
                </a:extLst>
              </p:cNvPr>
              <p:cNvSpPr txBox="1">
                <a:spLocks noRot="1" noChangeAspect="1" noMove="1" noResize="1" noEditPoints="1" noAdjustHandles="1" noChangeArrowheads="1" noChangeShapeType="1" noTextEdit="1"/>
              </p:cNvSpPr>
              <p:nvPr/>
            </p:nvSpPr>
            <p:spPr>
              <a:xfrm>
                <a:off x="5169291" y="2565768"/>
                <a:ext cx="432048" cy="36933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6513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76669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=49</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Prove that the angle subtended by an arc at the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of a circle is twice the angle subtended at any point on the circumference.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766690" cy="2554545"/>
              </a:xfrm>
              <a:prstGeom prst="rect">
                <a:avLst/>
              </a:prstGeom>
              <a:blipFill>
                <a:blip r:embed="rId2"/>
                <a:stretch>
                  <a:fillRect l="-951" t="-1193" r="-6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084168" y="1268760"/>
            <a:ext cx="2675586" cy="26648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45"/>
          </a:p>
        </p:txBody>
      </p:sp>
      <p:cxnSp>
        <p:nvCxnSpPr>
          <p:cNvPr id="6" name="Straight Connector 5"/>
          <p:cNvCxnSpPr>
            <a:stCxn id="5" idx="3"/>
          </p:cNvCxnSpPr>
          <p:nvPr/>
        </p:nvCxnSpPr>
        <p:spPr>
          <a:xfrm flipV="1">
            <a:off x="6475999" y="1431299"/>
            <a:ext cx="1571395" cy="2112036"/>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p:cNvCxnSpPr>
            <a:endCxn id="5" idx="5"/>
          </p:cNvCxnSpPr>
          <p:nvPr/>
        </p:nvCxnSpPr>
        <p:spPr>
          <a:xfrm>
            <a:off x="8047394" y="1431299"/>
            <a:ext cx="320530" cy="2112036"/>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p:cNvCxnSpPr/>
          <p:nvPr/>
        </p:nvCxnSpPr>
        <p:spPr>
          <a:xfrm flipV="1">
            <a:off x="6475999" y="2601176"/>
            <a:ext cx="945962" cy="942159"/>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a:stCxn id="5" idx="5"/>
            <a:endCxn id="10" idx="5"/>
          </p:cNvCxnSpPr>
          <p:nvPr/>
        </p:nvCxnSpPr>
        <p:spPr>
          <a:xfrm flipH="1" flipV="1">
            <a:off x="7487919" y="2628386"/>
            <a:ext cx="880005" cy="914949"/>
          </a:xfrm>
          <a:prstGeom prst="line">
            <a:avLst/>
          </a:prstGeom>
        </p:spPr>
        <p:style>
          <a:lnRef idx="2">
            <a:schemeClr val="dk1"/>
          </a:lnRef>
          <a:fillRef idx="1">
            <a:schemeClr val="lt1"/>
          </a:fillRef>
          <a:effectRef idx="0">
            <a:schemeClr val="dk1"/>
          </a:effectRef>
          <a:fontRef idx="minor">
            <a:schemeClr val="dk1"/>
          </a:fontRef>
        </p:style>
      </p:cxnSp>
      <p:sp>
        <p:nvSpPr>
          <p:cNvPr id="10" name="Oval 9"/>
          <p:cNvSpPr/>
          <p:nvPr/>
        </p:nvSpPr>
        <p:spPr bwMode="auto">
          <a:xfrm>
            <a:off x="7421962" y="2562694"/>
            <a:ext cx="77273" cy="76963"/>
          </a:xfrm>
          <a:prstGeom prst="ellipse">
            <a:avLst/>
          </a:prstGeom>
          <a:solidFill>
            <a:schemeClr val="tx1"/>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8304" tIns="34152" rIns="68304" bIns="34152" numCol="1" rtlCol="0" anchor="t" anchorCtr="0" compatLnSpc="1">
            <a:prstTxWarp prst="textNoShape">
              <a:avLst/>
            </a:prstTxWarp>
          </a:bodyPr>
          <a:lstStyle/>
          <a:p>
            <a:pPr defTabSz="335599" fontAlgn="base" hangingPunct="0">
              <a:lnSpc>
                <a:spcPct val="93000"/>
              </a:lnSpc>
              <a:spcBef>
                <a:spcPct val="0"/>
              </a:spcBef>
              <a:spcAft>
                <a:spcPct val="0"/>
              </a:spcAft>
              <a:buClr>
                <a:srgbClr val="000000"/>
              </a:buClr>
              <a:buSzPct val="100000"/>
            </a:pPr>
            <a:endParaRPr lang="en-GB" sz="1345">
              <a:solidFill>
                <a:schemeClr val="bg1"/>
              </a:solidFill>
              <a:latin typeface="Arial" charset="0"/>
              <a:ea typeface="Microsoft YaHei" charset="-122"/>
            </a:endParaRPr>
          </a:p>
        </p:txBody>
      </p:sp>
    </p:spTree>
    <p:extLst>
      <p:ext uri="{BB962C8B-B14F-4D97-AF65-F5344CB8AC3E}">
        <p14:creationId xmlns:p14="http://schemas.microsoft.com/office/powerpoint/2010/main" val="1857200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=64</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diagram shows a cone and a hemisphere</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hemisphere has base radius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cm</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cone has base radius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cm and perpendicular height </a:t>
                </a:r>
                <a14:m>
                  <m:oMath xmlns:m="http://schemas.openxmlformats.org/officeDocument/2006/math">
                    <m:r>
                      <a:rPr lang="en-US" sz="2000" i="1" dirty="0" smtClean="0">
                        <a:latin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cm</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volume of the cone is equal to the volume of the hemisphere</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volume of a hemisphere is </a:t>
                </a:r>
                <a14:m>
                  <m:oMath xmlns:m="http://schemas.openxmlformats.org/officeDocument/2006/math">
                    <m:r>
                      <a:rPr lang="en-US" sz="2000" i="1" dirty="0" smtClean="0">
                        <a:latin typeface="Cambria Math" panose="02040503050406030204" pitchFamily="18" charset="0"/>
                        <a:cs typeface="Arial" panose="020B0604020202020204" pitchFamily="34" charset="0"/>
                      </a:rPr>
                      <m:t>⅔</m:t>
                    </m:r>
                    <m:r>
                      <a:rPr lang="en-US" sz="2000" i="1" dirty="0" smtClean="0">
                        <a:latin typeface="Cambria Math" panose="02040503050406030204" pitchFamily="18" charset="0"/>
                        <a:cs typeface="Arial" panose="020B0604020202020204" pitchFamily="34" charset="0"/>
                      </a:rPr>
                      <m:t>𝜋</m:t>
                    </m:r>
                    <m:r>
                      <a:rPr lang="en-US" sz="2000" i="1" dirty="0" smtClean="0">
                        <a:latin typeface="Cambria Math" panose="02040503050406030204" pitchFamily="18" charset="0"/>
                        <a:cs typeface="Arial" panose="020B0604020202020204" pitchFamily="34" charset="0"/>
                      </a:rPr>
                      <m:t>𝑟</m:t>
                    </m:r>
                    <m:r>
                      <a:rPr lang="en-US" sz="2000" i="1" dirty="0" smtClean="0">
                        <a:latin typeface="Cambria Math" panose="02040503050406030204" pitchFamily="18" charset="0"/>
                        <a:cs typeface="Arial" panose="020B0604020202020204" pitchFamily="34" charset="0"/>
                      </a:rPr>
                      <m:t>³</m:t>
                    </m:r>
                  </m:oMath>
                </a14:m>
                <a:r>
                  <a:rPr lang="en-US" sz="2000" dirty="0" smtClean="0">
                    <a:latin typeface="Arial" panose="020B0604020202020204" pitchFamily="34" charset="0"/>
                    <a:cs typeface="Arial" panose="020B0604020202020204" pitchFamily="34" charset="0"/>
                  </a:rPr>
                  <a:t>. Find </a:t>
                </a:r>
                <a:r>
                  <a:rPr lang="en-US" sz="2000" dirty="0">
                    <a:latin typeface="Arial" panose="020B0604020202020204" pitchFamily="34" charset="0"/>
                    <a:cs typeface="Arial" panose="020B0604020202020204" pitchFamily="34" charset="0"/>
                  </a:rPr>
                  <a:t>an expression for </a:t>
                </a:r>
                <a14:m>
                  <m:oMath xmlns:m="http://schemas.openxmlformats.org/officeDocument/2006/math">
                    <m:r>
                      <a:rPr lang="en-US" sz="2000" i="1" dirty="0" smtClean="0">
                        <a:latin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in terms of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554545"/>
              </a:xfrm>
              <a:prstGeom prst="rect">
                <a:avLst/>
              </a:prstGeom>
              <a:blipFill>
                <a:blip r:embed="rId4"/>
                <a:stretch>
                  <a:fillRect l="-635" t="-1193" r="-353" b="-3580"/>
                </a:stretch>
              </a:blipFill>
            </p:spPr>
            <p:txBody>
              <a:bodyPr/>
              <a:lstStyle/>
              <a:p>
                <a:r>
                  <a:rPr lang="en-GB">
                    <a:noFill/>
                  </a:rPr>
                  <a:t> </a:t>
                </a:r>
              </a:p>
            </p:txBody>
          </p:sp>
        </mc:Fallback>
      </mc:AlternateContent>
      <p:pic>
        <p:nvPicPr>
          <p:cNvPr id="2" name="Picture 1"/>
          <p:cNvPicPr>
            <a:picLocks noChangeAspect="1"/>
          </p:cNvPicPr>
          <p:nvPr/>
        </p:nvPicPr>
        <p:blipFill>
          <a:blip r:embed="rId5"/>
          <a:stretch>
            <a:fillRect/>
          </a:stretch>
        </p:blipFill>
        <p:spPr>
          <a:xfrm>
            <a:off x="2355682" y="4005064"/>
            <a:ext cx="4432636" cy="2160240"/>
          </a:xfrm>
          <a:prstGeom prst="rect">
            <a:avLst/>
          </a:prstGeom>
        </p:spPr>
      </p:pic>
    </p:spTree>
    <p:extLst>
      <p:ext uri="{BB962C8B-B14F-4D97-AF65-F5344CB8AC3E}">
        <p14:creationId xmlns:p14="http://schemas.microsoft.com/office/powerpoint/2010/main" val="2821461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24847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size of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𝐵𝐴𝐶</m:t>
                    </m:r>
                  </m:oMath>
                </a14:m>
                <a:r>
                  <a:rPr lang="en-GB" sz="2000" dirty="0">
                    <a:latin typeface="Arial" panose="020B0604020202020204" pitchFamily="34" charset="0"/>
                    <a:cs typeface="Arial" panose="020B0604020202020204" pitchFamily="34" charset="0"/>
                  </a:rPr>
                  <a:t>. Give your answer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has the coordinates (2</a:t>
                </a:r>
                <a:r>
                  <a:rPr lang="en-US" sz="2000" dirty="0" smtClean="0">
                    <a:latin typeface="Arial" panose="020B0604020202020204" pitchFamily="34" charset="0"/>
                    <a:cs typeface="Arial" panose="020B0604020202020204" pitchFamily="34" charset="0"/>
                  </a:rPr>
                  <a:t>, 5). The </a:t>
                </a:r>
                <a:r>
                  <a:rPr lang="en-US" sz="2000" dirty="0">
                    <a:latin typeface="Arial" panose="020B0604020202020204" pitchFamily="34" charset="0"/>
                    <a:cs typeface="Arial" panose="020B0604020202020204" pitchFamily="34" charset="0"/>
                  </a:rPr>
                  <a:t>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 has the coordinates (6</a:t>
                </a:r>
                <a:r>
                  <a:rPr lang="en-US" sz="2000" dirty="0" smtClean="0">
                    <a:latin typeface="Arial" panose="020B0604020202020204" pitchFamily="34" charset="0"/>
                    <a:cs typeface="Arial" panose="020B0604020202020204" pitchFamily="34" charset="0"/>
                  </a:rPr>
                  <a:t>, 7). Find the midpoint of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248472" cy="2554545"/>
              </a:xfrm>
              <a:prstGeom prst="rect">
                <a:avLst/>
              </a:prstGeom>
              <a:blipFill>
                <a:blip r:embed="rId2"/>
                <a:stretch>
                  <a:fillRect l="-1291" t="-1193" r="-2439"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8C8F6F88-4C1C-4CE7-B0FD-F25E0C5EC61C}"/>
              </a:ext>
            </a:extLst>
          </p:cNvPr>
          <p:cNvSpPr/>
          <p:nvPr/>
        </p:nvSpPr>
        <p:spPr>
          <a:xfrm rot="772821">
            <a:off x="5104628" y="1643781"/>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43C565-567B-4B72-9A9A-F9A047FEC7E4}"/>
                  </a:ext>
                </a:extLst>
              </p:cNvPr>
              <p:cNvSpPr txBox="1"/>
              <p:nvPr/>
            </p:nvSpPr>
            <p:spPr>
              <a:xfrm>
                <a:off x="5133200" y="206978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m:t>
                      </m:r>
                      <m:r>
                        <a:rPr lang="en-GB" b="0" i="1" dirty="0" smtClean="0">
                          <a:latin typeface="Cambria Math" panose="02040503050406030204" pitchFamily="18" charset="0"/>
                        </a:rPr>
                        <m:t>.2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B743C565-567B-4B72-9A9A-F9A047FEC7E4}"/>
                  </a:ext>
                </a:extLst>
              </p:cNvPr>
              <p:cNvSpPr txBox="1">
                <a:spLocks noRot="1" noChangeAspect="1" noMove="1" noResize="1" noEditPoints="1" noAdjustHandles="1" noChangeArrowheads="1" noChangeShapeType="1" noTextEdit="1"/>
              </p:cNvSpPr>
              <p:nvPr/>
            </p:nvSpPr>
            <p:spPr>
              <a:xfrm>
                <a:off x="5133200" y="2069781"/>
                <a:ext cx="523290" cy="377852"/>
              </a:xfrm>
              <a:prstGeom prst="rect">
                <a:avLst/>
              </a:prstGeom>
              <a:blipFill>
                <a:blip r:embed="rId4"/>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776512-B421-4425-9BA9-ECE8F0DA8664}"/>
                  </a:ext>
                </a:extLst>
              </p:cNvPr>
              <p:cNvSpPr txBox="1"/>
              <p:nvPr/>
            </p:nvSpPr>
            <p:spPr>
              <a:xfrm>
                <a:off x="6134800" y="3728183"/>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7.3 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A4776512-B421-4425-9BA9-ECE8F0DA8664}"/>
                  </a:ext>
                </a:extLst>
              </p:cNvPr>
              <p:cNvSpPr txBox="1">
                <a:spLocks noRot="1" noChangeAspect="1" noMove="1" noResize="1" noEditPoints="1" noAdjustHandles="1" noChangeArrowheads="1" noChangeShapeType="1" noTextEdit="1"/>
              </p:cNvSpPr>
              <p:nvPr/>
            </p:nvSpPr>
            <p:spPr>
              <a:xfrm>
                <a:off x="6134800" y="3728183"/>
                <a:ext cx="523290" cy="377852"/>
              </a:xfrm>
              <a:prstGeom prst="rect">
                <a:avLst/>
              </a:prstGeom>
              <a:blipFill>
                <a:blip r:embed="rId5"/>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550CB5-973F-4064-BE6D-223ED985147E}"/>
                  </a:ext>
                </a:extLst>
              </p:cNvPr>
              <p:cNvSpPr txBox="1"/>
              <p:nvPr/>
            </p:nvSpPr>
            <p:spPr>
              <a:xfrm>
                <a:off x="7653479" y="249204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6.9 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FB550CB5-973F-4064-BE6D-223ED985147E}"/>
                  </a:ext>
                </a:extLst>
              </p:cNvPr>
              <p:cNvSpPr txBox="1">
                <a:spLocks noRot="1" noChangeAspect="1" noMove="1" noResize="1" noEditPoints="1" noAdjustHandles="1" noChangeArrowheads="1" noChangeShapeType="1" noTextEdit="1"/>
              </p:cNvSpPr>
              <p:nvPr/>
            </p:nvSpPr>
            <p:spPr>
              <a:xfrm>
                <a:off x="7653479" y="2492049"/>
                <a:ext cx="523290" cy="377852"/>
              </a:xfrm>
              <a:prstGeom prst="rect">
                <a:avLst/>
              </a:prstGeom>
              <a:blipFill>
                <a:blip r:embed="rId6"/>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A68471-9CAE-4054-AF39-CA2E791CE08C}"/>
                  </a:ext>
                </a:extLst>
              </p:cNvPr>
              <p:cNvSpPr txBox="1"/>
              <p:nvPr/>
            </p:nvSpPr>
            <p:spPr>
              <a:xfrm>
                <a:off x="4483901" y="3140968"/>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1" name="TextBox 10">
                <a:extLst>
                  <a:ext uri="{FF2B5EF4-FFF2-40B4-BE49-F238E27FC236}">
                    <a16:creationId xmlns:a16="http://schemas.microsoft.com/office/drawing/2014/main" id="{80A68471-9CAE-4054-AF39-CA2E791CE08C}"/>
                  </a:ext>
                </a:extLst>
              </p:cNvPr>
              <p:cNvSpPr txBox="1">
                <a:spLocks noRot="1" noChangeAspect="1" noMove="1" noResize="1" noEditPoints="1" noAdjustHandles="1" noChangeArrowheads="1" noChangeShapeType="1" noTextEdit="1"/>
              </p:cNvSpPr>
              <p:nvPr/>
            </p:nvSpPr>
            <p:spPr>
              <a:xfrm>
                <a:off x="4483901" y="3140968"/>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5656E4-0966-4CAF-A1FA-AD3559CBF7D5}"/>
                  </a:ext>
                </a:extLst>
              </p:cNvPr>
              <p:cNvSpPr txBox="1"/>
              <p:nvPr/>
            </p:nvSpPr>
            <p:spPr>
              <a:xfrm>
                <a:off x="6588224" y="1250678"/>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4" name="TextBox 13">
                <a:extLst>
                  <a:ext uri="{FF2B5EF4-FFF2-40B4-BE49-F238E27FC236}">
                    <a16:creationId xmlns:a16="http://schemas.microsoft.com/office/drawing/2014/main" id="{5C5656E4-0966-4CAF-A1FA-AD3559CBF7D5}"/>
                  </a:ext>
                </a:extLst>
              </p:cNvPr>
              <p:cNvSpPr txBox="1">
                <a:spLocks noRot="1" noChangeAspect="1" noMove="1" noResize="1" noEditPoints="1" noAdjustHandles="1" noChangeArrowheads="1" noChangeShapeType="1" noTextEdit="1"/>
              </p:cNvSpPr>
              <p:nvPr/>
            </p:nvSpPr>
            <p:spPr>
              <a:xfrm>
                <a:off x="6588224" y="1250678"/>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D885E7E-1B8B-4572-9E9A-FDA77D6E56BA}"/>
                  </a:ext>
                </a:extLst>
              </p:cNvPr>
              <p:cNvSpPr txBox="1"/>
              <p:nvPr/>
            </p:nvSpPr>
            <p:spPr>
              <a:xfrm>
                <a:off x="8307125" y="4005064"/>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5" name="TextBox 14">
                <a:extLst>
                  <a:ext uri="{FF2B5EF4-FFF2-40B4-BE49-F238E27FC236}">
                    <a16:creationId xmlns:a16="http://schemas.microsoft.com/office/drawing/2014/main" id="{2D885E7E-1B8B-4572-9E9A-FDA77D6E56BA}"/>
                  </a:ext>
                </a:extLst>
              </p:cNvPr>
              <p:cNvSpPr txBox="1">
                <a:spLocks noRot="1" noChangeAspect="1" noMove="1" noResize="1" noEditPoints="1" noAdjustHandles="1" noChangeArrowheads="1" noChangeShapeType="1" noTextEdit="1"/>
              </p:cNvSpPr>
              <p:nvPr/>
            </p:nvSpPr>
            <p:spPr>
              <a:xfrm>
                <a:off x="8307125" y="4005064"/>
                <a:ext cx="523290" cy="37785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14017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198072"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work out an expression for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𝑔</m:t>
                        </m:r>
                      </m:e>
                      <m:sup>
                        <m:r>
                          <a:rPr lang="en-GB" sz="2000" b="0" i="1" smtClean="0">
                            <a:latin typeface="Cambria Math" panose="02040503050406030204" pitchFamily="18" charset="0"/>
                            <a:cs typeface="Arial" panose="020B0604020202020204" pitchFamily="34" charset="0"/>
                          </a:rPr>
                          <m:t>−1</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sector </a:t>
                </a:r>
                <a14:m>
                  <m:oMath xmlns:m="http://schemas.openxmlformats.org/officeDocument/2006/math">
                    <m:r>
                      <a:rPr lang="en-GB" sz="2000" b="0" i="1" smtClean="0">
                        <a:latin typeface="Cambria Math" panose="02040503050406030204" pitchFamily="18" charset="0"/>
                        <a:cs typeface="Arial" panose="020B0604020202020204" pitchFamily="34" charset="0"/>
                      </a:rPr>
                      <m:t>𝑂𝐴𝐵𝐶</m:t>
                    </m:r>
                  </m:oMath>
                </a14:m>
                <a:r>
                  <a:rPr lang="en-GB" sz="2000" dirty="0">
                    <a:latin typeface="Arial" panose="020B0604020202020204" pitchFamily="34" charset="0"/>
                    <a:cs typeface="Arial" panose="020B0604020202020204" pitchFamily="34" charset="0"/>
                  </a:rPr>
                  <a:t> of a circle with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𝑂𝐴</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𝑂𝐶</m:t>
                    </m:r>
                    <m:r>
                      <a:rPr lang="en-GB" sz="2000" b="0" i="1" smtClean="0">
                        <a:latin typeface="Cambria Math" panose="02040503050406030204" pitchFamily="18" charset="0"/>
                        <a:cs typeface="Arial" panose="020B0604020202020204" pitchFamily="34" charset="0"/>
                      </a:rPr>
                      <m:t>=10.4 </m:t>
                    </m:r>
                    <m:r>
                      <m:rPr>
                        <m:sty m:val="p"/>
                      </m:rPr>
                      <a:rPr lang="en-GB" sz="2000" b="0" i="0" smtClean="0">
                        <a:latin typeface="Cambria Math" panose="02040503050406030204" pitchFamily="18" charset="0"/>
                        <a:cs typeface="Arial" panose="020B0604020202020204" pitchFamily="34" charset="0"/>
                      </a:rPr>
                      <m:t>cm</m:t>
                    </m:r>
                  </m:oMath>
                </a14:m>
                <a:r>
                  <a:rPr lang="en-GB" sz="2000" dirty="0">
                    <a:latin typeface="Arial" panose="020B0604020202020204" pitchFamily="34" charset="0"/>
                    <a:cs typeface="Arial" panose="020B0604020202020204" pitchFamily="34" charset="0"/>
                  </a:rPr>
                  <a:t>.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𝐴𝑂𝐶</m:t>
                    </m:r>
                    <m:r>
                      <a:rPr lang="en-GB" sz="2000" b="0" i="1" smtClean="0">
                        <a:latin typeface="Cambria Math" panose="02040503050406030204" pitchFamily="18" charset="0"/>
                        <a:cs typeface="Arial" panose="020B0604020202020204" pitchFamily="34" charset="0"/>
                      </a:rPr>
                      <m:t>=120°</m:t>
                    </m:r>
                  </m:oMath>
                </a14:m>
                <a:r>
                  <a:rPr lang="en-GB" sz="2000" dirty="0">
                    <a:latin typeface="Arial" panose="020B0604020202020204" pitchFamily="34" charset="0"/>
                    <a:cs typeface="Arial" panose="020B0604020202020204" pitchFamily="34" charset="0"/>
                  </a:rPr>
                  <a:t>. Calculate the area of the shaded segment </a:t>
                </a:r>
                <a14:m>
                  <m:oMath xmlns:m="http://schemas.openxmlformats.org/officeDocument/2006/math">
                    <m:r>
                      <a:rPr lang="en-GB" sz="2000" b="0" i="1" smtClean="0">
                        <a:latin typeface="Cambria Math" panose="02040503050406030204" pitchFamily="18" charset="0"/>
                        <a:cs typeface="Arial" panose="020B0604020202020204" pitchFamily="34" charset="0"/>
                      </a:rPr>
                      <m:t>𝐴𝐵𝐶</m:t>
                    </m:r>
                  </m:oMath>
                </a14:m>
                <a:r>
                  <a:rPr lang="en-GB" sz="2000" dirty="0">
                    <a:latin typeface="Arial" panose="020B0604020202020204" pitchFamily="34" charset="0"/>
                    <a:cs typeface="Arial" panose="020B0604020202020204" pitchFamily="34" charset="0"/>
                  </a:rPr>
                  <a:t>. Give your answer correct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198072" cy="3170099"/>
              </a:xfrm>
              <a:prstGeom prst="rect">
                <a:avLst/>
              </a:prstGeom>
              <a:blipFill>
                <a:blip r:embed="rId2"/>
                <a:stretch>
                  <a:fillRect l="-1306" t="-962" r="-2903"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C57060B1-9C80-43D0-8503-7E7BEBE13877}"/>
              </a:ext>
            </a:extLst>
          </p:cNvPr>
          <p:cNvSpPr/>
          <p:nvPr/>
        </p:nvSpPr>
        <p:spPr>
          <a:xfrm>
            <a:off x="4624433" y="1628800"/>
            <a:ext cx="4176464" cy="4176464"/>
          </a:xfrm>
          <a:prstGeom prst="pie">
            <a:avLst>
              <a:gd name="adj1" fmla="val 12798876"/>
              <a:gd name="adj2" fmla="val 19605471"/>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Isosceles Triangle 5">
            <a:extLst>
              <a:ext uri="{FF2B5EF4-FFF2-40B4-BE49-F238E27FC236}">
                <a16:creationId xmlns:a16="http://schemas.microsoft.com/office/drawing/2014/main" id="{3D937DEF-96CA-4969-8580-EF9D5EA9175C}"/>
              </a:ext>
            </a:extLst>
          </p:cNvPr>
          <p:cNvSpPr/>
          <p:nvPr/>
        </p:nvSpPr>
        <p:spPr>
          <a:xfrm rot="10800000">
            <a:off x="4986442" y="2577480"/>
            <a:ext cx="3456384" cy="113955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Partial Circle 6">
            <a:extLst>
              <a:ext uri="{FF2B5EF4-FFF2-40B4-BE49-F238E27FC236}">
                <a16:creationId xmlns:a16="http://schemas.microsoft.com/office/drawing/2014/main" id="{E7EA0F08-2DC2-44BC-910B-C30F2BCC0648}"/>
              </a:ext>
            </a:extLst>
          </p:cNvPr>
          <p:cNvSpPr/>
          <p:nvPr/>
        </p:nvSpPr>
        <p:spPr>
          <a:xfrm>
            <a:off x="6272940" y="3277307"/>
            <a:ext cx="879450" cy="879450"/>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D89BF7-B227-487C-B5B8-F8BC555F9894}"/>
                  </a:ext>
                </a:extLst>
              </p:cNvPr>
              <p:cNvSpPr txBox="1"/>
              <p:nvPr/>
            </p:nvSpPr>
            <p:spPr>
              <a:xfrm>
                <a:off x="7476474"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0.4 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DED89BF7-B227-487C-B5B8-F8BC555F9894}"/>
                  </a:ext>
                </a:extLst>
              </p:cNvPr>
              <p:cNvSpPr txBox="1">
                <a:spLocks noRot="1" noChangeAspect="1" noMove="1" noResize="1" noEditPoints="1" noAdjustHandles="1" noChangeArrowheads="1" noChangeShapeType="1" noTextEdit="1"/>
              </p:cNvSpPr>
              <p:nvPr/>
            </p:nvSpPr>
            <p:spPr>
              <a:xfrm>
                <a:off x="7476474" y="3088687"/>
                <a:ext cx="1069944" cy="37785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5ABEC2-142A-4ADE-8049-116456E9FF75}"/>
                  </a:ext>
                </a:extLst>
              </p:cNvPr>
              <p:cNvSpPr txBox="1"/>
              <p:nvPr/>
            </p:nvSpPr>
            <p:spPr>
              <a:xfrm>
                <a:off x="6451020" y="293956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a:extLst>
                  <a:ext uri="{FF2B5EF4-FFF2-40B4-BE49-F238E27FC236}">
                    <a16:creationId xmlns:a16="http://schemas.microsoft.com/office/drawing/2014/main" id="{FC5ABEC2-142A-4ADE-8049-116456E9FF75}"/>
                  </a:ext>
                </a:extLst>
              </p:cNvPr>
              <p:cNvSpPr txBox="1">
                <a:spLocks noRot="1" noChangeAspect="1" noMove="1" noResize="1" noEditPoints="1" noAdjustHandles="1" noChangeArrowheads="1" noChangeShapeType="1" noTextEdit="1"/>
              </p:cNvSpPr>
              <p:nvPr/>
            </p:nvSpPr>
            <p:spPr>
              <a:xfrm>
                <a:off x="6451020" y="2939569"/>
                <a:ext cx="523290" cy="377852"/>
              </a:xfrm>
              <a:prstGeom prst="rect">
                <a:avLst/>
              </a:prstGeom>
              <a:blipFill>
                <a:blip r:embed="rId6"/>
                <a:stretch>
                  <a:fillRect r="-23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D158CB7-BA07-4399-9F3F-7D7F8493BB79}"/>
                  </a:ext>
                </a:extLst>
              </p:cNvPr>
              <p:cNvSpPr txBox="1"/>
              <p:nvPr/>
            </p:nvSpPr>
            <p:spPr>
              <a:xfrm>
                <a:off x="4543792" y="2363220"/>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2" name="TextBox 11">
                <a:extLst>
                  <a:ext uri="{FF2B5EF4-FFF2-40B4-BE49-F238E27FC236}">
                    <a16:creationId xmlns:a16="http://schemas.microsoft.com/office/drawing/2014/main" id="{CD158CB7-BA07-4399-9F3F-7D7F8493BB79}"/>
                  </a:ext>
                </a:extLst>
              </p:cNvPr>
              <p:cNvSpPr txBox="1">
                <a:spLocks noRot="1" noChangeAspect="1" noMove="1" noResize="1" noEditPoints="1" noAdjustHandles="1" noChangeArrowheads="1" noChangeShapeType="1" noTextEdit="1"/>
              </p:cNvSpPr>
              <p:nvPr/>
            </p:nvSpPr>
            <p:spPr>
              <a:xfrm>
                <a:off x="4543792" y="2363220"/>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4D84CF-0198-402B-AA75-C19E88B06BEF}"/>
                  </a:ext>
                </a:extLst>
              </p:cNvPr>
              <p:cNvSpPr txBox="1"/>
              <p:nvPr/>
            </p:nvSpPr>
            <p:spPr>
              <a:xfrm>
                <a:off x="6451020" y="1259468"/>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3" name="TextBox 12">
                <a:extLst>
                  <a:ext uri="{FF2B5EF4-FFF2-40B4-BE49-F238E27FC236}">
                    <a16:creationId xmlns:a16="http://schemas.microsoft.com/office/drawing/2014/main" id="{564D84CF-0198-402B-AA75-C19E88B06BEF}"/>
                  </a:ext>
                </a:extLst>
              </p:cNvPr>
              <p:cNvSpPr txBox="1">
                <a:spLocks noRot="1" noChangeAspect="1" noMove="1" noResize="1" noEditPoints="1" noAdjustHandles="1" noChangeArrowheads="1" noChangeShapeType="1" noTextEdit="1"/>
              </p:cNvSpPr>
              <p:nvPr/>
            </p:nvSpPr>
            <p:spPr>
              <a:xfrm>
                <a:off x="6451020" y="1259468"/>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19C7ED-8170-4494-B43A-C7C2A1D44C2E}"/>
                  </a:ext>
                </a:extLst>
              </p:cNvPr>
              <p:cNvSpPr txBox="1"/>
              <p:nvPr/>
            </p:nvSpPr>
            <p:spPr>
              <a:xfrm>
                <a:off x="8371807" y="2374215"/>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4" name="TextBox 13">
                <a:extLst>
                  <a:ext uri="{FF2B5EF4-FFF2-40B4-BE49-F238E27FC236}">
                    <a16:creationId xmlns:a16="http://schemas.microsoft.com/office/drawing/2014/main" id="{9D19C7ED-8170-4494-B43A-C7C2A1D44C2E}"/>
                  </a:ext>
                </a:extLst>
              </p:cNvPr>
              <p:cNvSpPr txBox="1">
                <a:spLocks noRot="1" noChangeAspect="1" noMove="1" noResize="1" noEditPoints="1" noAdjustHandles="1" noChangeArrowheads="1" noChangeShapeType="1" noTextEdit="1"/>
              </p:cNvSpPr>
              <p:nvPr/>
            </p:nvSpPr>
            <p:spPr>
              <a:xfrm>
                <a:off x="8371807" y="2374215"/>
                <a:ext cx="523290" cy="3778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5B388B-A3F8-4A4C-ADA0-5C88C04D25A9}"/>
                  </a:ext>
                </a:extLst>
              </p:cNvPr>
              <p:cNvSpPr txBox="1"/>
              <p:nvPr/>
            </p:nvSpPr>
            <p:spPr>
              <a:xfrm>
                <a:off x="6451020" y="377298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5" name="TextBox 14">
                <a:extLst>
                  <a:ext uri="{FF2B5EF4-FFF2-40B4-BE49-F238E27FC236}">
                    <a16:creationId xmlns:a16="http://schemas.microsoft.com/office/drawing/2014/main" id="{D55B388B-A3F8-4A4C-ADA0-5C88C04D25A9}"/>
                  </a:ext>
                </a:extLst>
              </p:cNvPr>
              <p:cNvSpPr txBox="1">
                <a:spLocks noRot="1" noChangeAspect="1" noMove="1" noResize="1" noEditPoints="1" noAdjustHandles="1" noChangeArrowheads="1" noChangeShapeType="1" noTextEdit="1"/>
              </p:cNvSpPr>
              <p:nvPr/>
            </p:nvSpPr>
            <p:spPr>
              <a:xfrm>
                <a:off x="6451020" y="3772989"/>
                <a:ext cx="523290" cy="37785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E25ECE-5464-4F9A-8823-8EE038EDE3FC}"/>
                  </a:ext>
                </a:extLst>
              </p:cNvPr>
              <p:cNvSpPr txBox="1"/>
              <p:nvPr/>
            </p:nvSpPr>
            <p:spPr>
              <a:xfrm>
                <a:off x="4895022"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0.4 </m:t>
                      </m:r>
                      <m:r>
                        <m:rPr>
                          <m:sty m:val="p"/>
                        </m:rPr>
                        <a:rPr lang="en-GB" b="0" i="0" dirty="0" smtClean="0">
                          <a:latin typeface="Cambria Math" panose="02040503050406030204" pitchFamily="18" charset="0"/>
                        </a:rPr>
                        <m:t>cm</m:t>
                      </m:r>
                    </m:oMath>
                  </m:oMathPara>
                </a14:m>
                <a:endParaRPr lang="en-GB" dirty="0"/>
              </a:p>
            </p:txBody>
          </p:sp>
        </mc:Choice>
        <mc:Fallback xmlns="">
          <p:sp>
            <p:nvSpPr>
              <p:cNvPr id="16" name="TextBox 15">
                <a:extLst>
                  <a:ext uri="{FF2B5EF4-FFF2-40B4-BE49-F238E27FC236}">
                    <a16:creationId xmlns:a16="http://schemas.microsoft.com/office/drawing/2014/main" id="{E6E25ECE-5464-4F9A-8823-8EE038EDE3FC}"/>
                  </a:ext>
                </a:extLst>
              </p:cNvPr>
              <p:cNvSpPr txBox="1">
                <a:spLocks noRot="1" noChangeAspect="1" noMove="1" noResize="1" noEditPoints="1" noAdjustHandles="1" noChangeArrowheads="1" noChangeShapeType="1" noTextEdit="1"/>
              </p:cNvSpPr>
              <p:nvPr/>
            </p:nvSpPr>
            <p:spPr>
              <a:xfrm>
                <a:off x="4895022" y="3088687"/>
                <a:ext cx="1069944" cy="377852"/>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94840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582228"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that opposite angles of a cyclic quadrilateral sum to 180°.</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func>
                      <m:funcPr>
                        <m:ctrlPr>
                          <a:rPr lang="en-GB" sz="2000" i="1">
                            <a:latin typeface="Cambria Math" panose="02040503050406030204" pitchFamily="18" charset="0"/>
                            <a:cs typeface="Arial" panose="020B0604020202020204" pitchFamily="34" charset="0"/>
                          </a:rPr>
                        </m:ctrlPr>
                      </m:funcPr>
                      <m:fName>
                        <m:r>
                          <m:rPr>
                            <m:sty m:val="p"/>
                          </m:rPr>
                          <a:rPr lang="en-GB" sz="2000">
                            <a:latin typeface="Cambria Math" panose="02040503050406030204" pitchFamily="18" charset="0"/>
                            <a:cs typeface="Arial" panose="020B0604020202020204" pitchFamily="34" charset="0"/>
                          </a:rPr>
                          <m:t>sin</m:t>
                        </m:r>
                      </m:fName>
                      <m:e>
                        <m:r>
                          <a:rPr lang="en-GB" sz="2000" i="1">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582228" cy="1938992"/>
              </a:xfrm>
              <a:prstGeom prst="rect">
                <a:avLst/>
              </a:prstGeom>
              <a:blipFill>
                <a:blip r:embed="rId2"/>
                <a:stretch>
                  <a:fillRect l="-983" t="-157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156176" y="1265021"/>
            <a:ext cx="2675586" cy="26648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45"/>
          </a:p>
        </p:txBody>
      </p:sp>
      <p:cxnSp>
        <p:nvCxnSpPr>
          <p:cNvPr id="6" name="Straight Connector 5"/>
          <p:cNvCxnSpPr/>
          <p:nvPr/>
        </p:nvCxnSpPr>
        <p:spPr>
          <a:xfrm flipH="1" flipV="1">
            <a:off x="8251499" y="1497546"/>
            <a:ext cx="459712" cy="1685089"/>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6"/>
          <p:cNvCxnSpPr/>
          <p:nvPr/>
        </p:nvCxnSpPr>
        <p:spPr>
          <a:xfrm flipH="1">
            <a:off x="8251499" y="3182635"/>
            <a:ext cx="459712" cy="517911"/>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p:cNvCxnSpPr/>
          <p:nvPr/>
        </p:nvCxnSpPr>
        <p:spPr>
          <a:xfrm flipH="1" flipV="1">
            <a:off x="6191497" y="2304818"/>
            <a:ext cx="2060002" cy="1395728"/>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flipV="1">
            <a:off x="6191497" y="1497545"/>
            <a:ext cx="2060002" cy="807272"/>
          </a:xfrm>
          <a:prstGeom prst="line">
            <a:avLst/>
          </a:prstGeom>
        </p:spPr>
        <p:style>
          <a:lnRef idx="2">
            <a:schemeClr val="dk1"/>
          </a:lnRef>
          <a:fillRef idx="1">
            <a:schemeClr val="lt1"/>
          </a:fillRef>
          <a:effectRef idx="0">
            <a:schemeClr val="dk1"/>
          </a:effectRef>
          <a:fontRef idx="minor">
            <a:schemeClr val="dk1"/>
          </a:fontRef>
        </p:style>
      </p:cxnSp>
      <p:sp>
        <p:nvSpPr>
          <p:cNvPr id="10" name="Arc 9"/>
          <p:cNvSpPr/>
          <p:nvPr/>
        </p:nvSpPr>
        <p:spPr bwMode="auto">
          <a:xfrm>
            <a:off x="7929070" y="1176414"/>
            <a:ext cx="644857" cy="642264"/>
          </a:xfrm>
          <a:prstGeom prst="arc">
            <a:avLst>
              <a:gd name="adj1" fmla="val 4463049"/>
              <a:gd name="adj2" fmla="val 9517365"/>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8304" tIns="34152" rIns="68304" bIns="34152" numCol="1" rtlCol="0" anchor="t" anchorCtr="0" compatLnSpc="1">
            <a:prstTxWarp prst="textNoShape">
              <a:avLst/>
            </a:prstTxWarp>
          </a:bodyPr>
          <a:lstStyle/>
          <a:p>
            <a:pPr defTabSz="335599" fontAlgn="base" hangingPunct="0">
              <a:lnSpc>
                <a:spcPct val="93000"/>
              </a:lnSpc>
              <a:spcBef>
                <a:spcPct val="0"/>
              </a:spcBef>
              <a:spcAft>
                <a:spcPct val="0"/>
              </a:spcAft>
              <a:buClr>
                <a:srgbClr val="000000"/>
              </a:buClr>
              <a:buSzPct val="100000"/>
            </a:pPr>
            <a:endParaRPr lang="en-GB" sz="1345">
              <a:solidFill>
                <a:schemeClr val="bg1"/>
              </a:solidFill>
              <a:latin typeface="Arial" charset="0"/>
              <a:ea typeface="Microsoft YaHei" charset="-122"/>
            </a:endParaRPr>
          </a:p>
        </p:txBody>
      </p:sp>
      <p:sp>
        <p:nvSpPr>
          <p:cNvPr id="11" name="Arc 10"/>
          <p:cNvSpPr/>
          <p:nvPr/>
        </p:nvSpPr>
        <p:spPr bwMode="auto">
          <a:xfrm>
            <a:off x="7929069" y="3379415"/>
            <a:ext cx="644857" cy="642264"/>
          </a:xfrm>
          <a:prstGeom prst="arc">
            <a:avLst>
              <a:gd name="adj1" fmla="val 12886498"/>
              <a:gd name="adj2" fmla="val 18647558"/>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8304" tIns="34152" rIns="68304" bIns="34152" numCol="1" rtlCol="0" anchor="t" anchorCtr="0" compatLnSpc="1">
            <a:prstTxWarp prst="textNoShape">
              <a:avLst/>
            </a:prstTxWarp>
          </a:bodyPr>
          <a:lstStyle/>
          <a:p>
            <a:pPr defTabSz="335599" fontAlgn="base" hangingPunct="0">
              <a:lnSpc>
                <a:spcPct val="93000"/>
              </a:lnSpc>
              <a:spcBef>
                <a:spcPct val="0"/>
              </a:spcBef>
              <a:spcAft>
                <a:spcPct val="0"/>
              </a:spcAft>
              <a:buClr>
                <a:srgbClr val="000000"/>
              </a:buClr>
              <a:buSzPct val="100000"/>
            </a:pPr>
            <a:endParaRPr lang="en-GB" sz="1345">
              <a:solidFill>
                <a:schemeClr val="bg1"/>
              </a:solidFill>
              <a:latin typeface="Arial" charset="0"/>
              <a:ea typeface="Microsoft YaHei" charset="-122"/>
            </a:endParaRPr>
          </a:p>
        </p:txBody>
      </p:sp>
    </p:spTree>
    <p:extLst>
      <p:ext uri="{BB962C8B-B14F-4D97-AF65-F5344CB8AC3E}">
        <p14:creationId xmlns:p14="http://schemas.microsoft.com/office/powerpoint/2010/main" val="1395413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3960440" cy="3017044"/>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The histogram shows information about the weight of pigs. 30 pigs weigh between 50 and 65 kg. Work out an estimate for the number of pigs which weigh more than 80kg.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den>
                    </m:f>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3960440" cy="3017044"/>
              </a:xfrm>
              <a:prstGeom prst="rect">
                <a:avLst/>
              </a:prstGeom>
              <a:blipFill>
                <a:blip r:embed="rId2"/>
                <a:stretch>
                  <a:fillRect l="-1385" t="-1010" r="-92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392609" y="1192045"/>
            <a:ext cx="4425296" cy="4135461"/>
          </a:xfrm>
          <a:prstGeom prst="rect">
            <a:avLst/>
          </a:prstGeom>
        </p:spPr>
      </p:pic>
    </p:spTree>
    <p:extLst>
      <p:ext uri="{BB962C8B-B14F-4D97-AF65-F5344CB8AC3E}">
        <p14:creationId xmlns:p14="http://schemas.microsoft.com/office/powerpoint/2010/main" val="916562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21377"/>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𝐹</m:t>
                        </m:r>
                      </m:num>
                      <m:den>
                        <m:r>
                          <a:rPr lang="en-GB" sz="2000" b="0" i="1" smtClean="0">
                            <a:latin typeface="Cambria Math" panose="02040503050406030204" pitchFamily="18" charset="0"/>
                            <a:cs typeface="Arial" panose="020B0604020202020204" pitchFamily="34" charset="0"/>
                          </a:rPr>
                          <m:t>𝐴</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𝐹</m:t>
                    </m:r>
                    <m:r>
                      <a:rPr lang="en-GB" sz="2000" b="0" i="1" smtClean="0">
                        <a:latin typeface="Cambria Math" panose="02040503050406030204" pitchFamily="18" charset="0"/>
                        <a:cs typeface="Arial" panose="020B0604020202020204" pitchFamily="34" charset="0"/>
                      </a:rPr>
                      <m:t>=25.14</m:t>
                    </m:r>
                    <m:r>
                      <a:rPr lang="en-GB" sz="2000" b="0" i="1" smtClean="0">
                        <a:latin typeface="Cambria Math" panose="02040503050406030204" pitchFamily="18" charset="0"/>
                        <a:cs typeface="Arial" panose="020B0604020202020204" pitchFamily="34" charset="0"/>
                      </a:rPr>
                      <m:t>𝑁</m:t>
                    </m:r>
                  </m:oMath>
                </a14:m>
                <a:r>
                  <a:rPr lang="en-GB" sz="2000" dirty="0">
                    <a:latin typeface="Arial" panose="020B0604020202020204" pitchFamily="34" charset="0"/>
                    <a:cs typeface="Arial" panose="020B0604020202020204" pitchFamily="34" charset="0"/>
                  </a:rPr>
                  <a:t> correct 2 decimal places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cs typeface="Arial" panose="020B0604020202020204" pitchFamily="34" charset="0"/>
                      </a:rPr>
                      <m:t>=4.29</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to a suitable degree of accuracy. Give a reason for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smtClean="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21377"/>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80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83216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)(4−2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m:t>
                        </m:r>
                      </m:num>
                      <m:den>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11</m:t>
                            </m:r>
                          </m:e>
                        </m:rad>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a:t>
                </a: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832168"/>
              </a:xfrm>
              <a:prstGeom prst="rect">
                <a:avLst/>
              </a:prstGeom>
              <a:blipFill>
                <a:blip r:embed="rId2"/>
                <a:stretch>
                  <a:fillRect l="-635" b="-133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96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sum of the squares of any 2 even positive integers is always a multiple of 4.</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By completing the square, find the coordinates of the turning point of the curve with the equation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²+8</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+3</m:t>
                    </m:r>
                  </m:oMath>
                </a14:m>
                <a:r>
                  <a:rPr lang="en-US" sz="2000" dirty="0">
                    <a:latin typeface="Arial" panose="020B0604020202020204" pitchFamily="34" charset="0"/>
                    <a:cs typeface="Arial" panose="020B0604020202020204" pitchFamily="34" charset="0"/>
                  </a:rPr>
                  <a:t>. You must show all your working.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554545"/>
              </a:xfrm>
              <a:prstGeom prst="rect">
                <a:avLst/>
              </a:prstGeom>
              <a:blipFill>
                <a:blip r:embed="rId2"/>
                <a:stretch>
                  <a:fillRect l="-635" t="-11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3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Work out the formula for the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term of the quadratic sequence:</a:t>
                </a:r>
              </a:p>
              <a:p>
                <a:pPr lvl="1"/>
                <a:r>
                  <a:rPr lang="en-US" sz="2000" dirty="0">
                    <a:latin typeface="Arial" panose="020B0604020202020204" pitchFamily="34" charset="0"/>
                    <a:cs typeface="Arial" panose="020B0604020202020204" pitchFamily="34" charset="0"/>
                  </a:rPr>
                  <a:t>	19, 15, 9, 1,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 2008, 1.7 million iPhones were sold. In 2012, 35.2 million iPhones were sold. Assuming the sales of iPhones increases exponentially, how many iPhones should be expected to be sold in 2020?</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r="-1340"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78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68297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counters in a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4 of the counters are red and the rest are blue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Ross takes a counter from the bag at random and does not replace it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He then takes another counter at random from the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probability that Ross takes two blue counters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endParaRPr lang="en-US" sz="2000" dirty="0" smtClean="0">
                  <a:latin typeface="Arial" panose="020B0604020202020204" pitchFamily="34" charset="0"/>
                  <a:cs typeface="Arial" panose="020B0604020202020204" pitchFamily="34" charset="0"/>
                </a:endParaRP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Show </a:t>
                </a:r>
                <a:r>
                  <a:rPr lang="en-US" sz="2000" dirty="0">
                    <a:latin typeface="Arial" panose="020B0604020202020204" pitchFamily="34" charset="0"/>
                    <a:cs typeface="Arial" panose="020B0604020202020204" pitchFamily="34" charset="0"/>
                  </a:rPr>
                  <a:t>that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𝑛</m:t>
                        </m:r>
                      </m:e>
                      <m:sup>
                        <m:r>
                          <a:rPr lang="en-GB" sz="2000" b="0" i="1" dirty="0" smtClean="0">
                            <a:latin typeface="Cambria Math" panose="02040503050406030204" pitchFamily="18" charset="0"/>
                            <a:cs typeface="Arial" panose="020B0604020202020204" pitchFamily="34" charset="0"/>
                          </a:rPr>
                          <m:t>2</m:t>
                        </m:r>
                      </m:sup>
                    </m:sSup>
                    <m:r>
                      <a:rPr lang="en-GB" sz="2000" b="0" i="1" dirty="0" smtClean="0">
                        <a:latin typeface="Cambria Math" panose="02040503050406030204" pitchFamily="18" charset="0"/>
                        <a:cs typeface="Arial" panose="020B0604020202020204" pitchFamily="34" charset="0"/>
                      </a:rPr>
                      <m:t>−13</m:t>
                    </m:r>
                    <m:r>
                      <a:rPr lang="en-US" sz="2000" i="1" dirty="0" smtClean="0">
                        <a:latin typeface="Cambria Math" panose="02040503050406030204" pitchFamily="18" charset="0"/>
                        <a:cs typeface="Arial" panose="020B0604020202020204" pitchFamily="34" charset="0"/>
                      </a:rPr>
                      <m:t>𝑛</m:t>
                    </m:r>
                    <m:r>
                      <a:rPr lang="en-GB" sz="2000" b="0" i="1" dirty="0" smtClean="0">
                        <a:latin typeface="Cambria Math" panose="02040503050406030204" pitchFamily="18" charset="0"/>
                        <a:cs typeface="Arial" panose="020B0604020202020204" pitchFamily="34" charset="0"/>
                      </a:rPr>
                      <m:t>+30=0</m:t>
                    </m:r>
                  </m:oMath>
                </a14:m>
                <a:endParaRPr lang="en-GB" sz="2000" b="0" dirty="0" smtClean="0">
                  <a:latin typeface="Arial" panose="020B0604020202020204" pitchFamily="34" charset="0"/>
                  <a:cs typeface="Arial" panose="020B0604020202020204" pitchFamily="34" charset="0"/>
                </a:endParaRP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Find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682979"/>
              </a:xfrm>
              <a:prstGeom prst="rect">
                <a:avLst/>
              </a:prstGeom>
              <a:blipFill>
                <a:blip r:embed="rId2"/>
                <a:stretch>
                  <a:fillRect l="-635" t="-1136" b="-318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5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sum of any two consecutive integers is always an odd number.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length of </a:t>
                </a:r>
                <a14:m>
                  <m:oMath xmlns:m="http://schemas.openxmlformats.org/officeDocument/2006/math">
                    <m:r>
                      <a:rPr lang="en-GB" sz="2000" b="0" i="1" smtClean="0">
                        <a:latin typeface="Cambria Math" panose="02040503050406030204" pitchFamily="18" charset="0"/>
                        <a:cs typeface="Arial" panose="020B0604020202020204" pitchFamily="34" charset="0"/>
                      </a:rPr>
                      <m:t>𝐵𝐶</m:t>
                    </m:r>
                  </m:oMath>
                </a14:m>
                <a:r>
                  <a:rPr lang="en-GB" sz="2000" dirty="0">
                    <a:latin typeface="Arial" panose="020B0604020202020204" pitchFamily="34" charset="0"/>
                    <a:cs typeface="Arial" panose="020B0604020202020204" pitchFamily="34" charset="0"/>
                  </a:rPr>
                  <a:t>. Give your answer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A244725E-091C-4222-B731-31B81C6AB709}"/>
              </a:ext>
            </a:extLst>
          </p:cNvPr>
          <p:cNvSpPr/>
          <p:nvPr/>
        </p:nvSpPr>
        <p:spPr>
          <a:xfrm rot="772821">
            <a:off x="1375076" y="3083941"/>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44B5FC65-8ADE-48C1-A8EA-D559F37FD5D3}"/>
              </a:ext>
            </a:extLst>
          </p:cNvPr>
          <p:cNvSpPr/>
          <p:nvPr/>
        </p:nvSpPr>
        <p:spPr>
          <a:xfrm>
            <a:off x="4124759" y="5079142"/>
            <a:ext cx="936104" cy="936104"/>
          </a:xfrm>
          <a:prstGeom prst="arc">
            <a:avLst>
              <a:gd name="adj1" fmla="val 11897376"/>
              <a:gd name="adj2" fmla="val 1492069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Arc 6">
            <a:extLst>
              <a:ext uri="{FF2B5EF4-FFF2-40B4-BE49-F238E27FC236}">
                <a16:creationId xmlns:a16="http://schemas.microsoft.com/office/drawing/2014/main" id="{601C66E1-1C1D-4D61-A332-B466558F519B}"/>
              </a:ext>
            </a:extLst>
          </p:cNvPr>
          <p:cNvSpPr/>
          <p:nvPr/>
        </p:nvSpPr>
        <p:spPr>
          <a:xfrm>
            <a:off x="812391" y="4233863"/>
            <a:ext cx="936104" cy="936104"/>
          </a:xfrm>
          <a:prstGeom prst="arc">
            <a:avLst>
              <a:gd name="adj1" fmla="val 18782874"/>
              <a:gd name="adj2" fmla="val 1151295"/>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A14B74-DC10-44F8-A511-ACAE7A92DF0D}"/>
                  </a:ext>
                </a:extLst>
              </p:cNvPr>
              <p:cNvSpPr txBox="1"/>
              <p:nvPr/>
            </p:nvSpPr>
            <p:spPr>
              <a:xfrm>
                <a:off x="689710" y="459162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8" name="TextBox 7">
                <a:extLst>
                  <a:ext uri="{FF2B5EF4-FFF2-40B4-BE49-F238E27FC236}">
                    <a16:creationId xmlns:a16="http://schemas.microsoft.com/office/drawing/2014/main" id="{ADA14B74-DC10-44F8-A511-ACAE7A92DF0D}"/>
                  </a:ext>
                </a:extLst>
              </p:cNvPr>
              <p:cNvSpPr txBox="1">
                <a:spLocks noRot="1" noChangeAspect="1" noMove="1" noResize="1" noEditPoints="1" noAdjustHandles="1" noChangeArrowheads="1" noChangeShapeType="1" noTextEdit="1"/>
              </p:cNvSpPr>
              <p:nvPr/>
            </p:nvSpPr>
            <p:spPr>
              <a:xfrm>
                <a:off x="689710" y="4591627"/>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3F61B8-791E-44F9-B371-7651BC9D9534}"/>
                  </a:ext>
                </a:extLst>
              </p:cNvPr>
              <p:cNvSpPr txBox="1"/>
              <p:nvPr/>
            </p:nvSpPr>
            <p:spPr>
              <a:xfrm>
                <a:off x="2887244" y="2674826"/>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9" name="TextBox 8">
                <a:extLst>
                  <a:ext uri="{FF2B5EF4-FFF2-40B4-BE49-F238E27FC236}">
                    <a16:creationId xmlns:a16="http://schemas.microsoft.com/office/drawing/2014/main" id="{7F3F61B8-791E-44F9-B371-7651BC9D9534}"/>
                  </a:ext>
                </a:extLst>
              </p:cNvPr>
              <p:cNvSpPr txBox="1">
                <a:spLocks noRot="1" noChangeAspect="1" noMove="1" noResize="1" noEditPoints="1" noAdjustHandles="1" noChangeArrowheads="1" noChangeShapeType="1" noTextEdit="1"/>
              </p:cNvSpPr>
              <p:nvPr/>
            </p:nvSpPr>
            <p:spPr>
              <a:xfrm>
                <a:off x="2887244" y="2674826"/>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C276F1-D16D-4F0F-8893-258989527508}"/>
                  </a:ext>
                </a:extLst>
              </p:cNvPr>
              <p:cNvSpPr txBox="1"/>
              <p:nvPr/>
            </p:nvSpPr>
            <p:spPr>
              <a:xfrm>
                <a:off x="4572951" y="5479005"/>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0" name="TextBox 9">
                <a:extLst>
                  <a:ext uri="{FF2B5EF4-FFF2-40B4-BE49-F238E27FC236}">
                    <a16:creationId xmlns:a16="http://schemas.microsoft.com/office/drawing/2014/main" id="{EAC276F1-D16D-4F0F-8893-258989527508}"/>
                  </a:ext>
                </a:extLst>
              </p:cNvPr>
              <p:cNvSpPr txBox="1">
                <a:spLocks noRot="1" noChangeAspect="1" noMove="1" noResize="1" noEditPoints="1" noAdjustHandles="1" noChangeArrowheads="1" noChangeShapeType="1" noTextEdit="1"/>
              </p:cNvSpPr>
              <p:nvPr/>
            </p:nvSpPr>
            <p:spPr>
              <a:xfrm>
                <a:off x="4572951" y="5479005"/>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DFDC450-E625-4BB6-BF1F-14A7CBDA504E}"/>
                  </a:ext>
                </a:extLst>
              </p:cNvPr>
              <p:cNvSpPr txBox="1"/>
              <p:nvPr/>
            </p:nvSpPr>
            <p:spPr>
              <a:xfrm>
                <a:off x="1748174" y="437218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42</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a:extLst>
                  <a:ext uri="{FF2B5EF4-FFF2-40B4-BE49-F238E27FC236}">
                    <a16:creationId xmlns:a16="http://schemas.microsoft.com/office/drawing/2014/main" id="{FDFDC450-E625-4BB6-BF1F-14A7CBDA504E}"/>
                  </a:ext>
                </a:extLst>
              </p:cNvPr>
              <p:cNvSpPr txBox="1">
                <a:spLocks noRot="1" noChangeAspect="1" noMove="1" noResize="1" noEditPoints="1" noAdjustHandles="1" noChangeArrowheads="1" noChangeShapeType="1" noTextEdit="1"/>
              </p:cNvSpPr>
              <p:nvPr/>
            </p:nvSpPr>
            <p:spPr>
              <a:xfrm>
                <a:off x="1748174" y="4372182"/>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ECB0F1-F80C-469B-8F4A-957C5CE7D303}"/>
                  </a:ext>
                </a:extLst>
              </p:cNvPr>
              <p:cNvSpPr txBox="1"/>
              <p:nvPr/>
            </p:nvSpPr>
            <p:spPr>
              <a:xfrm>
                <a:off x="3734661" y="4941825"/>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53°</m:t>
                      </m:r>
                    </m:oMath>
                  </m:oMathPara>
                </a14:m>
                <a:endParaRPr lang="en-GB" dirty="0"/>
              </a:p>
            </p:txBody>
          </p:sp>
        </mc:Choice>
        <mc:Fallback xmlns="">
          <p:sp>
            <p:nvSpPr>
              <p:cNvPr id="12" name="TextBox 11">
                <a:extLst>
                  <a:ext uri="{FF2B5EF4-FFF2-40B4-BE49-F238E27FC236}">
                    <a16:creationId xmlns:a16="http://schemas.microsoft.com/office/drawing/2014/main" id="{D8ECB0F1-F80C-469B-8F4A-957C5CE7D303}"/>
                  </a:ext>
                </a:extLst>
              </p:cNvPr>
              <p:cNvSpPr txBox="1">
                <a:spLocks noRot="1" noChangeAspect="1" noMove="1" noResize="1" noEditPoints="1" noAdjustHandles="1" noChangeArrowheads="1" noChangeShapeType="1" noTextEdit="1"/>
              </p:cNvSpPr>
              <p:nvPr/>
            </p:nvSpPr>
            <p:spPr>
              <a:xfrm>
                <a:off x="3734661" y="4941825"/>
                <a:ext cx="57606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A74C40-4057-4B44-A3E3-35523693D228}"/>
                  </a:ext>
                </a:extLst>
              </p:cNvPr>
              <p:cNvSpPr txBox="1"/>
              <p:nvPr/>
            </p:nvSpPr>
            <p:spPr>
              <a:xfrm>
                <a:off x="1565690" y="350994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5 </m:t>
                      </m:r>
                      <m:r>
                        <m:rPr>
                          <m:sty m:val="p"/>
                        </m:rPr>
                        <a:rPr lang="en-GB" b="0" i="0" dirty="0" smtClean="0">
                          <a:latin typeface="Cambria Math" panose="02040503050406030204" pitchFamily="18" charset="0"/>
                        </a:rPr>
                        <m:t>m</m:t>
                      </m:r>
                    </m:oMath>
                  </m:oMathPara>
                </a14:m>
                <a:endParaRPr lang="en-GB" dirty="0"/>
              </a:p>
            </p:txBody>
          </p:sp>
        </mc:Choice>
        <mc:Fallback xmlns="">
          <p:sp>
            <p:nvSpPr>
              <p:cNvPr id="13" name="TextBox 12">
                <a:extLst>
                  <a:ext uri="{FF2B5EF4-FFF2-40B4-BE49-F238E27FC236}">
                    <a16:creationId xmlns:a16="http://schemas.microsoft.com/office/drawing/2014/main" id="{37A74C40-4057-4B44-A3E3-35523693D228}"/>
                  </a:ext>
                </a:extLst>
              </p:cNvPr>
              <p:cNvSpPr txBox="1">
                <a:spLocks noRot="1" noChangeAspect="1" noMove="1" noResize="1" noEditPoints="1" noAdjustHandles="1" noChangeArrowheads="1" noChangeShapeType="1" noTextEdit="1"/>
              </p:cNvSpPr>
              <p:nvPr/>
            </p:nvSpPr>
            <p:spPr>
              <a:xfrm>
                <a:off x="1565690" y="3509941"/>
                <a:ext cx="523290" cy="37785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5482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−35≥0</m:t>
                    </m:r>
                  </m:oMath>
                </a14:m>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has the coordinates (2</a:t>
                </a:r>
                <a:r>
                  <a:rPr lang="en-US" sz="2000" dirty="0" smtClean="0">
                    <a:latin typeface="Arial" panose="020B0604020202020204" pitchFamily="34" charset="0"/>
                    <a:cs typeface="Arial" panose="020B0604020202020204" pitchFamily="34" charset="0"/>
                  </a:rPr>
                  <a:t>, 5). The </a:t>
                </a:r>
                <a:r>
                  <a:rPr lang="en-US" sz="2000" dirty="0">
                    <a:latin typeface="Arial" panose="020B0604020202020204" pitchFamily="34" charset="0"/>
                    <a:cs typeface="Arial" panose="020B0604020202020204" pitchFamily="34" charset="0"/>
                  </a:rPr>
                  <a:t>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 has the coordinates (6</a:t>
                </a:r>
                <a:r>
                  <a:rPr lang="en-US" sz="2000" dirty="0" smtClean="0">
                    <a:latin typeface="Arial" panose="020B0604020202020204" pitchFamily="34" charset="0"/>
                    <a:cs typeface="Arial" panose="020B0604020202020204" pitchFamily="34" charset="0"/>
                  </a:rPr>
                  <a:t>, 7). Find the equation of the perpendicular bisector to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r="-1058"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90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51907"/>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Toga wants to estimate the number of termites in a nest</a:t>
                </a: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Monday Toga catches 80 termites</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puts a mark on each termite</a:t>
                </a:r>
                <a:r>
                  <a:rPr lang="en-US" sz="2000" dirty="0" smtClean="0">
                    <a:latin typeface="Arial" panose="020B0604020202020204" pitchFamily="34" charset="0"/>
                    <a:cs typeface="Arial" panose="020B0604020202020204" pitchFamily="34" charset="0"/>
                  </a:rPr>
                  <a:t>. He </a:t>
                </a:r>
                <a:r>
                  <a:rPr lang="en-US" sz="2000" dirty="0">
                    <a:latin typeface="Arial" panose="020B0604020202020204" pitchFamily="34" charset="0"/>
                    <a:cs typeface="Arial" panose="020B0604020202020204" pitchFamily="34" charset="0"/>
                  </a:rPr>
                  <a:t>then puts all 80 termites back in the nest</a:t>
                </a: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Tuesday Toga catches 60 termites</a:t>
                </a:r>
                <a:r>
                  <a:rPr lang="en-US" sz="2000" dirty="0" smtClean="0">
                    <a:latin typeface="Arial" panose="020B0604020202020204" pitchFamily="34" charset="0"/>
                    <a:cs typeface="Arial" panose="020B0604020202020204" pitchFamily="34" charset="0"/>
                  </a:rPr>
                  <a:t>. 12 </a:t>
                </a:r>
                <a:r>
                  <a:rPr lang="en-US" sz="2000" dirty="0">
                    <a:latin typeface="Arial" panose="020B0604020202020204" pitchFamily="34" charset="0"/>
                    <a:cs typeface="Arial" panose="020B0604020202020204" pitchFamily="34" charset="0"/>
                  </a:rPr>
                  <a:t>of these termites have a mark on them</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an estimate for the total number of termites in the nest</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must write down any assumptions you have made</a:t>
                </a:r>
                <a:r>
                  <a:rPr lang="en-US"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−18</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den>
                    </m:f>
                  </m:oMath>
                </a14:m>
                <a:r>
                  <a:rPr lang="en-GB" sz="2000" dirty="0" smtClean="0">
                    <a:latin typeface="Arial" panose="020B0604020202020204" pitchFamily="34" charset="0"/>
                    <a:cs typeface="Arial" panose="020B0604020202020204" pitchFamily="34" charset="0"/>
                  </a:rPr>
                  <a:t> in the form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𝑎</m:t>
                        </m:r>
                      </m:num>
                      <m:den>
                        <m:r>
                          <a:rPr lang="en-GB" sz="2000" b="0" i="1" smtClean="0">
                            <a:latin typeface="Cambria Math" panose="02040503050406030204" pitchFamily="18" charset="0"/>
                            <a:cs typeface="Arial" panose="020B0604020202020204" pitchFamily="34" charset="0"/>
                          </a:rPr>
                          <m:t>𝑏𝑥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den>
                    </m:f>
                  </m:oMath>
                </a14:m>
                <a:r>
                  <a:rPr lang="en-GB" sz="2000" dirty="0" smtClean="0">
                    <a:latin typeface="Arial" panose="020B0604020202020204" pitchFamily="34" charset="0"/>
                    <a:cs typeface="Arial" panose="020B0604020202020204" pitchFamily="34" charset="0"/>
                  </a:rPr>
                  <a:t> where </a:t>
                </a:r>
                <a14:m>
                  <m:oMath xmlns:m="http://schemas.openxmlformats.org/officeDocument/2006/math">
                    <m:r>
                      <a:rPr lang="en-GB" sz="2000" i="1" dirty="0" smtClean="0">
                        <a:latin typeface="Cambria Math" panose="02040503050406030204" pitchFamily="18" charset="0"/>
                        <a:cs typeface="Arial" panose="020B0604020202020204" pitchFamily="34" charset="0"/>
                      </a:rPr>
                      <m:t>𝑎</m:t>
                    </m:r>
                  </m:oMath>
                </a14:m>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𝑏</m:t>
                    </m:r>
                  </m:oMath>
                </a14:m>
                <a:r>
                  <a:rPr lang="en-GB" sz="2000" dirty="0" smtClean="0">
                    <a:latin typeface="Arial" panose="020B0604020202020204" pitchFamily="34" charset="0"/>
                    <a:cs typeface="Arial" panose="020B0604020202020204" pitchFamily="34" charset="0"/>
                  </a:rPr>
                  <a:t> and </a:t>
                </a:r>
                <a14:m>
                  <m:oMath xmlns:m="http://schemas.openxmlformats.org/officeDocument/2006/math">
                    <m:r>
                      <a:rPr lang="en-GB" sz="2000" i="1" dirty="0" smtClean="0">
                        <a:latin typeface="Cambria Math" panose="02040503050406030204" pitchFamily="18" charset="0"/>
                        <a:cs typeface="Arial" panose="020B0604020202020204" pitchFamily="34" charset="0"/>
                      </a:rPr>
                      <m:t>𝑐</m:t>
                    </m:r>
                  </m:oMath>
                </a14:m>
                <a:r>
                  <a:rPr lang="en-GB" sz="2000" dirty="0" smtClean="0">
                    <a:latin typeface="Arial" panose="020B0604020202020204" pitchFamily="34" charset="0"/>
                    <a:cs typeface="Arial" panose="020B0604020202020204" pitchFamily="34" charset="0"/>
                  </a:rPr>
                  <a:t> are integers.</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51907"/>
              </a:xfrm>
              <a:prstGeom prst="rect">
                <a:avLst/>
              </a:prstGeom>
              <a:blipFill>
                <a:blip r:embed="rId2"/>
                <a:stretch>
                  <a:fillRect l="-635" t="-110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0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33387"/>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t>
                </a:r>
                <a14:m>
                  <m:oMath xmlns:m="http://schemas.openxmlformats.org/officeDocument/2006/math">
                    <m:r>
                      <a:rPr lang="en-GB" sz="2000" b="0" i="1" smtClean="0">
                        <a:latin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oMath>
                </a14:m>
                <a:r>
                  <a:rPr lang="en-GB" sz="2000" dirty="0" smtClean="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smtClean="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33387"/>
              </a:xfrm>
              <a:prstGeom prst="rect">
                <a:avLst/>
              </a:prstGeom>
              <a:blipFill>
                <a:blip r:embed="rId2"/>
                <a:stretch>
                  <a:fillRect l="-635" t="-2688" b="-268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23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70385"/>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func>
                      <m:funcPr>
                        <m:ctrlPr>
                          <a:rPr lang="en-GB" sz="2000" i="1">
                            <a:latin typeface="Cambria Math" panose="02040503050406030204" pitchFamily="18" charset="0"/>
                            <a:cs typeface="Arial" panose="020B0604020202020204" pitchFamily="34" charset="0"/>
                          </a:rPr>
                        </m:ctrlPr>
                      </m:funcPr>
                      <m:fName>
                        <m:r>
                          <m:rPr>
                            <m:sty m:val="p"/>
                          </m:rPr>
                          <a:rPr lang="en-GB" sz="2000" b="0" i="0" smtClean="0">
                            <a:latin typeface="Cambria Math" panose="02040503050406030204" pitchFamily="18" charset="0"/>
                            <a:cs typeface="Arial" panose="020B0604020202020204" pitchFamily="34" charset="0"/>
                          </a:rPr>
                          <m:t>cos</m:t>
                        </m:r>
                      </m:fName>
                      <m:e>
                        <m:r>
                          <a:rPr lang="en-GB" sz="2000" i="1">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a:p>
                <a:pPr marL="457200" indent="-457200">
                  <a:buFont typeface="+mj-lt"/>
                  <a:buAutoNum type="arabicPeriod"/>
                </a:pP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den>
                    </m:f>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70385"/>
              </a:xfrm>
              <a:prstGeom prst="rect">
                <a:avLst/>
              </a:prstGeom>
              <a:blipFill>
                <a:blip r:embed="rId2"/>
                <a:stretch>
                  <a:fillRect l="-635" t="-2604" b="-52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5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A8B9EE9-B1C0-4B9F-BC00-0C197106248E}"/>
                  </a:ext>
                </a:extLst>
              </p:cNvPr>
              <p:cNvSpPr txBox="1"/>
              <p:nvPr/>
            </p:nvSpPr>
            <p:spPr>
              <a:xfrm>
                <a:off x="251519" y="1156682"/>
                <a:ext cx="5005586" cy="2723310"/>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𝑂𝑃𝑄</m:t>
                    </m:r>
                  </m:oMath>
                </a14:m>
                <a:r>
                  <a:rPr lang="en-GB" sz="2000" dirty="0">
                    <a:latin typeface="Arial" panose="020B0604020202020204" pitchFamily="34" charset="0"/>
                    <a:cs typeface="Arial" panose="020B0604020202020204" pitchFamily="34" charset="0"/>
                  </a:rPr>
                  <a:t> is a triangle. </a:t>
                </a:r>
                <a:endParaRPr lang="en-GB" sz="2000" b="0" i="1" dirty="0">
                  <a:latin typeface="Cambria Math" panose="02040503050406030204" pitchFamily="18"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𝑅</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𝑂𝑃</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𝑆</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𝑃𝑄</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𝑃</m:t>
                        </m:r>
                      </m:e>
                    </m:acc>
                    <m:r>
                      <a:rPr lang="en-GB" sz="2000" i="1">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𝒑</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𝑄</m:t>
                        </m:r>
                      </m:e>
                    </m:acc>
                    <m:r>
                      <a:rPr lang="en-GB" sz="2000" i="1">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𝒒</m:t>
                    </m:r>
                  </m:oMath>
                </a14:m>
                <a:endParaRPr lang="en-GB" sz="2000" b="1"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Show that </a:t>
                </a:r>
                <a14:m>
                  <m:oMath xmlns:m="http://schemas.openxmlformats.org/officeDocument/2006/math">
                    <m:r>
                      <a:rPr lang="en-GB" sz="2000" b="0" i="1" smtClean="0">
                        <a:latin typeface="Cambria Math" panose="02040503050406030204" pitchFamily="18" charset="0"/>
                        <a:cs typeface="Arial" panose="020B0604020202020204" pitchFamily="34" charset="0"/>
                      </a:rPr>
                      <m:t>𝑅𝑆</m:t>
                    </m:r>
                  </m:oMath>
                </a14:m>
                <a:r>
                  <a:rPr lang="en-GB" sz="2000" dirty="0">
                    <a:latin typeface="Arial" panose="020B0604020202020204" pitchFamily="34" charset="0"/>
                    <a:cs typeface="Arial" panose="020B0604020202020204" pitchFamily="34" charset="0"/>
                  </a:rPr>
                  <a:t> is parallel to </a:t>
                </a:r>
                <a14:m>
                  <m:oMath xmlns:m="http://schemas.openxmlformats.org/officeDocument/2006/math">
                    <m:r>
                      <a:rPr lang="en-GB" sz="2000" b="0" i="1" smtClean="0">
                        <a:latin typeface="Cambria Math" panose="02040503050406030204" pitchFamily="18" charset="0"/>
                        <a:cs typeface="Arial" panose="020B0604020202020204" pitchFamily="34" charset="0"/>
                      </a:rPr>
                      <m:t>𝑂𝑄</m:t>
                    </m:r>
                  </m:oMath>
                </a14:m>
                <a:r>
                  <a:rPr lang="en-GB" sz="20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smtClean="0">
                    <a:latin typeface="Arial" panose="020B0604020202020204" pitchFamily="34" charset="0"/>
                    <a:cs typeface="Arial" panose="020B0604020202020204" pitchFamily="34" charset="0"/>
                  </a:rPr>
                  <a:t> the subject of the formula</a:t>
                </a:r>
              </a:p>
              <a:p>
                <a:pPr lvl="1"/>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𝑎</m:t>
                        </m:r>
                      </m:num>
                      <m:den>
                        <m:r>
                          <a:rPr lang="en-GB" sz="2000" b="0" i="1" smtClean="0">
                            <a:latin typeface="Cambria Math" panose="02040503050406030204" pitchFamily="18" charset="0"/>
                            <a:cs typeface="Arial" panose="020B0604020202020204" pitchFamily="34" charset="0"/>
                          </a:rPr>
                          <m:t>𝑏</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den>
                    </m:f>
                  </m:oMath>
                </a14:m>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AA8B9EE9-B1C0-4B9F-BC00-0C197106248E}"/>
                  </a:ext>
                </a:extLst>
              </p:cNvPr>
              <p:cNvSpPr txBox="1">
                <a:spLocks noRot="1" noChangeAspect="1" noMove="1" noResize="1" noEditPoints="1" noAdjustHandles="1" noChangeArrowheads="1" noChangeShapeType="1" noTextEdit="1"/>
              </p:cNvSpPr>
              <p:nvPr/>
            </p:nvSpPr>
            <p:spPr>
              <a:xfrm>
                <a:off x="251519" y="1156682"/>
                <a:ext cx="5005586" cy="2723310"/>
              </a:xfrm>
              <a:prstGeom prst="rect">
                <a:avLst/>
              </a:prstGeom>
              <a:blipFill>
                <a:blip r:embed="rId4"/>
                <a:stretch>
                  <a:fillRect l="-1096" t="-1121"/>
                </a:stretch>
              </a:blipFill>
            </p:spPr>
            <p:txBody>
              <a:bodyPr/>
              <a:lstStyle/>
              <a:p>
                <a:r>
                  <a:rPr lang="en-GB">
                    <a:noFill/>
                  </a:rPr>
                  <a:t> </a:t>
                </a:r>
              </a:p>
            </p:txBody>
          </p:sp>
        </mc:Fallback>
      </mc:AlternateContent>
      <p:sp>
        <p:nvSpPr>
          <p:cNvPr id="6" name="Isosceles Triangle 5">
            <a:extLst>
              <a:ext uri="{FF2B5EF4-FFF2-40B4-BE49-F238E27FC236}">
                <a16:creationId xmlns:a16="http://schemas.microsoft.com/office/drawing/2014/main" id="{5A8C5269-DDA3-4657-91C1-CA4BF6413025}"/>
              </a:ext>
            </a:extLst>
          </p:cNvPr>
          <p:cNvSpPr/>
          <p:nvPr/>
        </p:nvSpPr>
        <p:spPr>
          <a:xfrm>
            <a:off x="5725593" y="1592956"/>
            <a:ext cx="2520280" cy="2337821"/>
          </a:xfrm>
          <a:prstGeom prst="triangle">
            <a:avLst>
              <a:gd name="adj" fmla="val 6055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96DCA8AF-EFB8-4606-A866-CCF537FC9BA4}"/>
              </a:ext>
            </a:extLst>
          </p:cNvPr>
          <p:cNvCxnSpPr>
            <a:cxnSpLocks/>
            <a:stCxn id="6" idx="2"/>
          </p:cNvCxnSpPr>
          <p:nvPr/>
        </p:nvCxnSpPr>
        <p:spPr>
          <a:xfrm flipV="1">
            <a:off x="5725593" y="2385044"/>
            <a:ext cx="1008112" cy="1545733"/>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0" name="Straight Arrow Connector 9">
            <a:extLst>
              <a:ext uri="{FF2B5EF4-FFF2-40B4-BE49-F238E27FC236}">
                <a16:creationId xmlns:a16="http://schemas.microsoft.com/office/drawing/2014/main" id="{B3CF00A0-4700-43FC-9469-EF0FD6DDC465}"/>
              </a:ext>
            </a:extLst>
          </p:cNvPr>
          <p:cNvCxnSpPr>
            <a:stCxn id="6" idx="2"/>
            <a:endCxn id="6" idx="3"/>
          </p:cNvCxnSpPr>
          <p:nvPr/>
        </p:nvCxnSpPr>
        <p:spPr>
          <a:xfrm>
            <a:off x="5725593" y="3930777"/>
            <a:ext cx="1526156"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7E2CF21B-B55C-4849-BFA5-8F8E286F925E}"/>
              </a:ext>
            </a:extLst>
          </p:cNvPr>
          <p:cNvCxnSpPr>
            <a:stCxn id="6" idx="2"/>
            <a:endCxn id="6" idx="5"/>
          </p:cNvCxnSpPr>
          <p:nvPr/>
        </p:nvCxnSpPr>
        <p:spPr>
          <a:xfrm flipV="1">
            <a:off x="5725593" y="2761867"/>
            <a:ext cx="2023218" cy="1168910"/>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49F4B512-C940-4806-B1B5-3FF92C01F998}"/>
              </a:ext>
            </a:extLst>
          </p:cNvPr>
          <p:cNvCxnSpPr>
            <a:stCxn id="6" idx="1"/>
            <a:endCxn id="6" idx="4"/>
          </p:cNvCxnSpPr>
          <p:nvPr/>
        </p:nvCxnSpPr>
        <p:spPr>
          <a:xfrm>
            <a:off x="6488671" y="2761867"/>
            <a:ext cx="1757202" cy="1168910"/>
          </a:xfrm>
          <a:prstGeom prst="line">
            <a:avLst/>
          </a:prstGeom>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D3E220-4545-46CD-B4D7-F4E6E799A788}"/>
                  </a:ext>
                </a:extLst>
              </p:cNvPr>
              <p:cNvSpPr txBox="1"/>
              <p:nvPr/>
            </p:nvSpPr>
            <p:spPr>
              <a:xfrm>
                <a:off x="6356469" y="2145844"/>
                <a:ext cx="377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𝒑</m:t>
                      </m:r>
                    </m:oMath>
                  </m:oMathPara>
                </a14:m>
                <a:endParaRPr lang="en-GB" b="1" dirty="0"/>
              </a:p>
            </p:txBody>
          </p:sp>
        </mc:Choice>
        <mc:Fallback xmlns="">
          <p:sp>
            <p:nvSpPr>
              <p:cNvPr id="16" name="TextBox 15">
                <a:extLst>
                  <a:ext uri="{FF2B5EF4-FFF2-40B4-BE49-F238E27FC236}">
                    <a16:creationId xmlns:a16="http://schemas.microsoft.com/office/drawing/2014/main" id="{CCD3E220-4545-46CD-B4D7-F4E6E799A788}"/>
                  </a:ext>
                </a:extLst>
              </p:cNvPr>
              <p:cNvSpPr txBox="1">
                <a:spLocks noRot="1" noChangeAspect="1" noMove="1" noResize="1" noEditPoints="1" noAdjustHandles="1" noChangeArrowheads="1" noChangeShapeType="1" noTextEdit="1"/>
              </p:cNvSpPr>
              <p:nvPr/>
            </p:nvSpPr>
            <p:spPr>
              <a:xfrm>
                <a:off x="6356469" y="2145844"/>
                <a:ext cx="377236" cy="369332"/>
              </a:xfrm>
              <a:prstGeom prst="rect">
                <a:avLst/>
              </a:prstGeom>
              <a:blipFill>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E2294B9-9B82-4AAF-98DE-1162E11535E4}"/>
                  </a:ext>
                </a:extLst>
              </p:cNvPr>
              <p:cNvSpPr txBox="1"/>
              <p:nvPr/>
            </p:nvSpPr>
            <p:spPr>
              <a:xfrm>
                <a:off x="7709474" y="257214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𝑆</m:t>
                      </m:r>
                    </m:oMath>
                  </m:oMathPara>
                </a14:m>
                <a:endParaRPr lang="en-GB" dirty="0"/>
              </a:p>
            </p:txBody>
          </p:sp>
        </mc:Choice>
        <mc:Fallback xmlns="">
          <p:sp>
            <p:nvSpPr>
              <p:cNvPr id="17" name="TextBox 16">
                <a:extLst>
                  <a:ext uri="{FF2B5EF4-FFF2-40B4-BE49-F238E27FC236}">
                    <a16:creationId xmlns:a16="http://schemas.microsoft.com/office/drawing/2014/main" id="{7E2294B9-9B82-4AAF-98DE-1162E11535E4}"/>
                  </a:ext>
                </a:extLst>
              </p:cNvPr>
              <p:cNvSpPr txBox="1">
                <a:spLocks noRot="1" noChangeAspect="1" noMove="1" noResize="1" noEditPoints="1" noAdjustHandles="1" noChangeArrowheads="1" noChangeShapeType="1" noTextEdit="1"/>
              </p:cNvSpPr>
              <p:nvPr/>
            </p:nvSpPr>
            <p:spPr>
              <a:xfrm>
                <a:off x="7709474" y="2572141"/>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6F95542-50CB-486E-BC71-EB9272D10109}"/>
                  </a:ext>
                </a:extLst>
              </p:cNvPr>
              <p:cNvSpPr txBox="1"/>
              <p:nvPr/>
            </p:nvSpPr>
            <p:spPr>
              <a:xfrm>
                <a:off x="6985733" y="3906982"/>
                <a:ext cx="377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𝒒</m:t>
                      </m:r>
                    </m:oMath>
                  </m:oMathPara>
                </a14:m>
                <a:endParaRPr lang="en-GB" b="1" dirty="0"/>
              </a:p>
            </p:txBody>
          </p:sp>
        </mc:Choice>
        <mc:Fallback xmlns="">
          <p:sp>
            <p:nvSpPr>
              <p:cNvPr id="21" name="TextBox 20">
                <a:extLst>
                  <a:ext uri="{FF2B5EF4-FFF2-40B4-BE49-F238E27FC236}">
                    <a16:creationId xmlns:a16="http://schemas.microsoft.com/office/drawing/2014/main" id="{F6F95542-50CB-486E-BC71-EB9272D10109}"/>
                  </a:ext>
                </a:extLst>
              </p:cNvPr>
              <p:cNvSpPr txBox="1">
                <a:spLocks noRot="1" noChangeAspect="1" noMove="1" noResize="1" noEditPoints="1" noAdjustHandles="1" noChangeArrowheads="1" noChangeShapeType="1" noTextEdit="1"/>
              </p:cNvSpPr>
              <p:nvPr/>
            </p:nvSpPr>
            <p:spPr>
              <a:xfrm>
                <a:off x="6985733" y="3906982"/>
                <a:ext cx="377236" cy="36933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A3EA033-C9E9-4D87-9AF1-E547479E7A34}"/>
                  </a:ext>
                </a:extLst>
              </p:cNvPr>
              <p:cNvSpPr txBox="1"/>
              <p:nvPr/>
            </p:nvSpPr>
            <p:spPr>
              <a:xfrm>
                <a:off x="7035725" y="124741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𝑃</m:t>
                      </m:r>
                    </m:oMath>
                  </m:oMathPara>
                </a14:m>
                <a:endParaRPr lang="en-GB" dirty="0"/>
              </a:p>
            </p:txBody>
          </p:sp>
        </mc:Choice>
        <mc:Fallback xmlns="">
          <p:sp>
            <p:nvSpPr>
              <p:cNvPr id="22" name="TextBox 21">
                <a:extLst>
                  <a:ext uri="{FF2B5EF4-FFF2-40B4-BE49-F238E27FC236}">
                    <a16:creationId xmlns:a16="http://schemas.microsoft.com/office/drawing/2014/main" id="{7A3EA033-C9E9-4D87-9AF1-E547479E7A34}"/>
                  </a:ext>
                </a:extLst>
              </p:cNvPr>
              <p:cNvSpPr txBox="1">
                <a:spLocks noRot="1" noChangeAspect="1" noMove="1" noResize="1" noEditPoints="1" noAdjustHandles="1" noChangeArrowheads="1" noChangeShapeType="1" noTextEdit="1"/>
              </p:cNvSpPr>
              <p:nvPr/>
            </p:nvSpPr>
            <p:spPr>
              <a:xfrm>
                <a:off x="7035725" y="1247419"/>
                <a:ext cx="432048"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E37A640-4DD2-4097-9E6D-AB1014D26D5B}"/>
                  </a:ext>
                </a:extLst>
              </p:cNvPr>
              <p:cNvSpPr txBox="1"/>
              <p:nvPr/>
            </p:nvSpPr>
            <p:spPr>
              <a:xfrm>
                <a:off x="6085197" y="25011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𝑅</m:t>
                      </m:r>
                    </m:oMath>
                  </m:oMathPara>
                </a14:m>
                <a:endParaRPr lang="en-GB" dirty="0"/>
              </a:p>
            </p:txBody>
          </p:sp>
        </mc:Choice>
        <mc:Fallback xmlns="">
          <p:sp>
            <p:nvSpPr>
              <p:cNvPr id="23" name="TextBox 22">
                <a:extLst>
                  <a:ext uri="{FF2B5EF4-FFF2-40B4-BE49-F238E27FC236}">
                    <a16:creationId xmlns:a16="http://schemas.microsoft.com/office/drawing/2014/main" id="{BE37A640-4DD2-4097-9E6D-AB1014D26D5B}"/>
                  </a:ext>
                </a:extLst>
              </p:cNvPr>
              <p:cNvSpPr txBox="1">
                <a:spLocks noRot="1" noChangeAspect="1" noMove="1" noResize="1" noEditPoints="1" noAdjustHandles="1" noChangeArrowheads="1" noChangeShapeType="1" noTextEdit="1"/>
              </p:cNvSpPr>
              <p:nvPr/>
            </p:nvSpPr>
            <p:spPr>
              <a:xfrm>
                <a:off x="6085197" y="2501144"/>
                <a:ext cx="432048"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B53167D-9B58-4DEC-8690-AAF28CF3DF42}"/>
                  </a:ext>
                </a:extLst>
              </p:cNvPr>
              <p:cNvSpPr txBox="1"/>
              <p:nvPr/>
            </p:nvSpPr>
            <p:spPr>
              <a:xfrm>
                <a:off x="8217299" y="381143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𝑄</m:t>
                      </m:r>
                    </m:oMath>
                  </m:oMathPara>
                </a14:m>
                <a:endParaRPr lang="en-GB" dirty="0"/>
              </a:p>
            </p:txBody>
          </p:sp>
        </mc:Choice>
        <mc:Fallback xmlns="">
          <p:sp>
            <p:nvSpPr>
              <p:cNvPr id="24" name="TextBox 23">
                <a:extLst>
                  <a:ext uri="{FF2B5EF4-FFF2-40B4-BE49-F238E27FC236}">
                    <a16:creationId xmlns:a16="http://schemas.microsoft.com/office/drawing/2014/main" id="{7B53167D-9B58-4DEC-8690-AAF28CF3DF42}"/>
                  </a:ext>
                </a:extLst>
              </p:cNvPr>
              <p:cNvSpPr txBox="1">
                <a:spLocks noRot="1" noChangeAspect="1" noMove="1" noResize="1" noEditPoints="1" noAdjustHandles="1" noChangeArrowheads="1" noChangeShapeType="1" noTextEdit="1"/>
              </p:cNvSpPr>
              <p:nvPr/>
            </p:nvSpPr>
            <p:spPr>
              <a:xfrm>
                <a:off x="8217299" y="3811437"/>
                <a:ext cx="432048" cy="369332"/>
              </a:xfrm>
              <a:prstGeom prst="rect">
                <a:avLst/>
              </a:prstGeom>
              <a:blipFill>
                <a:blip r:embed="rId10"/>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AABE9FF-9B50-421B-93CA-E5E77BB8AF8F}"/>
                  </a:ext>
                </a:extLst>
              </p:cNvPr>
              <p:cNvSpPr txBox="1"/>
              <p:nvPr/>
            </p:nvSpPr>
            <p:spPr>
              <a:xfrm>
                <a:off x="5365553" y="381143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25" name="TextBox 24">
                <a:extLst>
                  <a:ext uri="{FF2B5EF4-FFF2-40B4-BE49-F238E27FC236}">
                    <a16:creationId xmlns:a16="http://schemas.microsoft.com/office/drawing/2014/main" id="{0AABE9FF-9B50-421B-93CA-E5E77BB8AF8F}"/>
                  </a:ext>
                </a:extLst>
              </p:cNvPr>
              <p:cNvSpPr txBox="1">
                <a:spLocks noRot="1" noChangeAspect="1" noMove="1" noResize="1" noEditPoints="1" noAdjustHandles="1" noChangeArrowheads="1" noChangeShapeType="1" noTextEdit="1"/>
              </p:cNvSpPr>
              <p:nvPr/>
            </p:nvSpPr>
            <p:spPr>
              <a:xfrm>
                <a:off x="5365553" y="3811437"/>
                <a:ext cx="432048" cy="369332"/>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05777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Draw the graph of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𝑦</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=36</m:t>
                    </m:r>
                  </m:oMath>
                </a14:m>
                <a:r>
                  <a:rPr lang="en-GB" sz="2000" dirty="0">
                    <a:latin typeface="Arial" panose="020B0604020202020204" pitchFamily="34" charset="0"/>
                    <a:cs typeface="Arial" panose="020B0604020202020204" pitchFamily="34" charset="0"/>
                  </a:rPr>
                  <a:t>, showing all points of intersection with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−19</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−5=0</m:t>
                    </m:r>
                  </m:oMath>
                </a14:m>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4"/>
                <a:stretch>
                  <a:fillRect l="-635" t="-2304" b="-7834"/>
                </a:stretch>
              </a:blipFill>
            </p:spPr>
            <p:txBody>
              <a:bodyPr/>
              <a:lstStyle/>
              <a:p>
                <a:r>
                  <a:rPr lang="en-GB">
                    <a:noFill/>
                  </a:rPr>
                  <a:t> </a:t>
                </a:r>
              </a:p>
            </p:txBody>
          </p:sp>
        </mc:Fallback>
      </mc:AlternateContent>
    </p:spTree>
    <p:extLst>
      <p:ext uri="{BB962C8B-B14F-4D97-AF65-F5344CB8AC3E}">
        <p14:creationId xmlns:p14="http://schemas.microsoft.com/office/powerpoint/2010/main" val="56327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53831"/>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There are a large number of white beads in a </a:t>
                </a:r>
                <a:r>
                  <a:rPr lang="en-US" sz="2000" dirty="0" smtClean="0">
                    <a:latin typeface="Arial" panose="020B0604020202020204" pitchFamily="34" charset="0"/>
                    <a:cs typeface="Arial" panose="020B0604020202020204" pitchFamily="34" charset="0"/>
                  </a:rPr>
                  <a:t>bag. There </a:t>
                </a:r>
                <a:r>
                  <a:rPr lang="en-US" sz="2000" dirty="0">
                    <a:latin typeface="Arial" panose="020B0604020202020204" pitchFamily="34" charset="0"/>
                    <a:cs typeface="Arial" panose="020B0604020202020204" pitchFamily="34" charset="0"/>
                  </a:rPr>
                  <a:t>are only white beads in the bag</a:t>
                </a:r>
                <a:r>
                  <a:rPr lang="en-US" sz="2000" dirty="0" smtClean="0">
                    <a:latin typeface="Arial" panose="020B0604020202020204" pitchFamily="34" charset="0"/>
                    <a:cs typeface="Arial" panose="020B0604020202020204" pitchFamily="34" charset="0"/>
                  </a:rPr>
                  <a:t>. Felicity </a:t>
                </a:r>
                <a:r>
                  <a:rPr lang="en-US" sz="2000" dirty="0">
                    <a:latin typeface="Arial" panose="020B0604020202020204" pitchFamily="34" charset="0"/>
                    <a:cs typeface="Arial" panose="020B0604020202020204" pitchFamily="34" charset="0"/>
                  </a:rPr>
                  <a:t>wants to find an estimate for the number of beads in the bag</a:t>
                </a:r>
                <a:r>
                  <a:rPr lang="en-US" sz="2000" dirty="0" smtClean="0">
                    <a:latin typeface="Arial" panose="020B0604020202020204" pitchFamily="34" charset="0"/>
                    <a:cs typeface="Arial" panose="020B0604020202020204" pitchFamily="34" charset="0"/>
                  </a:rPr>
                  <a:t>. Felicity </a:t>
                </a:r>
                <a:r>
                  <a:rPr lang="en-US" sz="2000" dirty="0">
                    <a:latin typeface="Arial" panose="020B0604020202020204" pitchFamily="34" charset="0"/>
                    <a:cs typeface="Arial" panose="020B0604020202020204" pitchFamily="34" charset="0"/>
                  </a:rPr>
                  <a:t>replaces 30 of the white beads in the bag with 30 black beads</a:t>
                </a:r>
                <a:r>
                  <a:rPr lang="en-US" sz="2000" dirty="0" smtClean="0">
                    <a:latin typeface="Arial" panose="020B0604020202020204" pitchFamily="34" charset="0"/>
                    <a:cs typeface="Arial" panose="020B0604020202020204" pitchFamily="34" charset="0"/>
                  </a:rPr>
                  <a:t>. She </a:t>
                </a:r>
                <a:r>
                  <a:rPr lang="en-US" sz="2000" dirty="0">
                    <a:latin typeface="Arial" panose="020B0604020202020204" pitchFamily="34" charset="0"/>
                    <a:cs typeface="Arial" panose="020B0604020202020204" pitchFamily="34" charset="0"/>
                  </a:rPr>
                  <a:t>then takes 50 beads from the bag</a:t>
                </a:r>
                <a:r>
                  <a:rPr lang="en-US" sz="2000" dirty="0" smtClean="0">
                    <a:latin typeface="Arial" panose="020B0604020202020204" pitchFamily="34" charset="0"/>
                    <a:cs typeface="Arial" panose="020B0604020202020204" pitchFamily="34" charset="0"/>
                  </a:rPr>
                  <a:t>. 2 </a:t>
                </a:r>
                <a:r>
                  <a:rPr lang="en-US" sz="2000" dirty="0">
                    <a:latin typeface="Arial" panose="020B0604020202020204" pitchFamily="34" charset="0"/>
                    <a:cs typeface="Arial" panose="020B0604020202020204" pitchFamily="34" charset="0"/>
                  </a:rPr>
                  <a:t>of the 50 beads are black</a:t>
                </a:r>
                <a:r>
                  <a:rPr lang="en-US" sz="2000" dirty="0" smtClean="0">
                    <a:latin typeface="Arial" panose="020B0604020202020204" pitchFamily="34" charset="0"/>
                    <a:cs typeface="Arial" panose="020B0604020202020204" pitchFamily="34" charset="0"/>
                  </a:rPr>
                  <a:t>. Felicity </a:t>
                </a:r>
                <a:r>
                  <a:rPr lang="en-US" sz="2000" dirty="0">
                    <a:latin typeface="Arial" panose="020B0604020202020204" pitchFamily="34" charset="0"/>
                    <a:cs typeface="Arial" panose="020B0604020202020204" pitchFamily="34" charset="0"/>
                  </a:rPr>
                  <a:t>then puts the 50 beads back in the bag</a:t>
                </a:r>
                <a:r>
                  <a:rPr lang="en-US" sz="2000" dirty="0" smtClean="0">
                    <a:latin typeface="Arial" panose="020B0604020202020204" pitchFamily="34" charset="0"/>
                    <a:cs typeface="Arial" panose="020B0604020202020204" pitchFamily="34" charset="0"/>
                  </a:rPr>
                  <a:t>. Work </a:t>
                </a:r>
                <a:r>
                  <a:rPr lang="en-US" sz="2000" dirty="0">
                    <a:latin typeface="Arial" panose="020B0604020202020204" pitchFamily="34" charset="0"/>
                    <a:cs typeface="Arial" panose="020B0604020202020204" pitchFamily="34" charset="0"/>
                  </a:rPr>
                  <a:t>out an estimate for the number of beads in the bag.</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den>
                    </m:f>
                    <m:r>
                      <a:rPr lang="en-GB" sz="200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r>
                          <a:rPr lang="en-GB" sz="2000" b="0" i="1" smtClean="0">
                            <a:latin typeface="Cambria Math" panose="02040503050406030204" pitchFamily="18" charset="0"/>
                            <a:ea typeface="Cambria Math" panose="02040503050406030204" pitchFamily="18" charset="0"/>
                            <a:cs typeface="Arial" panose="020B0604020202020204" pitchFamily="34" charset="0"/>
                          </a:rPr>
                          <m:t>+3</m:t>
                        </m:r>
                      </m:num>
                      <m:den>
                        <m:sSup>
                          <m:sSupPr>
                            <m:ctrlPr>
                              <a:rPr lang="en-GB" sz="200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2</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+13</m:t>
                        </m:r>
                        <m:r>
                          <a:rPr lang="en-GB" sz="2000" b="0" i="1" smtClean="0">
                            <a:latin typeface="Cambria Math" panose="02040503050406030204" pitchFamily="18" charset="0"/>
                            <a:ea typeface="Cambria Math" panose="02040503050406030204" pitchFamily="18" charset="0"/>
                            <a:cs typeface="Arial" panose="020B0604020202020204" pitchFamily="34" charset="0"/>
                          </a:rPr>
                          <m:t>𝑥</m:t>
                        </m:r>
                        <m:r>
                          <a:rPr lang="en-GB" sz="2000" b="0" i="1" smtClean="0">
                            <a:latin typeface="Cambria Math" panose="02040503050406030204" pitchFamily="18" charset="0"/>
                            <a:ea typeface="Cambria Math" panose="02040503050406030204" pitchFamily="18" charset="0"/>
                            <a:cs typeface="Arial" panose="020B0604020202020204" pitchFamily="34" charset="0"/>
                          </a:rPr>
                          <m:t>+15</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53831"/>
              </a:xfrm>
              <a:prstGeom prst="rect">
                <a:avLst/>
              </a:prstGeom>
              <a:blipFill>
                <a:blip r:embed="rId2"/>
                <a:stretch>
                  <a:fillRect l="-635" t="-1109" r="-141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22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41457"/>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2.3</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4</m:t>
                        </m:r>
                      </m:e>
                    </m:acc>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5</m:t>
                        </m:r>
                      </m:e>
                    </m:acc>
                  </m:oMath>
                </a14:m>
                <a:r>
                  <a:rPr lang="en-GB" sz="2000" dirty="0" smtClean="0">
                    <a:latin typeface="Arial" panose="020B0604020202020204" pitchFamily="34" charset="0"/>
                    <a:cs typeface="Arial" panose="020B0604020202020204" pitchFamily="34" charset="0"/>
                  </a:rPr>
                  <a:t> as a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point (0, 1</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point (10, 6</a:t>
                </a:r>
                <a:r>
                  <a:rPr lang="en-US" sz="2000" dirty="0" smtClean="0">
                    <a:latin typeface="Arial" panose="020B0604020202020204" pitchFamily="34" charset="0"/>
                    <a:cs typeface="Arial" panose="020B0604020202020204" pitchFamily="34" charset="0"/>
                  </a:rPr>
                  <a:t>). Find </a:t>
                </a:r>
                <a:r>
                  <a:rPr lang="en-US" sz="2000" dirty="0">
                    <a:latin typeface="Arial" panose="020B0604020202020204" pitchFamily="34" charset="0"/>
                    <a:cs typeface="Arial" panose="020B0604020202020204" pitchFamily="34" charset="0"/>
                  </a:rPr>
                  <a:t>the equation of the line perpendicular to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a:latin typeface="Arial" panose="020B0604020202020204" pitchFamily="34" charset="0"/>
                    <a:cs typeface="Arial" panose="020B0604020202020204" pitchFamily="34" charset="0"/>
                  </a:rPr>
                  <a:t> passing through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41457"/>
              </a:xfrm>
              <a:prstGeom prst="rect">
                <a:avLst/>
              </a:prstGeom>
              <a:blipFill>
                <a:blip r:embed="rId2"/>
                <a:stretch>
                  <a:fillRect l="-635" t="-1364" r="-71" b="-727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38200" y="3140968"/>
            <a:ext cx="4112688" cy="3126482"/>
          </a:xfrm>
          <a:prstGeom prst="rect">
            <a:avLst/>
          </a:prstGeom>
        </p:spPr>
      </p:pic>
    </p:spTree>
    <p:extLst>
      <p:ext uri="{BB962C8B-B14F-4D97-AF65-F5344CB8AC3E}">
        <p14:creationId xmlns:p14="http://schemas.microsoft.com/office/powerpoint/2010/main" val="1920905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401491"/>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𝑣</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𝑢</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𝑎𝑠</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𝑣</m:t>
                    </m:r>
                    <m:r>
                      <a:rPr lang="en-GB" sz="2000" b="0" i="1" smtClean="0">
                        <a:latin typeface="Cambria Math" panose="02040503050406030204" pitchFamily="18" charset="0"/>
                        <a:cs typeface="Arial" panose="020B0604020202020204" pitchFamily="34" charset="0"/>
                      </a:rPr>
                      <m:t>=35.2</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=9.8</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𝑠</m:t>
                    </m:r>
                    <m:r>
                      <a:rPr lang="en-GB" sz="2000" b="0" i="1" smtClean="0">
                        <a:latin typeface="Cambria Math" panose="02040503050406030204" pitchFamily="18" charset="0"/>
                        <a:cs typeface="Arial" panose="020B0604020202020204" pitchFamily="34" charset="0"/>
                      </a:rPr>
                      <m:t>=60.35</m:t>
                    </m:r>
                  </m:oMath>
                </a14:m>
                <a:r>
                  <a:rPr lang="en-GB" sz="2000" dirty="0">
                    <a:latin typeface="Arial" panose="020B0604020202020204" pitchFamily="34" charset="0"/>
                    <a:cs typeface="Arial" panose="020B0604020202020204" pitchFamily="34" charset="0"/>
                  </a:rPr>
                  <a:t> correct to decimal places</a:t>
                </a:r>
              </a:p>
              <a:p>
                <a:pPr lvl="1"/>
                <a:r>
                  <a:rPr lang="en-GB" sz="2000" dirty="0">
                    <a:latin typeface="Arial" panose="020B0604020202020204" pitchFamily="34" charset="0"/>
                    <a:cs typeface="Arial" panose="020B0604020202020204" pitchFamily="34" charset="0"/>
                  </a:rPr>
                  <a:t>Work out the upper bound for </a:t>
                </a:r>
                <a14:m>
                  <m:oMath xmlns:m="http://schemas.openxmlformats.org/officeDocument/2006/math">
                    <m:r>
                      <a:rPr lang="en-GB" sz="2000" b="0" i="1" smtClean="0">
                        <a:latin typeface="Cambria Math" panose="02040503050406030204" pitchFamily="18" charset="0"/>
                        <a:cs typeface="Arial" panose="020B0604020202020204" pitchFamily="34" charset="0"/>
                      </a:rPr>
                      <m:t>𝑢</m:t>
                    </m:r>
                  </m:oMath>
                </a14:m>
                <a:r>
                  <a:rPr lang="en-GB" sz="2000" dirty="0">
                    <a:latin typeface="Arial" panose="020B0604020202020204" pitchFamily="34" charset="0"/>
                    <a:cs typeface="Arial" panose="020B0604020202020204" pitchFamily="34" charset="0"/>
                  </a:rPr>
                  <a:t>. Give your answer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smtClean="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4+2</m:t>
                        </m:r>
                        <m:r>
                          <a:rPr lang="en-GB" sz="2000" b="0" i="1" smtClean="0">
                            <a:latin typeface="Cambria Math" panose="02040503050406030204" pitchFamily="18" charset="0"/>
                            <a:cs typeface="Arial" panose="020B0604020202020204" pitchFamily="34" charset="0"/>
                          </a:rPr>
                          <m:t>𝑏𝑥</m:t>
                        </m:r>
                      </m:num>
                      <m:den>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401491"/>
              </a:xfrm>
              <a:prstGeom prst="rect">
                <a:avLst/>
              </a:prstGeom>
              <a:blipFill>
                <a:blip r:embed="rId2"/>
                <a:stretch>
                  <a:fillRect l="-635" t="-126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80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3888432" cy="3017044"/>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The diagram shows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The radius of the circle is 6 cm.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𝐴𝑂𝐵</m:t>
                    </m:r>
                    <m:r>
                      <a:rPr lang="en-GB" sz="2000" b="0" i="0" smtClean="0">
                        <a:latin typeface="Cambria Math" panose="02040503050406030204" pitchFamily="18" charset="0"/>
                        <a:cs typeface="Arial" panose="020B0604020202020204" pitchFamily="34" charset="0"/>
                      </a:rPr>
                      <m:t>=120</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Work out the perimeter of the sector. Give your answer in terms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3888432" cy="3017044"/>
              </a:xfrm>
              <a:prstGeom prst="rect">
                <a:avLst/>
              </a:prstGeom>
              <a:blipFill>
                <a:blip r:embed="rId2"/>
                <a:stretch>
                  <a:fillRect l="-1411" t="-1010" r="-297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48ADC8F9-2305-4590-9D93-9772F15E1BF6}"/>
              </a:ext>
            </a:extLst>
          </p:cNvPr>
          <p:cNvSpPr/>
          <p:nvPr/>
        </p:nvSpPr>
        <p:spPr>
          <a:xfrm>
            <a:off x="4624433" y="1628800"/>
            <a:ext cx="4176464" cy="4176464"/>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7" name="Partial Circle 6">
            <a:extLst>
              <a:ext uri="{FF2B5EF4-FFF2-40B4-BE49-F238E27FC236}">
                <a16:creationId xmlns:a16="http://schemas.microsoft.com/office/drawing/2014/main" id="{ACEE17B9-51A6-4214-A90A-3107FDCF0ED9}"/>
              </a:ext>
            </a:extLst>
          </p:cNvPr>
          <p:cNvSpPr/>
          <p:nvPr/>
        </p:nvSpPr>
        <p:spPr>
          <a:xfrm>
            <a:off x="6272940" y="3277307"/>
            <a:ext cx="879450" cy="879450"/>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0E45B2-9723-4E26-B098-858707972089}"/>
                  </a:ext>
                </a:extLst>
              </p:cNvPr>
              <p:cNvSpPr txBox="1"/>
              <p:nvPr/>
            </p:nvSpPr>
            <p:spPr>
              <a:xfrm>
                <a:off x="7476474"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570E45B2-9723-4E26-B098-858707972089}"/>
                  </a:ext>
                </a:extLst>
              </p:cNvPr>
              <p:cNvSpPr txBox="1">
                <a:spLocks noRot="1" noChangeAspect="1" noMove="1" noResize="1" noEditPoints="1" noAdjustHandles="1" noChangeArrowheads="1" noChangeShapeType="1" noTextEdit="1"/>
              </p:cNvSpPr>
              <p:nvPr/>
            </p:nvSpPr>
            <p:spPr>
              <a:xfrm>
                <a:off x="7476474" y="3088687"/>
                <a:ext cx="1069944" cy="37785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CEBA27-F109-4C0A-BCDE-6BE68F0AEDC9}"/>
                  </a:ext>
                </a:extLst>
              </p:cNvPr>
              <p:cNvSpPr txBox="1"/>
              <p:nvPr/>
            </p:nvSpPr>
            <p:spPr>
              <a:xfrm>
                <a:off x="6451020" y="293956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F6CEBA27-F109-4C0A-BCDE-6BE68F0AEDC9}"/>
                  </a:ext>
                </a:extLst>
              </p:cNvPr>
              <p:cNvSpPr txBox="1">
                <a:spLocks noRot="1" noChangeAspect="1" noMove="1" noResize="1" noEditPoints="1" noAdjustHandles="1" noChangeArrowheads="1" noChangeShapeType="1" noTextEdit="1"/>
              </p:cNvSpPr>
              <p:nvPr/>
            </p:nvSpPr>
            <p:spPr>
              <a:xfrm>
                <a:off x="6451020" y="2939569"/>
                <a:ext cx="523290" cy="377852"/>
              </a:xfrm>
              <a:prstGeom prst="rect">
                <a:avLst/>
              </a:prstGeom>
              <a:blipFill>
                <a:blip r:embed="rId6"/>
                <a:stretch>
                  <a:fillRect r="-23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8F7E00-A1CD-46FD-97B4-BB7A85F10B29}"/>
                  </a:ext>
                </a:extLst>
              </p:cNvPr>
              <p:cNvSpPr txBox="1"/>
              <p:nvPr/>
            </p:nvSpPr>
            <p:spPr>
              <a:xfrm>
                <a:off x="4543792" y="2363220"/>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0" name="TextBox 9">
                <a:extLst>
                  <a:ext uri="{FF2B5EF4-FFF2-40B4-BE49-F238E27FC236}">
                    <a16:creationId xmlns:a16="http://schemas.microsoft.com/office/drawing/2014/main" id="{7B8F7E00-A1CD-46FD-97B4-BB7A85F10B29}"/>
                  </a:ext>
                </a:extLst>
              </p:cNvPr>
              <p:cNvSpPr txBox="1">
                <a:spLocks noRot="1" noChangeAspect="1" noMove="1" noResize="1" noEditPoints="1" noAdjustHandles="1" noChangeArrowheads="1" noChangeShapeType="1" noTextEdit="1"/>
              </p:cNvSpPr>
              <p:nvPr/>
            </p:nvSpPr>
            <p:spPr>
              <a:xfrm>
                <a:off x="4543792" y="2363220"/>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42A20E-41DF-453A-A33E-E0E10400718F}"/>
                  </a:ext>
                </a:extLst>
              </p:cNvPr>
              <p:cNvSpPr txBox="1"/>
              <p:nvPr/>
            </p:nvSpPr>
            <p:spPr>
              <a:xfrm>
                <a:off x="8332646" y="2426892"/>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a:extLst>
                  <a:ext uri="{FF2B5EF4-FFF2-40B4-BE49-F238E27FC236}">
                    <a16:creationId xmlns:a16="http://schemas.microsoft.com/office/drawing/2014/main" id="{6942A20E-41DF-453A-A33E-E0E10400718F}"/>
                  </a:ext>
                </a:extLst>
              </p:cNvPr>
              <p:cNvSpPr txBox="1">
                <a:spLocks noRot="1" noChangeAspect="1" noMove="1" noResize="1" noEditPoints="1" noAdjustHandles="1" noChangeArrowheads="1" noChangeShapeType="1" noTextEdit="1"/>
              </p:cNvSpPr>
              <p:nvPr/>
            </p:nvSpPr>
            <p:spPr>
              <a:xfrm>
                <a:off x="8332646" y="2426892"/>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028C1B-F151-49C4-929B-271DADE8EF60}"/>
                  </a:ext>
                </a:extLst>
              </p:cNvPr>
              <p:cNvSpPr txBox="1"/>
              <p:nvPr/>
            </p:nvSpPr>
            <p:spPr>
              <a:xfrm>
                <a:off x="6451020" y="3717032"/>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3" name="TextBox 12">
                <a:extLst>
                  <a:ext uri="{FF2B5EF4-FFF2-40B4-BE49-F238E27FC236}">
                    <a16:creationId xmlns:a16="http://schemas.microsoft.com/office/drawing/2014/main" id="{0A028C1B-F151-49C4-929B-271DADE8EF60}"/>
                  </a:ext>
                </a:extLst>
              </p:cNvPr>
              <p:cNvSpPr txBox="1">
                <a:spLocks noRot="1" noChangeAspect="1" noMove="1" noResize="1" noEditPoints="1" noAdjustHandles="1" noChangeArrowheads="1" noChangeShapeType="1" noTextEdit="1"/>
              </p:cNvSpPr>
              <p:nvPr/>
            </p:nvSpPr>
            <p:spPr>
              <a:xfrm>
                <a:off x="6451020" y="3717032"/>
                <a:ext cx="523290" cy="3778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06C85F-1A19-4D37-AA54-EEEE27929920}"/>
                  </a:ext>
                </a:extLst>
              </p:cNvPr>
              <p:cNvSpPr txBox="1"/>
              <p:nvPr/>
            </p:nvSpPr>
            <p:spPr>
              <a:xfrm>
                <a:off x="4895022"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14" name="TextBox 13">
                <a:extLst>
                  <a:ext uri="{FF2B5EF4-FFF2-40B4-BE49-F238E27FC236}">
                    <a16:creationId xmlns:a16="http://schemas.microsoft.com/office/drawing/2014/main" id="{2206C85F-1A19-4D37-AA54-EEEE27929920}"/>
                  </a:ext>
                </a:extLst>
              </p:cNvPr>
              <p:cNvSpPr txBox="1">
                <a:spLocks noRot="1" noChangeAspect="1" noMove="1" noResize="1" noEditPoints="1" noAdjustHandles="1" noChangeArrowheads="1" noChangeShapeType="1" noTextEdit="1"/>
              </p:cNvSpPr>
              <p:nvPr/>
            </p:nvSpPr>
            <p:spPr>
              <a:xfrm>
                <a:off x="4895022" y="3088687"/>
                <a:ext cx="1069944" cy="37785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38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²–6</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write down the coordinates of the turning point of the graph of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²–6</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population of a form of algae is believed to grow exponentially. On day 1, the population of algae was 2240. By day 4 it increased to 35000. Calculate the population of the algae by day 10.</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494"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05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84764"/>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Show that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num>
                      <m:den>
                        <m:r>
                          <a:rPr lang="en-GB" sz="2000" b="0" i="1" smtClean="0">
                            <a:latin typeface="Cambria Math" panose="02040503050406030204" pitchFamily="18" charset="0"/>
                            <a:cs typeface="Arial" panose="020B0604020202020204" pitchFamily="34" charset="0"/>
                          </a:rPr>
                          <m:t>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den>
                    </m:f>
                  </m:oMath>
                </a14:m>
                <a:r>
                  <a:rPr lang="en-GB" sz="2000" dirty="0">
                    <a:latin typeface="Arial" panose="020B0604020202020204" pitchFamily="34" charset="0"/>
                    <a:cs typeface="Arial" panose="020B0604020202020204" pitchFamily="34" charset="0"/>
                  </a:rPr>
                  <a:t> can be written as </a:t>
                </a:r>
                <a14:m>
                  <m:oMath xmlns:m="http://schemas.openxmlformats.org/officeDocument/2006/math">
                    <m:r>
                      <a:rPr lang="en-GB" sz="2000" b="0" i="1" smtClean="0">
                        <a:latin typeface="Cambria Math" panose="02040503050406030204" pitchFamily="18" charset="0"/>
                        <a:cs typeface="Arial" panose="020B0604020202020204" pitchFamily="34" charset="0"/>
                      </a:rPr>
                      <m:t>4−</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counters in a bag</a:t>
                </a:r>
                <a:r>
                  <a:rPr lang="en-US" sz="2000" dirty="0" smtClean="0">
                    <a:latin typeface="Arial" panose="020B0604020202020204" pitchFamily="34" charset="0"/>
                    <a:cs typeface="Arial" panose="020B0604020202020204" pitchFamily="34" charset="0"/>
                  </a:rPr>
                  <a:t>. 8 </a:t>
                </a:r>
                <a:r>
                  <a:rPr lang="en-US" sz="2000" dirty="0">
                    <a:latin typeface="Arial" panose="020B0604020202020204" pitchFamily="34" charset="0"/>
                    <a:cs typeface="Arial" panose="020B0604020202020204" pitchFamily="34" charset="0"/>
                  </a:rPr>
                  <a:t>of the counters are red and the rest are blue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Adam takes a counter from the bag at random and does not replace it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He then takes another counter at random from the bag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probability that Adam takes two blue counters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5</m:t>
                        </m:r>
                      </m:den>
                    </m:f>
                  </m:oMath>
                </a14:m>
                <a:endParaRPr lang="en-US" sz="2000" dirty="0">
                  <a:latin typeface="Arial" panose="020B0604020202020204" pitchFamily="34" charset="0"/>
                  <a:cs typeface="Arial" panose="020B0604020202020204" pitchFamily="34" charset="0"/>
                </a:endParaRP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Show </a:t>
                </a:r>
                <a:r>
                  <a:rPr lang="en-US" sz="2000" dirty="0">
                    <a:latin typeface="Arial" panose="020B0604020202020204" pitchFamily="34" charset="0"/>
                    <a:cs typeface="Arial" panose="020B0604020202020204" pitchFamily="34" charset="0"/>
                  </a:rPr>
                  <a:t>that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𝑛</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−21</m:t>
                    </m:r>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+90=0</m:t>
                    </m:r>
                  </m:oMath>
                </a14:m>
                <a:endParaRPr lang="en-GB" sz="2000" b="0" dirty="0" smtClean="0">
                  <a:latin typeface="Arial" panose="020B0604020202020204" pitchFamily="34" charset="0"/>
                  <a:cs typeface="Arial" panose="020B0604020202020204" pitchFamily="34" charset="0"/>
                </a:endParaRPr>
              </a:p>
              <a:p>
                <a:pPr marL="914400" lvl="1" indent="-457200">
                  <a:buFont typeface="+mj-lt"/>
                  <a:buAutoNum type="alphaLcParenR"/>
                </a:pPr>
                <a:r>
                  <a:rPr lang="en-US" sz="2000" dirty="0" smtClean="0">
                    <a:latin typeface="Arial" panose="020B0604020202020204" pitchFamily="34" charset="0"/>
                    <a:cs typeface="Arial" panose="020B0604020202020204" pitchFamily="34" charset="0"/>
                  </a:rPr>
                  <a:t>Find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84764"/>
              </a:xfrm>
              <a:prstGeom prst="rect">
                <a:avLst/>
              </a:prstGeom>
              <a:blipFill>
                <a:blip r:embed="rId2"/>
                <a:stretch>
                  <a:fillRect l="-635" b="-296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55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464496" cy="3477875"/>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 histogram shows information about the height of some plants. Work out an estimate for the proportion of plants over 25 cm tall.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the simultaneous equations. Give your answers to 3 significant figures:</a:t>
                </a: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−7</m:t>
                    </m:r>
                  </m:oMath>
                </a14:m>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=5</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464496" cy="3477875"/>
              </a:xfrm>
              <a:prstGeom prst="rect">
                <a:avLst/>
              </a:prstGeom>
              <a:blipFill>
                <a:blip r:embed="rId2"/>
                <a:stretch>
                  <a:fillRect l="-1228" t="-877" r="-1091" b="-35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958989" y="1177851"/>
            <a:ext cx="3933491" cy="4149656"/>
          </a:xfrm>
          <a:prstGeom prst="rect">
            <a:avLst/>
          </a:prstGeom>
        </p:spPr>
      </p:pic>
    </p:spTree>
    <p:extLst>
      <p:ext uri="{BB962C8B-B14F-4D97-AF65-F5344CB8AC3E}">
        <p14:creationId xmlns:p14="http://schemas.microsoft.com/office/powerpoint/2010/main" val="3494427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104456" cy="163121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e>
                      <m:sup>
                        <m:r>
                          <a:rPr lang="en-GB" sz="2000" b="0" i="1" smtClean="0">
                            <a:latin typeface="Cambria Math" panose="02040503050406030204" pitchFamily="18" charset="0"/>
                            <a:cs typeface="Arial" panose="020B0604020202020204" pitchFamily="34" charset="0"/>
                          </a:rPr>
                          <m:t>3</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1 decimal place.</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104456" cy="1631216"/>
              </a:xfrm>
              <a:prstGeom prst="rect">
                <a:avLst/>
              </a:prstGeom>
              <a:blipFill>
                <a:blip r:embed="rId2"/>
                <a:stretch>
                  <a:fillRect l="-13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A66066-92CD-43DC-8D83-3E6280D30053}"/>
                  </a:ext>
                </a:extLst>
              </p:cNvPr>
              <p:cNvSpPr txBox="1"/>
              <p:nvPr/>
            </p:nvSpPr>
            <p:spPr>
              <a:xfrm>
                <a:off x="5352363" y="1654383"/>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xmlns="">
          <p:sp>
            <p:nvSpPr>
              <p:cNvPr id="5" name="TextBox 4">
                <a:extLst>
                  <a:ext uri="{FF2B5EF4-FFF2-40B4-BE49-F238E27FC236}">
                    <a16:creationId xmlns:a16="http://schemas.microsoft.com/office/drawing/2014/main" id="{C2A66066-92CD-43DC-8D83-3E6280D30053}"/>
                  </a:ext>
                </a:extLst>
              </p:cNvPr>
              <p:cNvSpPr txBox="1">
                <a:spLocks noRot="1" noChangeAspect="1" noMove="1" noResize="1" noEditPoints="1" noAdjustHandles="1" noChangeArrowheads="1" noChangeShapeType="1" noTextEdit="1"/>
              </p:cNvSpPr>
              <p:nvPr/>
            </p:nvSpPr>
            <p:spPr>
              <a:xfrm>
                <a:off x="5352363" y="1654383"/>
                <a:ext cx="720080" cy="37785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10D486-8F8C-43C1-9972-3183EFE74E80}"/>
                  </a:ext>
                </a:extLst>
              </p:cNvPr>
              <p:cNvSpPr txBox="1"/>
              <p:nvPr/>
            </p:nvSpPr>
            <p:spPr>
              <a:xfrm>
                <a:off x="7956376" y="1996336"/>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13 </m:t>
                      </m:r>
                      <m:r>
                        <m:rPr>
                          <m:sty m:val="p"/>
                        </m:rPr>
                        <a:rPr lang="en-GB" b="0" i="0" dirty="0" smtClean="0">
                          <a:latin typeface="Cambria Math" panose="02040503050406030204" pitchFamily="18" charset="0"/>
                        </a:rPr>
                        <m:t>cm</m:t>
                      </m:r>
                    </m:oMath>
                  </m:oMathPara>
                </a14:m>
                <a:endParaRPr lang="en-GB" dirty="0"/>
              </a:p>
            </p:txBody>
          </p:sp>
        </mc:Choice>
        <mc:Fallback xmlns="">
          <p:sp>
            <p:nvSpPr>
              <p:cNvPr id="6" name="TextBox 5">
                <a:extLst>
                  <a:ext uri="{FF2B5EF4-FFF2-40B4-BE49-F238E27FC236}">
                    <a16:creationId xmlns:a16="http://schemas.microsoft.com/office/drawing/2014/main" id="{5D10D486-8F8C-43C1-9972-3183EFE74E80}"/>
                  </a:ext>
                </a:extLst>
              </p:cNvPr>
              <p:cNvSpPr txBox="1">
                <a:spLocks noRot="1" noChangeAspect="1" noMove="1" noResize="1" noEditPoints="1" noAdjustHandles="1" noChangeArrowheads="1" noChangeShapeType="1" noTextEdit="1"/>
              </p:cNvSpPr>
              <p:nvPr/>
            </p:nvSpPr>
            <p:spPr>
              <a:xfrm>
                <a:off x="7956376" y="1996336"/>
                <a:ext cx="720080" cy="377852"/>
              </a:xfrm>
              <a:prstGeom prst="rect">
                <a:avLst/>
              </a:prstGeom>
              <a:blipFill>
                <a:blip r:embed="rId5"/>
                <a:stretch>
                  <a:fillRect r="-5085"/>
                </a:stretch>
              </a:blipFill>
            </p:spPr>
            <p:txBody>
              <a:bodyPr/>
              <a:lstStyle/>
              <a:p>
                <a:r>
                  <a:rPr lang="en-GB">
                    <a:noFill/>
                  </a:rPr>
                  <a:t> </a:t>
                </a:r>
              </a:p>
            </p:txBody>
          </p:sp>
        </mc:Fallback>
      </mc:AlternateContent>
      <p:sp>
        <p:nvSpPr>
          <p:cNvPr id="10" name="Isosceles Triangle 9">
            <a:extLst>
              <a:ext uri="{FF2B5EF4-FFF2-40B4-BE49-F238E27FC236}">
                <a16:creationId xmlns:a16="http://schemas.microsoft.com/office/drawing/2014/main" id="{1FF5C1E6-87CC-46A6-8240-B728FF7C0074}"/>
              </a:ext>
            </a:extLst>
          </p:cNvPr>
          <p:cNvSpPr/>
          <p:nvPr/>
        </p:nvSpPr>
        <p:spPr>
          <a:xfrm>
            <a:off x="7236296" y="1340768"/>
            <a:ext cx="1512168" cy="2042856"/>
          </a:xfrm>
          <a:prstGeom prst="triangle">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7A0BD4F4-6A29-4FED-B350-A978B7D9720B}"/>
              </a:ext>
            </a:extLst>
          </p:cNvPr>
          <p:cNvSpPr/>
          <p:nvPr/>
        </p:nvSpPr>
        <p:spPr>
          <a:xfrm rot="16200000">
            <a:off x="4987782" y="1141010"/>
            <a:ext cx="2048756" cy="2448272"/>
          </a:xfrm>
          <a:prstGeom prst="triangle">
            <a:avLst>
              <a:gd name="adj" fmla="val 3027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c 11">
            <a:extLst>
              <a:ext uri="{FF2B5EF4-FFF2-40B4-BE49-F238E27FC236}">
                <a16:creationId xmlns:a16="http://schemas.microsoft.com/office/drawing/2014/main" id="{16372460-04F4-451E-868F-471DA7098DCE}"/>
              </a:ext>
            </a:extLst>
          </p:cNvPr>
          <p:cNvSpPr/>
          <p:nvPr/>
        </p:nvSpPr>
        <p:spPr>
          <a:xfrm>
            <a:off x="6671957" y="795659"/>
            <a:ext cx="1080120" cy="1080120"/>
          </a:xfrm>
          <a:prstGeom prst="arc">
            <a:avLst>
              <a:gd name="adj1" fmla="val 5310198"/>
              <a:gd name="adj2" fmla="val 879709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A07242AE-F26F-42A3-8CC5-AD7B6C6E0953}"/>
              </a:ext>
            </a:extLst>
          </p:cNvPr>
          <p:cNvSpPr/>
          <p:nvPr/>
        </p:nvSpPr>
        <p:spPr>
          <a:xfrm>
            <a:off x="7236296" y="3125539"/>
            <a:ext cx="258085" cy="2580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Arc 13">
            <a:extLst>
              <a:ext uri="{FF2B5EF4-FFF2-40B4-BE49-F238E27FC236}">
                <a16:creationId xmlns:a16="http://schemas.microsoft.com/office/drawing/2014/main" id="{3C769415-C0FE-45A6-94DF-F822CB089496}"/>
              </a:ext>
            </a:extLst>
          </p:cNvPr>
          <p:cNvSpPr/>
          <p:nvPr/>
        </p:nvSpPr>
        <p:spPr>
          <a:xfrm>
            <a:off x="4272243" y="2205306"/>
            <a:ext cx="1080120" cy="1080120"/>
          </a:xfrm>
          <a:prstGeom prst="arc">
            <a:avLst>
              <a:gd name="adj1" fmla="val 19935536"/>
              <a:gd name="adj2" fmla="val 112292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C4A817-9AD5-41EE-90A4-1C92C92F893C}"/>
                  </a:ext>
                </a:extLst>
              </p:cNvPr>
              <p:cNvSpPr txBox="1"/>
              <p:nvPr/>
            </p:nvSpPr>
            <p:spPr>
              <a:xfrm>
                <a:off x="7632340" y="3405827"/>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5 </m:t>
                      </m:r>
                      <m:r>
                        <m:rPr>
                          <m:sty m:val="p"/>
                        </m:rPr>
                        <a:rPr lang="en-GB" b="0" i="0" dirty="0" smtClean="0">
                          <a:latin typeface="Cambria Math" panose="02040503050406030204" pitchFamily="18" charset="0"/>
                        </a:rPr>
                        <m:t>cm</m:t>
                      </m:r>
                    </m:oMath>
                  </m:oMathPara>
                </a14:m>
                <a:endParaRPr lang="en-GB" dirty="0"/>
              </a:p>
            </p:txBody>
          </p:sp>
        </mc:Choice>
        <mc:Fallback xmlns="">
          <p:sp>
            <p:nvSpPr>
              <p:cNvPr id="7" name="TextBox 6">
                <a:extLst>
                  <a:ext uri="{FF2B5EF4-FFF2-40B4-BE49-F238E27FC236}">
                    <a16:creationId xmlns:a16="http://schemas.microsoft.com/office/drawing/2014/main" id="{6CC4A817-9AD5-41EE-90A4-1C92C92F893C}"/>
                  </a:ext>
                </a:extLst>
              </p:cNvPr>
              <p:cNvSpPr txBox="1">
                <a:spLocks noRot="1" noChangeAspect="1" noMove="1" noResize="1" noEditPoints="1" noAdjustHandles="1" noChangeArrowheads="1" noChangeShapeType="1" noTextEdit="1"/>
              </p:cNvSpPr>
              <p:nvPr/>
            </p:nvSpPr>
            <p:spPr>
              <a:xfrm>
                <a:off x="7632340" y="3405827"/>
                <a:ext cx="720080" cy="37785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736854-E89A-48BF-BA55-A44F8D737202}"/>
                  </a:ext>
                </a:extLst>
              </p:cNvPr>
              <p:cNvSpPr txBox="1"/>
              <p:nvPr/>
            </p:nvSpPr>
            <p:spPr>
              <a:xfrm>
                <a:off x="6418896" y="1797632"/>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65</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8" name="TextBox 7">
                <a:extLst>
                  <a:ext uri="{FF2B5EF4-FFF2-40B4-BE49-F238E27FC236}">
                    <a16:creationId xmlns:a16="http://schemas.microsoft.com/office/drawing/2014/main" id="{29736854-E89A-48BF-BA55-A44F8D737202}"/>
                  </a:ext>
                </a:extLst>
              </p:cNvPr>
              <p:cNvSpPr txBox="1">
                <a:spLocks noRot="1" noChangeAspect="1" noMove="1" noResize="1" noEditPoints="1" noAdjustHandles="1" noChangeArrowheads="1" noChangeShapeType="1" noTextEdit="1"/>
              </p:cNvSpPr>
              <p:nvPr/>
            </p:nvSpPr>
            <p:spPr>
              <a:xfrm>
                <a:off x="6418896" y="1797632"/>
                <a:ext cx="72008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0BF8AAA-B66F-42CB-96C1-75C181A026FC}"/>
                  </a:ext>
                </a:extLst>
              </p:cNvPr>
              <p:cNvSpPr txBox="1"/>
              <p:nvPr/>
            </p:nvSpPr>
            <p:spPr>
              <a:xfrm>
                <a:off x="5250214" y="2505615"/>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40°</m:t>
                      </m:r>
                    </m:oMath>
                  </m:oMathPara>
                </a14:m>
                <a:endParaRPr lang="en-GB" dirty="0"/>
              </a:p>
            </p:txBody>
          </p:sp>
        </mc:Choice>
        <mc:Fallback xmlns="">
          <p:sp>
            <p:nvSpPr>
              <p:cNvPr id="9" name="TextBox 8">
                <a:extLst>
                  <a:ext uri="{FF2B5EF4-FFF2-40B4-BE49-F238E27FC236}">
                    <a16:creationId xmlns:a16="http://schemas.microsoft.com/office/drawing/2014/main" id="{30BF8AAA-B66F-42CB-96C1-75C181A026FC}"/>
                  </a:ext>
                </a:extLst>
              </p:cNvPr>
              <p:cNvSpPr txBox="1">
                <a:spLocks noRot="1" noChangeAspect="1" noMove="1" noResize="1" noEditPoints="1" noAdjustHandles="1" noChangeArrowheads="1" noChangeShapeType="1" noTextEdit="1"/>
              </p:cNvSpPr>
              <p:nvPr/>
            </p:nvSpPr>
            <p:spPr>
              <a:xfrm>
                <a:off x="5250214" y="2505615"/>
                <a:ext cx="720080" cy="377852"/>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85631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85938"/>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A newly born octopus weighed 180 grams. After 2 days, it weighed 202 grams. The octopus’ weight increases exponentially for the first few weeks of its life. How much will the octopus weigh after 2 weeks?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𝑏</m:t>
                    </m:r>
                  </m:oMath>
                </a14:m>
                <a:r>
                  <a:rPr lang="en-GB" sz="2000" dirty="0" smtClean="0">
                    <a:latin typeface="Arial" panose="020B0604020202020204" pitchFamily="34" charset="0"/>
                    <a:cs typeface="Arial" panose="020B0604020202020204" pitchFamily="34" charset="0"/>
                  </a:rPr>
                  <a:t> the subject of the formula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𝑎</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𝑏</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𝑐</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85938"/>
              </a:xfrm>
              <a:prstGeom prst="rect">
                <a:avLst/>
              </a:prstGeom>
              <a:blipFill>
                <a:blip r:embed="rId2"/>
                <a:stretch>
                  <a:fillRect l="-635" t="-1706" r="-98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83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Prove that the difference between the squares of any 2 consecutive integers is equal to the sum of these integers.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&lt;100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51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By completing the square, find the coordinates of the turning point of the curve with the equation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²+3</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–7</m:t>
                    </m:r>
                  </m:oMath>
                </a14:m>
                <a:r>
                  <a:rPr lang="en-US" sz="2000" dirty="0">
                    <a:latin typeface="Arial" panose="020B0604020202020204" pitchFamily="34" charset="0"/>
                    <a:cs typeface="Arial" panose="020B0604020202020204" pitchFamily="34" charset="0"/>
                  </a:rPr>
                  <a:t>. You must show all your working.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func>
                      <m:funcPr>
                        <m:ctrlPr>
                          <a:rPr lang="en-GB" sz="2000" i="1">
                            <a:latin typeface="Cambria Math" panose="02040503050406030204" pitchFamily="18" charset="0"/>
                            <a:cs typeface="Arial" panose="020B0604020202020204" pitchFamily="34" charset="0"/>
                          </a:rPr>
                        </m:ctrlPr>
                      </m:funcPr>
                      <m:fName>
                        <m:r>
                          <m:rPr>
                            <m:sty m:val="p"/>
                          </m:rPr>
                          <a:rPr lang="en-GB" sz="2000" b="0" i="0" smtClean="0">
                            <a:latin typeface="Cambria Math" panose="02040503050406030204" pitchFamily="18" charset="0"/>
                            <a:cs typeface="Arial" panose="020B0604020202020204" pitchFamily="34" charset="0"/>
                          </a:rPr>
                          <m:t>ta</m:t>
                        </m:r>
                        <m:r>
                          <m:rPr>
                            <m:sty m:val="p"/>
                          </m:rPr>
                          <a:rPr lang="en-GB" sz="2000">
                            <a:latin typeface="Cambria Math" panose="02040503050406030204" pitchFamily="18" charset="0"/>
                            <a:cs typeface="Arial" panose="020B0604020202020204" pitchFamily="34" charset="0"/>
                          </a:rPr>
                          <m:t>n</m:t>
                        </m:r>
                      </m:fName>
                      <m:e>
                        <m:r>
                          <a:rPr lang="en-GB" sz="2000" i="1">
                            <a:latin typeface="Cambria Math" panose="02040503050406030204" pitchFamily="18" charset="0"/>
                            <a:cs typeface="Arial" panose="020B0604020202020204" pitchFamily="34" charset="0"/>
                          </a:rPr>
                          <m:t>𝑥</m:t>
                        </m:r>
                      </m:e>
                    </m:func>
                  </m:oMath>
                </a14:m>
                <a:r>
                  <a:rPr lang="en-GB" sz="2000" dirty="0">
                    <a:latin typeface="Arial" panose="020B0604020202020204" pitchFamily="34" charset="0"/>
                    <a:cs typeface="Arial" panose="020B0604020202020204" pitchFamily="34" charset="0"/>
                  </a:rPr>
                  <a:t>, showing all intersections with the axes.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59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𝑥</m:t>
                        </m:r>
                      </m:e>
                    </m:d>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𝑘</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where </a:t>
                </a:r>
                <a14:m>
                  <m:oMath xmlns:m="http://schemas.openxmlformats.org/officeDocument/2006/math">
                    <m:r>
                      <a:rPr lang="en-GB" sz="2000" b="0" i="1" smtClean="0">
                        <a:latin typeface="Cambria Math" panose="02040503050406030204" pitchFamily="18" charset="0"/>
                        <a:cs typeface="Arial" panose="020B0604020202020204" pitchFamily="34" charset="0"/>
                      </a:rPr>
                      <m:t>𝑘</m:t>
                    </m:r>
                  </m:oMath>
                </a14:m>
                <a:r>
                  <a:rPr lang="en-GB" sz="2000" dirty="0">
                    <a:latin typeface="Arial" panose="020B0604020202020204" pitchFamily="34" charset="0"/>
                    <a:cs typeface="Arial" panose="020B0604020202020204" pitchFamily="34" charset="0"/>
                  </a:rPr>
                  <a:t> is a constant. Given that </a:t>
                </a:r>
                <a14:m>
                  <m:oMath xmlns:m="http://schemas.openxmlformats.org/officeDocument/2006/math">
                    <m:r>
                      <a:rPr lang="en-GB" sz="2000" b="0" i="1" smtClean="0">
                        <a:latin typeface="Cambria Math" panose="02040503050406030204" pitchFamily="18" charset="0"/>
                        <a:cs typeface="Arial" panose="020B0604020202020204" pitchFamily="34" charset="0"/>
                      </a:rPr>
                      <m:t>𝑓𝑔</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2</m:t>
                        </m:r>
                      </m:e>
                    </m:d>
                    <m:r>
                      <a:rPr lang="en-GB" sz="2000" b="0" i="1" smtClean="0">
                        <a:latin typeface="Cambria Math" panose="02040503050406030204" pitchFamily="18" charset="0"/>
                        <a:cs typeface="Arial" panose="020B0604020202020204" pitchFamily="34" charset="0"/>
                      </a:rPr>
                      <m:t>=12</m:t>
                    </m:r>
                  </m:oMath>
                </a14:m>
                <a:r>
                  <a:rPr lang="en-GB" sz="2000" dirty="0">
                    <a:latin typeface="Arial" panose="020B0604020202020204" pitchFamily="34" charset="0"/>
                    <a:cs typeface="Arial" panose="020B0604020202020204" pitchFamily="34" charset="0"/>
                  </a:rPr>
                  <a:t>,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𝑘</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5</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3"/>
                <a:stretch>
                  <a:fillRect l="-635" t="-2304" r="-212"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67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53750"/>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Prove algebraically that </a:t>
                </a:r>
                <a14:m>
                  <m:oMath xmlns:m="http://schemas.openxmlformats.org/officeDocument/2006/math">
                    <m:r>
                      <a:rPr lang="en-GB" sz="2000" b="0" i="1" smtClean="0">
                        <a:latin typeface="Cambria Math" panose="02040503050406030204" pitchFamily="18" charset="0"/>
                        <a:cs typeface="Arial" panose="020B0604020202020204" pitchFamily="34" charset="0"/>
                      </a:rPr>
                      <m:t>0.</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9</m:t>
                        </m:r>
                      </m:e>
                    </m:acc>
                    <m:r>
                      <a:rPr lang="en-GB" sz="2000" b="0" i="1" smtClean="0">
                        <a:latin typeface="Cambria Math" panose="02040503050406030204" pitchFamily="18" charset="0"/>
                        <a:cs typeface="Arial" panose="020B0604020202020204" pitchFamily="34" charset="0"/>
                      </a:rPr>
                      <m:t>=1</m:t>
                    </m:r>
                  </m:oMath>
                </a14:m>
                <a:r>
                  <a:rPr lang="en-GB" sz="2000" dirty="0" smtClean="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−49&gt;0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53750"/>
              </a:xfrm>
              <a:prstGeom prst="rect">
                <a:avLst/>
              </a:prstGeom>
              <a:blipFill>
                <a:blip r:embed="rId2"/>
                <a:stretch>
                  <a:fillRect l="-635" t="-2312" b="-693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89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GB" sz="2000" dirty="0" smtClean="0">
                    <a:latin typeface="Arial" panose="020B0604020202020204" pitchFamily="34" charset="0"/>
                    <a:cs typeface="Arial" panose="020B0604020202020204" pitchFamily="34" charset="0"/>
                  </a:rPr>
                  <a:t>Expand and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e>
                      <m:sup>
                        <m:r>
                          <a:rPr lang="en-GB" sz="2000" b="0" i="1" smtClean="0">
                            <a:latin typeface="Cambria Math" panose="02040503050406030204" pitchFamily="18" charset="0"/>
                            <a:cs typeface="Arial" panose="020B0604020202020204" pitchFamily="34" charset="0"/>
                          </a:rPr>
                          <m:t>2</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smtClean="0">
                    <a:latin typeface="Arial" panose="020B0604020202020204" pitchFamily="34" charset="0"/>
                    <a:cs typeface="Arial" panose="020B0604020202020204" pitchFamily="34" charset="0"/>
                  </a:rPr>
                  <a:t> is the point (4, -9).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smtClean="0">
                    <a:latin typeface="Arial" panose="020B0604020202020204" pitchFamily="34" charset="0"/>
                    <a:cs typeface="Arial" panose="020B0604020202020204" pitchFamily="34" charset="0"/>
                  </a:rPr>
                  <a:t> is the point (-2, 0). Find the equation of the perpendicular bisector of </a:t>
                </a:r>
                <a14:m>
                  <m:oMath xmlns:m="http://schemas.openxmlformats.org/officeDocument/2006/math">
                    <m:r>
                      <a:rPr lang="en-GB" sz="2000" b="0" i="1" smtClean="0">
                        <a:latin typeface="Cambria Math" panose="02040503050406030204" pitchFamily="18" charset="0"/>
                        <a:cs typeface="Arial" panose="020B0604020202020204" pitchFamily="34" charset="0"/>
                      </a:rPr>
                      <m:t>𝑃𝑄</m:t>
                    </m:r>
                  </m:oMath>
                </a14:m>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1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040560" cy="235449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b="0" i="1" smtClean="0">
                        <a:latin typeface="Cambria Math" panose="02040503050406030204" pitchFamily="18" charset="0"/>
                        <a:cs typeface="Arial" panose="020B0604020202020204" pitchFamily="34" charset="0"/>
                      </a:rPr>
                      <m:t>(2+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acc>
                      <m:accPr>
                        <m:chr m:val="⃗"/>
                        <m:ctrlPr>
                          <a:rPr lang="en-GB" sz="200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𝑂𝐴</m:t>
                        </m:r>
                      </m:e>
                    </m:acc>
                    <m:r>
                      <a:rPr lang="en-GB" sz="2000" b="0" i="1" smtClean="0">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𝒂</m:t>
                    </m:r>
                  </m:oMath>
                </a14:m>
                <a:r>
                  <a:rPr lang="en-GB"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𝐵</m:t>
                        </m:r>
                      </m:e>
                    </m:acc>
                    <m:r>
                      <a:rPr lang="en-GB" sz="2000" i="1">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𝒃</m:t>
                    </m:r>
                  </m:oMath>
                </a14:m>
                <a:endParaRPr lang="en-GB" sz="2000" b="1" dirty="0">
                  <a:latin typeface="Arial" panose="020B0604020202020204" pitchFamily="34" charset="0"/>
                  <a:cs typeface="Arial" panose="020B0604020202020204" pitchFamily="34" charset="0"/>
                </a:endParaRPr>
              </a:p>
              <a:p>
                <a:pPr lvl="1"/>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point on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such that </a:t>
                </a:r>
                <a14:m>
                  <m:oMath xmlns:m="http://schemas.openxmlformats.org/officeDocument/2006/math">
                    <m:r>
                      <a:rPr lang="en-GB" sz="2000" b="0" i="1" smtClean="0">
                        <a:latin typeface="Cambria Math" panose="02040503050406030204" pitchFamily="18" charset="0"/>
                        <a:cs typeface="Arial" panose="020B0604020202020204" pitchFamily="34" charset="0"/>
                      </a:rPr>
                      <m:t>𝐴𝑃</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𝑃𝐵</m:t>
                    </m:r>
                    <m:r>
                      <a:rPr lang="en-GB" sz="2000" b="0" i="1" smtClean="0">
                        <a:latin typeface="Cambria Math" panose="02040503050406030204" pitchFamily="18" charset="0"/>
                        <a:cs typeface="Arial" panose="020B0604020202020204" pitchFamily="34" charset="0"/>
                      </a:rPr>
                      <m:t>=1:3</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acc>
                      <m:accPr>
                        <m:chr m:val="⃗"/>
                        <m:ctrlPr>
                          <a:rPr lang="en-GB" sz="2000" i="1">
                            <a:latin typeface="Cambria Math" panose="02040503050406030204" pitchFamily="18" charset="0"/>
                            <a:cs typeface="Arial" panose="020B0604020202020204" pitchFamily="34" charset="0"/>
                          </a:rPr>
                        </m:ctrlPr>
                      </m:accPr>
                      <m:e>
                        <m:r>
                          <a:rPr lang="en-GB" sz="2000" i="1">
                            <a:latin typeface="Cambria Math" panose="02040503050406030204" pitchFamily="18" charset="0"/>
                            <a:cs typeface="Arial" panose="020B0604020202020204" pitchFamily="34" charset="0"/>
                          </a:rPr>
                          <m:t>𝑂</m:t>
                        </m:r>
                        <m:r>
                          <a:rPr lang="en-GB" sz="2000" b="0" i="1" smtClean="0">
                            <a:latin typeface="Cambria Math" panose="02040503050406030204" pitchFamily="18" charset="0"/>
                            <a:cs typeface="Arial" panose="020B0604020202020204" pitchFamily="34" charset="0"/>
                          </a:rPr>
                          <m:t>𝑃</m:t>
                        </m:r>
                      </m:e>
                    </m:acc>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𝑘</m:t>
                    </m:r>
                    <m:r>
                      <a:rPr lang="en-GB" sz="2000" b="0" i="1" smtClean="0">
                        <a:latin typeface="Cambria Math" panose="02040503050406030204" pitchFamily="18" charset="0"/>
                        <a:cs typeface="Arial" panose="020B0604020202020204" pitchFamily="34" charset="0"/>
                      </a:rPr>
                      <m:t>(3</m:t>
                    </m:r>
                    <m:r>
                      <a:rPr lang="en-GB" sz="2000" b="1" i="1">
                        <a:latin typeface="Cambria Math" panose="02040503050406030204" pitchFamily="18" charset="0"/>
                        <a:cs typeface="Arial" panose="020B0604020202020204" pitchFamily="34" charset="0"/>
                      </a:rPr>
                      <m:t>𝒂</m:t>
                    </m:r>
                    <m:r>
                      <a:rPr lang="en-GB" sz="2000" b="0" i="1" smtClean="0">
                        <a:latin typeface="Cambria Math" panose="02040503050406030204" pitchFamily="18" charset="0"/>
                        <a:cs typeface="Arial" panose="020B0604020202020204" pitchFamily="34" charset="0"/>
                      </a:rPr>
                      <m:t>+</m:t>
                    </m:r>
                    <m:r>
                      <a:rPr lang="en-GB" sz="2000" b="1" i="1" smtClean="0">
                        <a:latin typeface="Cambria Math" panose="02040503050406030204" pitchFamily="18" charset="0"/>
                        <a:cs typeface="Arial" panose="020B0604020202020204" pitchFamily="34" charset="0"/>
                      </a:rPr>
                      <m:t>𝒃</m:t>
                    </m:r>
                    <m:r>
                      <a:rPr lang="en-GB" sz="2000" b="0" i="1"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Find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𝑘</m:t>
                    </m:r>
                  </m:oMath>
                </a14:m>
                <a:r>
                  <a:rPr lang="en-GB" sz="20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040560" cy="2354491"/>
              </a:xfrm>
              <a:prstGeom prst="rect">
                <a:avLst/>
              </a:prstGeom>
              <a:blipFill>
                <a:blip r:embed="rId2"/>
                <a:stretch>
                  <a:fillRect l="-1088" t="-259" r="-121" b="-388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5580112" y="1553255"/>
            <a:ext cx="2880320" cy="1296144"/>
          </a:xfrm>
          <a:prstGeom prst="triangle">
            <a:avLst>
              <a:gd name="adj" fmla="val 73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a:stCxn id="5" idx="2"/>
          </p:cNvCxnSpPr>
          <p:nvPr/>
        </p:nvCxnSpPr>
        <p:spPr>
          <a:xfrm flipV="1">
            <a:off x="5580112" y="1891491"/>
            <a:ext cx="1536860" cy="95790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5" idx="2"/>
            <a:endCxn id="5" idx="3"/>
          </p:cNvCxnSpPr>
          <p:nvPr/>
        </p:nvCxnSpPr>
        <p:spPr>
          <a:xfrm>
            <a:off x="5580112" y="2849399"/>
            <a:ext cx="2119109"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mc:AlternateContent xmlns:mc="http://schemas.openxmlformats.org/markup-compatibility/2006" xmlns:a14="http://schemas.microsoft.com/office/drawing/2010/main">
        <mc:Choice Requires="a14">
          <p:sp>
            <p:nvSpPr>
              <p:cNvPr id="10" name="TextBox 9"/>
              <p:cNvSpPr txBox="1"/>
              <p:nvPr/>
            </p:nvSpPr>
            <p:spPr>
              <a:xfrm>
                <a:off x="6725121" y="158105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𝒂</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725121" y="1581056"/>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12451" y="292140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𝒃</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412451" y="2921407"/>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436096" y="28844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5436096" y="2884406"/>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83197" y="11724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483197" y="1172473"/>
                <a:ext cx="432048"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408989" y="271779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8408989" y="2717791"/>
                <a:ext cx="432048" cy="36933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7488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2813</Words>
  <Application>Microsoft Office PowerPoint</Application>
  <PresentationFormat>On-screen Show (4:3)</PresentationFormat>
  <Paragraphs>665</Paragraphs>
  <Slides>88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Microsoft YaHei</vt:lpstr>
      <vt:lpstr>Arial</vt:lpstr>
      <vt:lpstr>Calibri</vt:lpstr>
      <vt:lpstr>Cambria Math</vt:lpstr>
      <vt:lpstr>Comic Sans MS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194</cp:revision>
  <dcterms:created xsi:type="dcterms:W3CDTF">2015-07-01T12:05:39Z</dcterms:created>
  <dcterms:modified xsi:type="dcterms:W3CDTF">2019-02-09T14:50:47Z</dcterms:modified>
</cp:coreProperties>
</file>