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81" r:id="rId3"/>
    <p:sldId id="283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AC16-98AC-46C7-9645-A60E0E5EAB8B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A94A3-BCB7-450D-BE82-9AEF2621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2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9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2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0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22 December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Logarithms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22 December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Index, power, exponential,</a:t>
            </a:r>
            <a:r>
              <a:rPr lang="en-GB" sz="1600" baseline="0" dirty="0" smtClean="0">
                <a:latin typeface="Comic Sans MS" pitchFamily="66" charset="0"/>
              </a:rPr>
              <a:t> logarithm, base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be able to </a:t>
            </a:r>
            <a:r>
              <a:rPr lang="en-GB" sz="1400" dirty="0" smtClean="0">
                <a:latin typeface="Comic Sans MS" pitchFamily="66" charset="0"/>
              </a:rPr>
              <a:t>rewrite indices using logs.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</a:t>
            </a:r>
            <a:r>
              <a:rPr lang="en-GB" sz="1400" dirty="0" smtClean="0">
                <a:latin typeface="Comic Sans MS" pitchFamily="66" charset="0"/>
              </a:rPr>
              <a:t>solve equations involving logs.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be able to</a:t>
            </a:r>
            <a:r>
              <a:rPr lang="en-GB" sz="1400" baseline="0" dirty="0" smtClean="0">
                <a:latin typeface="Comic Sans MS" pitchFamily="66" charset="0"/>
              </a:rPr>
              <a:t> </a:t>
            </a:r>
            <a:r>
              <a:rPr lang="en-GB" sz="1400" baseline="0" dirty="0" smtClean="0">
                <a:latin typeface="Comic Sans MS" pitchFamily="66" charset="0"/>
              </a:rPr>
              <a:t>apply laws of logs.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Logarithms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520" y="1124744"/>
                <a:ext cx="8640960" cy="396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Starter</a:t>
                </a:r>
                <a:endParaRPr lang="en-GB" u="sng" dirty="0" smtClean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endParaRPr lang="en-GB" dirty="0" smtClean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Your turn…</a:t>
                </a:r>
              </a:p>
              <a:p>
                <a:endParaRPr lang="en-GB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𝑝𝑜𝑤𝑒𝑟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>
                    <a:latin typeface="Comic Sans MS" panose="030F0702030302020204" pitchFamily="66" charset="0"/>
                  </a:rPr>
                  <a:t>____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968394"/>
              </a:xfrm>
              <a:prstGeom prst="rect">
                <a:avLst/>
              </a:prstGeom>
              <a:blipFill>
                <a:blip r:embed="rId3"/>
                <a:stretch>
                  <a:fillRect l="-564" t="-923" b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3728" y="32849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198" y="39268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198" y="45610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30" y="456100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-4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192" y="456100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562268" y="3816392"/>
                <a:ext cx="649922" cy="452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68" y="3816392"/>
                <a:ext cx="649922" cy="452496"/>
              </a:xfrm>
              <a:prstGeom prst="rect">
                <a:avLst/>
              </a:prstGeom>
              <a:blipFill>
                <a:blip r:embed="rId4"/>
                <a:stretch>
                  <a:fillRect l="-40187" t="-120270" r="-92523" b="-187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09795" y="39268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716" y="32849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322" y="32849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5301208"/>
            <a:ext cx="8208912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CONGRATULATIONS!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have just taught yourselves logarithms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136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 giving your answer to 3 significant figures.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369862"/>
              </a:xfrm>
              <a:prstGeom prst="rect">
                <a:avLst/>
              </a:prstGeom>
              <a:blipFill>
                <a:blip r:embed="rId2"/>
                <a:stretch>
                  <a:fillRect l="-900" t="-2679" b="-4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41081" y="2589834"/>
                <a:ext cx="26759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81" y="2589834"/>
                <a:ext cx="2675989" cy="407099"/>
              </a:xfrm>
              <a:prstGeom prst="rect">
                <a:avLst/>
              </a:prstGeom>
              <a:blipFill>
                <a:blip r:embed="rId3"/>
                <a:stretch>
                  <a:fillRect l="-911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13089" y="3092161"/>
                <a:ext cx="2904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9" y="3092161"/>
                <a:ext cx="290464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513089" y="3587499"/>
                <a:ext cx="3219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9" y="3587499"/>
                <a:ext cx="3219151" cy="400110"/>
              </a:xfrm>
              <a:prstGeom prst="rect">
                <a:avLst/>
              </a:prstGeom>
              <a:blipFill>
                <a:blip r:embed="rId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411760" y="4082837"/>
                <a:ext cx="3219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82837"/>
                <a:ext cx="3219151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39752" y="4578175"/>
                <a:ext cx="32832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78175"/>
                <a:ext cx="3283271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158833" y="5008809"/>
                <a:ext cx="1925335" cy="581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33" y="5008809"/>
                <a:ext cx="1925335" cy="5810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940152" y="5117122"/>
                <a:ext cx="11723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𝟕𝟏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117122"/>
                <a:ext cx="117230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6417730" y="4015253"/>
            <a:ext cx="2376264" cy="935388"/>
          </a:xfrm>
          <a:prstGeom prst="wedgeEllipseCallout">
            <a:avLst>
              <a:gd name="adj1" fmla="val -75395"/>
              <a:gd name="adj2" fmla="val 65419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 your calculator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3528" y="2780928"/>
                <a:ext cx="42484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Give me an example of a log that simplifies to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Comic Sans MS" panose="030F0702030302020204" pitchFamily="66" charset="0"/>
                  </a:rPr>
                  <a:t>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Comic Sans MS" panose="030F0702030302020204" pitchFamily="66" charset="0"/>
                  </a:rPr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Comic Sans MS" panose="030F0702030302020204" pitchFamily="66" charset="0"/>
                  </a:rPr>
                  <a:t>-2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 smtClean="0">
                    <a:latin typeface="Comic Sans MS" panose="030F0702030302020204" pitchFamily="66" charset="0"/>
                  </a:rPr>
                  <a:t>Give me an example of two logs that add together to make: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36</m:t>
                    </m:r>
                  </m:oMath>
                </a14:m>
                <a:endParaRPr lang="en-GB" dirty="0" smtClean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4248472" cy="2862322"/>
              </a:xfrm>
              <a:prstGeom prst="rect">
                <a:avLst/>
              </a:prstGeom>
              <a:blipFill>
                <a:blip r:embed="rId2"/>
                <a:stretch>
                  <a:fillRect l="-1148" t="-851" b="-1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3528" y="2780928"/>
                <a:ext cx="4248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Give me an example of two logs that simplify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when subtracted.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Give me an example of two logs that simplify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when subtracted</a:t>
                </a:r>
                <a:r>
                  <a:rPr lang="en-GB" dirty="0" smtClean="0">
                    <a:latin typeface="Comic Sans MS" panose="030F0702030302020204" pitchFamily="66" charset="0"/>
                  </a:rPr>
                  <a:t>.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4248472" cy="1477328"/>
              </a:xfrm>
              <a:prstGeom prst="rect">
                <a:avLst/>
              </a:prstGeom>
              <a:blipFill>
                <a:blip r:embed="rId2"/>
                <a:stretch>
                  <a:fillRect l="-1148" t="-1646" b="-5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412776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Odd One </a:t>
            </a:r>
            <a:r>
              <a:rPr lang="en-GB" sz="2400" u="sng" dirty="0" smtClean="0">
                <a:latin typeface="Comic Sans MS" panose="030F0702030302020204" pitchFamily="66" charset="0"/>
              </a:rPr>
              <a:t>Out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Each </a:t>
            </a:r>
            <a:r>
              <a:rPr lang="en-GB" sz="2400" dirty="0">
                <a:latin typeface="Comic Sans MS" panose="030F0702030302020204" pitchFamily="66" charset="0"/>
              </a:rPr>
              <a:t>set of three logarithms has an odd one out. </a:t>
            </a:r>
            <a:r>
              <a:rPr lang="en-GB" sz="2400" dirty="0" smtClean="0">
                <a:latin typeface="Comic Sans MS" panose="030F0702030302020204" pitchFamily="66" charset="0"/>
              </a:rPr>
              <a:t>You need to </a:t>
            </a:r>
            <a:r>
              <a:rPr lang="en-GB" sz="2400" dirty="0">
                <a:latin typeface="Comic Sans MS" panose="030F0702030302020204" pitchFamily="66" charset="0"/>
              </a:rPr>
              <a:t>decide which statement is the </a:t>
            </a:r>
            <a:r>
              <a:rPr lang="en-GB" sz="2400" dirty="0" smtClean="0">
                <a:latin typeface="Comic Sans MS" panose="030F0702030302020204" pitchFamily="66" charset="0"/>
              </a:rPr>
              <a:t>odd one out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Then, </a:t>
            </a:r>
            <a:r>
              <a:rPr lang="en-GB" sz="2400" dirty="0">
                <a:latin typeface="Comic Sans MS" panose="030F0702030302020204" pitchFamily="66" charset="0"/>
              </a:rPr>
              <a:t>in the empty box, </a:t>
            </a:r>
            <a:r>
              <a:rPr lang="en-GB" sz="2400" dirty="0" smtClean="0">
                <a:latin typeface="Comic Sans MS" panose="030F0702030302020204" pitchFamily="66" charset="0"/>
              </a:rPr>
              <a:t>write a </a:t>
            </a:r>
            <a:r>
              <a:rPr lang="en-GB" sz="2400" dirty="0">
                <a:latin typeface="Comic Sans MS" panose="030F0702030302020204" pitchFamily="66" charset="0"/>
              </a:rPr>
              <a:t>statement that matches the odd-one-out. </a:t>
            </a:r>
            <a:r>
              <a:rPr lang="en-GB" sz="2400" dirty="0" smtClean="0">
                <a:latin typeface="Comic Sans MS" panose="030F0702030302020204" pitchFamily="66" charset="0"/>
              </a:rPr>
              <a:t>Try to write a different statement to the person next to you.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3808" y="1772816"/>
            <a:ext cx="3456384" cy="4619387"/>
            <a:chOff x="1157287" y="-3422499"/>
            <a:chExt cx="6847681" cy="9151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287" y="1128712"/>
              <a:ext cx="6829425" cy="46005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24642"/>
            <a:stretch/>
          </p:blipFill>
          <p:spPr>
            <a:xfrm>
              <a:off x="1157287" y="-3422499"/>
              <a:ext cx="6847681" cy="45815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Answers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99340" y="1856122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43500" y="5651209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099340" y="4914741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99340" y="4133571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15816" y="3373760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43500" y="2605048"/>
            <a:ext cx="936104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4887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 – Simplify the following in your book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2)	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6 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i="1" dirty="0" smtClean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	4)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−7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2000" i="1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 – Solve the following, giving answers to 3 </a:t>
                </a:r>
                <a:r>
                  <a:rPr lang="en-GB" sz="2000" u="sng" dirty="0" err="1" smtClean="0">
                    <a:latin typeface="Comic Sans MS" panose="030F0702030302020204" pitchFamily="66" charset="0"/>
                  </a:rPr>
                  <a:t>s.f.</a:t>
                </a:r>
                <a:r>
                  <a:rPr lang="en-GB" sz="2000" u="sng" dirty="0" smtClean="0">
                    <a:latin typeface="Comic Sans MS" panose="030F0702030302020204" pitchFamily="66" charset="0"/>
                  </a:rPr>
                  <a:t> where necessary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2)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4)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4887300"/>
              </a:xfrm>
              <a:prstGeom prst="rect">
                <a:avLst/>
              </a:prstGeom>
              <a:blipFill>
                <a:blip r:embed="rId2"/>
                <a:stretch>
                  <a:fillRect l="-705" t="-749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5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640960" cy="5059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 – Simplify the following in your book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2)	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6 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3)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i="1" dirty="0" smtClean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	4)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−7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2000" i="1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GB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GB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GB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Task – Solve the following, giving answers to 3 </a:t>
                </a:r>
                <a:r>
                  <a:rPr lang="en-GB" sz="2000" u="sng" dirty="0" err="1" smtClean="0">
                    <a:latin typeface="Comic Sans MS" panose="030F0702030302020204" pitchFamily="66" charset="0"/>
                  </a:rPr>
                  <a:t>s.f.</a:t>
                </a:r>
                <a:r>
                  <a:rPr lang="en-GB" sz="2000" u="sng" dirty="0" smtClean="0">
                    <a:latin typeface="Comic Sans MS" panose="030F0702030302020204" pitchFamily="66" charset="0"/>
                  </a:rPr>
                  <a:t> where necessary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2)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𝟔𝟎𝟐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4)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𝟓𝟕𝟏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				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𝟗𝟒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5059527"/>
              </a:xfrm>
              <a:prstGeom prst="rect">
                <a:avLst/>
              </a:prstGeom>
              <a:blipFill>
                <a:blip r:embed="rId2"/>
                <a:stretch>
                  <a:fillRect l="-705" t="-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4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1520" y="1124744"/>
            <a:ext cx="8640960" cy="3968394"/>
            <a:chOff x="251520" y="1124744"/>
            <a:chExt cx="8640960" cy="39683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1520" y="1124744"/>
                  <a:ext cx="8640960" cy="3968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u="sng" dirty="0" smtClean="0">
                      <a:latin typeface="Comic Sans MS" panose="030F0702030302020204" pitchFamily="66" charset="0"/>
                    </a:rPr>
                    <a:t>Starter</a:t>
                  </a:r>
                  <a:endParaRPr lang="en-GB" u="sng" dirty="0" smtClean="0">
                    <a:latin typeface="Comic Sans MS" panose="030F0702030302020204" pitchFamily="66" charset="0"/>
                  </a:endParaRPr>
                </a:p>
                <a:p>
                  <a:endParaRPr lang="en-GB" dirty="0">
                    <a:latin typeface="Comic Sans MS" panose="030F0702030302020204" pitchFamily="66" charset="0"/>
                  </a:endParaRPr>
                </a:p>
                <a:p>
                  <a:r>
                    <a:rPr lang="en-GB" dirty="0" smtClean="0">
                      <a:latin typeface="Comic Sans MS" panose="030F0702030302020204" pitchFamily="66" charset="0"/>
                    </a:rPr>
                    <a:t>Examples</a:t>
                  </a:r>
                </a:p>
                <a:p>
                  <a:endParaRPr lang="en-GB" dirty="0" smtClean="0">
                    <a:latin typeface="Comic Sans MS" panose="030F0702030302020204" pitchFamily="66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r>
                    <a:rPr lang="en-GB" dirty="0" smtClean="0">
                      <a:latin typeface="Comic Sans MS" panose="030F0702030302020204" pitchFamily="66" charset="0"/>
                    </a:rPr>
                    <a:t>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GB" dirty="0" smtClean="0">
                      <a:latin typeface="Comic Sans MS" panose="030F0702030302020204" pitchFamily="66" charset="0"/>
                    </a:rPr>
                    <a:t>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endParaRPr lang="en-GB" dirty="0" smtClean="0">
                    <a:latin typeface="Comic Sans MS" panose="030F0702030302020204" pitchFamily="66" charset="0"/>
                  </a:endParaRPr>
                </a:p>
                <a:p>
                  <a:endParaRPr lang="en-GB" dirty="0" smtClean="0">
                    <a:latin typeface="Comic Sans MS" panose="030F0702030302020204" pitchFamily="66" charset="0"/>
                  </a:endParaRPr>
                </a:p>
                <a:p>
                  <a:r>
                    <a:rPr lang="en-GB" dirty="0" smtClean="0">
                      <a:latin typeface="Comic Sans MS" panose="030F0702030302020204" pitchFamily="66" charset="0"/>
                    </a:rPr>
                    <a:t>Your turn…</a:t>
                  </a:r>
                </a:p>
                <a:p>
                  <a:endParaRPr lang="en-GB" dirty="0" smtClean="0">
                    <a:latin typeface="Comic Sans MS" panose="030F0702030302020204" pitchFamily="66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 smtClean="0">
                      <a:latin typeface="Comic Sans MS" panose="030F0702030302020204" pitchFamily="66" charset="0"/>
                    </a:rPr>
                    <a:t> 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</a:t>
                  </a:r>
                </a:p>
                <a:p>
                  <a:endParaRPr lang="en-GB" dirty="0">
                    <a:latin typeface="Comic Sans MS" panose="030F0702030302020204" pitchFamily="66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</a:t>
                  </a:r>
                </a:p>
                <a:p>
                  <a:endParaRPr lang="en-GB" dirty="0">
                    <a:latin typeface="Comic Sans MS" panose="030F0702030302020204" pitchFamily="66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latin typeface="Comic Sans MS" panose="030F0702030302020204" pitchFamily="66" charset="0"/>
                    </a:rPr>
                    <a:t> </a:t>
                  </a:r>
                  <a:r>
                    <a:rPr lang="en-GB" dirty="0" smtClean="0">
                      <a:latin typeface="Comic Sans MS" panose="030F0702030302020204" pitchFamily="66" charset="0"/>
                    </a:rPr>
                    <a:t>____</a:t>
                  </a: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1124744"/>
                  <a:ext cx="8640960" cy="3968394"/>
                </a:xfrm>
                <a:prstGeom prst="rect">
                  <a:avLst/>
                </a:prstGeom>
                <a:blipFill>
                  <a:blip r:embed="rId3"/>
                  <a:stretch>
                    <a:fillRect l="-564" t="-923" b="-7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123728" y="32849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4198" y="39268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-1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4198" y="456100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6330" y="456100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-4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3192" y="456100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-2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62268" y="3816392"/>
                  <a:ext cx="649922" cy="452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268" y="3816392"/>
                  <a:ext cx="649922" cy="452496"/>
                </a:xfrm>
                <a:prstGeom prst="rect">
                  <a:avLst/>
                </a:prstGeom>
                <a:blipFill>
                  <a:blip r:embed="rId4"/>
                  <a:stretch>
                    <a:fillRect l="-40187" t="-120270" r="-92523" b="-1878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7409795" y="39268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-2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7716" y="32849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3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4322" y="32849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Cloud Callout 14"/>
          <p:cNvSpPr/>
          <p:nvPr/>
        </p:nvSpPr>
        <p:spPr>
          <a:xfrm>
            <a:off x="333407" y="5304294"/>
            <a:ext cx="8568952" cy="1152128"/>
          </a:xfrm>
          <a:prstGeom prst="cloudCallout">
            <a:avLst>
              <a:gd name="adj1" fmla="val -26885"/>
              <a:gd name="adj2" fmla="val 2307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Because of the Greek language, we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don’t use the word power. We use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word logarithm instead,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which we write as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‘log’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for short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3407" y="2348880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383" y="208756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36880" y="2348880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5856" y="208756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875704" y="2348880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4680" y="208756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48405" y="3482337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381" y="32210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3555" y="4112989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531" y="38516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63555" y="4743641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2531" y="448232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87774" y="3482337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26750" y="32210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102924" y="4112989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41900" y="385166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02924" y="4743641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41900" y="448232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849533" y="3447993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88509" y="318667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864683" y="4078645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03659" y="381732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864683" y="4709297"/>
            <a:ext cx="504056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3659" y="444797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6" grpId="0"/>
      <p:bldP spid="28" grpId="0"/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83768" y="1772816"/>
                <a:ext cx="568863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8800" i="1" smtClean="0">
                            <a:latin typeface="Ccom"/>
                          </a:rPr>
                        </m:ctrlPr>
                      </m:sSubPr>
                      <m:e>
                        <m:r>
                          <a:rPr lang="en-GB" sz="8800" b="0" i="1" smtClean="0">
                            <a:latin typeface="Ccom"/>
                          </a:rPr>
                          <m:t>𝑙𝑜𝑔</m:t>
                        </m:r>
                      </m:e>
                      <m:sub>
                        <m:r>
                          <a:rPr lang="en-GB" sz="8800" b="0" i="1" smtClean="0">
                            <a:latin typeface="Ccom"/>
                          </a:rPr>
                          <m:t>𝑏</m:t>
                        </m:r>
                      </m:sub>
                    </m:sSub>
                    <m:r>
                      <a:rPr lang="en-GB" sz="8800" b="0" i="1" smtClean="0">
                        <a:latin typeface="Ccom"/>
                      </a:rPr>
                      <m:t>(</m:t>
                    </m:r>
                    <m:r>
                      <a:rPr lang="en-GB" sz="8800" b="0" i="1" smtClean="0">
                        <a:latin typeface="Ccom"/>
                      </a:rPr>
                      <m:t>𝑥</m:t>
                    </m:r>
                    <m:r>
                      <a:rPr lang="en-GB" sz="8800" b="0" i="1" smtClean="0">
                        <a:latin typeface="Ccom"/>
                      </a:rPr>
                      <m:t>)</m:t>
                    </m:r>
                  </m:oMath>
                </a14:m>
                <a:r>
                  <a:rPr lang="en-GB" sz="88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36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600" dirty="0" smtClean="0">
                    <a:latin typeface="Comic Sans MS" panose="030F0702030302020204" pitchFamily="66" charset="0"/>
                  </a:rPr>
                  <a:t>…means the power of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com"/>
                      </a:rPr>
                      <m:t>𝑏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 that gives the answer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com"/>
                      </a:rPr>
                      <m:t>𝑥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.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772816"/>
                <a:ext cx="5688632" cy="3108543"/>
              </a:xfrm>
              <a:prstGeom prst="rect">
                <a:avLst/>
              </a:prstGeom>
              <a:blipFill>
                <a:blip r:embed="rId2"/>
                <a:stretch>
                  <a:fillRect b="-6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96752"/>
                <a:ext cx="6768752" cy="3672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Checkpoint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Without using a calculator, find the value of: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(81)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6768752" cy="3672544"/>
              </a:xfrm>
              <a:prstGeom prst="rect">
                <a:avLst/>
              </a:prstGeom>
              <a:blipFill>
                <a:blip r:embed="rId2"/>
                <a:stretch>
                  <a:fillRect l="-900" t="-829" b="-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19872" y="242088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4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1" y="3063541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-1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766363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-2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420487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5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96752"/>
                <a:ext cx="662473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Checkpoint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Using a calculator, find the value of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the following, giving your answers 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to 3 significant figures: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(40)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(75)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6752"/>
                <a:ext cx="6624736" cy="3477875"/>
              </a:xfrm>
              <a:prstGeom prst="rect">
                <a:avLst/>
              </a:prstGeom>
              <a:blipFill>
                <a:blip r:embed="rId2"/>
                <a:stretch>
                  <a:fillRect l="-920" t="-876" b="-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19872" y="302889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3.36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60495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2.17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25302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1.88</a:t>
            </a:r>
            <a:endParaRPr lang="en-GB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50000" r="36000" b="33200"/>
          <a:stretch/>
        </p:blipFill>
        <p:spPr>
          <a:xfrm>
            <a:off x="7164288" y="1196752"/>
            <a:ext cx="1368152" cy="1152128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5962104" y="1948205"/>
            <a:ext cx="4248472" cy="1345475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 this button on your calculator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1999" y="2900839"/>
            <a:ext cx="3805657" cy="1776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55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 smtClean="0">
                    <a:latin typeface="Comic Sans MS" panose="030F0702030302020204" pitchFamily="66" charset="0"/>
                  </a:rPr>
                  <a:t>Recap – Laws of Indices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How many can you remember?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The only ones we need today are: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552191"/>
              </a:xfrm>
              <a:prstGeom prst="rect">
                <a:avLst/>
              </a:prstGeom>
              <a:blipFill>
                <a:blip r:embed="rId2"/>
                <a:stretch>
                  <a:fillRect l="-900" t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9772" y="4869160"/>
            <a:ext cx="5976664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Try re-writing these laws of indices using logarithms instead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2996952"/>
                <a:ext cx="3805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96952"/>
                <a:ext cx="3805657" cy="369332"/>
              </a:xfrm>
              <a:prstGeom prst="rect">
                <a:avLst/>
              </a:prstGeom>
              <a:blipFill>
                <a:blip r:embed="rId3"/>
                <a:stretch>
                  <a:fillRect l="-1282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0" y="3558509"/>
                <a:ext cx="3805656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58509"/>
                <a:ext cx="3805656" cy="506870"/>
              </a:xfrm>
              <a:prstGeom prst="rect">
                <a:avLst/>
              </a:prstGeom>
              <a:blipFill>
                <a:blip r:embed="rId4"/>
                <a:stretch>
                  <a:fillRect l="-1282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1999" y="4173338"/>
                <a:ext cx="2930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173338"/>
                <a:ext cx="2930807" cy="369332"/>
              </a:xfrm>
              <a:prstGeom prst="rect">
                <a:avLst/>
              </a:prstGeom>
              <a:blipFill>
                <a:blip r:embed="rId5"/>
                <a:stretch>
                  <a:fillRect l="-1663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(5)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as a single logarithm, then simplify your answer.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323439"/>
              </a:xfrm>
              <a:prstGeom prst="rect">
                <a:avLst/>
              </a:prstGeom>
              <a:blipFill>
                <a:blip r:embed="rId2"/>
                <a:stretch>
                  <a:fillRect l="-900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43808" y="2661842"/>
                <a:ext cx="20797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61842"/>
                <a:ext cx="2079737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43808" y="3205406"/>
                <a:ext cx="1518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05406"/>
                <a:ext cx="151849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43808" y="3748970"/>
                <a:ext cx="659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748970"/>
                <a:ext cx="65986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(3)+2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(5)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.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015663"/>
              </a:xfrm>
              <a:prstGeom prst="rect">
                <a:avLst/>
              </a:prstGeom>
              <a:blipFill>
                <a:blip r:embed="rId2"/>
                <a:stretch>
                  <a:fillRect l="-900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43808" y="2276872"/>
                <a:ext cx="290733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76872"/>
                <a:ext cx="2907334" cy="407099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43808" y="2820436"/>
                <a:ext cx="220419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820436"/>
                <a:ext cx="2204193" cy="407099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43808" y="3364000"/>
                <a:ext cx="16194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364000"/>
                <a:ext cx="1619482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2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Examples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 giving your answer to 2 decimal places.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323439"/>
              </a:xfrm>
              <a:prstGeom prst="rect">
                <a:avLst/>
              </a:prstGeom>
              <a:blipFill>
                <a:blip r:embed="rId2"/>
                <a:stretch>
                  <a:fillRect l="-900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43808" y="2589834"/>
                <a:ext cx="24936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589834"/>
                <a:ext cx="2493696" cy="400110"/>
              </a:xfrm>
              <a:prstGeom prst="rect">
                <a:avLst/>
              </a:prstGeom>
              <a:blipFill>
                <a:blip r:embed="rId3"/>
                <a:stretch>
                  <a:fillRect l="-1222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11760" y="3131595"/>
                <a:ext cx="24936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</m:e>
                    </m:d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31595"/>
                <a:ext cx="2493696" cy="400110"/>
              </a:xfrm>
              <a:prstGeom prst="rect">
                <a:avLst/>
              </a:prstGeom>
              <a:blipFill>
                <a:blip r:embed="rId4"/>
                <a:stretch>
                  <a:fillRect l="-1222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15816" y="3673356"/>
                <a:ext cx="1836850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𝟔𝟏</m:t>
                            </m:r>
                          </m:e>
                        </m:d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73356"/>
                <a:ext cx="1836850" cy="549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419872" y="4364388"/>
                <a:ext cx="13349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𝟖𝟗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364388"/>
                <a:ext cx="133491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5220072" y="3331650"/>
            <a:ext cx="2376264" cy="935388"/>
          </a:xfrm>
          <a:prstGeom prst="wedgeEllipseCallout">
            <a:avLst>
              <a:gd name="adj1" fmla="val -69077"/>
              <a:gd name="adj2" fmla="val 1727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 your calculator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362</Words>
  <Application>Microsoft Office PowerPoint</Application>
  <PresentationFormat>On-screen Show (4:3)</PresentationFormat>
  <Paragraphs>188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Arial</vt:lpstr>
      <vt:lpstr>Calibri</vt:lpstr>
      <vt:lpstr>Cambria Math</vt:lpstr>
      <vt:lpstr>Ccom</vt:lpstr>
      <vt:lpstr>Comic Sans MS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51</cp:revision>
  <dcterms:created xsi:type="dcterms:W3CDTF">2015-07-01T12:05:39Z</dcterms:created>
  <dcterms:modified xsi:type="dcterms:W3CDTF">2017-12-22T20:13:37Z</dcterms:modified>
</cp:coreProperties>
</file>