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6" r:id="rId2"/>
  </p:sldMasterIdLst>
  <p:notesMasterIdLst>
    <p:notesMasterId r:id="rId32"/>
  </p:notesMasterIdLst>
  <p:handoutMasterIdLst>
    <p:handoutMasterId r:id="rId33"/>
  </p:handoutMasterIdLst>
  <p:sldIdLst>
    <p:sldId id="268" r:id="rId3"/>
    <p:sldId id="270" r:id="rId4"/>
    <p:sldId id="271" r:id="rId5"/>
    <p:sldId id="272" r:id="rId6"/>
    <p:sldId id="273" r:id="rId7"/>
    <p:sldId id="274" r:id="rId8"/>
    <p:sldId id="275" r:id="rId9"/>
    <p:sldId id="284" r:id="rId10"/>
    <p:sldId id="285" r:id="rId11"/>
    <p:sldId id="256" r:id="rId12"/>
    <p:sldId id="276" r:id="rId13"/>
    <p:sldId id="263" r:id="rId14"/>
    <p:sldId id="277" r:id="rId15"/>
    <p:sldId id="264" r:id="rId16"/>
    <p:sldId id="278" r:id="rId17"/>
    <p:sldId id="265" r:id="rId18"/>
    <p:sldId id="279" r:id="rId19"/>
    <p:sldId id="266" r:id="rId20"/>
    <p:sldId id="280" r:id="rId21"/>
    <p:sldId id="260" r:id="rId22"/>
    <p:sldId id="281" r:id="rId23"/>
    <p:sldId id="257" r:id="rId24"/>
    <p:sldId id="282" r:id="rId25"/>
    <p:sldId id="261" r:id="rId26"/>
    <p:sldId id="283" r:id="rId27"/>
    <p:sldId id="287" r:id="rId28"/>
    <p:sldId id="288" r:id="rId29"/>
    <p:sldId id="267" r:id="rId30"/>
    <p:sldId id="269" r:id="rId31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BD51A76-6B7E-4C07-8987-B876075DE71A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C64FC9-CBF3-4FD4-AA62-6F755CA7A7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E941F2-EC96-45B5-B7AE-6AFADBE83B10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92A58E-3301-4C30-8F20-DDF77B2144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2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2151063"/>
            <a:ext cx="6913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GB" dirty="0">
                <a:latin typeface="Comic Sans MS" pitchFamily="66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Comic Sans MS" pitchFamily="66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Comic Sans MS" pitchFamily="66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>
              <a:defRPr/>
            </a:pPr>
            <a:endParaRPr lang="en-GB" dirty="0">
              <a:latin typeface="Comic Sans MS" pitchFamily="66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dirty="0">
                <a:latin typeface="Comic Sans MS" pitchFamily="66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Comic Sans MS" pitchFamily="66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Comic Sans MS" pitchFamily="66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Comic Sans MS" pitchFamily="66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>
              <a:defRPr/>
            </a:pPr>
            <a:endParaRPr lang="en-GB" dirty="0">
              <a:latin typeface="Comic Sans MS" pitchFamily="66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b="1" dirty="0">
                <a:latin typeface="Comic Sans MS" pitchFamily="66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>
              <a:defRPr/>
            </a:pPr>
            <a:endParaRPr lang="en-GB" b="1" dirty="0">
              <a:latin typeface="Comic Sans MS" pitchFamily="66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06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51138" y="1376363"/>
            <a:ext cx="5430837" cy="4032250"/>
            <a:chOff x="4469824" y="1124744"/>
            <a:chExt cx="6236041" cy="4032451"/>
          </a:xfrm>
        </p:grpSpPr>
        <p:sp>
          <p:nvSpPr>
            <p:cNvPr id="3" name="Isosceles Triangle 2"/>
            <p:cNvSpPr/>
            <p:nvPr userDrawn="1"/>
          </p:nvSpPr>
          <p:spPr bwMode="auto">
            <a:xfrm>
              <a:off x="4469824" y="1124744"/>
              <a:ext cx="6236041" cy="403245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latin typeface="Arial" charset="0"/>
                <a:ea typeface="Microsoft YaHei" charset="-122"/>
              </a:endParaRPr>
            </a:p>
          </p:txBody>
        </p:sp>
        <p:cxnSp>
          <p:nvCxnSpPr>
            <p:cNvPr id="4" name="Straight Connector 3"/>
            <p:cNvCxnSpPr/>
            <p:nvPr userDrawn="1"/>
          </p:nvCxnSpPr>
          <p:spPr bwMode="auto">
            <a:xfrm>
              <a:off x="5423185" y="3933171"/>
              <a:ext cx="432020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6478628" y="2564678"/>
              <a:ext cx="22093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7535893" y="2564678"/>
              <a:ext cx="0" cy="13684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6671852" y="3933171"/>
              <a:ext cx="0" cy="12240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8399934" y="3933171"/>
              <a:ext cx="0" cy="12240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614587" y="4364993"/>
              <a:ext cx="4128802" cy="36990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478628" y="2996499"/>
              <a:ext cx="2112707" cy="6461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6394776" y="1412095"/>
              <a:ext cx="2293172" cy="6477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55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2041525" y="1052513"/>
            <a:ext cx="6923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800" u="sng">
                <a:latin typeface="Comic Sans MS" panose="030F0702030302020204" pitchFamily="66" charset="0"/>
              </a:rPr>
              <a:t>Plenary</a:t>
            </a: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2052638" y="2060575"/>
            <a:ext cx="6911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>
                <a:latin typeface="Comic Sans MS" panose="030F0702030302020204" pitchFamily="66" charset="0"/>
              </a:rPr>
              <a:t>2 stars (</a:t>
            </a:r>
            <a:r>
              <a:rPr lang="en-GB" altLang="en-US" sz="240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r>
              <a:rPr lang="en-GB" altLang="en-US" sz="2400">
                <a:latin typeface="Comic Sans MS" panose="030F0702030302020204" pitchFamily="66" charset="0"/>
              </a:rPr>
              <a:t> and a wish (</a:t>
            </a:r>
            <a:r>
              <a:rPr lang="en-GB" altLang="en-US" sz="2400" b="1">
                <a:latin typeface="Comic Sans MS" panose="030F0702030302020204" pitchFamily="66" charset="0"/>
                <a:sym typeface="Wingdings" panose="05000000000000000000" pitchFamily="2" charset="2"/>
              </a:rPr>
              <a:t></a:t>
            </a:r>
            <a:r>
              <a:rPr lang="en-GB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</a:p>
          <a:p>
            <a:pPr algn="ctr" eaLnBrk="1" hangingPunct="1"/>
            <a:endParaRPr lang="en-GB" altLang="en-US" sz="240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GB" altLang="en-US" sz="240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 I am brilliant at...</a:t>
            </a:r>
          </a:p>
          <a:p>
            <a:pPr algn="ctr" eaLnBrk="1" hangingPunct="1"/>
            <a:r>
              <a:rPr lang="en-GB" altLang="en-US" sz="240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 I am good at...</a:t>
            </a:r>
          </a:p>
          <a:p>
            <a:pPr algn="ctr" eaLnBrk="1" hangingPunct="1"/>
            <a:endParaRPr lang="en-GB" altLang="en-US" sz="24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 eaLnBrk="1" hangingPunct="1"/>
            <a:r>
              <a:rPr lang="en-GB" altLang="en-US" sz="2400" b="1">
                <a:latin typeface="Comic Sans MS" panose="030F0702030302020204" pitchFamily="66" charset="0"/>
                <a:sym typeface="Wingdings" panose="05000000000000000000" pitchFamily="2" charset="2"/>
              </a:rPr>
              <a:t></a:t>
            </a:r>
            <a:r>
              <a:rPr lang="en-GB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altLang="en-US" sz="2400">
                <a:latin typeface="Comic Sans MS" panose="030F0702030302020204" pitchFamily="66" charset="0"/>
              </a:rPr>
              <a:t>Something I need to work on is...</a:t>
            </a:r>
          </a:p>
          <a:p>
            <a:pPr algn="ctr" eaLnBrk="1" hangingPunct="1"/>
            <a:endParaRPr lang="en-GB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7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86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D2C8CCC-5645-41DB-8128-D7A0B1097654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42CA24-CA2E-461E-9EDA-34B06B8F3B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2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63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323850" y="2133600"/>
            <a:ext cx="42481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u="sng">
                <a:latin typeface="Comic Sans MS" panose="030F0702030302020204" pitchFamily="66" charset="0"/>
              </a:rPr>
              <a:t>Probing questions to check understanding:</a:t>
            </a:r>
          </a:p>
          <a:p>
            <a:pPr eaLnBrk="1" hangingPunct="1"/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000">
              <a:latin typeface="Comic Sans MS" panose="030F0702030302020204" pitchFamily="66" charset="0"/>
            </a:endParaRPr>
          </a:p>
        </p:txBody>
      </p:sp>
      <p:pic>
        <p:nvPicPr>
          <p:cNvPr id="3" name="Picture 9" descr="bloom_taxonom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14550"/>
            <a:ext cx="40243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6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1" b="50000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5949950"/>
            <a:ext cx="6892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51050" y="1095375"/>
            <a:ext cx="6904038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174625"/>
            <a:ext cx="33289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79388" y="1095375"/>
            <a:ext cx="17145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626100" y="171450"/>
            <a:ext cx="33289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62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5616575" y="369888"/>
            <a:ext cx="334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fld id="{A6F8DCFE-FC9D-4BDE-8788-EDFFB6348EAD}" type="datetime2">
              <a:rPr lang="en-GB" altLang="en-US" sz="1600">
                <a:latin typeface="Comic Sans MS" panose="030F0702030302020204" pitchFamily="66" charset="0"/>
              </a:rPr>
              <a:pPr algn="ctr" eaLnBrk="1" hangingPunct="1"/>
              <a:t>Monday, 19 November 2018</a:t>
            </a:fld>
            <a:endParaRPr lang="en-GB" altLang="en-US" sz="1600">
              <a:latin typeface="Comic Sans MS" panose="030F0702030302020204" pitchFamily="66" charset="0"/>
            </a:endParaRP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2051050" y="373063"/>
            <a:ext cx="3349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>
                <a:latin typeface="Comic Sans MS" panose="030F0702030302020204" pitchFamily="66" charset="0"/>
              </a:rPr>
              <a:t>Transformations of Graphs</a:t>
            </a:r>
          </a:p>
        </p:txBody>
      </p:sp>
      <p:sp>
        <p:nvSpPr>
          <p:cNvPr id="1035" name="TextBox 16"/>
          <p:cNvSpPr txBox="1">
            <a:spLocks noChangeArrowheads="1"/>
          </p:cNvSpPr>
          <p:nvPr/>
        </p:nvSpPr>
        <p:spPr bwMode="auto">
          <a:xfrm>
            <a:off x="2046288" y="6026150"/>
            <a:ext cx="6918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1600" u="sng">
                <a:latin typeface="Comic Sans MS" panose="030F0702030302020204" pitchFamily="66" charset="0"/>
              </a:rPr>
              <a:t>Keywords</a:t>
            </a:r>
          </a:p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Graph, transform, enlarge, translate, rotate, reflect</a:t>
            </a:r>
          </a:p>
          <a:p>
            <a:pPr eaLnBrk="1" hangingPunct="1"/>
            <a:endParaRPr lang="en-GB" altLang="en-US" sz="1600">
              <a:latin typeface="Comic Sans MS" panose="030F0702030302020204" pitchFamily="66" charset="0"/>
            </a:endParaRPr>
          </a:p>
        </p:txBody>
      </p:sp>
      <p:sp>
        <p:nvSpPr>
          <p:cNvPr id="1036" name="TextBox 15"/>
          <p:cNvSpPr txBox="1">
            <a:spLocks noChangeArrowheads="1"/>
          </p:cNvSpPr>
          <p:nvPr/>
        </p:nvSpPr>
        <p:spPr bwMode="auto">
          <a:xfrm>
            <a:off x="179388" y="1165225"/>
            <a:ext cx="1714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 u="sng">
                <a:latin typeface="Comic Sans MS" panose="030F0702030302020204" pitchFamily="66" charset="0"/>
              </a:rPr>
              <a:t>Lesson Objectives</a:t>
            </a:r>
            <a:r>
              <a:rPr lang="en-GB" altLang="en-US" sz="160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037" name="TextBox 17"/>
          <p:cNvSpPr txBox="1">
            <a:spLocks noChangeArrowheads="1"/>
          </p:cNvSpPr>
          <p:nvPr/>
        </p:nvSpPr>
        <p:spPr bwMode="auto">
          <a:xfrm>
            <a:off x="179388" y="1844675"/>
            <a:ext cx="17145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1400">
                <a:latin typeface="Comic Sans MS" panose="030F0702030302020204" pitchFamily="66" charset="0"/>
              </a:rPr>
              <a:t>Developing students will be able to transform graphs in the form y = f(x + a) and y = f(x) + a.</a:t>
            </a:r>
          </a:p>
          <a:p>
            <a:pPr eaLnBrk="1" hangingPunct="1"/>
            <a:endParaRPr lang="en-GB" altLang="en-US" sz="14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1400">
                <a:latin typeface="Comic Sans MS" panose="030F0702030302020204" pitchFamily="66" charset="0"/>
              </a:rPr>
              <a:t>Secure students will be able to transform graphs in the form y = -f(x) and   y = f(-x).</a:t>
            </a:r>
          </a:p>
          <a:p>
            <a:pPr eaLnBrk="1" hangingPunct="1"/>
            <a:endParaRPr lang="en-GB" altLang="en-US" sz="14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1400">
                <a:latin typeface="Comic Sans MS" panose="030F0702030302020204" pitchFamily="66" charset="0"/>
              </a:rPr>
              <a:t>Excelling students will be able to transform graphs in the form y = af(x) and   y = f(ax).</a:t>
            </a:r>
          </a:p>
          <a:p>
            <a:pPr eaLnBrk="1" hangingPunct="1"/>
            <a:endParaRPr lang="en-GB" altLang="en-US" sz="1400">
              <a:latin typeface="Comic Sans MS" panose="030F07020303020202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8" r:id="rId2"/>
    <p:sldLayoutId id="2147483769" r:id="rId3"/>
    <p:sldLayoutId id="2147483770" r:id="rId4"/>
    <p:sldLayoutId id="2147483766" r:id="rId5"/>
    <p:sldLayoutId id="2147483771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1" b="50000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79388" y="1095375"/>
            <a:ext cx="8775700" cy="56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174625"/>
            <a:ext cx="33289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626100" y="171450"/>
            <a:ext cx="33289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62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5616575" y="369888"/>
            <a:ext cx="334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fld id="{B3758124-A916-434D-98D9-B63966BDBBE3}" type="datetime2">
              <a:rPr lang="en-GB" altLang="en-US" sz="1600">
                <a:latin typeface="Comic Sans MS" panose="030F0702030302020204" pitchFamily="66" charset="0"/>
              </a:rPr>
              <a:pPr algn="ctr" eaLnBrk="1" hangingPunct="1"/>
              <a:t>Monday, 19 November 2018</a:t>
            </a:fld>
            <a:endParaRPr lang="en-GB" altLang="en-US" sz="1600">
              <a:latin typeface="Comic Sans MS" panose="030F0702030302020204" pitchFamily="66" charset="0"/>
            </a:endParaRP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2051050" y="373063"/>
            <a:ext cx="334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>
                <a:latin typeface="Comic Sans MS" panose="030F0702030302020204" pitchFamily="66" charset="0"/>
              </a:rPr>
              <a:t>Transformations of Graphs</a:t>
            </a:r>
          </a:p>
          <a:p>
            <a:pPr algn="ctr" eaLnBrk="1" hangingPunct="1"/>
            <a:endParaRPr lang="en-GB" altLang="en-US" sz="1600">
              <a:latin typeface="Comic Sans MS" panose="030F07020303020202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7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9.png"/><Relationship Id="rId10" Type="http://schemas.openxmlformats.org/officeDocument/2006/relationships/image" Target="../media/image26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9.png"/><Relationship Id="rId10" Type="http://schemas.openxmlformats.org/officeDocument/2006/relationships/image" Target="../media/image26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8.png"/><Relationship Id="rId10" Type="http://schemas.openxmlformats.org/officeDocument/2006/relationships/image" Target="../media/image26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8.png"/><Relationship Id="rId10" Type="http://schemas.openxmlformats.org/officeDocument/2006/relationships/image" Target="../media/image26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8.png"/><Relationship Id="rId10" Type="http://schemas.openxmlformats.org/officeDocument/2006/relationships/image" Target="../media/image26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8.png"/><Relationship Id="rId10" Type="http://schemas.openxmlformats.org/officeDocument/2006/relationships/image" Target="../media/image26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png"/><Relationship Id="rId7" Type="http://schemas.openxmlformats.org/officeDocument/2006/relationships/image" Target="../media/image48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6.png"/><Relationship Id="rId10" Type="http://schemas.openxmlformats.org/officeDocument/2006/relationships/image" Target="../media/image25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6.png"/><Relationship Id="rId10" Type="http://schemas.openxmlformats.org/officeDocument/2006/relationships/image" Target="../media/image25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1.png"/><Relationship Id="rId7" Type="http://schemas.openxmlformats.org/officeDocument/2006/relationships/image" Target="../media/image31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9.png"/><Relationship Id="rId10" Type="http://schemas.openxmlformats.org/officeDocument/2006/relationships/image" Target="../media/image26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1.png"/><Relationship Id="rId7" Type="http://schemas.openxmlformats.org/officeDocument/2006/relationships/image" Target="../media/image31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3.png"/><Relationship Id="rId10" Type="http://schemas.openxmlformats.org/officeDocument/2006/relationships/image" Target="../media/image26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6.wmf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6.wmf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0.png"/><Relationship Id="rId7" Type="http://schemas.openxmlformats.org/officeDocument/2006/relationships/image" Target="../media/image57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55.png"/><Relationship Id="rId10" Type="http://schemas.openxmlformats.org/officeDocument/2006/relationships/image" Target="../media/image25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0.png"/><Relationship Id="rId7" Type="http://schemas.openxmlformats.org/officeDocument/2006/relationships/image" Target="../media/image57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62.png"/><Relationship Id="rId10" Type="http://schemas.openxmlformats.org/officeDocument/2006/relationships/image" Target="../media/image25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987675" y="1484313"/>
            <a:ext cx="504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 u="sng">
                <a:latin typeface="Comic Sans MS" panose="030F0702030302020204" pitchFamily="66" charset="0"/>
              </a:rPr>
              <a:t>Starter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627313" y="2276475"/>
            <a:ext cx="561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000">
                <a:latin typeface="Comic Sans MS" panose="030F0702030302020204" pitchFamily="66" charset="0"/>
              </a:rPr>
              <a:t>Use your prior knowledge of sketching quadratics using a table of values to complete the transformations investigation.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3" y="1196752"/>
            <a:ext cx="3311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07598"/>
              </p:ext>
            </p:extLst>
          </p:nvPr>
        </p:nvGraphicFramePr>
        <p:xfrm>
          <a:off x="6718522" y="166975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4" imgW="355292" imgH="203024" progId="">
                  <p:embed/>
                </p:oleObj>
              </mc:Choice>
              <mc:Fallback>
                <p:oleObj name="Equation" r:id="rId4" imgW="355292" imgH="2030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522" y="166975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3" y="1240954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32796"/>
              </p:ext>
            </p:extLst>
          </p:nvPr>
        </p:nvGraphicFramePr>
        <p:xfrm>
          <a:off x="1592485" y="1456457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485" y="1456457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3" y="1196752"/>
            <a:ext cx="3311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3"/>
          <p:cNvGraphicFramePr>
            <a:graphicFrameLocks noChangeAspect="1"/>
          </p:cNvGraphicFramePr>
          <p:nvPr/>
        </p:nvGraphicFramePr>
        <p:xfrm>
          <a:off x="6718522" y="166975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4" imgW="355292" imgH="203024" progId="">
                  <p:embed/>
                </p:oleObj>
              </mc:Choice>
              <mc:Fallback>
                <p:oleObj name="Equation" r:id="rId4" imgW="355292" imgH="203024" progId="">
                  <p:embed/>
                  <p:pic>
                    <p:nvPicPr>
                      <p:cNvPr id="112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522" y="166975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3" y="1240954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592485" y="1456457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485" y="1456457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0768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23" y="1355452"/>
            <a:ext cx="34004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68266"/>
              </p:ext>
            </p:extLst>
          </p:nvPr>
        </p:nvGraphicFramePr>
        <p:xfrm>
          <a:off x="1449740" y="184482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740" y="184482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68591"/>
              </p:ext>
            </p:extLst>
          </p:nvPr>
        </p:nvGraphicFramePr>
        <p:xfrm>
          <a:off x="6948264" y="185737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85737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0768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23" y="1355452"/>
            <a:ext cx="34004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449740" y="184482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740" y="184482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6948264" y="185737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85737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6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5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45" y="1197322"/>
            <a:ext cx="28940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00316"/>
              </p:ext>
            </p:extLst>
          </p:nvPr>
        </p:nvGraphicFramePr>
        <p:xfrm>
          <a:off x="576915" y="335168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15" y="335168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40772"/>
              </p:ext>
            </p:extLst>
          </p:nvPr>
        </p:nvGraphicFramePr>
        <p:xfrm>
          <a:off x="6156176" y="2024809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4809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5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45" y="1197322"/>
            <a:ext cx="28940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576915" y="335168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15" y="335168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6156176" y="2024809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4809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1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96361"/>
              </p:ext>
            </p:extLst>
          </p:nvPr>
        </p:nvGraphicFramePr>
        <p:xfrm>
          <a:off x="467544" y="3061248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1248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97801"/>
              </p:ext>
            </p:extLst>
          </p:nvPr>
        </p:nvGraphicFramePr>
        <p:xfrm>
          <a:off x="7884368" y="2995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995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467544" y="3061248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43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1248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7884368" y="2995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995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6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6682"/>
            <a:ext cx="34972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07051"/>
              </p:ext>
            </p:extLst>
          </p:nvPr>
        </p:nvGraphicFramePr>
        <p:xfrm>
          <a:off x="7380312" y="1772816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772816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88458"/>
              </p:ext>
            </p:extLst>
          </p:nvPr>
        </p:nvGraphicFramePr>
        <p:xfrm>
          <a:off x="381620" y="3212976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20" y="3212976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6682"/>
            <a:ext cx="34972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7380312" y="1772816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53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772816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381620" y="3212976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53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20" y="3212976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66356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66356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+2=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1671319" y="2780928"/>
            <a:ext cx="1676545" cy="2428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148064" y="4221088"/>
            <a:ext cx="3312368" cy="916551"/>
          </a:xfrm>
          <a:prstGeom prst="cloudCallout">
            <a:avLst>
              <a:gd name="adj1" fmla="val -58544"/>
              <a:gd name="adj2" fmla="val -614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 units higher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1311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406996"/>
            <a:ext cx="3240087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626642"/>
              </p:ext>
            </p:extLst>
          </p:nvPr>
        </p:nvGraphicFramePr>
        <p:xfrm>
          <a:off x="458044" y="1988840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44" y="1988840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73796"/>
              </p:ext>
            </p:extLst>
          </p:nvPr>
        </p:nvGraphicFramePr>
        <p:xfrm>
          <a:off x="5888142" y="2032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142" y="2032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1311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406996"/>
            <a:ext cx="3240087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458044" y="1988840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6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44" y="1988840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888142" y="2032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142" y="2032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2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3" y="1268760"/>
            <a:ext cx="31686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251167"/>
              </p:ext>
            </p:extLst>
          </p:nvPr>
        </p:nvGraphicFramePr>
        <p:xfrm>
          <a:off x="2443738" y="3751155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4" imgW="583947" imgH="203112" progId="">
                  <p:embed/>
                </p:oleObj>
              </mc:Choice>
              <mc:Fallback>
                <p:oleObj name="Equation" r:id="rId4" imgW="583947" imgH="20311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738" y="3751155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4" y="1340768"/>
            <a:ext cx="32400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42537"/>
              </p:ext>
            </p:extLst>
          </p:nvPr>
        </p:nvGraphicFramePr>
        <p:xfrm>
          <a:off x="7524328" y="371703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71703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3" y="1268760"/>
            <a:ext cx="31686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2443738" y="3751155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4" imgW="583947" imgH="203112" progId="">
                  <p:embed/>
                </p:oleObj>
              </mc:Choice>
              <mc:Fallback>
                <p:oleObj name="Equation" r:id="rId4" imgW="583947" imgH="203112" progId="">
                  <p:embed/>
                  <p:pic>
                    <p:nvPicPr>
                      <p:cNvPr id="174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738" y="3751155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4" y="1340768"/>
            <a:ext cx="32400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7524328" y="371703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74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71703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5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635"/>
            <a:ext cx="32242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391766"/>
            <a:ext cx="32400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45201"/>
              </p:ext>
            </p:extLst>
          </p:nvPr>
        </p:nvGraphicFramePr>
        <p:xfrm>
          <a:off x="7143378" y="142148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378" y="142148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029625"/>
              </p:ext>
            </p:extLst>
          </p:nvPr>
        </p:nvGraphicFramePr>
        <p:xfrm>
          <a:off x="2348569" y="1651672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69" y="1651672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635"/>
            <a:ext cx="32242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391766"/>
            <a:ext cx="32400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7143378" y="142148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378" y="142148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2348569" y="1651672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69" y="1651672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0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Group Activity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Sort the equations to represent the correct transformations.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Use graphing software (</a:t>
            </a:r>
            <a:r>
              <a:rPr lang="en-GB" sz="2400" dirty="0" err="1" smtClean="0">
                <a:latin typeface="Comic Sans MS" panose="030F0702030302020204" pitchFamily="66" charset="0"/>
              </a:rPr>
              <a:t>eg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  <a:r>
              <a:rPr lang="en-GB" sz="2400" dirty="0" err="1" smtClean="0">
                <a:latin typeface="Comic Sans MS" panose="030F0702030302020204" pitchFamily="66" charset="0"/>
              </a:rPr>
              <a:t>Geogebra</a:t>
            </a:r>
            <a:r>
              <a:rPr lang="en-GB" sz="2400" dirty="0" smtClean="0">
                <a:latin typeface="Comic Sans MS" panose="030F0702030302020204" pitchFamily="66" charset="0"/>
              </a:rPr>
              <a:t>) to help you if you are unsure.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81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Answers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23" t="3199" r="1044" b="2096"/>
          <a:stretch/>
        </p:blipFill>
        <p:spPr>
          <a:xfrm>
            <a:off x="652346" y="1700808"/>
            <a:ext cx="7839308" cy="49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249687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249687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1115616" y="3304537"/>
            <a:ext cx="1676545" cy="2428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148064" y="4221088"/>
            <a:ext cx="3312368" cy="916551"/>
          </a:xfrm>
          <a:prstGeom prst="cloudCallout">
            <a:avLst>
              <a:gd name="adj1" fmla="val -58544"/>
              <a:gd name="adj2" fmla="val -614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 units left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869114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869114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7066"/>
          <a:stretch/>
        </p:blipFill>
        <p:spPr>
          <a:xfrm>
            <a:off x="1671319" y="2564904"/>
            <a:ext cx="1676545" cy="3456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Stretched by </a:t>
                </a:r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scale factor 2 </a:t>
                </a:r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in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-axis</a:t>
                </a:r>
                <a:endParaRPr lang="en-GB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1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533887"/>
                  </p:ext>
                </p:extLst>
              </p:nvPr>
            </p:nvGraphicFramePr>
            <p:xfrm>
              <a:off x="395536" y="1628800"/>
              <a:ext cx="391858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533887"/>
                  </p:ext>
                </p:extLst>
              </p:nvPr>
            </p:nvGraphicFramePr>
            <p:xfrm>
              <a:off x="395536" y="1628800"/>
              <a:ext cx="391858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39907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3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39907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3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2103367" y="3007218"/>
            <a:ext cx="812449" cy="27064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loud Callout 6"/>
              <p:cNvSpPr/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Stretched by scale factor ½ in </a:t>
                </a:r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-axis</a:t>
                </a:r>
                <a:endParaRPr lang="en-GB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250536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250536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e</a:t>
                </a:r>
                <a:r>
                  <a:rPr lang="en-GB" dirty="0" smtClean="0">
                    <a:latin typeface="Comic Sans MS" panose="030F0702030302020204" pitchFamily="66" charset="0"/>
                  </a:rPr>
                  <a:t>) -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 flipV="1">
            <a:off x="1691680" y="5158385"/>
            <a:ext cx="1676545" cy="2428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Reflected in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-axis</a:t>
                </a:r>
                <a:endParaRPr lang="en-GB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6750766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6750766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Comic Sans MS" panose="030F0702030302020204" pitchFamily="66" charset="0"/>
                  </a:rPr>
                  <a:t>f</a:t>
                </a:r>
                <a:r>
                  <a:rPr lang="en-GB" dirty="0" smtClean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539552" y="3304537"/>
            <a:ext cx="1676545" cy="2428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Reflected in the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-axis</a:t>
                </a:r>
                <a:endParaRPr lang="en-GB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1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u="sng" dirty="0" smtClean="0">
                    <a:latin typeface="Comic Sans MS" panose="030F0702030302020204" pitchFamily="66" charset="0"/>
                  </a:rPr>
                  <a:t>Translations Task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Thinking just about translations, can you complete the three pieces of information for each translation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Each translation will need a vector, an equation and a sketch with the minimum point labelled.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416320"/>
              </a:xfrm>
              <a:prstGeom prst="rect">
                <a:avLst/>
              </a:prstGeom>
              <a:blipFill>
                <a:blip r:embed="rId2"/>
                <a:stretch>
                  <a:fillRect l="-1350" t="-1429" r="-540" b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53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Answers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pic>
        <p:nvPicPr>
          <p:cNvPr id="27650" name="32E77830-ED6F-4B9B-ADE1-E69B4C0AC79C" descr="32E77830-ED6F-4B9B-ADE1-E69B4C0AC79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6331"/>
          <a:stretch/>
        </p:blipFill>
        <p:spPr bwMode="auto">
          <a:xfrm>
            <a:off x="556472" y="1556792"/>
            <a:ext cx="8031056" cy="51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155679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5815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area perimeter TDS</Template>
  <TotalTime>628</TotalTime>
  <Words>685</Words>
  <Application>Microsoft Office PowerPoint</Application>
  <PresentationFormat>On-screen Show (4:3)</PresentationFormat>
  <Paragraphs>246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1_Custom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Tristan</dc:creator>
  <cp:lastModifiedBy>Danielle Moosajee</cp:lastModifiedBy>
  <cp:revision>57</cp:revision>
  <dcterms:created xsi:type="dcterms:W3CDTF">2011-12-31T08:41:20Z</dcterms:created>
  <dcterms:modified xsi:type="dcterms:W3CDTF">2018-11-19T10:44:57Z</dcterms:modified>
</cp:coreProperties>
</file>