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9"/>
  </p:notesMasterIdLst>
  <p:sldIdLst>
    <p:sldId id="278" r:id="rId3"/>
    <p:sldId id="279" r:id="rId4"/>
    <p:sldId id="280" r:id="rId5"/>
    <p:sldId id="281" r:id="rId6"/>
    <p:sldId id="256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90" r:id="rId15"/>
    <p:sldId id="289" r:id="rId16"/>
    <p:sldId id="291" r:id="rId17"/>
    <p:sldId id="29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21/08/2017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 smtClean="0">
              <a:latin typeface="Comic Sans MS" pitchFamily="66" charset="0"/>
            </a:endParaRPr>
          </a:p>
          <a:p>
            <a:endParaRPr lang="en-GB" sz="2000" u="none" dirty="0" smtClean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3 things you knew already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2 things you learnt today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1 question about today’s topic</a:t>
              </a:r>
              <a:endParaRPr lang="en-GB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2 stars (</a:t>
            </a:r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  <a:r>
              <a:rPr lang="en-GB" sz="2400" dirty="0" smtClean="0">
                <a:latin typeface="Comic Sans MS" pitchFamily="66" charset="0"/>
              </a:rPr>
              <a:t> and a wish (</a:t>
            </a:r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 smtClean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796136" y="2420888"/>
            <a:ext cx="3096344" cy="105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92" dirty="0" smtClean="0">
                <a:latin typeface="Comic Sans MS" pitchFamily="66" charset="0"/>
              </a:rPr>
              <a:t>Complete the exit ticket,</a:t>
            </a:r>
            <a:r>
              <a:rPr lang="en-GB" sz="2092" baseline="0" dirty="0" smtClean="0">
                <a:latin typeface="Comic Sans MS" pitchFamily="66" charset="0"/>
              </a:rPr>
              <a:t> making sure you justify each emoji.</a:t>
            </a:r>
            <a:endParaRPr lang="en-GB" sz="2092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5796136" y="1812716"/>
            <a:ext cx="3096344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b="1" u="sng" dirty="0">
                <a:latin typeface="Comic Sans MS" pitchFamily="66" charset="0"/>
              </a:rPr>
              <a:t>Plenary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23245" t="21656" r="51851" b="16329"/>
          <a:stretch/>
        </p:blipFill>
        <p:spPr>
          <a:xfrm>
            <a:off x="2395772" y="1170911"/>
            <a:ext cx="324036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8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2123728" y="4293096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What did</a:t>
            </a:r>
            <a:r>
              <a:rPr lang="en-GB" sz="2400" baseline="0" dirty="0" smtClean="0">
                <a:latin typeface="Comic Sans MS" pitchFamily="66" charset="0"/>
              </a:rPr>
              <a:t> you learn today? What did you find tricky? What can we do next time?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2123728" y="1327090"/>
            <a:ext cx="6768752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Plenary</a:t>
            </a:r>
          </a:p>
        </p:txBody>
      </p:sp>
      <p:pic>
        <p:nvPicPr>
          <p:cNvPr id="6" name="Picture 5" descr="\\WGA-STH-FS1\STHLeadership$\dmoosajee\My Pictures\twitter plenary.png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50"/>
          <a:stretch/>
        </p:blipFill>
        <p:spPr bwMode="auto">
          <a:xfrm>
            <a:off x="2123729" y="2250392"/>
            <a:ext cx="6768752" cy="15795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2357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516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Monday, 21 August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Binomial Expansion</a:t>
            </a:r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Monday, 21 August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51720" y="5949281"/>
            <a:ext cx="6903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 smtClean="0">
                <a:latin typeface="Comic Sans MS" pitchFamily="66" charset="0"/>
              </a:rPr>
              <a:t>Keywords</a:t>
            </a:r>
          </a:p>
          <a:p>
            <a:r>
              <a:rPr lang="en-GB" sz="1600" dirty="0" smtClean="0">
                <a:latin typeface="Comic Sans MS" pitchFamily="66" charset="0"/>
              </a:rPr>
              <a:t>Polynomial, binomial,</a:t>
            </a:r>
            <a:r>
              <a:rPr lang="en-GB" sz="1600" baseline="0" dirty="0" smtClean="0">
                <a:latin typeface="Comic Sans MS" pitchFamily="66" charset="0"/>
              </a:rPr>
              <a:t> expansion, expression, term, index (indices), Pascal’s triangle, coefficient, factorial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itchFamily="66" charset="0"/>
              </a:rPr>
              <a:t>Lesson Objectives</a:t>
            </a:r>
            <a:r>
              <a:rPr lang="en-GB" sz="1600" dirty="0" smtClean="0">
                <a:latin typeface="Comic Sans MS" pitchFamily="66" charset="0"/>
              </a:rPr>
              <a:t>: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Developing students will be able to expand</a:t>
            </a:r>
            <a:r>
              <a:rPr lang="en-GB" sz="1400" baseline="0" dirty="0" smtClean="0">
                <a:latin typeface="Comic Sans MS" pitchFamily="66" charset="0"/>
              </a:rPr>
              <a:t> binomials using Pascal’s triangle.</a:t>
            </a:r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Secure students will be able to use factorial notation to calculate coefficients of given terms of a</a:t>
            </a:r>
            <a:r>
              <a:rPr lang="en-GB" sz="1400" baseline="0" dirty="0" smtClean="0">
                <a:latin typeface="Comic Sans MS" pitchFamily="66" charset="0"/>
              </a:rPr>
              <a:t> binomial expansion.</a:t>
            </a:r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Excelling students will be able to</a:t>
            </a:r>
            <a:r>
              <a:rPr lang="en-GB" sz="1400" baseline="0" dirty="0" smtClean="0">
                <a:latin typeface="Comic Sans MS" pitchFamily="66" charset="0"/>
              </a:rPr>
              <a:t> solve problems involving binomial expansion.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Binomial Expansion</a:t>
            </a:r>
            <a:endParaRPr lang="en-GB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  <p:sldLayoutId id="2147483668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Starter</a:t>
            </a:r>
            <a:endParaRPr lang="en-GB" sz="2000" b="1" u="sng" dirty="0" smtClean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Expand the following: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(x + 4)²</a:t>
            </a:r>
          </a:p>
          <a:p>
            <a:pPr marL="342900" indent="-342900">
              <a:buFont typeface="+mj-lt"/>
              <a:buAutoNum type="arabicPeriod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(a – 3)³</a:t>
            </a:r>
          </a:p>
          <a:p>
            <a:pPr marL="342900" indent="-342900">
              <a:buFont typeface="+mj-lt"/>
              <a:buAutoNum type="arabicPeriod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>
                <a:latin typeface="Comic Sans MS" panose="030F0702030302020204" pitchFamily="66" charset="0"/>
              </a:rPr>
              <a:t>(2x + y)³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7420" y="2417405"/>
            <a:ext cx="371928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= x² + 8x + 16</a:t>
            </a:r>
          </a:p>
          <a:p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= a³ - 9a² - 9a – 27</a:t>
            </a:r>
          </a:p>
          <a:p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= 8x³ + 12x²y + 6xy² + y³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05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24744"/>
                <a:ext cx="6768752" cy="2259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u="sng" dirty="0" smtClean="0">
                    <a:latin typeface="Comic Sans MS" panose="030F0702030302020204" pitchFamily="66" charset="0"/>
                  </a:rPr>
                  <a:t>Factorial Notation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>
                    <a:latin typeface="Comic Sans MS" panose="030F0702030302020204" pitchFamily="66" charset="0"/>
                  </a:rPr>
                  <a:t>The number of ways of choosing r items from a group of n items is written as </a:t>
                </a:r>
                <a:r>
                  <a:rPr lang="en-GB" sz="2000" baseline="30000" dirty="0" err="1" smtClean="0">
                    <a:latin typeface="Comic Sans MS" panose="030F0702030302020204" pitchFamily="66" charset="0"/>
                  </a:rPr>
                  <a:t>n</a:t>
                </a:r>
                <a:r>
                  <a:rPr lang="en-GB" sz="2000" dirty="0" err="1" smtClean="0">
                    <a:latin typeface="Comic Sans MS" panose="030F0702030302020204" pitchFamily="66" charset="0"/>
                  </a:rPr>
                  <a:t>C</a:t>
                </a:r>
                <a:r>
                  <a:rPr lang="en-GB" sz="2000" baseline="-25000" dirty="0" err="1" smtClean="0">
                    <a:latin typeface="Comic Sans MS" panose="030F0702030302020204" pitchFamily="66" charset="0"/>
                  </a:rPr>
                  <a:t>r</a:t>
                </a:r>
                <a:r>
                  <a:rPr lang="en-GB" sz="2000" dirty="0" smtClean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baseline="30000" dirty="0" err="1" smtClean="0">
                    <a:latin typeface="Comic Sans MS" panose="030F0702030302020204" pitchFamily="66" charset="0"/>
                  </a:rPr>
                  <a:t>n</a:t>
                </a:r>
                <a:r>
                  <a:rPr lang="en-GB" sz="2000" dirty="0" err="1" smtClean="0">
                    <a:latin typeface="Comic Sans MS" panose="030F0702030302020204" pitchFamily="66" charset="0"/>
                  </a:rPr>
                  <a:t>C</a:t>
                </a:r>
                <a:r>
                  <a:rPr lang="en-GB" sz="2000" baseline="-25000" dirty="0" err="1" smtClean="0">
                    <a:latin typeface="Comic Sans MS" panose="030F0702030302020204" pitchFamily="66" charset="0"/>
                  </a:rPr>
                  <a:t>r</a:t>
                </a:r>
                <a:r>
                  <a:rPr lang="en-GB" sz="2000" dirty="0" smtClean="0"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 smtClean="0"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2259016"/>
              </a:xfrm>
              <a:prstGeom prst="rect">
                <a:avLst/>
              </a:prstGeom>
              <a:blipFill>
                <a:blip r:embed="rId2"/>
                <a:stretch>
                  <a:fillRect l="-900" t="-16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Callout 2"/>
          <p:cNvSpPr/>
          <p:nvPr/>
        </p:nvSpPr>
        <p:spPr>
          <a:xfrm>
            <a:off x="6156176" y="2564904"/>
            <a:ext cx="2520280" cy="720080"/>
          </a:xfrm>
          <a:prstGeom prst="wedgeEllipseCallout">
            <a:avLst>
              <a:gd name="adj1" fmla="val -63613"/>
              <a:gd name="adj2" fmla="val -3795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We say, 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“n choose r”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37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51520" y="1196752"/>
                <a:ext cx="8136904" cy="1861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 smtClean="0">
                    <a:latin typeface="Comic Sans MS" panose="030F0702030302020204" pitchFamily="66" charset="0"/>
                  </a:rPr>
                  <a:t>Examples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>
                    <a:latin typeface="Comic Sans MS" panose="030F0702030302020204" pitchFamily="66" charset="0"/>
                  </a:rPr>
                  <a:t>Without using a calculator, work out: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</a:t>
                </a:r>
                <a:r>
                  <a:rPr lang="en-GB" sz="2000" dirty="0" smtClean="0">
                    <a:latin typeface="Comic Sans MS" panose="030F0702030302020204" pitchFamily="66" charset="0"/>
                  </a:rPr>
                  <a:t>				</a:t>
                </a:r>
                <a:r>
                  <a:rPr lang="en-GB" sz="2000" baseline="30000" dirty="0" smtClean="0">
                    <a:latin typeface="Comic Sans MS" panose="030F0702030302020204" pitchFamily="66" charset="0"/>
                  </a:rPr>
                  <a:t>6</a:t>
                </a:r>
                <a:r>
                  <a:rPr lang="en-GB" sz="2000" dirty="0" smtClean="0">
                    <a:latin typeface="Comic Sans MS" panose="030F0702030302020204" pitchFamily="66" charset="0"/>
                  </a:rPr>
                  <a:t>C</a:t>
                </a:r>
                <a:r>
                  <a:rPr lang="en-GB" sz="2000" baseline="-25000" dirty="0" smtClean="0">
                    <a:latin typeface="Comic Sans MS" panose="030F0702030302020204" pitchFamily="66" charset="0"/>
                  </a:rPr>
                  <a:t>3</a:t>
                </a:r>
                <a:endParaRPr lang="en-GB" sz="2000" baseline="-25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96752"/>
                <a:ext cx="8136904" cy="1861151"/>
              </a:xfrm>
              <a:prstGeom prst="rect">
                <a:avLst/>
              </a:prstGeom>
              <a:blipFill>
                <a:blip r:embed="rId2"/>
                <a:stretch>
                  <a:fillRect l="-749" t="-16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27584" y="2420888"/>
                <a:ext cx="1004249" cy="519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420888"/>
                <a:ext cx="1004249" cy="519886"/>
              </a:xfrm>
              <a:prstGeom prst="rect">
                <a:avLst/>
              </a:prstGeom>
              <a:blipFill>
                <a:blip r:embed="rId3"/>
                <a:stretch>
                  <a:fillRect l="-5488" b="-2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905772" y="2420888"/>
                <a:ext cx="823944" cy="4855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120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24 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1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772" y="2420888"/>
                <a:ext cx="823944" cy="485518"/>
              </a:xfrm>
              <a:prstGeom prst="rect">
                <a:avLst/>
              </a:prstGeom>
              <a:blipFill>
                <a:blip r:embed="rId4"/>
                <a:stretch>
                  <a:fillRect l="-666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729716" y="2537074"/>
            <a:ext cx="511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5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470068" y="2420888"/>
                <a:ext cx="1004249" cy="519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068" y="2420888"/>
                <a:ext cx="1004249" cy="519886"/>
              </a:xfrm>
              <a:prstGeom prst="rect">
                <a:avLst/>
              </a:prstGeom>
              <a:blipFill>
                <a:blip r:embed="rId5"/>
                <a:stretch>
                  <a:fillRect l="-4848" b="-2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548256" y="2420888"/>
                <a:ext cx="726161" cy="4857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720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6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256" y="2420888"/>
                <a:ext cx="726161" cy="485774"/>
              </a:xfrm>
              <a:prstGeom prst="rect">
                <a:avLst/>
              </a:prstGeom>
              <a:blipFill>
                <a:blip r:embed="rId6"/>
                <a:stretch>
                  <a:fillRect l="-6723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372200" y="2537074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20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1520" y="3199966"/>
                <a:ext cx="8136904" cy="1225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>
                    <a:latin typeface="Comic Sans MS" panose="030F0702030302020204" pitchFamily="66" charset="0"/>
                  </a:rPr>
                  <a:t>Use a calculator to work out: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</a:t>
                </a:r>
                <a:r>
                  <a:rPr lang="en-GB" sz="2000" dirty="0" smtClean="0">
                    <a:latin typeface="Comic Sans MS" panose="030F0702030302020204" pitchFamily="66" charset="0"/>
                  </a:rPr>
                  <a:t>				</a:t>
                </a:r>
                <a:r>
                  <a:rPr lang="en-GB" sz="2000" baseline="30000" dirty="0" smtClean="0">
                    <a:latin typeface="Comic Sans MS" panose="030F0702030302020204" pitchFamily="66" charset="0"/>
                  </a:rPr>
                  <a:t>8</a:t>
                </a:r>
                <a:r>
                  <a:rPr lang="en-GB" sz="2000" dirty="0" smtClean="0">
                    <a:latin typeface="Comic Sans MS" panose="030F0702030302020204" pitchFamily="66" charset="0"/>
                  </a:rPr>
                  <a:t>C</a:t>
                </a:r>
                <a:r>
                  <a:rPr lang="en-GB" sz="2000" baseline="-25000" dirty="0">
                    <a:latin typeface="Comic Sans MS" panose="030F0702030302020204" pitchFamily="66" charset="0"/>
                  </a:rPr>
                  <a:t>6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199966"/>
                <a:ext cx="8136904" cy="1225335"/>
              </a:xfrm>
              <a:prstGeom prst="rect">
                <a:avLst/>
              </a:prstGeom>
              <a:blipFill>
                <a:blip r:embed="rId7"/>
                <a:stretch>
                  <a:fillRect l="-749" t="-29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827584" y="3912707"/>
            <a:ext cx="615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15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70068" y="3912707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= 28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19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23728" y="1124744"/>
                <a:ext cx="6768752" cy="2733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mic Sans MS" panose="030F0702030302020204" pitchFamily="66" charset="0"/>
                  </a:rPr>
                  <a:t>The binomial expansion is:</a:t>
                </a:r>
              </a:p>
              <a:p>
                <a:endParaRPr lang="en-GB" dirty="0">
                  <a:latin typeface="Comic Sans MS" panose="030F0702030302020204" pitchFamily="66" charset="0"/>
                </a:endParaRPr>
              </a:p>
              <a:p>
                <a:r>
                  <a:rPr lang="en-GB" dirty="0" smtClean="0">
                    <a:latin typeface="Comic Sans MS" panose="030F0702030302020204" pitchFamily="66" charset="0"/>
                  </a:rPr>
                  <a:t>(a + b)</a:t>
                </a:r>
                <a:r>
                  <a:rPr lang="en-GB" baseline="30000" dirty="0" smtClean="0">
                    <a:latin typeface="Comic Sans MS" panose="030F0702030302020204" pitchFamily="66" charset="0"/>
                  </a:rPr>
                  <a:t>n</a:t>
                </a:r>
                <a:r>
                  <a:rPr lang="en-GB" dirty="0" smtClean="0">
                    <a:latin typeface="Comic Sans MS" panose="030F0702030302020204" pitchFamily="66" charset="0"/>
                  </a:rPr>
                  <a:t> = a</a:t>
                </a:r>
                <a:r>
                  <a:rPr lang="en-GB" baseline="30000" dirty="0" smtClean="0">
                    <a:latin typeface="Comic Sans MS" panose="030F0702030302020204" pitchFamily="66" charset="0"/>
                  </a:rPr>
                  <a:t>n</a:t>
                </a:r>
                <a:r>
                  <a:rPr lang="en-GB" dirty="0" smtClean="0">
                    <a:latin typeface="Comic Sans MS" panose="030F0702030302020204" pitchFamily="66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latin typeface="Comic Sans MS" panose="030F0702030302020204" pitchFamily="66" charset="0"/>
                  </a:rPr>
                  <a:t>a</a:t>
                </a:r>
                <a:r>
                  <a:rPr lang="en-GB" baseline="30000" dirty="0" smtClean="0">
                    <a:latin typeface="Comic Sans MS" panose="030F0702030302020204" pitchFamily="66" charset="0"/>
                  </a:rPr>
                  <a:t>n-1</a:t>
                </a:r>
                <a:r>
                  <a:rPr lang="en-GB" dirty="0" smtClean="0">
                    <a:latin typeface="Comic Sans MS" panose="030F0702030302020204" pitchFamily="66" charset="0"/>
                  </a:rPr>
                  <a:t>b 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latin typeface="Comic Sans MS" panose="030F0702030302020204" pitchFamily="66" charset="0"/>
                  </a:rPr>
                  <a:t>a</a:t>
                </a:r>
                <a:r>
                  <a:rPr lang="en-GB" baseline="30000" dirty="0" smtClean="0">
                    <a:latin typeface="Comic Sans MS" panose="030F0702030302020204" pitchFamily="66" charset="0"/>
                  </a:rPr>
                  <a:t>n-2</a:t>
                </a:r>
                <a:r>
                  <a:rPr lang="en-GB" dirty="0" smtClean="0">
                    <a:latin typeface="Comic Sans MS" panose="030F0702030302020204" pitchFamily="66" charset="0"/>
                  </a:rPr>
                  <a:t>b</a:t>
                </a:r>
                <a:r>
                  <a:rPr lang="en-GB" baseline="30000" dirty="0" smtClean="0">
                    <a:latin typeface="Comic Sans MS" panose="030F0702030302020204" pitchFamily="66" charset="0"/>
                  </a:rPr>
                  <a:t>2</a:t>
                </a:r>
                <a:r>
                  <a:rPr lang="en-GB" dirty="0" smtClean="0">
                    <a:latin typeface="Comic Sans MS" panose="030F0702030302020204" pitchFamily="66" charset="0"/>
                  </a:rPr>
                  <a:t> + …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latin typeface="Comic Sans MS" panose="030F0702030302020204" pitchFamily="66" charset="0"/>
                  </a:rPr>
                  <a:t>a</a:t>
                </a:r>
                <a:r>
                  <a:rPr lang="en-GB" baseline="30000" dirty="0" smtClean="0">
                    <a:latin typeface="Comic Sans MS" panose="030F0702030302020204" pitchFamily="66" charset="0"/>
                  </a:rPr>
                  <a:t>n-</a:t>
                </a:r>
                <a:r>
                  <a:rPr lang="en-GB" baseline="30000" dirty="0" err="1" smtClean="0">
                    <a:latin typeface="Comic Sans MS" panose="030F0702030302020204" pitchFamily="66" charset="0"/>
                  </a:rPr>
                  <a:t>r</a:t>
                </a:r>
                <a:r>
                  <a:rPr lang="en-GB" dirty="0" err="1" smtClean="0">
                    <a:latin typeface="Comic Sans MS" panose="030F0702030302020204" pitchFamily="66" charset="0"/>
                  </a:rPr>
                  <a:t>b</a:t>
                </a:r>
                <a:r>
                  <a:rPr lang="en-GB" baseline="30000" dirty="0" err="1" smtClean="0">
                    <a:latin typeface="Comic Sans MS" panose="030F0702030302020204" pitchFamily="66" charset="0"/>
                  </a:rPr>
                  <a:t>r</a:t>
                </a:r>
                <a:r>
                  <a:rPr lang="en-GB" dirty="0" smtClean="0">
                    <a:latin typeface="Comic Sans MS" panose="030F0702030302020204" pitchFamily="66" charset="0"/>
                  </a:rPr>
                  <a:t> + … + </a:t>
                </a:r>
                <a:r>
                  <a:rPr lang="en-GB" dirty="0" err="1" smtClean="0">
                    <a:latin typeface="Comic Sans MS" panose="030F0702030302020204" pitchFamily="66" charset="0"/>
                  </a:rPr>
                  <a:t>b</a:t>
                </a:r>
                <a:r>
                  <a:rPr lang="en-GB" baseline="30000" dirty="0" err="1" smtClean="0">
                    <a:latin typeface="Comic Sans MS" panose="030F0702030302020204" pitchFamily="66" charset="0"/>
                  </a:rPr>
                  <a:t>n</a:t>
                </a:r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endParaRPr lang="en-GB" dirty="0" smtClean="0">
                  <a:latin typeface="Comic Sans MS" panose="030F0702030302020204" pitchFamily="66" charset="0"/>
                </a:endParaRPr>
              </a:p>
              <a:p>
                <a:endParaRPr lang="en-GB" dirty="0">
                  <a:latin typeface="Comic Sans MS" panose="030F0702030302020204" pitchFamily="66" charset="0"/>
                </a:endParaRPr>
              </a:p>
              <a:p>
                <a:r>
                  <a:rPr lang="en-GB" dirty="0" smtClean="0">
                    <a:latin typeface="Comic Sans MS" panose="030F0702030302020204" pitchFamily="66" charset="0"/>
                  </a:rPr>
                  <a:t>Where </a:t>
                </a:r>
                <a:r>
                  <a:rPr lang="en-GB" baseline="30000" dirty="0">
                    <a:latin typeface="Comic Sans MS" panose="030F0702030302020204" pitchFamily="66" charset="0"/>
                  </a:rPr>
                  <a:t>n</a:t>
                </a:r>
                <a:r>
                  <a:rPr lang="en-GB" dirty="0" err="1">
                    <a:latin typeface="Comic Sans MS" panose="030F0702030302020204" pitchFamily="66" charset="0"/>
                  </a:rPr>
                  <a:t>C</a:t>
                </a:r>
                <a:r>
                  <a:rPr lang="en-GB" baseline="-25000" dirty="0" err="1">
                    <a:latin typeface="Comic Sans MS" panose="030F0702030302020204" pitchFamily="66" charset="0"/>
                  </a:rPr>
                  <a:t>r</a:t>
                </a:r>
                <a:r>
                  <a:rPr lang="en-GB" dirty="0"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!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endParaRPr lang="en-GB" dirty="0" smtClean="0">
                  <a:latin typeface="Comic Sans MS" panose="030F0702030302020204" pitchFamily="66" charset="0"/>
                </a:endParaRPr>
              </a:p>
              <a:p>
                <a:endParaRPr lang="en-GB" dirty="0">
                  <a:latin typeface="Comic Sans MS" panose="030F0702030302020204" pitchFamily="66" charset="0"/>
                </a:endParaRPr>
              </a:p>
              <a:p>
                <a:r>
                  <a:rPr lang="en-GB" dirty="0" smtClean="0">
                    <a:latin typeface="Comic Sans MS" panose="030F0702030302020204" pitchFamily="66" charset="0"/>
                  </a:rPr>
                  <a:t>We can use this to expand brackets, using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</a:t>
                </a:r>
                <a:r>
                  <a:rPr lang="en-GB" dirty="0" smtClean="0">
                    <a:latin typeface="Comic Sans MS" panose="030F0702030302020204" pitchFamily="66" charset="0"/>
                  </a:rPr>
                  <a:t>to calculate the coefficients.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2733954"/>
              </a:xfrm>
              <a:prstGeom prst="rect">
                <a:avLst/>
              </a:prstGeom>
              <a:blipFill>
                <a:blip r:embed="rId2"/>
                <a:stretch>
                  <a:fillRect l="-720" t="-1116" b="-2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737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67544" y="2436981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0      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 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    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    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3</a:t>
            </a:r>
            <a:endParaRPr lang="en-GB" sz="2000" baseline="30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544" y="2444160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             +                    +                      + </a:t>
            </a:r>
            <a:endParaRPr lang="en-GB" sz="20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196752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anose="030F0702030302020204" pitchFamily="66" charset="0"/>
              </a:rPr>
              <a:t>Example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Find the first four terms in the binomial expansion of (2x + 1)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7016" y="2348880"/>
                <a:ext cx="8496944" cy="576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      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  </a:t>
                </a:r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016" y="2348880"/>
                <a:ext cx="8496944" cy="5763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72618" y="2444160"/>
            <a:ext cx="8491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9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   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8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    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7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    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6</a:t>
            </a:r>
            <a:endParaRPr lang="en-GB" sz="2000" baseline="30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2090" y="3061657"/>
            <a:ext cx="8491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=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 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9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0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+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9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8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+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7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+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84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6 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3</a:t>
            </a:r>
            <a:endParaRPr lang="en-GB" sz="2000" baseline="30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2090" y="3598232"/>
            <a:ext cx="8491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= 512x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9</a:t>
            </a:r>
            <a:r>
              <a:rPr lang="en-GB" sz="2000" dirty="0" smtClean="0">
                <a:latin typeface="Comic Sans MS" panose="030F0702030302020204" pitchFamily="66" charset="0"/>
              </a:rPr>
              <a:t> + 2304x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8</a:t>
            </a:r>
            <a:r>
              <a:rPr lang="en-GB" sz="2000" dirty="0" smtClean="0">
                <a:latin typeface="Comic Sans MS" panose="030F0702030302020204" pitchFamily="66" charset="0"/>
              </a:rPr>
              <a:t> + 4608x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7</a:t>
            </a:r>
            <a:r>
              <a:rPr lang="en-GB" sz="2000" dirty="0" smtClean="0">
                <a:latin typeface="Comic Sans MS" panose="030F0702030302020204" pitchFamily="66" charset="0"/>
              </a:rPr>
              <a:t> + 5376x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6</a:t>
            </a:r>
            <a:endParaRPr lang="en-GB" sz="2000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9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4" grpId="0"/>
      <p:bldP spid="15" grpId="0"/>
      <p:bldP spid="19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12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196752"/>
            <a:ext cx="64087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Answers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1a.	a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 + 8a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 + 24a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 + 32a + 32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b.	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5</a:t>
            </a:r>
            <a:r>
              <a:rPr lang="en-GB" sz="2000" dirty="0" smtClean="0">
                <a:latin typeface="Comic Sans MS" panose="030F0702030302020204" pitchFamily="66" charset="0"/>
              </a:rPr>
              <a:t> – 15x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 + 90x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 – 270x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 + 405x – 243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c.	8x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 – 36x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 + 54x – 27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2a.	160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b.	8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 c.	-96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3a.	4096 + 6144x + 3840x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 </a:t>
            </a:r>
            <a:r>
              <a:rPr lang="en-GB" sz="2000" dirty="0" smtClean="0">
                <a:latin typeface="Comic Sans MS" panose="030F0702030302020204" pitchFamily="66" charset="0"/>
              </a:rPr>
              <a:t>+ 1280x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  b.	1 – 14x + 84x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 – 280x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  c.	16 + 160x + 600x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 + 1000x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  d.	1 + 4x + 7x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 + 7x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endParaRPr lang="en-GB" sz="2000" dirty="0" smtClean="0">
              <a:latin typeface="Comic Sans MS" panose="030F0702030302020204" pitchFamily="66" charset="0"/>
            </a:endParaRP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4.	b = -2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152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11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Pascal’s Triangle</a:t>
            </a:r>
            <a:endParaRPr lang="en-GB" sz="2000" b="1" u="sng" dirty="0" smtClean="0">
              <a:latin typeface="Comic Sans MS" panose="030F0702030302020204" pitchFamily="66" charset="0"/>
            </a:endParaRP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	1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	2	1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	3	3	1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	4	6	4	1</a:t>
            </a:r>
          </a:p>
          <a:p>
            <a:pPr algn="ctr"/>
            <a:endParaRPr lang="en-GB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What will the next two rows look like?</a:t>
            </a:r>
          </a:p>
          <a:p>
            <a:pPr algn="ctr"/>
            <a:endParaRPr lang="en-GB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Why?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12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anose="030F0702030302020204" pitchFamily="66" charset="0"/>
              </a:rPr>
              <a:t>Pascal’s Triangle</a:t>
            </a:r>
            <a:endParaRPr lang="en-GB" sz="2000" b="1" u="sng" dirty="0" smtClean="0">
              <a:latin typeface="Comic Sans MS" panose="030F0702030302020204" pitchFamily="66" charset="0"/>
            </a:endParaRP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	1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	2	1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	3	3	1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1	4	6	4	1</a:t>
            </a:r>
          </a:p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	5	10	10	5	1</a:t>
            </a:r>
          </a:p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	6	15	20	15	20	1</a:t>
            </a:r>
          </a:p>
          <a:p>
            <a:pPr algn="ctr"/>
            <a:endParaRPr lang="en-GB" sz="20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We can use this to expand binomials.</a:t>
            </a:r>
          </a:p>
        </p:txBody>
      </p:sp>
    </p:spTree>
    <p:extLst>
      <p:ext uri="{BB962C8B-B14F-4D97-AF65-F5344CB8AC3E}">
        <p14:creationId xmlns:p14="http://schemas.microsoft.com/office/powerpoint/2010/main" val="249080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1700808"/>
            <a:ext cx="5760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A special type of polynomial is produced when a  binomial (</a:t>
            </a:r>
            <a:r>
              <a:rPr lang="en-GB" sz="2000" dirty="0" err="1" smtClean="0">
                <a:latin typeface="Comic Sans MS" panose="030F0702030302020204" pitchFamily="66" charset="0"/>
              </a:rPr>
              <a:t>ie</a:t>
            </a:r>
            <a:r>
              <a:rPr lang="en-GB" sz="2000" dirty="0" smtClean="0">
                <a:latin typeface="Comic Sans MS" panose="030F0702030302020204" pitchFamily="66" charset="0"/>
              </a:rPr>
              <a:t>. two part) expression such as 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(a + b) is raised to a power. 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The resulting polynomial is called a </a:t>
            </a:r>
            <a:r>
              <a:rPr lang="en-GB" sz="2000" b="1" u="sng" dirty="0" smtClean="0">
                <a:latin typeface="Comic Sans MS" panose="030F0702030302020204" pitchFamily="66" charset="0"/>
              </a:rPr>
              <a:t>binomial expansion</a:t>
            </a:r>
            <a:r>
              <a:rPr lang="en-GB" sz="2000" dirty="0" smtClean="0">
                <a:latin typeface="Comic Sans MS" panose="030F0702030302020204" pitchFamily="66" charset="0"/>
              </a:rPr>
              <a:t>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Example: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(x + 5)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 = 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 + 20x³ + 150x² + 500x + 625 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75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96752"/>
            <a:ext cx="15841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(x + y)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0</a:t>
            </a:r>
            <a:r>
              <a:rPr lang="en-GB" sz="2000" dirty="0" smtClean="0">
                <a:latin typeface="Comic Sans MS" panose="030F0702030302020204" pitchFamily="66" charset="0"/>
              </a:rPr>
              <a:t> =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(x + </a:t>
            </a:r>
            <a:r>
              <a:rPr lang="en-GB" sz="2000" dirty="0" smtClean="0">
                <a:latin typeface="Comic Sans MS" panose="030F0702030302020204" pitchFamily="66" charset="0"/>
              </a:rPr>
              <a:t>y)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=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(x + </a:t>
            </a:r>
            <a:r>
              <a:rPr lang="en-GB" sz="2000" dirty="0" smtClean="0">
                <a:latin typeface="Comic Sans MS" panose="030F0702030302020204" pitchFamily="66" charset="0"/>
              </a:rPr>
              <a:t>y)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=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(x + </a:t>
            </a:r>
            <a:r>
              <a:rPr lang="en-GB" sz="2000" dirty="0" smtClean="0">
                <a:latin typeface="Comic Sans MS" panose="030F0702030302020204" pitchFamily="66" charset="0"/>
              </a:rPr>
              <a:t>y)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=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(x + </a:t>
            </a:r>
            <a:r>
              <a:rPr lang="en-GB" sz="2000" dirty="0" smtClean="0">
                <a:latin typeface="Comic Sans MS" panose="030F0702030302020204" pitchFamily="66" charset="0"/>
              </a:rPr>
              <a:t>y)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 =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1196752"/>
            <a:ext cx="69847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1</a:t>
            </a:r>
          </a:p>
          <a:p>
            <a:pPr>
              <a:lnSpc>
                <a:spcPct val="20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x </a:t>
            </a:r>
            <a:r>
              <a:rPr lang="en-GB" sz="2000" dirty="0">
                <a:latin typeface="Comic Sans MS" panose="030F0702030302020204" pitchFamily="66" charset="0"/>
              </a:rPr>
              <a:t>+ </a:t>
            </a:r>
            <a:r>
              <a:rPr lang="en-GB" sz="2000" dirty="0" smtClean="0">
                <a:latin typeface="Comic Sans MS" panose="030F0702030302020204" pitchFamily="66" charset="0"/>
              </a:rPr>
              <a:t>y</a:t>
            </a:r>
            <a:endParaRPr lang="en-GB" sz="2000" dirty="0"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x² + 2xy + y²</a:t>
            </a:r>
            <a:endParaRPr lang="en-GB" sz="2000" dirty="0"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x³ +3x²y + 3xy² + y³</a:t>
            </a:r>
            <a:endParaRPr lang="en-GB" sz="2000" dirty="0"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 + 4x³y + 6x²y² + 4xy³ + y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endParaRPr lang="en-GB" sz="2000" baseline="30000" dirty="0">
              <a:latin typeface="Comic Sans MS" panose="030F0702030302020204" pitchFamily="66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3203848" y="1484784"/>
            <a:ext cx="1872208" cy="720080"/>
          </a:xfrm>
          <a:prstGeom prst="cloudCallout">
            <a:avLst>
              <a:gd name="adj1" fmla="val -91325"/>
              <a:gd name="adj2" fmla="val -2053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Why?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4454828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What will the next two lines look like?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Explain your reasoning to a peer.</a:t>
            </a:r>
          </a:p>
        </p:txBody>
      </p:sp>
    </p:spTree>
    <p:extLst>
      <p:ext uri="{BB962C8B-B14F-4D97-AF65-F5344CB8AC3E}">
        <p14:creationId xmlns:p14="http://schemas.microsoft.com/office/powerpoint/2010/main" val="137352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96752"/>
            <a:ext cx="1584176" cy="4311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(x + y)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0</a:t>
            </a:r>
            <a:r>
              <a:rPr lang="en-GB" sz="2000" dirty="0" smtClean="0">
                <a:latin typeface="Comic Sans MS" panose="030F0702030302020204" pitchFamily="66" charset="0"/>
              </a:rPr>
              <a:t> =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(x + </a:t>
            </a:r>
            <a:r>
              <a:rPr lang="en-GB" sz="2000" dirty="0" smtClean="0">
                <a:latin typeface="Comic Sans MS" panose="030F0702030302020204" pitchFamily="66" charset="0"/>
              </a:rPr>
              <a:t>y)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=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(x + </a:t>
            </a:r>
            <a:r>
              <a:rPr lang="en-GB" sz="2000" dirty="0" smtClean="0">
                <a:latin typeface="Comic Sans MS" panose="030F0702030302020204" pitchFamily="66" charset="0"/>
              </a:rPr>
              <a:t>y)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=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(x + </a:t>
            </a:r>
            <a:r>
              <a:rPr lang="en-GB" sz="2000" dirty="0" smtClean="0">
                <a:latin typeface="Comic Sans MS" panose="030F0702030302020204" pitchFamily="66" charset="0"/>
              </a:rPr>
              <a:t>y)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=</a:t>
            </a:r>
          </a:p>
          <a:p>
            <a:pPr>
              <a:lnSpc>
                <a:spcPct val="20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(x + </a:t>
            </a:r>
            <a:r>
              <a:rPr lang="en-GB" sz="2000" dirty="0" smtClean="0">
                <a:latin typeface="Comic Sans MS" panose="030F0702030302020204" pitchFamily="66" charset="0"/>
              </a:rPr>
              <a:t>y)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=</a:t>
            </a:r>
          </a:p>
          <a:p>
            <a:pPr>
              <a:lnSpc>
                <a:spcPct val="200000"/>
              </a:lnSpc>
            </a:pP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(x + 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y)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=</a:t>
            </a:r>
          </a:p>
          <a:p>
            <a:pPr>
              <a:lnSpc>
                <a:spcPct val="200000"/>
              </a:lnSpc>
            </a:pP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(x + 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y)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=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1196752"/>
            <a:ext cx="6984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1</a:t>
            </a:r>
          </a:p>
          <a:p>
            <a:pPr>
              <a:lnSpc>
                <a:spcPct val="20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x </a:t>
            </a:r>
            <a:r>
              <a:rPr lang="en-GB" sz="2000" dirty="0">
                <a:latin typeface="Comic Sans MS" panose="030F0702030302020204" pitchFamily="66" charset="0"/>
              </a:rPr>
              <a:t>+ </a:t>
            </a:r>
            <a:r>
              <a:rPr lang="en-GB" sz="2000" dirty="0" smtClean="0">
                <a:latin typeface="Comic Sans MS" panose="030F0702030302020204" pitchFamily="66" charset="0"/>
              </a:rPr>
              <a:t>y</a:t>
            </a:r>
            <a:endParaRPr lang="en-GB" sz="2000" dirty="0"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x² + 2xy + y²</a:t>
            </a:r>
            <a:endParaRPr lang="en-GB" sz="2000" dirty="0"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en-GB" sz="2000" dirty="0" smtClean="0">
                <a:latin typeface="Comic Sans MS" panose="030F0702030302020204" pitchFamily="66" charset="0"/>
              </a:rPr>
              <a:t>x³ +3x²y + 3xy² + y³</a:t>
            </a:r>
            <a:endParaRPr lang="en-GB" sz="2000" dirty="0"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en-GB" sz="2000" dirty="0">
                <a:latin typeface="Comic Sans MS" panose="030F0702030302020204" pitchFamily="66" charset="0"/>
              </a:rPr>
              <a:t>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 + 4x³y + 6x²y² + 4xy³ + y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endParaRPr lang="en-GB" sz="2000" baseline="30000" dirty="0"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+ 5x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 + 10x³y² + 10x²y³ + 5xy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+ y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endParaRPr lang="en-GB" sz="2000" b="1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+ 6x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 + 15x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y² + 20x³y³ + 15x²y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+ 6xy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  <a:r>
              <a:rPr lang="en-GB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+ y</a:t>
            </a:r>
            <a:r>
              <a:rPr lang="en-GB" sz="2000" b="1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endParaRPr lang="en-GB" sz="2000" b="1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86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70386" y="4504830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                +                    +                     +                   +      </a:t>
            </a:r>
            <a:endParaRPr lang="en-GB" sz="20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196752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anose="030F0702030302020204" pitchFamily="66" charset="0"/>
              </a:rPr>
              <a:t>Examples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Write the expansion of (2x + 1)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5</a:t>
            </a:r>
            <a:endParaRPr lang="en-GB" sz="2000" baseline="300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492896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1                5                10                10                5                1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864" y="2492896"/>
            <a:ext cx="8491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5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 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(2x)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0</a:t>
            </a:r>
            <a:endParaRPr lang="en-GB" sz="2000" baseline="30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6446" y="2492896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0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 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 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  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1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5</a:t>
            </a:r>
            <a:endParaRPr lang="en-GB" sz="2000" baseline="30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492896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            +                 +                  +                 +                 +</a:t>
            </a:r>
            <a:endParaRPr lang="en-GB" sz="20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4100" y="3843770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Write the expansion of (3x - 2)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endParaRPr lang="en-GB" sz="2000" baseline="300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864" y="3181186"/>
            <a:ext cx="8491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32x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5</a:t>
            </a:r>
            <a:r>
              <a:rPr lang="en-GB" sz="2000" dirty="0" smtClean="0">
                <a:latin typeface="Comic Sans MS" panose="030F0702030302020204" pitchFamily="66" charset="0"/>
              </a:rPr>
              <a:t> + 80x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 + 80x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 + 40x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 + 10x + 1</a:t>
            </a:r>
            <a:endParaRPr lang="en-GB" sz="2000" baseline="30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9790" y="4504830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1                    4                    6                    4                    1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4100" y="4504830"/>
            <a:ext cx="8491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(3x)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    (3x)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    (3x)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    (3x)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      (3x)</a:t>
            </a:r>
            <a:r>
              <a:rPr lang="en-GB" sz="2000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0</a:t>
            </a:r>
            <a:endParaRPr lang="en-GB" sz="2000" baseline="300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0386" y="4504830"/>
            <a:ext cx="8491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(-2)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0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(-2)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1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 (-2)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(-2)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               (-2)</a:t>
            </a:r>
            <a:r>
              <a:rPr lang="en-GB" sz="2000" baseline="30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4</a:t>
            </a:r>
            <a:endParaRPr lang="en-GB" sz="2000" baseline="30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0386" y="5165890"/>
            <a:ext cx="8491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81x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4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-</a:t>
            </a:r>
            <a:r>
              <a:rPr lang="en-GB" sz="2000" dirty="0" smtClean="0">
                <a:latin typeface="Comic Sans MS" panose="030F0702030302020204" pitchFamily="66" charset="0"/>
              </a:rPr>
              <a:t> 216x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r>
              <a:rPr lang="en-GB" sz="2000" dirty="0" smtClean="0">
                <a:latin typeface="Comic Sans MS" panose="030F0702030302020204" pitchFamily="66" charset="0"/>
              </a:rPr>
              <a:t> + 216x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  <a:r>
              <a:rPr lang="en-GB" sz="2000" dirty="0" smtClean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-</a:t>
            </a:r>
            <a:r>
              <a:rPr lang="en-GB" sz="2000" dirty="0" smtClean="0">
                <a:latin typeface="Comic Sans MS" panose="030F0702030302020204" pitchFamily="66" charset="0"/>
              </a:rPr>
              <a:t> 96x + 16</a:t>
            </a:r>
            <a:endParaRPr lang="en-GB" sz="2000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46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4" grpId="0"/>
      <p:bldP spid="5" grpId="0"/>
      <p:bldP spid="6" grpId="0"/>
      <p:bldP spid="9" grpId="0"/>
      <p:bldP spid="12" grpId="0"/>
      <p:bldP spid="13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96752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anose="030F0702030302020204" pitchFamily="66" charset="0"/>
              </a:rPr>
              <a:t>Examples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Find the coefficient of x³ in the expansion of (4x - 3)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5</a:t>
            </a:r>
            <a:endParaRPr lang="en-GB" sz="2000" baseline="30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2420888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1                5                10                10                5                1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314096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10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568" y="31409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(4x)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endParaRPr lang="en-GB" sz="2000" baseline="30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03648" y="31409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(-3)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2</a:t>
            </a:r>
            <a:endParaRPr lang="en-GB" sz="2000" baseline="300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1115616" y="3541239"/>
            <a:ext cx="288032" cy="6078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403648" y="3533700"/>
            <a:ext cx="288032" cy="6078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5536" y="4141541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anose="030F0702030302020204" pitchFamily="66" charset="0"/>
              </a:rPr>
              <a:t>Indices of these two terms sum to 5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66886" y="3140968"/>
            <a:ext cx="2261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= (10 x 64 x 9) 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endParaRPr lang="en-GB" sz="2000" baseline="300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27984" y="3133590"/>
            <a:ext cx="2261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= 5760x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3</a:t>
            </a:r>
            <a:endParaRPr lang="en-GB" sz="2000" baseline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81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 smtClean="0">
                <a:latin typeface="Comic Sans MS" panose="030F0702030302020204" pitchFamily="66" charset="0"/>
              </a:rPr>
              <a:t>Factorial Notation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For larger indices, combinations and factorial notation are much quicker than using Pascal’s triangle.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Using factorial notation:</a:t>
            </a:r>
          </a:p>
          <a:p>
            <a:r>
              <a:rPr lang="en-GB" sz="2000" dirty="0" smtClean="0">
                <a:latin typeface="Comic Sans MS" panose="030F0702030302020204" pitchFamily="66" charset="0"/>
              </a:rPr>
              <a:t>4! = 4 x 3 x 2 x 1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By definition, 0! = 1</a:t>
            </a:r>
          </a:p>
        </p:txBody>
      </p:sp>
    </p:spTree>
    <p:extLst>
      <p:ext uri="{BB962C8B-B14F-4D97-AF65-F5344CB8AC3E}">
        <p14:creationId xmlns:p14="http://schemas.microsoft.com/office/powerpoint/2010/main" val="218239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571</Words>
  <Application>Microsoft Office PowerPoint</Application>
  <PresentationFormat>On-screen Show (4:3)</PresentationFormat>
  <Paragraphs>158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Microsoft YaHei</vt:lpstr>
      <vt:lpstr>Arial</vt:lpstr>
      <vt:lpstr>Calibri</vt:lpstr>
      <vt:lpstr>Cambria Math</vt:lpstr>
      <vt:lpstr>Comic Sans MS</vt:lpstr>
      <vt:lpstr>Times New Roman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59</cp:revision>
  <dcterms:created xsi:type="dcterms:W3CDTF">2015-07-01T12:05:39Z</dcterms:created>
  <dcterms:modified xsi:type="dcterms:W3CDTF">2017-08-21T09:57:03Z</dcterms:modified>
</cp:coreProperties>
</file>