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78" r:id="rId3"/>
    <p:sldId id="279" r:id="rId4"/>
    <p:sldId id="280" r:id="rId5"/>
    <p:sldId id="281" r:id="rId6"/>
    <p:sldId id="256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89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5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21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Binomial Expansion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21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Polynomial, binomial,</a:t>
            </a:r>
            <a:r>
              <a:rPr lang="en-GB" sz="1600" baseline="0" dirty="0" smtClean="0">
                <a:latin typeface="Comic Sans MS" pitchFamily="66" charset="0"/>
              </a:rPr>
              <a:t> expansion, expression, term, index (indices), Pascal’s triangle, coefficient, factorial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expand</a:t>
            </a:r>
            <a:r>
              <a:rPr lang="en-GB" sz="1400" baseline="0" dirty="0" smtClean="0">
                <a:latin typeface="Comic Sans MS" pitchFamily="66" charset="0"/>
              </a:rPr>
              <a:t> binomials using Pascal’s triangle.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use factorial notation to calculate coefficients of given terms of a</a:t>
            </a:r>
            <a:r>
              <a:rPr lang="en-GB" sz="1400" baseline="0" dirty="0" smtClean="0">
                <a:latin typeface="Comic Sans MS" pitchFamily="66" charset="0"/>
              </a:rPr>
              <a:t> binomial expansion.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solve problems involving binomial expansion.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Binomial Expansion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Starter</a:t>
            </a:r>
            <a:endParaRPr lang="en-GB" sz="2000" b="1" u="sng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Expand the following: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(x + 4)²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(a – 3)³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(2x + y)³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7420" y="2417405"/>
            <a:ext cx="371928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x² + 8x + 16</a:t>
            </a:r>
          </a:p>
          <a:p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a³ - 9a² - 9a – 27</a:t>
            </a:r>
          </a:p>
          <a:p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= 8x³ + 12x²y + 6xy² + y³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225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 smtClean="0">
                    <a:latin typeface="Comic Sans MS" panose="030F0702030302020204" pitchFamily="66" charset="0"/>
                  </a:rPr>
                  <a:t>Factorial Notation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 number of ways of choosing r items from a group of n items is written as </a:t>
                </a:r>
                <a:r>
                  <a:rPr lang="en-GB" sz="2000" baseline="30000" dirty="0" err="1" smtClean="0">
                    <a:latin typeface="Comic Sans MS" panose="030F0702030302020204" pitchFamily="66" charset="0"/>
                  </a:rPr>
                  <a:t>n</a:t>
                </a:r>
                <a:r>
                  <a:rPr lang="en-GB" sz="2000" dirty="0" err="1" smtClean="0">
                    <a:latin typeface="Comic Sans MS" panose="030F0702030302020204" pitchFamily="66" charset="0"/>
                  </a:rPr>
                  <a:t>C</a:t>
                </a:r>
                <a:r>
                  <a:rPr lang="en-GB" sz="2000" baseline="-25000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aseline="30000" dirty="0" err="1" smtClean="0">
                    <a:latin typeface="Comic Sans MS" panose="030F0702030302020204" pitchFamily="66" charset="0"/>
                  </a:rPr>
                  <a:t>n</a:t>
                </a:r>
                <a:r>
                  <a:rPr lang="en-GB" sz="2000" dirty="0" err="1" smtClean="0">
                    <a:latin typeface="Comic Sans MS" panose="030F0702030302020204" pitchFamily="66" charset="0"/>
                  </a:rPr>
                  <a:t>C</a:t>
                </a:r>
                <a:r>
                  <a:rPr lang="en-GB" sz="2000" baseline="-25000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259016"/>
              </a:xfrm>
              <a:prstGeom prst="rect">
                <a:avLst/>
              </a:prstGeom>
              <a:blipFill>
                <a:blip r:embed="rId2"/>
                <a:stretch>
                  <a:fillRect l="-900" t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Callout 2"/>
          <p:cNvSpPr/>
          <p:nvPr/>
        </p:nvSpPr>
        <p:spPr>
          <a:xfrm>
            <a:off x="6156176" y="2564904"/>
            <a:ext cx="2520280" cy="720080"/>
          </a:xfrm>
          <a:prstGeom prst="wedgeEllipseCallout">
            <a:avLst>
              <a:gd name="adj1" fmla="val -63613"/>
              <a:gd name="adj2" fmla="val -3795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 say,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“n choose r”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96752"/>
                <a:ext cx="8136904" cy="18611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 smtClean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Without using a calculator, work out: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				</a:t>
                </a:r>
                <a:r>
                  <a:rPr lang="en-GB" sz="2000" baseline="30000" dirty="0" smtClean="0">
                    <a:latin typeface="Comic Sans MS" panose="030F0702030302020204" pitchFamily="66" charset="0"/>
                  </a:rPr>
                  <a:t>6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C</a:t>
                </a:r>
                <a:r>
                  <a:rPr lang="en-GB" sz="2000" baseline="-25000" dirty="0" smtClean="0">
                    <a:latin typeface="Comic Sans MS" panose="030F0702030302020204" pitchFamily="66" charset="0"/>
                  </a:rPr>
                  <a:t>3</a:t>
                </a:r>
                <a:endParaRPr lang="en-GB" sz="2000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136904" cy="1861151"/>
              </a:xfrm>
              <a:prstGeom prst="rect">
                <a:avLst/>
              </a:prstGeom>
              <a:blipFill>
                <a:blip r:embed="rId2"/>
                <a:stretch>
                  <a:fillRect l="-749" t="-1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27584" y="2420888"/>
                <a:ext cx="1004249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20888"/>
                <a:ext cx="1004249" cy="519886"/>
              </a:xfrm>
              <a:prstGeom prst="rect">
                <a:avLst/>
              </a:prstGeom>
              <a:blipFill>
                <a:blip r:embed="rId3"/>
                <a:stretch>
                  <a:fillRect l="-5488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772" y="2420888"/>
                <a:ext cx="823944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772" y="2420888"/>
                <a:ext cx="823944" cy="485518"/>
              </a:xfrm>
              <a:prstGeom prst="rect">
                <a:avLst/>
              </a:prstGeom>
              <a:blipFill>
                <a:blip r:embed="rId4"/>
                <a:stretch>
                  <a:fillRect l="-66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729716" y="2537074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5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70068" y="2420888"/>
                <a:ext cx="1004249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68" y="2420888"/>
                <a:ext cx="1004249" cy="519886"/>
              </a:xfrm>
              <a:prstGeom prst="rect">
                <a:avLst/>
              </a:prstGeom>
              <a:blipFill>
                <a:blip r:embed="rId5"/>
                <a:stretch>
                  <a:fillRect l="-4848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48256" y="2420888"/>
                <a:ext cx="726161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720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6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256" y="2420888"/>
                <a:ext cx="726161" cy="485774"/>
              </a:xfrm>
              <a:prstGeom prst="rect">
                <a:avLst/>
              </a:prstGeom>
              <a:blipFill>
                <a:blip r:embed="rId6"/>
                <a:stretch>
                  <a:fillRect l="-672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372200" y="2537074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20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520" y="3199966"/>
                <a:ext cx="8136904" cy="1225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Use a calculator to work out: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				</a:t>
                </a:r>
                <a:r>
                  <a:rPr lang="en-GB" sz="2000" baseline="30000" dirty="0" smtClean="0">
                    <a:latin typeface="Comic Sans MS" panose="030F0702030302020204" pitchFamily="66" charset="0"/>
                  </a:rPr>
                  <a:t>8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C</a:t>
                </a:r>
                <a:r>
                  <a:rPr lang="en-GB" sz="2000" baseline="-25000" dirty="0">
                    <a:latin typeface="Comic Sans MS" panose="030F0702030302020204" pitchFamily="66" charset="0"/>
                  </a:rPr>
                  <a:t>6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99966"/>
                <a:ext cx="8136904" cy="1225335"/>
              </a:xfrm>
              <a:prstGeom prst="rect">
                <a:avLst/>
              </a:prstGeom>
              <a:blipFill>
                <a:blip r:embed="rId7"/>
                <a:stretch>
                  <a:fillRect l="-749" t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27584" y="3912707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15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70068" y="391270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= 28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19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2733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The binomial expansion is: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(a + b)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= a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a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n-1</a:t>
                </a:r>
                <a:r>
                  <a:rPr lang="en-GB" dirty="0" smtClean="0">
                    <a:latin typeface="Comic Sans MS" panose="030F0702030302020204" pitchFamily="66" charset="0"/>
                  </a:rPr>
                  <a:t>b 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a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n-2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b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…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a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n-</a:t>
                </a:r>
                <a:r>
                  <a:rPr lang="en-GB" baseline="30000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b</a:t>
                </a:r>
                <a:r>
                  <a:rPr lang="en-GB" baseline="30000" dirty="0" err="1" smtClean="0">
                    <a:latin typeface="Comic Sans MS" panose="030F0702030302020204" pitchFamily="66" charset="0"/>
                  </a:rPr>
                  <a:t>r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… + 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b</a:t>
                </a:r>
                <a:r>
                  <a:rPr lang="en-GB" baseline="30000" dirty="0" err="1" smtClean="0">
                    <a:latin typeface="Comic Sans MS" panose="030F0702030302020204" pitchFamily="66" charset="0"/>
                  </a:rPr>
                  <a:t>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Where </a:t>
                </a:r>
                <a:r>
                  <a:rPr lang="en-GB" baseline="30000" dirty="0">
                    <a:latin typeface="Comic Sans MS" panose="030F0702030302020204" pitchFamily="66" charset="0"/>
                  </a:rPr>
                  <a:t>n</a:t>
                </a:r>
                <a:r>
                  <a:rPr lang="en-GB" dirty="0" err="1">
                    <a:latin typeface="Comic Sans MS" panose="030F0702030302020204" pitchFamily="66" charset="0"/>
                  </a:rPr>
                  <a:t>C</a:t>
                </a:r>
                <a:r>
                  <a:rPr lang="en-GB" baseline="-25000" dirty="0" err="1">
                    <a:latin typeface="Comic Sans MS" panose="030F0702030302020204" pitchFamily="66" charset="0"/>
                  </a:rPr>
                  <a:t>r</a:t>
                </a:r>
                <a:r>
                  <a:rPr lang="en-GB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We can use this to expand brackets, using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to calculate the coefficients.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733954"/>
              </a:xfrm>
              <a:prstGeom prst="rect">
                <a:avLst/>
              </a:prstGeom>
              <a:blipFill>
                <a:blip r:embed="rId2"/>
                <a:stretch>
                  <a:fillRect l="-720" t="-1116" b="-2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3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67544" y="2436981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0      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endParaRPr lang="en-GB" sz="2000" baseline="30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44416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      +                    +                      + </a:t>
            </a:r>
            <a:endParaRPr lang="en-GB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9675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Example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Find the first four terms in the binomial expansion of (2x + 1)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7016" y="2348880"/>
                <a:ext cx="8496944" cy="576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16" y="2348880"/>
                <a:ext cx="8496944" cy="5763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72618" y="2444160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6</a:t>
            </a:r>
            <a:endParaRPr lang="en-GB" sz="2000" baseline="30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090" y="3061657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0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+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8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+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+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84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6 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endParaRPr lang="en-GB" sz="2000" baseline="30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090" y="3598232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512x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9</a:t>
            </a:r>
            <a:r>
              <a:rPr lang="en-GB" sz="2000" dirty="0" smtClean="0">
                <a:latin typeface="Comic Sans MS" panose="030F0702030302020204" pitchFamily="66" charset="0"/>
              </a:rPr>
              <a:t> + 2304x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8</a:t>
            </a:r>
            <a:r>
              <a:rPr lang="en-GB" sz="2000" dirty="0" smtClean="0">
                <a:latin typeface="Comic Sans MS" panose="030F0702030302020204" pitchFamily="66" charset="0"/>
              </a:rPr>
              <a:t> + 4608x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7</a:t>
            </a:r>
            <a:r>
              <a:rPr lang="en-GB" sz="2000" dirty="0" smtClean="0">
                <a:latin typeface="Comic Sans MS" panose="030F0702030302020204" pitchFamily="66" charset="0"/>
              </a:rPr>
              <a:t> + 5376x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6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4" grpId="0"/>
      <p:bldP spid="15" grpId="0"/>
      <p:bldP spid="19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96752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1a.	a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+ 8a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+ 24a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+ 32a + 32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b.	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latin typeface="Comic Sans MS" panose="030F0702030302020204" pitchFamily="66" charset="0"/>
              </a:rPr>
              <a:t> – 15x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+ 90x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– 270x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+ 405x – 243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c.	8x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– 36x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+ 54x – 27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2a.	160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b.	8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c.	-96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3a.	4096 + 6144x + 3840x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 </a:t>
            </a:r>
            <a:r>
              <a:rPr lang="en-GB" sz="2000" dirty="0" smtClean="0">
                <a:latin typeface="Comic Sans MS" panose="030F0702030302020204" pitchFamily="66" charset="0"/>
              </a:rPr>
              <a:t>+ 1280x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  b.	1 – 14x + 84x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– 280x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c.	16 + 160x + 600x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+ 1000x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  d.	1 + 4x + 7x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+ 7x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4.	b = -2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5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11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Pascal’s Triangle</a:t>
            </a:r>
            <a:endParaRPr lang="en-GB" sz="2000" b="1" u="sng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2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3	3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4	6	4	1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What will the next two rows look like?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Why?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Pascal’s Triangle</a:t>
            </a:r>
            <a:endParaRPr lang="en-GB" sz="2000" b="1" u="sng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2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3	3	1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1	4	6	4	1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	5	10	10	5	1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	6	15	20	15	20	1</a:t>
            </a:r>
          </a:p>
          <a:p>
            <a:pPr algn="ctr"/>
            <a:endParaRPr lang="en-GB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We can use this to expand binomials.</a:t>
            </a:r>
          </a:p>
        </p:txBody>
      </p:sp>
    </p:spTree>
    <p:extLst>
      <p:ext uri="{BB962C8B-B14F-4D97-AF65-F5344CB8AC3E}">
        <p14:creationId xmlns:p14="http://schemas.microsoft.com/office/powerpoint/2010/main" val="249080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700808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 special type of polynomial is produced when a  binomial (</a:t>
            </a:r>
            <a:r>
              <a:rPr lang="en-GB" sz="2000" dirty="0" err="1" smtClean="0">
                <a:latin typeface="Comic Sans MS" panose="030F0702030302020204" pitchFamily="66" charset="0"/>
              </a:rPr>
              <a:t>ie</a:t>
            </a:r>
            <a:r>
              <a:rPr lang="en-GB" sz="2000" dirty="0" smtClean="0">
                <a:latin typeface="Comic Sans MS" panose="030F0702030302020204" pitchFamily="66" charset="0"/>
              </a:rPr>
              <a:t>. two part) expression such as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(a + b) is raised to a power.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The resulting polynomial is called a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binomial expansion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Example: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(x + 5)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= 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+ 20x³ + 150x² + 500x + 625 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15841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(x + 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0</a:t>
            </a:r>
            <a:r>
              <a:rPr lang="en-GB" sz="2000" dirty="0" smtClean="0">
                <a:latin typeface="Comic Sans MS" panose="030F0702030302020204" pitchFamily="66" charset="0"/>
              </a:rPr>
              <a:t> 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=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196752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1</a:t>
            </a: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 </a:t>
            </a:r>
            <a:r>
              <a:rPr lang="en-GB" sz="2000" dirty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latin typeface="Comic Sans MS" panose="030F0702030302020204" pitchFamily="66" charset="0"/>
              </a:rPr>
              <a:t>y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x² + 2xy + y²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x³ +3x²y + 3xy² + y³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+ 4x³y + 6x²y² + 4xy³ + y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203848" y="1484784"/>
            <a:ext cx="1872208" cy="720080"/>
          </a:xfrm>
          <a:prstGeom prst="cloudCallout">
            <a:avLst>
              <a:gd name="adj1" fmla="val -91325"/>
              <a:gd name="adj2" fmla="val -205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Why?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45482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What will the next two lines look like?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Explain your reasoning to a peer.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1584176" cy="4311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(x + 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0</a:t>
            </a:r>
            <a:r>
              <a:rPr lang="en-GB" sz="2000" dirty="0" smtClean="0">
                <a:latin typeface="Comic Sans MS" panose="030F0702030302020204" pitchFamily="66" charset="0"/>
              </a:rPr>
              <a:t> 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(x + </a:t>
            </a:r>
            <a:r>
              <a:rPr lang="en-GB" sz="2000" dirty="0" smtClean="0">
                <a:latin typeface="Comic Sans MS" panose="030F0702030302020204" pitchFamily="66" charset="0"/>
              </a:rPr>
              <a:t>y)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(x +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y)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(x +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y)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196752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1</a:t>
            </a: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 </a:t>
            </a:r>
            <a:r>
              <a:rPr lang="en-GB" sz="2000" dirty="0">
                <a:latin typeface="Comic Sans MS" panose="030F0702030302020204" pitchFamily="66" charset="0"/>
              </a:rPr>
              <a:t>+ </a:t>
            </a:r>
            <a:r>
              <a:rPr lang="en-GB" sz="2000" dirty="0" smtClean="0">
                <a:latin typeface="Comic Sans MS" panose="030F0702030302020204" pitchFamily="66" charset="0"/>
              </a:rPr>
              <a:t>y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x² + 2xy + y²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x³ +3x²y + 3xy² + y³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+ 4x³y + 6x²y² + 4xy³ + y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endParaRPr lang="en-GB" sz="2000" baseline="300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+ 5x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+ 10x³y² + 10x²y³ + 5xy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y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2000" b="1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+ 6x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+ 15x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y² + 20x³y³ + 15x²y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+ 6xy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y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2000" b="1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70386" y="450483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         +                    +                     +                   +      </a:t>
            </a:r>
            <a:endParaRPr lang="en-GB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19675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Examples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the expansion of (2x + 1)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5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9289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1                5                10                10                5                1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864" y="2492896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(2x)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endParaRPr lang="en-GB" sz="2000" baseline="30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446" y="249289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0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1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</a:t>
            </a:r>
            <a:endParaRPr lang="en-GB" sz="2000" baseline="30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     +                 +                  +                 +                 +</a:t>
            </a:r>
            <a:endParaRPr lang="en-GB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100" y="384377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Write the expansion of (3x - 2)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864" y="3181186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32x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5</a:t>
            </a:r>
            <a:r>
              <a:rPr lang="en-GB" sz="2000" dirty="0" smtClean="0">
                <a:latin typeface="Comic Sans MS" panose="030F0702030302020204" pitchFamily="66" charset="0"/>
              </a:rPr>
              <a:t> + 80x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+ 80x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+ 40x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+ 10x + 1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790" y="450483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1                    4                    6                    4                    1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100" y="4504830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(3x)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(3x)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(3x)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(3x)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(3x)</a:t>
            </a:r>
            <a:r>
              <a:rPr lang="en-GB" sz="2000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endParaRPr lang="en-GB" sz="2000" baseline="30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386" y="4504830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(-2)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0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(-2)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(-2)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(-2)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   (-2)</a:t>
            </a:r>
            <a:r>
              <a:rPr lang="en-GB" sz="20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4</a:t>
            </a:r>
            <a:endParaRPr lang="en-GB" sz="2000" baseline="30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386" y="5165890"/>
            <a:ext cx="8491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81x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4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-</a:t>
            </a:r>
            <a:r>
              <a:rPr lang="en-GB" sz="2000" dirty="0" smtClean="0">
                <a:latin typeface="Comic Sans MS" panose="030F0702030302020204" pitchFamily="66" charset="0"/>
              </a:rPr>
              <a:t> 216x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+ 216x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-</a:t>
            </a:r>
            <a:r>
              <a:rPr lang="en-GB" sz="2000" dirty="0" smtClean="0">
                <a:latin typeface="Comic Sans MS" panose="030F0702030302020204" pitchFamily="66" charset="0"/>
              </a:rPr>
              <a:t> 96x + 16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/>
      <p:bldP spid="5" grpId="0"/>
      <p:bldP spid="6" grpId="0"/>
      <p:bldP spid="9" grpId="0"/>
      <p:bldP spid="12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Examples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Find the coefficient of x³ in the expansion of (4x - 3)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5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42088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1                5                10                10                5                1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14096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10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1409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(4x)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314096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(-3)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115616" y="3541239"/>
            <a:ext cx="288032" cy="607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403648" y="3533700"/>
            <a:ext cx="288032" cy="607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5536" y="414154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Indices of these two terms sum to 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6886" y="3140968"/>
            <a:ext cx="226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(10 x 64 x 9) 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7984" y="3133590"/>
            <a:ext cx="2261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= 5760x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3</a:t>
            </a:r>
            <a:endParaRPr lang="en-GB" sz="20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Factorial Notation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For larger indices, combinations and factorial notation are much quicker than using Pascal’s triangle.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Using factorial notation: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4! = 4 x 3 x 2 x 1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By definition, 0! = 1</a:t>
            </a:r>
          </a:p>
        </p:txBody>
      </p:sp>
    </p:spTree>
    <p:extLst>
      <p:ext uri="{BB962C8B-B14F-4D97-AF65-F5344CB8AC3E}">
        <p14:creationId xmlns:p14="http://schemas.microsoft.com/office/powerpoint/2010/main" val="218239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571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59</cp:revision>
  <dcterms:created xsi:type="dcterms:W3CDTF">2015-07-01T12:05:39Z</dcterms:created>
  <dcterms:modified xsi:type="dcterms:W3CDTF">2017-08-21T09:57:03Z</dcterms:modified>
</cp:coreProperties>
</file>