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8" r:id="rId2"/>
  </p:sldMasterIdLst>
  <p:notesMasterIdLst>
    <p:notesMasterId r:id="rId9"/>
  </p:notesMasterIdLst>
  <p:sldIdLst>
    <p:sldId id="282" r:id="rId3"/>
    <p:sldId id="285" r:id="rId4"/>
    <p:sldId id="286" r:id="rId5"/>
    <p:sldId id="287" r:id="rId6"/>
    <p:sldId id="281" r:id="rId7"/>
    <p:sldId id="28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82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22/12/2017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Thanks to Jo Morgan aka </a:t>
            </a:r>
            <a:r>
              <a:rPr lang="en-GB" dirty="0" err="1" smtClean="0"/>
              <a:t>Resourceaholic</a:t>
            </a:r>
            <a:r>
              <a:rPr lang="en-GB" baseline="0" dirty="0" smtClean="0"/>
              <a:t> for this worksheet!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002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3 things you knew already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2 things you learnt today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1 question about today’s topic</a:t>
              </a:r>
              <a:endParaRPr lang="en-GB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2 stars (</a:t>
            </a:r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  <a:r>
              <a:rPr lang="en-GB" sz="2400" dirty="0" smtClean="0">
                <a:latin typeface="Comic Sans MS" pitchFamily="66" charset="0"/>
              </a:rPr>
              <a:t> and a wish (</a:t>
            </a:r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 smtClean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 smtClean="0">
                <a:latin typeface="Comic Sans MS" pitchFamily="66" charset="0"/>
              </a:rPr>
              <a:t>Complete the exit ticket,</a:t>
            </a:r>
            <a:r>
              <a:rPr lang="en-GB" sz="2092" baseline="0" dirty="0" smtClean="0">
                <a:latin typeface="Comic Sans MS" pitchFamily="66" charset="0"/>
              </a:rPr>
              <a:t> making sure you justify each emoji.</a:t>
            </a:r>
            <a:endParaRPr lang="en-GB" sz="2092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82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123728" y="4293096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What did</a:t>
            </a:r>
            <a:r>
              <a:rPr lang="en-GB" sz="2400" baseline="0" dirty="0" smtClean="0">
                <a:latin typeface="Comic Sans MS" pitchFamily="66" charset="0"/>
              </a:rPr>
              <a:t> you learn today? What did you find tricky? What can we do next time?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2123728" y="1327090"/>
            <a:ext cx="6768752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6" name="Picture 5" descr="\\WGA-STH-FS1\STHLeadership$\dmoosajee\My Pictures\twitter plenary.png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50"/>
          <a:stretch/>
        </p:blipFill>
        <p:spPr bwMode="auto">
          <a:xfrm>
            <a:off x="2123729" y="2250392"/>
            <a:ext cx="6768752" cy="15795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2357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237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Friday, 22 December 2017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51720" y="5949281"/>
            <a:ext cx="6903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latin typeface="Comic Sans MS" pitchFamily="66" charset="0"/>
              </a:rPr>
              <a:t>Keywords</a:t>
            </a:r>
          </a:p>
          <a:p>
            <a:r>
              <a:rPr lang="en-GB" sz="1600" dirty="0" smtClean="0">
                <a:latin typeface="Comic Sans MS" pitchFamily="66" charset="0"/>
              </a:rPr>
              <a:t>Index, power, exponent, base, laws of indices,</a:t>
            </a:r>
            <a:r>
              <a:rPr lang="en-GB" sz="1600" baseline="0" dirty="0" smtClean="0">
                <a:latin typeface="Comic Sans MS" pitchFamily="66" charset="0"/>
              </a:rPr>
              <a:t> solve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latin typeface="Comic Sans MS" pitchFamily="66" charset="0"/>
              </a:rPr>
              <a:t>Lesson Objectives</a:t>
            </a:r>
            <a:r>
              <a:rPr lang="en-GB" sz="1600" dirty="0" smtClean="0">
                <a:latin typeface="Comic Sans MS" pitchFamily="66" charset="0"/>
              </a:rPr>
              <a:t>: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Developing students will be able to </a:t>
            </a:r>
            <a:r>
              <a:rPr lang="en-GB" sz="1400" dirty="0" smtClean="0">
                <a:latin typeface="Comic Sans MS" pitchFamily="66" charset="0"/>
              </a:rPr>
              <a:t>express numbers in index form.</a:t>
            </a:r>
            <a:endParaRPr lang="en-GB" sz="1400" dirty="0" smtClean="0">
              <a:latin typeface="Comic Sans MS" pitchFamily="66" charset="0"/>
            </a:endParaRP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Secure students will be able to </a:t>
            </a:r>
            <a:r>
              <a:rPr lang="en-GB" sz="1400" dirty="0" smtClean="0">
                <a:latin typeface="Comic Sans MS" pitchFamily="66" charset="0"/>
              </a:rPr>
              <a:t>solve exponential</a:t>
            </a:r>
            <a:r>
              <a:rPr lang="en-GB" sz="1400" baseline="0" dirty="0" smtClean="0">
                <a:latin typeface="Comic Sans MS" pitchFamily="66" charset="0"/>
              </a:rPr>
              <a:t> equations (without logs).</a:t>
            </a:r>
            <a:endParaRPr lang="en-GB" sz="1400" dirty="0" smtClean="0">
              <a:latin typeface="Comic Sans MS" pitchFamily="66" charset="0"/>
            </a:endParaRP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Excelling students will be able to</a:t>
            </a:r>
            <a:r>
              <a:rPr lang="en-GB" sz="1400" baseline="0" dirty="0" smtClean="0">
                <a:latin typeface="Comic Sans MS" pitchFamily="66" charset="0"/>
              </a:rPr>
              <a:t> </a:t>
            </a:r>
            <a:r>
              <a:rPr lang="en-GB" sz="1400" baseline="0" dirty="0" smtClean="0">
                <a:latin typeface="Comic Sans MS" pitchFamily="66" charset="0"/>
              </a:rPr>
              <a:t>write their own exponential equations.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latin typeface="Comic Sans MS" pitchFamily="66" charset="0"/>
              </a:rPr>
              <a:t>Exponential</a:t>
            </a:r>
            <a:r>
              <a:rPr lang="en-GB" sz="1600" baseline="0" dirty="0" smtClean="0">
                <a:latin typeface="Comic Sans MS" pitchFamily="66" charset="0"/>
              </a:rPr>
              <a:t> Equations</a:t>
            </a:r>
            <a:endParaRPr lang="en-GB" sz="16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Friday, 22 December 2017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latin typeface="Comic Sans MS" pitchFamily="66" charset="0"/>
              </a:rPr>
              <a:t>Exponential</a:t>
            </a:r>
            <a:r>
              <a:rPr lang="en-GB" sz="1600" baseline="0" dirty="0" smtClean="0">
                <a:latin typeface="Comic Sans MS" pitchFamily="66" charset="0"/>
              </a:rPr>
              <a:t> Equations</a:t>
            </a:r>
            <a:endParaRPr lang="en-GB" sz="16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01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23728" y="1196752"/>
                <a:ext cx="6768752" cy="3606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 smtClean="0">
                    <a:latin typeface="Comic Sans MS" panose="030F0702030302020204" pitchFamily="66" charset="0"/>
                  </a:rPr>
                  <a:t>Starter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Write the following in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where m is a constant: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16			64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256</m:t>
                        </m:r>
                      </m:den>
                    </m:f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	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2			8		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96752"/>
                <a:ext cx="6768752" cy="3606628"/>
              </a:xfrm>
              <a:prstGeom prst="rect">
                <a:avLst/>
              </a:prstGeom>
              <a:blipFill>
                <a:blip r:embed="rId2"/>
                <a:stretch>
                  <a:fillRect l="-900" t="-8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627784" y="2708920"/>
                <a:ext cx="782715" cy="407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  <m:sup>
                          <m:r>
                            <a:rPr lang="en-GB" sz="2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2708920"/>
                <a:ext cx="782715" cy="4070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507848" y="3946548"/>
                <a:ext cx="968086" cy="481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  <m:sup>
                          <m:f>
                            <m:fPr>
                              <m:type m:val="skw"/>
                              <m:ctrlP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848" y="3946548"/>
                <a:ext cx="968086" cy="4815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384919" y="3371661"/>
                <a:ext cx="918970" cy="4062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  <m:sup>
                          <m:r>
                            <a:rPr lang="en-GB" sz="2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919" y="3371661"/>
                <a:ext cx="918970" cy="4062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488940" y="3369669"/>
                <a:ext cx="918970" cy="407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  <m:sup>
                          <m:r>
                            <a:rPr lang="en-GB" sz="2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940" y="3369669"/>
                <a:ext cx="918970" cy="4070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458896" y="2708920"/>
                <a:ext cx="782715" cy="407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  <m:sup>
                          <m:r>
                            <a:rPr lang="en-GB" sz="2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8896" y="2708920"/>
                <a:ext cx="782715" cy="4070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273525" y="3937131"/>
                <a:ext cx="968086" cy="481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  <m:sup>
                          <m:f>
                            <m:fPr>
                              <m:type m:val="skw"/>
                              <m:ctrlP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525" y="3937131"/>
                <a:ext cx="968086" cy="48154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149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23728" y="1124744"/>
                <a:ext cx="6696744" cy="29910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 smtClean="0">
                    <a:latin typeface="Comic Sans MS" panose="030F0702030302020204" pitchFamily="66" charset="0"/>
                  </a:rPr>
                  <a:t>Examples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>
                    <a:solidFill>
                      <a:srgbClr val="FF00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= −2</m:t>
                    </m:r>
                  </m:oMath>
                </a14:m>
                <a:endParaRPr lang="en-GB" sz="2000" dirty="0" smtClean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en-GB" sz="2000" dirty="0" smtClean="0">
                    <a:solidFill>
                      <a:srgbClr val="FF0000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= −1</m:t>
                    </m:r>
                  </m:oMath>
                </a14:m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696744" cy="2991075"/>
              </a:xfrm>
              <a:prstGeom prst="rect">
                <a:avLst/>
              </a:prstGeom>
              <a:blipFill>
                <a:blip r:embed="rId2"/>
                <a:stretch>
                  <a:fillRect l="-910" t="-12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loud Callout 2"/>
          <p:cNvSpPr/>
          <p:nvPr/>
        </p:nvSpPr>
        <p:spPr>
          <a:xfrm>
            <a:off x="4644008" y="1340768"/>
            <a:ext cx="2808312" cy="936104"/>
          </a:xfrm>
          <a:prstGeom prst="cloudCallout">
            <a:avLst>
              <a:gd name="adj1" fmla="val -85186"/>
              <a:gd name="adj2" fmla="val 14486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Write both sides as an index of 5</a:t>
            </a:r>
            <a:endParaRPr lang="en-GB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5135576" y="2276872"/>
            <a:ext cx="3672408" cy="1511491"/>
          </a:xfrm>
          <a:prstGeom prst="cloudCallout">
            <a:avLst>
              <a:gd name="adj1" fmla="val -87787"/>
              <a:gd name="adj2" fmla="val -24340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indices have to be equal as the base number is the same… so solve the equation </a:t>
            </a:r>
            <a:r>
              <a:rPr lang="en-GB" sz="16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56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23728" y="1124744"/>
                <a:ext cx="6696744" cy="36454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 smtClean="0">
                    <a:latin typeface="Comic Sans MS" panose="030F0702030302020204" pitchFamily="66" charset="0"/>
                  </a:rPr>
                  <a:t>Examples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/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=27</m:t>
                    </m:r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>
                    <a:solidFill>
                      <a:srgbClr val="FF0000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 =3</m:t>
                    </m:r>
                  </m:oMath>
                </a14:m>
                <a:endParaRPr lang="en-GB" sz="2000" dirty="0" smtClean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:r>
                  <a:rPr lang="en-GB" sz="2000" dirty="0" smtClean="0">
                    <a:solidFill>
                      <a:srgbClr val="FF0000"/>
                    </a:solidFill>
                  </a:rPr>
                  <a:t>          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2000" dirty="0" smtClean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>
                    <a:solidFill>
                      <a:srgbClr val="FF0000"/>
                    </a:solidFill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696744" cy="3645422"/>
              </a:xfrm>
              <a:prstGeom prst="rect">
                <a:avLst/>
              </a:prstGeom>
              <a:blipFill>
                <a:blip r:embed="rId2"/>
                <a:stretch>
                  <a:fillRect l="-910" t="-10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loud Callout 2"/>
          <p:cNvSpPr/>
          <p:nvPr/>
        </p:nvSpPr>
        <p:spPr>
          <a:xfrm>
            <a:off x="5148064" y="1340768"/>
            <a:ext cx="2808312" cy="936104"/>
          </a:xfrm>
          <a:prstGeom prst="cloudCallout">
            <a:avLst>
              <a:gd name="adj1" fmla="val -85186"/>
              <a:gd name="adj2" fmla="val 14486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Write both sides as an index of 3.</a:t>
            </a:r>
            <a:endParaRPr lang="en-GB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5639632" y="2276872"/>
            <a:ext cx="3672408" cy="1511491"/>
          </a:xfrm>
          <a:prstGeom prst="cloudCallout">
            <a:avLst>
              <a:gd name="adj1" fmla="val -87787"/>
              <a:gd name="adj2" fmla="val -24340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indices have to be equal as the base number is the same… so solve the equation </a:t>
            </a:r>
            <a:r>
              <a:rPr lang="en-GB" sz="1600" dirty="0" smtClean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51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16832"/>
            <a:ext cx="59766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>
                <a:latin typeface="Comic Sans MS" panose="030F0702030302020204" pitchFamily="66" charset="0"/>
              </a:rPr>
              <a:t>Task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Complete the worksheet by solving the exponential equations.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As ever, clearly show your working for each question.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29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1044" y="1159221"/>
            <a:ext cx="849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>
                <a:latin typeface="Comic Sans MS" panose="030F0702030302020204" pitchFamily="66" charset="0"/>
              </a:rPr>
              <a:t>Answers</a:t>
            </a:r>
            <a:endParaRPr lang="en-GB" sz="2400" u="sng" dirty="0">
              <a:latin typeface="Comic Sans MS" panose="030F0702030302020204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r="71953"/>
          <a:stretch/>
        </p:blipFill>
        <p:spPr>
          <a:xfrm>
            <a:off x="179512" y="1772816"/>
            <a:ext cx="1584176" cy="4876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72667"/>
          <a:stretch/>
        </p:blipFill>
        <p:spPr>
          <a:xfrm>
            <a:off x="1763688" y="1772816"/>
            <a:ext cx="1543870" cy="4876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r="75909"/>
          <a:stretch/>
        </p:blipFill>
        <p:spPr>
          <a:xfrm>
            <a:off x="3358654" y="1916832"/>
            <a:ext cx="1874739" cy="4572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l="52692"/>
          <a:stretch/>
        </p:blipFill>
        <p:spPr>
          <a:xfrm>
            <a:off x="5233393" y="1916832"/>
            <a:ext cx="3681441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31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1916832"/>
            <a:ext cx="56886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>
                <a:latin typeface="Comic Sans MS" panose="030F0702030302020204" pitchFamily="66" charset="0"/>
              </a:rPr>
              <a:t>Plenary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Write three of your own exponential equations.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Swap with a peer and get them to solve them.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55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137</Words>
  <Application>Microsoft Office PowerPoint</Application>
  <PresentationFormat>On-screen Show (4:3)</PresentationFormat>
  <Paragraphs>52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Microsoft YaHei</vt:lpstr>
      <vt:lpstr>Arial</vt:lpstr>
      <vt:lpstr>Calibri</vt:lpstr>
      <vt:lpstr>Cambria Math</vt:lpstr>
      <vt:lpstr>Comic Sans MS</vt:lpstr>
      <vt:lpstr>Times New Roman</vt:lpstr>
      <vt:lpstr>Wingdings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37</cp:revision>
  <dcterms:created xsi:type="dcterms:W3CDTF">2015-07-01T12:05:39Z</dcterms:created>
  <dcterms:modified xsi:type="dcterms:W3CDTF">2017-12-22T14:24:38Z</dcterms:modified>
</cp:coreProperties>
</file>