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68" r:id="rId2"/>
  </p:sldMasterIdLst>
  <p:notesMasterIdLst>
    <p:notesMasterId r:id="rId9"/>
  </p:notesMasterIdLst>
  <p:sldIdLst>
    <p:sldId id="282" r:id="rId3"/>
    <p:sldId id="285" r:id="rId4"/>
    <p:sldId id="286" r:id="rId5"/>
    <p:sldId id="287" r:id="rId6"/>
    <p:sldId id="281" r:id="rId7"/>
    <p:sldId id="28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82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E6F85B-3A73-419E-8473-96D639676AD5}" type="datetimeFigureOut">
              <a:rPr lang="en-GB" smtClean="0"/>
              <a:t>22/12/2017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22B3F-CFD1-4D08-88A2-9C0473CAC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633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Thanks to Jo Morgan aka </a:t>
            </a:r>
            <a:r>
              <a:rPr lang="en-GB" dirty="0" err="1" smtClean="0"/>
              <a:t>Resourceaholic</a:t>
            </a:r>
            <a:r>
              <a:rPr lang="en-GB" baseline="0" dirty="0" smtClean="0"/>
              <a:t> for this worksheet!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22B3F-CFD1-4D08-88A2-9C0473CAC2B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00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601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2051720" y="2150894"/>
            <a:ext cx="691276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icrosoft YaHei" pitchFamily="34" charset="-122"/>
              </a:defRPr>
            </a:lvl9pPr>
          </a:lstStyle>
          <a:p>
            <a:pPr algn="ctr" eaLnBrk="1" hangingPunct="1"/>
            <a:r>
              <a:rPr lang="en-GB" dirty="0">
                <a:latin typeface="Comic Sans MS" pitchFamily="66" charset="0"/>
              </a:rPr>
              <a:t>How </a:t>
            </a:r>
            <a:r>
              <a:rPr lang="en-GB" b="1" u="sng" dirty="0">
                <a:latin typeface="Comic Sans MS" pitchFamily="66" charset="0"/>
              </a:rPr>
              <a:t>confident</a:t>
            </a:r>
            <a:r>
              <a:rPr lang="en-GB" dirty="0">
                <a:latin typeface="Comic Sans MS" pitchFamily="66" charset="0"/>
              </a:rPr>
              <a:t> do you feel with this topic?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dirty="0">
                <a:latin typeface="Comic Sans MS" pitchFamily="66" charset="0"/>
              </a:rPr>
              <a:t>Write </a:t>
            </a:r>
            <a:r>
              <a:rPr lang="en-GB" dirty="0">
                <a:solidFill>
                  <a:srgbClr val="FF0000"/>
                </a:solidFill>
                <a:latin typeface="Comic Sans MS" pitchFamily="66" charset="0"/>
              </a:rPr>
              <a:t>red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>
                <a:solidFill>
                  <a:srgbClr val="FFC000"/>
                </a:solidFill>
                <a:latin typeface="Comic Sans MS" pitchFamily="66" charset="0"/>
              </a:rPr>
              <a:t>amber</a:t>
            </a:r>
            <a:r>
              <a:rPr lang="en-GB" dirty="0">
                <a:latin typeface="Comic Sans MS" pitchFamily="66" charset="0"/>
              </a:rPr>
              <a:t> or </a:t>
            </a:r>
            <a:r>
              <a:rPr lang="en-GB" dirty="0">
                <a:solidFill>
                  <a:srgbClr val="00B050"/>
                </a:solidFill>
                <a:latin typeface="Comic Sans MS" pitchFamily="66" charset="0"/>
              </a:rPr>
              <a:t>green</a:t>
            </a:r>
            <a:r>
              <a:rPr lang="en-GB" dirty="0">
                <a:latin typeface="Comic Sans MS" pitchFamily="66" charset="0"/>
              </a:rPr>
              <a:t> in your book!</a:t>
            </a:r>
          </a:p>
          <a:p>
            <a:pPr algn="ctr" eaLnBrk="1" hangingPunct="1"/>
            <a:endParaRPr lang="en-GB" dirty="0">
              <a:latin typeface="Comic Sans MS" pitchFamily="66" charset="0"/>
            </a:endParaRPr>
          </a:p>
          <a:p>
            <a:pPr algn="ctr" eaLnBrk="1" hangingPunct="1"/>
            <a:r>
              <a:rPr lang="en-GB" b="1" dirty="0">
                <a:latin typeface="Comic Sans MS" pitchFamily="66" charset="0"/>
              </a:rPr>
              <a:t>Complete the corresponding activity </a:t>
            </a:r>
            <a:r>
              <a:rPr lang="en-GB" b="1" dirty="0">
                <a:latin typeface="Comic Sans MS" pitchFamily="66" charset="0"/>
                <a:sym typeface="Wingdings" pitchFamily="2" charset="2"/>
              </a:rPr>
              <a:t></a:t>
            </a:r>
          </a:p>
          <a:p>
            <a:pPr algn="ctr" eaLnBrk="1" hangingPunct="1"/>
            <a:endParaRPr lang="en-GB" b="1" dirty="0">
              <a:latin typeface="Comic Sans MS" pitchFamily="66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63364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 userDrawn="1"/>
        </p:nvGrpSpPr>
        <p:grpSpPr>
          <a:xfrm>
            <a:off x="2751927" y="1376432"/>
            <a:ext cx="5430768" cy="4032451"/>
            <a:chOff x="4469824" y="1124744"/>
            <a:chExt cx="6236041" cy="4032451"/>
          </a:xfrm>
        </p:grpSpPr>
        <p:sp>
          <p:nvSpPr>
            <p:cNvPr id="2" name="Isosceles Triangle 1"/>
            <p:cNvSpPr/>
            <p:nvPr userDrawn="1"/>
          </p:nvSpPr>
          <p:spPr bwMode="auto">
            <a:xfrm>
              <a:off x="4469824" y="1124744"/>
              <a:ext cx="6236041" cy="4032448"/>
            </a:xfrm>
            <a:prstGeom prst="triangl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1" fontAlgn="base" latinLnBrk="0" hangingPunct="0">
                <a:lnSpc>
                  <a:spcPct val="93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GB" sz="1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Microsoft YaHei" charset="-122"/>
              </a:endParaRPr>
            </a:p>
          </p:txBody>
        </p:sp>
        <p:cxnSp>
          <p:nvCxnSpPr>
            <p:cNvPr id="3" name="Straight Connector 2"/>
            <p:cNvCxnSpPr/>
            <p:nvPr userDrawn="1"/>
          </p:nvCxnSpPr>
          <p:spPr bwMode="auto">
            <a:xfrm>
              <a:off x="5423219" y="3933056"/>
              <a:ext cx="431991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" name="Straight Connector 3"/>
            <p:cNvCxnSpPr/>
            <p:nvPr userDrawn="1"/>
          </p:nvCxnSpPr>
          <p:spPr bwMode="auto">
            <a:xfrm>
              <a:off x="6479199" y="2564904"/>
              <a:ext cx="2207958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 userDrawn="1"/>
          </p:nvCxnSpPr>
          <p:spPr bwMode="auto">
            <a:xfrm>
              <a:off x="7535179" y="2564907"/>
              <a:ext cx="0" cy="1368152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 userDrawn="1"/>
          </p:nvCxnSpPr>
          <p:spPr bwMode="auto">
            <a:xfrm>
              <a:off x="6671196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 userDrawn="1"/>
          </p:nvCxnSpPr>
          <p:spPr bwMode="auto">
            <a:xfrm>
              <a:off x="8399163" y="3933059"/>
              <a:ext cx="0" cy="1224136"/>
            </a:xfrm>
            <a:prstGeom prst="line">
              <a:avLst/>
            </a:prstGeom>
            <a:ln>
              <a:headEnd type="none" w="med" len="med"/>
              <a:tailEnd type="none" w="med" len="med"/>
            </a:ln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 userDrawn="1"/>
          </p:nvSpPr>
          <p:spPr>
            <a:xfrm>
              <a:off x="5615217" y="4365104"/>
              <a:ext cx="4127921" cy="369332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3 things you knew already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6479199" y="2996956"/>
              <a:ext cx="2111960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2 things you learnt today</a:t>
              </a:r>
              <a:endParaRPr lang="en-GB" dirty="0">
                <a:latin typeface="Comic Sans MS" pitchFamily="66" charset="0"/>
              </a:endParaRPr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6394406" y="1412779"/>
              <a:ext cx="2292751" cy="646331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mic Sans MS" pitchFamily="66" charset="0"/>
                </a:rPr>
                <a:t>1 question about today’s topic</a:t>
              </a:r>
              <a:endParaRPr lang="en-GB" dirty="0">
                <a:latin typeface="Comic Sans MS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2042195" y="1052736"/>
            <a:ext cx="6922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u="sng" dirty="0" smtClean="0">
                <a:latin typeface="Comic Sans MS" pitchFamily="66" charset="0"/>
              </a:rPr>
              <a:t>Plenary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2052882" y="2060847"/>
            <a:ext cx="69116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2 stars (</a:t>
            </a:r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  <a:r>
              <a:rPr lang="en-GB" sz="2400" dirty="0" smtClean="0">
                <a:latin typeface="Comic Sans MS" pitchFamily="66" charset="0"/>
              </a:rPr>
              <a:t> and a wish (</a:t>
            </a:r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)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brilliant at...</a:t>
            </a:r>
          </a:p>
          <a:p>
            <a:pPr algn="ctr"/>
            <a:r>
              <a:rPr lang="en-GB" sz="2400" dirty="0" smtClean="0">
                <a:solidFill>
                  <a:srgbClr val="FFC000"/>
                </a:solidFill>
                <a:latin typeface="Comic Sans MS" pitchFamily="66" charset="0"/>
                <a:sym typeface="Wingdings"/>
              </a:rPr>
              <a:t>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I am good at...</a:t>
            </a:r>
          </a:p>
          <a:p>
            <a:pPr algn="ctr"/>
            <a:endParaRPr lang="en-GB" sz="2400" dirty="0" smtClean="0">
              <a:latin typeface="Comic Sans MS" pitchFamily="66" charset="0"/>
              <a:sym typeface="Wingdings"/>
            </a:endParaRPr>
          </a:p>
          <a:p>
            <a:pPr algn="ctr"/>
            <a:r>
              <a:rPr lang="en-GB" sz="2400" b="1" dirty="0" smtClean="0">
                <a:latin typeface="Comic Sans MS" pitchFamily="66" charset="0"/>
                <a:sym typeface="Wingdings"/>
              </a:rPr>
              <a:t></a:t>
            </a:r>
            <a:r>
              <a:rPr lang="en-GB" sz="2400" dirty="0" smtClean="0">
                <a:latin typeface="Comic Sans MS" pitchFamily="66" charset="0"/>
                <a:sym typeface="Wingdings"/>
              </a:rPr>
              <a:t> </a:t>
            </a:r>
            <a:r>
              <a:rPr lang="en-GB" sz="2400" dirty="0" smtClean="0">
                <a:latin typeface="Comic Sans MS" pitchFamily="66" charset="0"/>
              </a:rPr>
              <a:t>Something I need to work on is...</a:t>
            </a:r>
          </a:p>
          <a:p>
            <a:pPr algn="ctr"/>
            <a:endParaRPr lang="en-GB" sz="24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82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796136" y="2420888"/>
            <a:ext cx="3096344" cy="1058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92" dirty="0" smtClean="0">
                <a:latin typeface="Comic Sans MS" pitchFamily="66" charset="0"/>
              </a:rPr>
              <a:t>Complete the exit ticket,</a:t>
            </a:r>
            <a:r>
              <a:rPr lang="en-GB" sz="2092" baseline="0" dirty="0" smtClean="0">
                <a:latin typeface="Comic Sans MS" pitchFamily="66" charset="0"/>
              </a:rPr>
              <a:t> making sure you justify each emoji.</a:t>
            </a:r>
            <a:endParaRPr lang="en-GB" sz="2092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5796136" y="1812716"/>
            <a:ext cx="3096344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9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/>
          <a:srcRect l="23245" t="21656" r="51851" b="16329"/>
          <a:stretch/>
        </p:blipFill>
        <p:spPr>
          <a:xfrm>
            <a:off x="2395772" y="117091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08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2123728" y="4293096"/>
            <a:ext cx="6768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What did</a:t>
            </a:r>
            <a:r>
              <a:rPr lang="en-GB" sz="2400" baseline="0" dirty="0" smtClean="0">
                <a:latin typeface="Comic Sans MS" pitchFamily="66" charset="0"/>
              </a:rPr>
              <a:t> you learn today? What did you find tricky? What can we do next time?</a:t>
            </a:r>
            <a:endParaRPr lang="en-GB" sz="2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 userDrawn="1"/>
        </p:nvSpPr>
        <p:spPr>
          <a:xfrm>
            <a:off x="2123728" y="1327090"/>
            <a:ext cx="6768752" cy="4601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u="sng" dirty="0">
                <a:latin typeface="Comic Sans MS" pitchFamily="66" charset="0"/>
              </a:rPr>
              <a:t>Plenary</a:t>
            </a:r>
          </a:p>
        </p:txBody>
      </p:sp>
      <p:pic>
        <p:nvPicPr>
          <p:cNvPr id="6" name="Picture 5" descr="\\WGA-STH-FS1\STHLeadership$\dmoosajee\My Pictures\twitter plenary.png"/>
          <p:cNvPicPr/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950"/>
          <a:stretch/>
        </p:blipFill>
        <p:spPr bwMode="auto">
          <a:xfrm>
            <a:off x="2123729" y="2250392"/>
            <a:ext cx="6768752" cy="15795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23579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9237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5949281"/>
            <a:ext cx="6893587" cy="864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51720" y="1095460"/>
            <a:ext cx="6903178" cy="4637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3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3" y="1095460"/>
            <a:ext cx="1714499" cy="57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Friday, 22 December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2051720" y="5949281"/>
            <a:ext cx="69031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 smtClean="0">
                <a:latin typeface="Comic Sans MS" pitchFamily="66" charset="0"/>
              </a:rPr>
              <a:t>Keywords</a:t>
            </a:r>
          </a:p>
          <a:p>
            <a:r>
              <a:rPr lang="en-GB" sz="1600" dirty="0" smtClean="0">
                <a:latin typeface="Comic Sans MS" pitchFamily="66" charset="0"/>
              </a:rPr>
              <a:t>Index, power, exponent, base, laws of indices,</a:t>
            </a:r>
            <a:r>
              <a:rPr lang="en-GB" sz="1600" baseline="0" dirty="0" smtClean="0">
                <a:latin typeface="Comic Sans MS" pitchFamily="66" charset="0"/>
              </a:rPr>
              <a:t> solve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179512" y="1165852"/>
            <a:ext cx="17145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u="sng" dirty="0" smtClean="0">
                <a:latin typeface="Comic Sans MS" pitchFamily="66" charset="0"/>
              </a:rPr>
              <a:t>Lesson Objectives</a:t>
            </a:r>
            <a:r>
              <a:rPr lang="en-GB" sz="1600" dirty="0" smtClean="0">
                <a:latin typeface="Comic Sans MS" pitchFamily="66" charset="0"/>
              </a:rPr>
              <a:t>:</a:t>
            </a:r>
            <a:endParaRPr lang="en-GB" sz="1600" dirty="0">
              <a:latin typeface="Comic Sans MS" pitchFamily="66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179513" y="1844824"/>
            <a:ext cx="171449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>
                <a:latin typeface="Comic Sans MS" pitchFamily="66" charset="0"/>
              </a:rPr>
              <a:t>Developing students will be able to </a:t>
            </a:r>
            <a:r>
              <a:rPr lang="en-GB" sz="1400" dirty="0" smtClean="0">
                <a:latin typeface="Comic Sans MS" pitchFamily="66" charset="0"/>
              </a:rPr>
              <a:t>express numbers in index form.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Secure students will be able to </a:t>
            </a:r>
            <a:r>
              <a:rPr lang="en-GB" sz="1400" dirty="0" smtClean="0">
                <a:latin typeface="Comic Sans MS" pitchFamily="66" charset="0"/>
              </a:rPr>
              <a:t>solve exponential</a:t>
            </a:r>
            <a:r>
              <a:rPr lang="en-GB" sz="1400" baseline="0" dirty="0" smtClean="0">
                <a:latin typeface="Comic Sans MS" pitchFamily="66" charset="0"/>
              </a:rPr>
              <a:t> equations (without logs).</a:t>
            </a:r>
            <a:endParaRPr lang="en-GB" sz="1400" dirty="0" smtClean="0">
              <a:latin typeface="Comic Sans MS" pitchFamily="66" charset="0"/>
            </a:endParaRPr>
          </a:p>
          <a:p>
            <a:endParaRPr lang="en-GB" sz="1400" dirty="0" smtClean="0">
              <a:latin typeface="Comic Sans MS" pitchFamily="66" charset="0"/>
            </a:endParaRPr>
          </a:p>
          <a:p>
            <a:r>
              <a:rPr lang="en-GB" sz="1400" dirty="0" smtClean="0">
                <a:latin typeface="Comic Sans MS" pitchFamily="66" charset="0"/>
              </a:rPr>
              <a:t>Excelling students will be able to</a:t>
            </a:r>
            <a:r>
              <a:rPr lang="en-GB" sz="1400" baseline="0" dirty="0" smtClean="0">
                <a:latin typeface="Comic Sans MS" pitchFamily="66" charset="0"/>
              </a:rPr>
              <a:t> </a:t>
            </a:r>
            <a:r>
              <a:rPr lang="en-GB" sz="1400" baseline="0" dirty="0" smtClean="0">
                <a:latin typeface="Comic Sans MS" pitchFamily="66" charset="0"/>
              </a:rPr>
              <a:t>write their own exponential equations.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Exponential</a:t>
            </a:r>
            <a:r>
              <a:rPr lang="en-GB" sz="1600" baseline="0" dirty="0" smtClean="0">
                <a:latin typeface="Comic Sans MS" pitchFamily="66" charset="0"/>
              </a:rPr>
              <a:t> Equations</a:t>
            </a:r>
            <a:endParaRPr lang="en-GB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29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5" r:id="rId2"/>
    <p:sldLayoutId id="2147483663" r:id="rId3"/>
    <p:sldLayoutId id="2147483664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2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7085" r="17840" b="50000"/>
          <a:stretch/>
        </p:blipFill>
        <p:spPr bwMode="auto">
          <a:xfrm>
            <a:off x="0" y="0"/>
            <a:ext cx="9144000" cy="69573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179512" y="1095460"/>
            <a:ext cx="8775386" cy="5645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2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2070901" y="175295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625707" y="171074"/>
            <a:ext cx="3329191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75295"/>
            <a:ext cx="1714500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5616117" y="37062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Comic Sans MS" pitchFamily="66" charset="0"/>
              </a:rPr>
              <a:pPr algn="ctr"/>
              <a:t>Friday, 22 December 2017</a:t>
            </a:fld>
            <a:endParaRPr lang="en-GB" sz="16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 userDrawn="1"/>
        </p:nvSpPr>
        <p:spPr>
          <a:xfrm>
            <a:off x="2051721" y="372730"/>
            <a:ext cx="33483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>
                <a:latin typeface="Comic Sans MS" pitchFamily="66" charset="0"/>
              </a:rPr>
              <a:t>Exponential</a:t>
            </a:r>
            <a:r>
              <a:rPr lang="en-GB" sz="1600" baseline="0" dirty="0" smtClean="0">
                <a:latin typeface="Comic Sans MS" pitchFamily="66" charset="0"/>
              </a:rPr>
              <a:t> Equations</a:t>
            </a:r>
            <a:endParaRPr lang="en-GB" sz="16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01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96752"/>
                <a:ext cx="6768752" cy="3606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000" u="sng" dirty="0" smtClean="0">
                    <a:latin typeface="Comic Sans MS" panose="030F0702030302020204" pitchFamily="66" charset="0"/>
                  </a:rPr>
                  <a:t>Starter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Write the following in the form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 where m is a constant: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16			64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		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256</m:t>
                        </m:r>
                      </m:den>
                    </m:f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	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latin typeface="Comic Sans MS" panose="030F0702030302020204" pitchFamily="66" charset="0"/>
                  </a:rPr>
                  <a:t>2			8		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96752"/>
                <a:ext cx="6768752" cy="3606628"/>
              </a:xfrm>
              <a:prstGeom prst="rect">
                <a:avLst/>
              </a:prstGeom>
              <a:blipFill>
                <a:blip r:embed="rId2"/>
                <a:stretch>
                  <a:fillRect l="-900" t="-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627784" y="2708920"/>
                <a:ext cx="782715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2708920"/>
                <a:ext cx="782715" cy="4070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507848" y="3946548"/>
                <a:ext cx="968086" cy="481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f>
                            <m:fPr>
                              <m:type m:val="skw"/>
                              <m:ctrlP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7848" y="3946548"/>
                <a:ext cx="968086" cy="48154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5384919" y="3371661"/>
                <a:ext cx="918970" cy="4062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4919" y="3371661"/>
                <a:ext cx="918970" cy="4062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488940" y="3369669"/>
                <a:ext cx="918970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8940" y="3369669"/>
                <a:ext cx="918970" cy="4070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5458896" y="2708920"/>
                <a:ext cx="782715" cy="407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8896" y="2708920"/>
                <a:ext cx="782715" cy="4070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5273525" y="3937131"/>
                <a:ext cx="968086" cy="481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  <m:sup>
                          <m:f>
                            <m:fPr>
                              <m:type m:val="skw"/>
                              <m:ctrlP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GB" sz="20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0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525" y="3937131"/>
                <a:ext cx="968086" cy="4815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14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696744" cy="29910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 smtClean="0">
                    <a:latin typeface="Comic Sans MS" panose="030F0702030302020204" pitchFamily="66" charset="0"/>
                  </a:rPr>
                  <a:t>Examples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−2</m:t>
                    </m:r>
                  </m:oMath>
                </a14:m>
                <a:endParaRPr lang="en-GB" sz="20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= −1</m:t>
                    </m:r>
                  </m:oMath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696744" cy="2991075"/>
              </a:xfrm>
              <a:prstGeom prst="rect">
                <a:avLst/>
              </a:prstGeom>
              <a:blipFill>
                <a:blip r:embed="rId2"/>
                <a:stretch>
                  <a:fillRect l="-910" t="-12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4644008" y="1340768"/>
            <a:ext cx="2808312" cy="936104"/>
          </a:xfrm>
          <a:prstGeom prst="cloudCallout">
            <a:avLst>
              <a:gd name="adj1" fmla="val -85186"/>
              <a:gd name="adj2" fmla="val 14486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Write both sides as an index of 5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135576" y="2276872"/>
            <a:ext cx="3672408" cy="1511491"/>
          </a:xfrm>
          <a:prstGeom prst="cloudCallout">
            <a:avLst>
              <a:gd name="adj1" fmla="val -87787"/>
              <a:gd name="adj2" fmla="val -243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indices have to be equal as the base number is the same… so solve the equation </a:t>
            </a:r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569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23728" y="1124744"/>
                <a:ext cx="6696744" cy="36454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u="sng" dirty="0" smtClean="0">
                    <a:latin typeface="Comic Sans MS" panose="030F0702030302020204" pitchFamily="66" charset="0"/>
                  </a:rPr>
                  <a:t>Examples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=27</m:t>
                    </m:r>
                  </m:oMath>
                </a14:m>
                <a:endParaRPr lang="en-GB" sz="2000" dirty="0" smtClean="0">
                  <a:latin typeface="Comic Sans MS" panose="030F0702030302020204" pitchFamily="66" charset="0"/>
                </a:endParaRP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+1)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GB" sz="2000" dirty="0" smtClean="0">
                    <a:latin typeface="Comic Sans MS" panose="030F0702030302020204" pitchFamily="66" charset="0"/>
                  </a:rPr>
                  <a:t> </a:t>
                </a:r>
              </a:p>
              <a:p>
                <a:endParaRPr lang="en-GB" sz="2000" dirty="0"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+2 =3</m:t>
                    </m:r>
                  </m:oMath>
                </a14:m>
                <a:endParaRPr lang="en-GB" sz="20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 smtClean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2000" dirty="0" smtClean="0">
                    <a:solidFill>
                      <a:srgbClr val="FF0000"/>
                    </a:solidFill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GB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20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GB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0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3728" y="1124744"/>
                <a:ext cx="6696744" cy="3645422"/>
              </a:xfrm>
              <a:prstGeom prst="rect">
                <a:avLst/>
              </a:prstGeom>
              <a:blipFill>
                <a:blip r:embed="rId2"/>
                <a:stretch>
                  <a:fillRect l="-910" t="-10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loud Callout 2"/>
          <p:cNvSpPr/>
          <p:nvPr/>
        </p:nvSpPr>
        <p:spPr>
          <a:xfrm>
            <a:off x="5148064" y="1340768"/>
            <a:ext cx="2808312" cy="936104"/>
          </a:xfrm>
          <a:prstGeom prst="cloudCallout">
            <a:avLst>
              <a:gd name="adj1" fmla="val -85186"/>
              <a:gd name="adj2" fmla="val 14486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Write both sides as an index of 3.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Cloud Callout 3"/>
          <p:cNvSpPr/>
          <p:nvPr/>
        </p:nvSpPr>
        <p:spPr>
          <a:xfrm>
            <a:off x="5639632" y="2276872"/>
            <a:ext cx="3672408" cy="1511491"/>
          </a:xfrm>
          <a:prstGeom prst="cloudCallout">
            <a:avLst>
              <a:gd name="adj1" fmla="val -87787"/>
              <a:gd name="adj2" fmla="val -243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indices have to be equal as the base number is the same… so solve the equation </a:t>
            </a:r>
            <a:r>
              <a:rPr lang="en-GB" sz="1600" dirty="0" smtClean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  <a:endParaRPr lang="en-GB" sz="1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1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83768" y="1916832"/>
            <a:ext cx="59766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Task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Complete the worksheet by solving the exponential equations.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As ever, clearly show your working for each question.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9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321044" y="1159221"/>
            <a:ext cx="8499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Answers</a:t>
            </a:r>
            <a:endParaRPr lang="en-GB" sz="2400" u="sng" dirty="0">
              <a:latin typeface="Comic Sans MS" panose="030F0702030302020204" pitchFamily="66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/>
          <a:srcRect r="71953"/>
          <a:stretch/>
        </p:blipFill>
        <p:spPr>
          <a:xfrm>
            <a:off x="179512" y="1772816"/>
            <a:ext cx="1584176" cy="48768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/>
          <a:srcRect l="72667"/>
          <a:stretch/>
        </p:blipFill>
        <p:spPr>
          <a:xfrm>
            <a:off x="1763688" y="1772816"/>
            <a:ext cx="1543870" cy="4876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/>
          <a:srcRect r="75909"/>
          <a:stretch/>
        </p:blipFill>
        <p:spPr>
          <a:xfrm>
            <a:off x="3358654" y="1916832"/>
            <a:ext cx="1874739" cy="45720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52692"/>
          <a:stretch/>
        </p:blipFill>
        <p:spPr>
          <a:xfrm>
            <a:off x="5233393" y="1916832"/>
            <a:ext cx="3681441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31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27784" y="1916832"/>
            <a:ext cx="568863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u="sng" dirty="0" smtClean="0">
                <a:latin typeface="Comic Sans MS" panose="030F0702030302020204" pitchFamily="66" charset="0"/>
              </a:rPr>
              <a:t>Plenary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Write three of your own exponential equations.</a:t>
            </a:r>
          </a:p>
          <a:p>
            <a:pPr algn="ctr"/>
            <a:endParaRPr lang="en-GB" sz="2400" dirty="0">
              <a:latin typeface="Comic Sans MS" panose="030F0702030302020204" pitchFamily="66" charset="0"/>
            </a:endParaRPr>
          </a:p>
          <a:p>
            <a:pPr algn="ctr"/>
            <a:r>
              <a:rPr lang="en-GB" sz="2400" dirty="0" smtClean="0">
                <a:latin typeface="Comic Sans MS" panose="030F0702030302020204" pitchFamily="66" charset="0"/>
              </a:rPr>
              <a:t>Swap with a peer and get them to solve them.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355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137</Words>
  <Application>Microsoft Office PowerPoint</Application>
  <PresentationFormat>On-screen Show (4:3)</PresentationFormat>
  <Paragraphs>52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Microsoft YaHei</vt:lpstr>
      <vt:lpstr>Arial</vt:lpstr>
      <vt:lpstr>Calibri</vt:lpstr>
      <vt:lpstr>Cambria Math</vt:lpstr>
      <vt:lpstr>Comic Sans MS</vt:lpstr>
      <vt:lpstr>Times New Roman</vt:lpstr>
      <vt:lpstr>Wingdings</vt:lpstr>
      <vt:lpstr>Custom Design</vt:lpstr>
      <vt:lpstr>1_Custom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Duston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GLOVER D</dc:creator>
  <cp:lastModifiedBy>Danielle Moosajee</cp:lastModifiedBy>
  <cp:revision>37</cp:revision>
  <dcterms:created xsi:type="dcterms:W3CDTF">2015-07-01T12:05:39Z</dcterms:created>
  <dcterms:modified xsi:type="dcterms:W3CDTF">2017-12-22T14:24:38Z</dcterms:modified>
</cp:coreProperties>
</file>