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7"/>
  </p:notesMasterIdLst>
  <p:sldIdLst>
    <p:sldId id="282" r:id="rId3"/>
    <p:sldId id="281" r:id="rId4"/>
    <p:sldId id="283" r:id="rId5"/>
    <p:sldId id="290" r:id="rId6"/>
    <p:sldId id="286" r:id="rId7"/>
    <p:sldId id="284" r:id="rId8"/>
    <p:sldId id="285" r:id="rId9"/>
    <p:sldId id="291" r:id="rId10"/>
    <p:sldId id="287" r:id="rId11"/>
    <p:sldId id="288" r:id="rId12"/>
    <p:sldId id="289" r:id="rId13"/>
    <p:sldId id="293" r:id="rId14"/>
    <p:sldId id="294" r:id="rId15"/>
    <p:sldId id="29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5842" autoAdjust="0"/>
  </p:normalViewPr>
  <p:slideViewPr>
    <p:cSldViewPr>
      <p:cViewPr varScale="1">
        <p:scale>
          <a:sx n="64" d="100"/>
          <a:sy n="64" d="100"/>
        </p:scale>
        <p:origin x="97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23/12/2017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Teacher guidance for Autograph file from </a:t>
            </a:r>
            <a:r>
              <a:rPr lang="en-GB" b="1" dirty="0" err="1" smtClean="0">
                <a:solidFill>
                  <a:srgbClr val="FF0000"/>
                </a:solidFill>
              </a:rPr>
              <a:t>Pixi</a:t>
            </a:r>
            <a:r>
              <a:rPr lang="en-GB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Click the constant</a:t>
            </a:r>
            <a:r>
              <a:rPr lang="en-GB" b="1" baseline="0" dirty="0" smtClean="0">
                <a:solidFill>
                  <a:srgbClr val="FF0000"/>
                </a:solidFill>
              </a:rPr>
              <a:t> controller at the top (k with arrows)</a:t>
            </a:r>
          </a:p>
          <a:p>
            <a:r>
              <a:rPr lang="en-GB" b="1" baseline="0" dirty="0" smtClean="0">
                <a:solidFill>
                  <a:srgbClr val="FF0000"/>
                </a:solidFill>
              </a:rPr>
              <a:t>Press play</a:t>
            </a:r>
          </a:p>
          <a:p>
            <a:r>
              <a:rPr lang="en-GB" b="1" baseline="0" dirty="0" smtClean="0">
                <a:solidFill>
                  <a:srgbClr val="FF0000"/>
                </a:solidFill>
              </a:rPr>
              <a:t>Discuss!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898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76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16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latin typeface="Comic Sans MS" pitchFamily="66" charset="0"/>
              </a:rPr>
              <a:t>Probing questions to check understanding:</a:t>
            </a:r>
          </a:p>
          <a:p>
            <a:endParaRPr lang="en-GB" sz="2000" u="none" dirty="0" smtClean="0">
              <a:latin typeface="Comic Sans MS" pitchFamily="66" charset="0"/>
            </a:endParaRPr>
          </a:p>
          <a:p>
            <a:endParaRPr lang="en-GB" sz="2000" u="none" dirty="0" smtClean="0">
              <a:latin typeface="Comic Sans MS" pitchFamily="66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Comic Sans MS" pitchFamily="66" charset="0"/>
              </a:rPr>
              <a:t>How </a:t>
            </a:r>
            <a:r>
              <a:rPr lang="en-GB" b="1" u="sng" dirty="0">
                <a:latin typeface="Comic Sans MS" pitchFamily="66" charset="0"/>
              </a:rPr>
              <a:t>confident</a:t>
            </a:r>
            <a:r>
              <a:rPr lang="en-GB" dirty="0">
                <a:latin typeface="Comic Sans MS" pitchFamily="66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dirty="0">
                <a:latin typeface="Comic Sans MS" pitchFamily="66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amber</a:t>
            </a:r>
            <a:r>
              <a:rPr lang="en-GB" dirty="0">
                <a:latin typeface="Comic Sans MS" pitchFamily="66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green</a:t>
            </a:r>
            <a:r>
              <a:rPr lang="en-GB" dirty="0">
                <a:latin typeface="Comic Sans MS" pitchFamily="66" charset="0"/>
              </a:rPr>
              <a:t> in your book!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b="1" dirty="0">
                <a:latin typeface="Comic Sans MS" pitchFamily="66" charset="0"/>
              </a:rPr>
              <a:t>Complete the corresponding activity </a:t>
            </a:r>
            <a:r>
              <a:rPr lang="en-GB" b="1" dirty="0">
                <a:latin typeface="Comic Sans MS" pitchFamily="66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itchFamily="66" charset="0"/>
                </a:rPr>
                <a:t>3 things you knew already</a:t>
              </a:r>
              <a:endParaRPr lang="en-GB" dirty="0">
                <a:latin typeface="Comic Sans MS" pitchFamily="66" charset="0"/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96956"/>
              <a:ext cx="211196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itchFamily="66" charset="0"/>
                </a:rPr>
                <a:t>2 things you learnt today</a:t>
              </a:r>
              <a:endParaRPr lang="en-GB" dirty="0">
                <a:latin typeface="Comic Sans MS" pitchFamily="66" charset="0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412779"/>
              <a:ext cx="2292751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itchFamily="66" charset="0"/>
                </a:rPr>
                <a:t>1 question about today’s topic</a:t>
              </a:r>
              <a:endParaRPr lang="en-GB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052736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>
                <a:latin typeface="Comic Sans MS" pitchFamily="66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060847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2 stars (</a:t>
            </a:r>
            <a:r>
              <a:rPr lang="en-GB" sz="2400" dirty="0" smtClean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)</a:t>
            </a:r>
            <a:r>
              <a:rPr lang="en-GB" sz="2400" dirty="0" smtClean="0">
                <a:latin typeface="Comic Sans MS" pitchFamily="66" charset="0"/>
              </a:rPr>
              <a:t> and a wish (</a:t>
            </a:r>
            <a:r>
              <a:rPr lang="en-GB" sz="2400" b="1" dirty="0" smtClean="0">
                <a:latin typeface="Comic Sans MS" pitchFamily="66" charset="0"/>
                <a:sym typeface="Wingdings"/>
              </a:rPr>
              <a:t>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)</a:t>
            </a:r>
          </a:p>
          <a:p>
            <a:pPr algn="ctr"/>
            <a:endParaRPr lang="en-GB" sz="2400" dirty="0" smtClean="0"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 smtClean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 I am good at...</a:t>
            </a:r>
          </a:p>
          <a:p>
            <a:pPr algn="ctr"/>
            <a:endParaRPr lang="en-GB" sz="2400" dirty="0" smtClean="0">
              <a:latin typeface="Comic Sans MS" pitchFamily="66" charset="0"/>
              <a:sym typeface="Wingdings"/>
            </a:endParaRPr>
          </a:p>
          <a:p>
            <a:pPr algn="ctr"/>
            <a:r>
              <a:rPr lang="en-GB" sz="2400" b="1" dirty="0" smtClean="0">
                <a:latin typeface="Comic Sans MS" pitchFamily="66" charset="0"/>
                <a:sym typeface="Wingdings"/>
              </a:rPr>
              <a:t>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 </a:t>
            </a:r>
            <a:r>
              <a:rPr lang="en-GB" sz="2400" dirty="0" smtClean="0">
                <a:latin typeface="Comic Sans MS" pitchFamily="66" charset="0"/>
              </a:rPr>
              <a:t>Something I need to work on is...</a:t>
            </a:r>
          </a:p>
          <a:p>
            <a:pPr algn="ctr"/>
            <a:endParaRPr lang="en-GB" sz="24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796136" y="2420888"/>
            <a:ext cx="3096344" cy="105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92" dirty="0" smtClean="0">
                <a:latin typeface="Comic Sans MS" pitchFamily="66" charset="0"/>
              </a:rPr>
              <a:t>Complete the exit ticket,</a:t>
            </a:r>
            <a:r>
              <a:rPr lang="en-GB" sz="2092" baseline="0" dirty="0" smtClean="0">
                <a:latin typeface="Comic Sans MS" pitchFamily="66" charset="0"/>
              </a:rPr>
              <a:t> making sure you justify each emoji.</a:t>
            </a:r>
            <a:endParaRPr lang="en-GB" sz="2092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796136" y="1812716"/>
            <a:ext cx="3096344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" b="1" u="sng" dirty="0">
                <a:latin typeface="Comic Sans MS" pitchFamily="66" charset="0"/>
              </a:rPr>
              <a:t>Plenary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23245" t="21656" r="51851" b="16329"/>
          <a:stretch/>
        </p:blipFill>
        <p:spPr>
          <a:xfrm>
            <a:off x="2395772" y="1170911"/>
            <a:ext cx="32403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123728" y="429309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What did</a:t>
            </a:r>
            <a:r>
              <a:rPr lang="en-GB" sz="2400" baseline="0" dirty="0" smtClean="0">
                <a:latin typeface="Comic Sans MS" pitchFamily="66" charset="0"/>
              </a:rPr>
              <a:t> you learn today? What did you find tricky? What can we do next time?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123728" y="1327090"/>
            <a:ext cx="6768752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itchFamily="66" charset="0"/>
              </a:rPr>
              <a:t>Plenary</a:t>
            </a:r>
          </a:p>
        </p:txBody>
      </p:sp>
      <p:pic>
        <p:nvPicPr>
          <p:cNvPr id="6" name="Picture 5" descr="\\WGA-STH-FS1\STHLeadership$\dmoosajee\My Pictures\twitter plenary.png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50"/>
          <a:stretch/>
        </p:blipFill>
        <p:spPr bwMode="auto">
          <a:xfrm>
            <a:off x="2123729" y="2250392"/>
            <a:ext cx="6768752" cy="1579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357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60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Saturday, 23 December 2017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61310" y="255343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Exponential and</a:t>
            </a:r>
            <a:r>
              <a:rPr lang="en-GB" sz="1600" baseline="0" dirty="0" smtClean="0">
                <a:latin typeface="Comic Sans MS" pitchFamily="66" charset="0"/>
              </a:rPr>
              <a:t> Logarithmic Graphs</a:t>
            </a:r>
            <a:endParaRPr lang="en-GB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Saturday, 23 December 2017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51720" y="5949281"/>
            <a:ext cx="6903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latin typeface="Comic Sans MS" pitchFamily="66" charset="0"/>
              </a:rPr>
              <a:t>Keywords</a:t>
            </a:r>
          </a:p>
          <a:p>
            <a:r>
              <a:rPr lang="en-GB" sz="1600" dirty="0" smtClean="0">
                <a:latin typeface="Comic Sans MS" pitchFamily="66" charset="0"/>
              </a:rPr>
              <a:t>Index, exponent,</a:t>
            </a:r>
            <a:r>
              <a:rPr lang="en-GB" sz="1600" baseline="0" dirty="0" smtClean="0">
                <a:latin typeface="Comic Sans MS" pitchFamily="66" charset="0"/>
              </a:rPr>
              <a:t> power, function, equation, increase, decrease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 smtClean="0">
                <a:latin typeface="Comic Sans MS" pitchFamily="66" charset="0"/>
              </a:rPr>
              <a:t>Lesson Objectives</a:t>
            </a:r>
            <a:r>
              <a:rPr lang="en-GB" sz="1600" dirty="0" smtClean="0">
                <a:latin typeface="Comic Sans MS" pitchFamily="66" charset="0"/>
              </a:rPr>
              <a:t>:</a:t>
            </a: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 userDrawn="1"/>
            </p:nvSpPr>
            <p:spPr>
              <a:xfrm>
                <a:off x="179513" y="1844824"/>
                <a:ext cx="1714499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Comic Sans MS" pitchFamily="66" charset="0"/>
                  </a:rPr>
                  <a:t>Developing students will be able to sketch the graphs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.</a:t>
                </a:r>
              </a:p>
              <a:p>
                <a:endParaRPr lang="en-GB" sz="1400" dirty="0" smtClean="0">
                  <a:latin typeface="Comic Sans MS" pitchFamily="66" charset="0"/>
                </a:endParaRPr>
              </a:p>
              <a:p>
                <a:r>
                  <a:rPr lang="en-GB" sz="1400" dirty="0" smtClean="0">
                    <a:latin typeface="Comic Sans MS" pitchFamily="66" charset="0"/>
                  </a:rPr>
                  <a:t>Secure students will be able to use</a:t>
                </a:r>
                <a:r>
                  <a:rPr lang="en-GB" sz="1400" baseline="0" dirty="0" smtClean="0">
                    <a:latin typeface="Comic Sans MS" pitchFamily="66" charset="0"/>
                  </a:rPr>
                  <a:t> exponential and logarithmic graphs to solve equations.</a:t>
                </a:r>
                <a:endParaRPr lang="en-GB" sz="1400" dirty="0" smtClean="0">
                  <a:latin typeface="Comic Sans MS" pitchFamily="66" charset="0"/>
                </a:endParaRPr>
              </a:p>
              <a:p>
                <a:endParaRPr lang="en-GB" sz="1400" dirty="0" smtClean="0">
                  <a:latin typeface="Comic Sans MS" pitchFamily="66" charset="0"/>
                </a:endParaRPr>
              </a:p>
              <a:p>
                <a:r>
                  <a:rPr lang="en-GB" sz="1400" dirty="0" smtClean="0">
                    <a:latin typeface="Comic Sans MS" pitchFamily="66" charset="0"/>
                  </a:rPr>
                  <a:t>Excelling students will be able to</a:t>
                </a:r>
                <a:r>
                  <a:rPr lang="en-GB" sz="1400" baseline="0" dirty="0" smtClean="0">
                    <a:latin typeface="Comic Sans MS" pitchFamily="66" charset="0"/>
                  </a:rPr>
                  <a:t> differentiate exponential functions.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179513" y="1844824"/>
                <a:ext cx="1714499" cy="3970318"/>
              </a:xfrm>
              <a:prstGeom prst="rect">
                <a:avLst/>
              </a:prstGeom>
              <a:blipFill>
                <a:blip r:embed="rId12"/>
                <a:stretch>
                  <a:fillRect l="-1064" t="-307" r="-3191" b="-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 userDrawn="1"/>
        </p:nvSpPr>
        <p:spPr>
          <a:xfrm>
            <a:off x="2061310" y="255343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Exponential and</a:t>
            </a:r>
            <a:r>
              <a:rPr lang="en-GB" sz="1600" baseline="0" dirty="0" smtClean="0">
                <a:latin typeface="Comic Sans MS" pitchFamily="66" charset="0"/>
              </a:rPr>
              <a:t> Logarithmic Graphs</a:t>
            </a:r>
            <a:endParaRPr lang="en-GB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  <p:sldLayoutId id="2147483666" r:id="rId5"/>
    <p:sldLayoutId id="2147483667" r:id="rId6"/>
    <p:sldLayoutId id="2147483668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22.png"/><Relationship Id="rId5" Type="http://schemas.openxmlformats.org/officeDocument/2006/relationships/hyperlink" Target="https://www.dropbox.com/s/uj2wfgmoreha4s4/e%20demo.agg?dl=0" TargetMode="External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123728" y="1124744"/>
                <a:ext cx="6768752" cy="4341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u="sng" dirty="0" smtClean="0">
                    <a:latin typeface="Comic Sans MS" panose="030F0702030302020204" pitchFamily="66" charset="0"/>
                  </a:rPr>
                  <a:t>Starter</a:t>
                </a:r>
                <a:endParaRPr lang="en-GB" sz="2000" u="sng" dirty="0" smtClean="0">
                  <a:latin typeface="Comic Sans MS" panose="030F0702030302020204" pitchFamily="66" charset="0"/>
                </a:endParaRP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On the same axes, sketch the graphs of the following using the given tables of values:</a:t>
                </a:r>
              </a:p>
              <a:p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000" i="1" dirty="0" smtClean="0">
                    <a:latin typeface="Comic Sans MS" panose="030F0702030302020204" pitchFamily="66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000" i="1" dirty="0">
                    <a:latin typeface="Comic Sans MS" panose="030F0702030302020204" pitchFamily="66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000" i="1" dirty="0">
                    <a:latin typeface="Comic Sans MS" panose="030F0702030302020204" pitchFamily="66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000" i="1" dirty="0">
                    <a:latin typeface="Comic Sans MS" panose="030F0702030302020204" pitchFamily="66" charset="0"/>
                  </a:rPr>
                  <a:t> </a:t>
                </a:r>
              </a:p>
              <a:p>
                <a:pPr algn="ctr"/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000" b="1" dirty="0" smtClean="0">
                    <a:latin typeface="Comic Sans MS" panose="030F0702030302020204" pitchFamily="66" charset="0"/>
                  </a:rPr>
                  <a:t>What do you notice?</a:t>
                </a:r>
              </a:p>
              <a:p>
                <a:pPr algn="ctr"/>
                <a:r>
                  <a:rPr lang="en-GB" sz="2000" b="1" dirty="0" smtClean="0">
                    <a:latin typeface="Comic Sans MS" panose="030F0702030302020204" pitchFamily="66" charset="0"/>
                  </a:rPr>
                  <a:t>What’s the same? What’s different?</a:t>
                </a:r>
              </a:p>
              <a:p>
                <a:pPr algn="ctr"/>
                <a:r>
                  <a:rPr lang="en-GB" sz="2000" b="1" dirty="0" smtClean="0">
                    <a:latin typeface="Comic Sans MS" panose="030F0702030302020204" pitchFamily="66" charset="0"/>
                  </a:rPr>
                  <a:t>Can you justify your findings?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4341701"/>
              </a:xfrm>
              <a:prstGeom prst="rect">
                <a:avLst/>
              </a:prstGeom>
              <a:blipFill>
                <a:blip r:embed="rId2"/>
                <a:stretch>
                  <a:fillRect l="-900" t="-1124" b="-1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loud Callout 2"/>
          <p:cNvSpPr/>
          <p:nvPr/>
        </p:nvSpPr>
        <p:spPr>
          <a:xfrm>
            <a:off x="5580112" y="2492896"/>
            <a:ext cx="2736304" cy="1546472"/>
          </a:xfrm>
          <a:prstGeom prst="cloudCallout">
            <a:avLst>
              <a:gd name="adj1" fmla="val -111435"/>
              <a:gd name="adj2" fmla="val -28373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Make sure you label your graphs clearly!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9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124744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Comic Sans MS" panose="030F0702030302020204" pitchFamily="66" charset="0"/>
              </a:rPr>
              <a:t>Inverse Functions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555776" y="2348880"/>
            <a:ext cx="2376264" cy="21602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Arrow 3"/>
          <p:cNvSpPr/>
          <p:nvPr/>
        </p:nvSpPr>
        <p:spPr>
          <a:xfrm flipH="1">
            <a:off x="2556880" y="2593251"/>
            <a:ext cx="2376264" cy="21602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334533" y="2838727"/>
                <a:ext cx="6267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533" y="2838727"/>
                <a:ext cx="62677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388329" y="1856437"/>
                <a:ext cx="6267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329" y="1856437"/>
                <a:ext cx="626775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>
            <a:off x="5953483" y="2319428"/>
            <a:ext cx="2376264" cy="21602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flipH="1">
            <a:off x="5954587" y="2563799"/>
            <a:ext cx="2376264" cy="21602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732240" y="2809275"/>
                <a:ext cx="772263" cy="5703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GB" sz="3200" i="1" smtClean="0">
                              <a:latin typeface="Cambria Math" panose="02040503050406030204" pitchFamily="18" charset="0"/>
                              <a:sym typeface="Wingdings 2" panose="05020102010507070707" pitchFamily="18" charset="2"/>
                            </a:rPr>
                            <m:t></m:t>
                          </m:r>
                        </m:e>
                      </m:rad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2809275"/>
                <a:ext cx="772263" cy="5703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786036" y="1826985"/>
                <a:ext cx="66466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 dirty="0" smtClean="0">
                              <a:latin typeface="Cambria Math" panose="02040503050406030204" pitchFamily="18" charset="0"/>
                              <a:sym typeface="Wingdings 2" panose="05020102010507070707" pitchFamily="18" charset="2"/>
                            </a:rPr>
                            <m:t></m:t>
                          </m:r>
                        </m:e>
                        <m:sup>
                          <m:r>
                            <a:rPr lang="en-GB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036" y="1826985"/>
                <a:ext cx="66466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/>
          <p:cNvSpPr/>
          <p:nvPr/>
        </p:nvSpPr>
        <p:spPr>
          <a:xfrm>
            <a:off x="2555776" y="4391942"/>
            <a:ext cx="2376264" cy="21602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flipH="1">
            <a:off x="2556880" y="4636313"/>
            <a:ext cx="2376264" cy="21602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334533" y="4881789"/>
                <a:ext cx="111690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533" y="4881789"/>
                <a:ext cx="1116909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388329" y="3899499"/>
                <a:ext cx="69769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𝑜𝑠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329" y="3899499"/>
                <a:ext cx="697692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5953483" y="4391942"/>
            <a:ext cx="2376264" cy="21602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 flipH="1">
            <a:off x="5954587" y="4636313"/>
            <a:ext cx="2376264" cy="21602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966314" y="4881789"/>
                <a:ext cx="4654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314" y="4881789"/>
                <a:ext cx="465448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7020110" y="3899499"/>
                <a:ext cx="30559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110" y="3899499"/>
                <a:ext cx="305596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Explosion 2 20"/>
          <p:cNvSpPr/>
          <p:nvPr/>
        </p:nvSpPr>
        <p:spPr>
          <a:xfrm>
            <a:off x="935596" y="1826985"/>
            <a:ext cx="9145016" cy="3517795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Remember, inverse functions are reflections of the original functions in the line y = x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38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/>
      <p:bldP spid="20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123728" y="1124744"/>
                <a:ext cx="6768752" cy="183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We can use the fact that logarithms are the inverses of exponential functions to solve equations involving powers and logarithms.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unc>
                            <m:func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2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dirty="0" smtClean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1837875"/>
              </a:xfrm>
              <a:prstGeom prst="rect">
                <a:avLst/>
              </a:prstGeom>
              <a:blipFill>
                <a:blip r:embed="rId2"/>
                <a:stretch>
                  <a:fillRect l="-900" t="-19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loud Callout 7"/>
              <p:cNvSpPr/>
              <p:nvPr/>
            </p:nvSpPr>
            <p:spPr>
              <a:xfrm>
                <a:off x="5148064" y="3429000"/>
                <a:ext cx="3528392" cy="1008112"/>
              </a:xfrm>
              <a:prstGeom prst="cloudCallout">
                <a:avLst>
                  <a:gd name="adj1" fmla="val -59494"/>
                  <a:gd name="adj2" fmla="val -81734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8" name="Cloud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429000"/>
                <a:ext cx="3528392" cy="1008112"/>
              </a:xfrm>
              <a:prstGeom prst="cloudCallout">
                <a:avLst>
                  <a:gd name="adj1" fmla="val -59494"/>
                  <a:gd name="adj2" fmla="val -81734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93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556792"/>
            <a:ext cx="6768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 smtClean="0">
                <a:latin typeface="Comic Sans MS" panose="030F0702030302020204" pitchFamily="66" charset="0"/>
              </a:rPr>
              <a:t>Pair Activity</a:t>
            </a:r>
          </a:p>
          <a:p>
            <a:pPr algn="ctr"/>
            <a:endParaRPr lang="en-GB" sz="2400" u="sng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Work together to complete the </a:t>
            </a:r>
            <a:r>
              <a:rPr lang="en-GB" sz="2400" dirty="0" err="1" smtClean="0">
                <a:latin typeface="Comic Sans MS" panose="030F0702030302020204" pitchFamily="66" charset="0"/>
              </a:rPr>
              <a:t>Tarsia</a:t>
            </a:r>
            <a:r>
              <a:rPr lang="en-GB" sz="2400" dirty="0" smtClean="0">
                <a:latin typeface="Comic Sans MS" panose="030F0702030302020204" pitchFamily="66" charset="0"/>
              </a:rPr>
              <a:t> jigsaw on exponentials and natural logarithms.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Make sure you both understand every question (I’ll be questioning you as I move around the room to check!) and that you show your working clearly in your books.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1619672" y="1649814"/>
            <a:ext cx="5904656" cy="5090220"/>
          </a:xfrm>
          <a:prstGeom prst="hexagon">
            <a:avLst>
              <a:gd name="adj" fmla="val 29830"/>
              <a:gd name="vf" fmla="val 11547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23528" y="120633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 smtClean="0">
                <a:latin typeface="Comic Sans MS" panose="030F0702030302020204" pitchFamily="66" charset="0"/>
              </a:rPr>
              <a:t>Solution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81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772816"/>
            <a:ext cx="5372100" cy="3952875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3851920" y="5877272"/>
            <a:ext cx="2088232" cy="836712"/>
          </a:xfrm>
          <a:prstGeom prst="cloudCallout">
            <a:avLst>
              <a:gd name="adj1" fmla="val -15362"/>
              <a:gd name="adj2" fmla="val -870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All intersect at (0, 1)</a:t>
            </a: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Callout 3"/>
              <p:cNvSpPr/>
              <p:nvPr/>
            </p:nvSpPr>
            <p:spPr>
              <a:xfrm>
                <a:off x="251520" y="2492896"/>
                <a:ext cx="2304256" cy="1196752"/>
              </a:xfrm>
              <a:prstGeom prst="cloudCallout">
                <a:avLst>
                  <a:gd name="adj1" fmla="val 19276"/>
                  <a:gd name="adj2" fmla="val 10048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1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GB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is a reflection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p>
                    </m:sSup>
                  </m:oMath>
                </a14:m>
                <a:r>
                  <a:rPr lang="en-GB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x = 0  </a:t>
                </a:r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Cloud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92896"/>
                <a:ext cx="2304256" cy="1196752"/>
              </a:xfrm>
              <a:prstGeom prst="cloudCallout">
                <a:avLst>
                  <a:gd name="adj1" fmla="val 19276"/>
                  <a:gd name="adj2" fmla="val 100486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Callout 4"/>
              <p:cNvSpPr/>
              <p:nvPr/>
            </p:nvSpPr>
            <p:spPr>
              <a:xfrm>
                <a:off x="6372200" y="6021288"/>
                <a:ext cx="1584176" cy="836712"/>
              </a:xfrm>
              <a:prstGeom prst="cloudCallout">
                <a:avLst>
                  <a:gd name="adj1" fmla="val -72133"/>
                  <a:gd name="adj2" fmla="val -49578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…because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GB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Cloud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6021288"/>
                <a:ext cx="1584176" cy="836712"/>
              </a:xfrm>
              <a:prstGeom prst="cloudCallout">
                <a:avLst>
                  <a:gd name="adj1" fmla="val -72133"/>
                  <a:gd name="adj2" fmla="val -49578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Callout 5"/>
              <p:cNvSpPr/>
              <p:nvPr/>
            </p:nvSpPr>
            <p:spPr>
              <a:xfrm>
                <a:off x="827584" y="1291634"/>
                <a:ext cx="1584176" cy="836712"/>
              </a:xfrm>
              <a:prstGeom prst="cloudCallout">
                <a:avLst>
                  <a:gd name="adj1" fmla="val -48872"/>
                  <a:gd name="adj2" fmla="val 8743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…because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Cloud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291634"/>
                <a:ext cx="1584176" cy="836712"/>
              </a:xfrm>
              <a:prstGeom prst="cloudCallout">
                <a:avLst>
                  <a:gd name="adj1" fmla="val -48872"/>
                  <a:gd name="adj2" fmla="val 87436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/>
              <p:cNvSpPr/>
              <p:nvPr/>
            </p:nvSpPr>
            <p:spPr>
              <a:xfrm>
                <a:off x="2555776" y="3792822"/>
                <a:ext cx="2932302" cy="873093"/>
              </a:xfrm>
              <a:prstGeom prst="cloudCallout">
                <a:avLst>
                  <a:gd name="adj1" fmla="val -38437"/>
                  <a:gd name="adj2" fmla="val 81728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1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GB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is a decreasing function</a:t>
                </a:r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792822"/>
                <a:ext cx="2932302" cy="873093"/>
              </a:xfrm>
              <a:prstGeom prst="cloudCallout">
                <a:avLst>
                  <a:gd name="adj1" fmla="val -38437"/>
                  <a:gd name="adj2" fmla="val 81728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Callout 7"/>
              <p:cNvSpPr/>
              <p:nvPr/>
            </p:nvSpPr>
            <p:spPr>
              <a:xfrm>
                <a:off x="4631012" y="1148340"/>
                <a:ext cx="2618279" cy="953355"/>
              </a:xfrm>
              <a:prstGeom prst="cloudCallout">
                <a:avLst>
                  <a:gd name="adj1" fmla="val 20319"/>
                  <a:gd name="adj2" fmla="val 143433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1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p>
                    </m:sSup>
                  </m:oMath>
                </a14:m>
                <a:r>
                  <a:rPr lang="en-GB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p>
                    </m:sSup>
                  </m:oMath>
                </a14:m>
                <a:r>
                  <a:rPr lang="en-GB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 are increasing functions</a:t>
                </a:r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Cloud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012" y="1148340"/>
                <a:ext cx="2618279" cy="953355"/>
              </a:xfrm>
              <a:prstGeom prst="cloudCallout">
                <a:avLst>
                  <a:gd name="adj1" fmla="val 20319"/>
                  <a:gd name="adj2" fmla="val 143433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Callout 8"/>
              <p:cNvSpPr/>
              <p:nvPr/>
            </p:nvSpPr>
            <p:spPr>
              <a:xfrm>
                <a:off x="7207796" y="4498737"/>
                <a:ext cx="1728192" cy="936104"/>
              </a:xfrm>
              <a:prstGeom prst="cloudCallout">
                <a:avLst>
                  <a:gd name="adj1" fmla="val -73121"/>
                  <a:gd name="adj2" fmla="val 39253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1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is the same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Cloud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796" y="4498737"/>
                <a:ext cx="1728192" cy="936104"/>
              </a:xfrm>
              <a:prstGeom prst="cloudCallout">
                <a:avLst>
                  <a:gd name="adj1" fmla="val -73121"/>
                  <a:gd name="adj2" fmla="val 39253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Callout 9"/>
              <p:cNvSpPr/>
              <p:nvPr/>
            </p:nvSpPr>
            <p:spPr>
              <a:xfrm>
                <a:off x="7524946" y="2952668"/>
                <a:ext cx="1584176" cy="836712"/>
              </a:xfrm>
              <a:prstGeom prst="cloudCallout">
                <a:avLst>
                  <a:gd name="adj1" fmla="val -31642"/>
                  <a:gd name="adj2" fmla="val 11516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…because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GB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Cloud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946" y="2952668"/>
                <a:ext cx="1584176" cy="836712"/>
              </a:xfrm>
              <a:prstGeom prst="cloudCallout">
                <a:avLst>
                  <a:gd name="adj1" fmla="val -31642"/>
                  <a:gd name="adj2" fmla="val 115165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Callout 10"/>
              <p:cNvSpPr/>
              <p:nvPr/>
            </p:nvSpPr>
            <p:spPr>
              <a:xfrm>
                <a:off x="222402" y="5725691"/>
                <a:ext cx="2189358" cy="988293"/>
              </a:xfrm>
              <a:prstGeom prst="cloudCallout">
                <a:avLst>
                  <a:gd name="adj1" fmla="val 85624"/>
                  <a:gd name="adj2" fmla="val -5118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is an asymptote to the curve</a:t>
                </a:r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Cloud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02" y="5725691"/>
                <a:ext cx="2189358" cy="988293"/>
              </a:xfrm>
              <a:prstGeom prst="cloudCallout">
                <a:avLst>
                  <a:gd name="adj1" fmla="val 85624"/>
                  <a:gd name="adj2" fmla="val -51189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131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55776" y="2132856"/>
                <a:ext cx="583264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smtClean="0">
                    <a:latin typeface="Comic Sans MS" panose="030F0702030302020204" pitchFamily="66" charset="0"/>
                  </a:rPr>
                  <a:t>Functions of the form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 is a constant, are called exponential functions.</a:t>
                </a:r>
              </a:p>
              <a:p>
                <a:pPr algn="ctr"/>
                <a:endParaRPr lang="en-GB" sz="2400" b="0" i="1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 can be called an index, a power or an exponent.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132856"/>
                <a:ext cx="5832648" cy="2308324"/>
              </a:xfrm>
              <a:prstGeom prst="rect">
                <a:avLst/>
              </a:prstGeom>
              <a:blipFill>
                <a:blip r:embed="rId2"/>
                <a:stretch>
                  <a:fillRect l="-1149" t="-2111" r="-2717" b="-50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10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123728" y="1124744"/>
                <a:ext cx="6768752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u="sng" dirty="0" smtClean="0">
                    <a:latin typeface="Comic Sans MS" panose="030F0702030302020204" pitchFamily="66" charset="0"/>
                  </a:rPr>
                  <a:t>Task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1a)	Draw an accurate graph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dirty="0" smtClean="0">
                                <a:latin typeface="Cambria Math" panose="02040503050406030204" pitchFamily="18" charset="0"/>
                              </a:rPr>
                              <m:t>1.7</m:t>
                            </m:r>
                          </m:e>
                        </m:d>
                      </m:e>
                      <m:sup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for 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r>
                  <a:rPr lang="en-GB" sz="2000" dirty="0" smtClean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−4 ≤ 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 ≤ 4</m:t>
                    </m:r>
                  </m:oMath>
                </a14:m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  b)	Use your graph to solve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 dirty="0">
                                <a:latin typeface="Cambria Math" panose="02040503050406030204" pitchFamily="18" charset="0"/>
                              </a:rPr>
                              <m:t>1.7</m:t>
                            </m:r>
                          </m:e>
                        </m:d>
                      </m:e>
                      <m:sup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2a</a:t>
                </a:r>
                <a:r>
                  <a:rPr lang="en-GB" sz="2000" dirty="0">
                    <a:latin typeface="Comic Sans MS" panose="030F0702030302020204" pitchFamily="66" charset="0"/>
                  </a:rPr>
                  <a:t>)	Draw an accurate graph of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dirty="0" smtClean="0">
                                <a:latin typeface="Cambria Math" panose="02040503050406030204" pitchFamily="18" charset="0"/>
                              </a:rPr>
                              <m:t>0.6</m:t>
                            </m:r>
                          </m:e>
                        </m:d>
                      </m:e>
                      <m:sup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r>
                  <a:rPr lang="en-GB" sz="2000" dirty="0" smtClean="0">
                    <a:latin typeface="Comic Sans MS" panose="030F0702030302020204" pitchFamily="66" charset="0"/>
                  </a:rPr>
                  <a:t>for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−4 ≤ 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 ≤ 4</m:t>
                    </m:r>
                  </m:oMath>
                </a14:m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  b)	Use your graph to solve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dirty="0" smtClean="0">
                                <a:latin typeface="Cambria Math" panose="02040503050406030204" pitchFamily="18" charset="0"/>
                              </a:rPr>
                              <m:t>0.6</m:t>
                            </m:r>
                          </m:e>
                        </m:d>
                      </m:e>
                      <m:sup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3785652"/>
              </a:xfrm>
              <a:prstGeom prst="rect">
                <a:avLst/>
              </a:prstGeom>
              <a:blipFill>
                <a:blip r:embed="rId2"/>
                <a:stretch>
                  <a:fillRect l="-900" t="-966" b="-19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084004" y="3017570"/>
                <a:ext cx="11249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004" y="3017570"/>
                <a:ext cx="112492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101385" y="4893016"/>
                <a:ext cx="13172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≈−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385" y="4893016"/>
                <a:ext cx="131728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61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5731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The graphs of gradient functions of </a:t>
            </a:r>
            <a:r>
              <a:rPr lang="en-GB" sz="2000" dirty="0">
                <a:latin typeface="Comic Sans MS" panose="030F0702030302020204" pitchFamily="66" charset="0"/>
              </a:rPr>
              <a:t>exponential functions </a:t>
            </a:r>
            <a:r>
              <a:rPr lang="en-GB" sz="2000" dirty="0" smtClean="0">
                <a:latin typeface="Comic Sans MS" panose="030F0702030302020204" pitchFamily="66" charset="0"/>
              </a:rPr>
              <a:t>are in a similar shape to the graphs of the functions themselves…</a:t>
            </a:r>
          </a:p>
          <a:p>
            <a:pPr algn="ctr"/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1200" dirty="0" smtClean="0">
                <a:latin typeface="Comic Sans MS" panose="030F0702030302020204" pitchFamily="66" charset="0"/>
                <a:hlinkClick r:id="rId5"/>
              </a:rPr>
              <a:t>Click here to see on Autograph!</a:t>
            </a:r>
            <a:endParaRPr lang="en-GB" sz="12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e demo recordi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407" y="1988840"/>
            <a:ext cx="8649393" cy="426109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868144" y="5354430"/>
            <a:ext cx="4032448" cy="1656184"/>
          </a:xfrm>
          <a:prstGeom prst="cloudCallout">
            <a:avLst>
              <a:gd name="adj1" fmla="val -59494"/>
              <a:gd name="adj2" fmla="val -71455"/>
            </a:avLst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Something unique happens between a = 2 and a = 3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 gradient function is exactly the same as the original function</a:t>
            </a: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5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95736" y="1340768"/>
                <a:ext cx="655272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a special case.</a:t>
                </a:r>
              </a:p>
              <a:p>
                <a:pPr algn="ctr"/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an irrational constant approximately equal to 2.718281828459</a:t>
                </a:r>
              </a:p>
              <a:p>
                <a:pPr algn="ctr"/>
                <a:endParaRPr lang="en-GB" sz="2400" i="1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the base rate of growth shared by all continually growing processes.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shows up whenever systems grow exponentially and continuously: population, radioactive decay, interest calculations, and more.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340768"/>
                <a:ext cx="6552728" cy="3785652"/>
              </a:xfrm>
              <a:prstGeom prst="rect">
                <a:avLst/>
              </a:prstGeom>
              <a:blipFill>
                <a:blip r:embed="rId3"/>
                <a:stretch>
                  <a:fillRect t="-1288" r="-837" b="-2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55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3728" y="1844824"/>
            <a:ext cx="6768752" cy="14535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loud Callout 1"/>
          <p:cNvSpPr/>
          <p:nvPr/>
        </p:nvSpPr>
        <p:spPr>
          <a:xfrm>
            <a:off x="5292080" y="3573016"/>
            <a:ext cx="4752528" cy="2376264"/>
          </a:xfrm>
          <a:prstGeom prst="cloudCallout">
            <a:avLst>
              <a:gd name="adj1" fmla="val -70353"/>
              <a:gd name="adj2" fmla="val -46003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All the mathematical functions went to a party. There </a:t>
            </a: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they saw the exponential function sitting by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himself. They </a:t>
            </a: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poked him,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"C'mon </a:t>
            </a: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man, join the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party!“ To </a:t>
            </a: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which he replied,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“But integrating won’t make any difference…"</a:t>
            </a: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123728" y="1196752"/>
                <a:ext cx="6768752" cy="2101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u="sng" dirty="0" smtClean="0">
                    <a:latin typeface="Comic Sans MS" panose="030F0702030302020204" pitchFamily="66" charset="0"/>
                  </a:rPr>
                  <a:t>Differentiating </a:t>
                </a:r>
                <a14:m>
                  <m:oMath xmlns:m="http://schemas.openxmlformats.org/officeDocument/2006/math">
                    <m:r>
                      <a:rPr lang="en-GB" sz="2400" b="0" i="1" u="sng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u="sng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u="sng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u="sng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2400" u="sng" dirty="0" smtClean="0">
                  <a:latin typeface="Comic Sans MS" panose="030F0702030302020204" pitchFamily="66" charset="0"/>
                </a:endParaRP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For all real values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 and for any constant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: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𝑘𝑒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96752"/>
                <a:ext cx="6768752" cy="2101601"/>
              </a:xfrm>
              <a:prstGeom prst="rect">
                <a:avLst/>
              </a:prstGeom>
              <a:blipFill>
                <a:blip r:embed="rId2"/>
                <a:stretch>
                  <a:fillRect l="-1350" t="-2319" r="-810" b="-2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81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51520" y="1124744"/>
                <a:ext cx="8640960" cy="112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 smtClean="0">
                    <a:latin typeface="Comic Sans MS" panose="030F0702030302020204" pitchFamily="66" charset="0"/>
                  </a:rPr>
                  <a:t>Examples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</a:t>
                </a:r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640960" cy="1128642"/>
              </a:xfrm>
              <a:prstGeom prst="rect">
                <a:avLst/>
              </a:prstGeom>
              <a:blipFill>
                <a:blip r:embed="rId2"/>
                <a:stretch>
                  <a:fillRect l="-705" t="-32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51520" y="2276952"/>
                <a:ext cx="1421415" cy="676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76952"/>
                <a:ext cx="1421415" cy="6769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915816" y="2276952"/>
                <a:ext cx="1894878" cy="699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276952"/>
                <a:ext cx="1894878" cy="6991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652120" y="2276952"/>
                <a:ext cx="1421415" cy="676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276952"/>
                <a:ext cx="1421415" cy="6769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51520" y="3212976"/>
                <a:ext cx="8640960" cy="2192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 smtClean="0">
                    <a:latin typeface="Comic Sans MS" panose="030F0702030302020204" pitchFamily="66" charset="0"/>
                  </a:rPr>
                  <a:t>Your Turn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212976"/>
                <a:ext cx="8640960" cy="2192331"/>
              </a:xfrm>
              <a:prstGeom prst="rect">
                <a:avLst/>
              </a:prstGeom>
              <a:blipFill>
                <a:blip r:embed="rId6"/>
                <a:stretch>
                  <a:fillRect l="-705" t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51520" y="4293096"/>
                <a:ext cx="1421415" cy="676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293096"/>
                <a:ext cx="1421415" cy="6769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5652120" y="4281970"/>
                <a:ext cx="1464183" cy="676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f>
                            <m:fPr>
                              <m:ctrlP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281970"/>
                <a:ext cx="1464183" cy="6769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915816" y="4293095"/>
                <a:ext cx="1750031" cy="676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293095"/>
                <a:ext cx="1750031" cy="6769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51520" y="5300103"/>
                <a:ext cx="1728165" cy="676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300103"/>
                <a:ext cx="1728165" cy="6769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915816" y="5300102"/>
                <a:ext cx="2204899" cy="676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5300102"/>
                <a:ext cx="2204899" cy="67691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5652120" y="5300102"/>
                <a:ext cx="1986890" cy="676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5300102"/>
                <a:ext cx="1986890" cy="6769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11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6"/>
            <a:ext cx="4895850" cy="4914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07904" y="1414362"/>
                <a:ext cx="9902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414362"/>
                <a:ext cx="990207" cy="400110"/>
              </a:xfrm>
              <a:prstGeom prst="rect">
                <a:avLst/>
              </a:prstGeom>
              <a:blipFill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45195" y="2348880"/>
                <a:ext cx="8785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195" y="2348880"/>
                <a:ext cx="878574" cy="400110"/>
              </a:xfrm>
              <a:prstGeom prst="rect">
                <a:avLst/>
              </a:prstGeom>
              <a:blipFill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87477" y="5589240"/>
                <a:ext cx="11959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𝐥𝐧</m:t>
                      </m:r>
                      <m:r>
                        <a:rPr lang="en-GB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477" y="5589240"/>
                <a:ext cx="1195968" cy="400110"/>
              </a:xfrm>
              <a:prstGeom prst="rect">
                <a:avLst/>
              </a:prstGeom>
              <a:blipFill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24128" y="1412776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What do you notice</a:t>
            </a:r>
            <a:r>
              <a:rPr lang="en-GB" sz="2000" dirty="0" smtClean="0">
                <a:latin typeface="Comic Sans MS" panose="030F0702030302020204" pitchFamily="66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Intercepts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Asymptotes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Symmetry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Similarities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Differences</a:t>
            </a:r>
            <a:endParaRPr lang="en-GB" sz="20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69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332</Words>
  <Application>Microsoft Office PowerPoint</Application>
  <PresentationFormat>On-screen Show (4:3)</PresentationFormat>
  <Paragraphs>119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Microsoft YaHei</vt:lpstr>
      <vt:lpstr>Arial</vt:lpstr>
      <vt:lpstr>Calibri</vt:lpstr>
      <vt:lpstr>Cambria Math</vt:lpstr>
      <vt:lpstr>Comic Sans MS</vt:lpstr>
      <vt:lpstr>Times New Roman</vt:lpstr>
      <vt:lpstr>Wingdings</vt:lpstr>
      <vt:lpstr>Wingdings 2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57</cp:revision>
  <dcterms:created xsi:type="dcterms:W3CDTF">2015-07-01T12:05:39Z</dcterms:created>
  <dcterms:modified xsi:type="dcterms:W3CDTF">2017-12-23T10:28:31Z</dcterms:modified>
</cp:coreProperties>
</file>