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44" autoAdjust="0"/>
  </p:normalViewPr>
  <p:slideViewPr>
    <p:cSldViewPr snapToGrid="0">
      <p:cViewPr varScale="1">
        <p:scale>
          <a:sx n="70" d="100"/>
          <a:sy n="70" d="100"/>
        </p:scale>
        <p:origin x="12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96300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14710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406199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150282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1159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42467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96730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52322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9283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37181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08/11/2017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161970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20150" t="13519" r="8266" b="7574"/>
          <a:stretch/>
        </p:blipFill>
        <p:spPr>
          <a:xfrm>
            <a:off x="1097662" y="0"/>
            <a:ext cx="7828771" cy="6858000"/>
          </a:xfrm>
          <a:prstGeom prst="rect">
            <a:avLst/>
          </a:prstGeom>
        </p:spPr>
      </p:pic>
    </p:spTree>
    <p:extLst>
      <p:ext uri="{BB962C8B-B14F-4D97-AF65-F5344CB8AC3E}">
        <p14:creationId xmlns:p14="http://schemas.microsoft.com/office/powerpoint/2010/main" val="1570703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2388973" cy="369332"/>
          </a:xfrm>
          <a:prstGeom prst="rect">
            <a:avLst/>
          </a:prstGeom>
          <a:noFill/>
          <a:ln w="28575">
            <a:solidFill>
              <a:schemeClr val="tx1"/>
            </a:solidFill>
          </a:ln>
        </p:spPr>
        <p:txBody>
          <a:bodyPr wrap="square" rtlCol="0">
            <a:spAutoFit/>
          </a:bodyPr>
          <a:lstStyle/>
          <a:p>
            <a:r>
              <a:rPr lang="en-GB" dirty="0" smtClean="0">
                <a:latin typeface="Arial" panose="020B0604020202020204" pitchFamily="34" charset="0"/>
                <a:cs typeface="Arial" panose="020B0604020202020204" pitchFamily="34" charset="0"/>
              </a:rPr>
              <a:t>Number Revision Mat</a:t>
            </a:r>
            <a:endParaRPr lang="en-GB" dirty="0">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2" name="Rectangle 1"/>
              <p:cNvSpPr/>
              <p:nvPr/>
            </p:nvSpPr>
            <p:spPr>
              <a:xfrm>
                <a:off x="0" y="477672"/>
                <a:ext cx="2388972" cy="298885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Indices</a:t>
                </a:r>
              </a:p>
              <a:p>
                <a:r>
                  <a:rPr lang="en-GB" sz="1000" dirty="0" smtClean="0">
                    <a:solidFill>
                      <a:schemeClr val="tx1"/>
                    </a:solidFill>
                    <a:latin typeface="Arial" panose="020B0604020202020204" pitchFamily="34" charset="0"/>
                    <a:cs typeface="Arial" panose="020B0604020202020204" pitchFamily="34" charset="0"/>
                  </a:rPr>
                  <a:t>Simplify the following:</a:t>
                </a:r>
              </a:p>
              <a:p>
                <a:pPr marL="228600" indent="-228600">
                  <a:buFont typeface="+mj-lt"/>
                  <a:buAutoNum type="arabicParenR"/>
                </a:pPr>
                <a:r>
                  <a:rPr lang="en-GB" sz="1000" dirty="0">
                    <a:solidFill>
                      <a:schemeClr val="tx1"/>
                    </a:solidFill>
                  </a:rPr>
                  <a:t>a</a:t>
                </a:r>
                <a:r>
                  <a:rPr lang="en-GB" sz="1000" baseline="30000" dirty="0">
                    <a:solidFill>
                      <a:schemeClr val="tx1"/>
                    </a:solidFill>
                  </a:rPr>
                  <a:t>6</a:t>
                </a:r>
                <a:r>
                  <a:rPr lang="en-GB" sz="1000" dirty="0">
                    <a:solidFill>
                      <a:schemeClr val="tx1"/>
                    </a:solidFill>
                  </a:rPr>
                  <a:t> x a</a:t>
                </a:r>
                <a:r>
                  <a:rPr lang="en-GB" sz="1000" baseline="30000" dirty="0">
                    <a:solidFill>
                      <a:schemeClr val="tx1"/>
                    </a:solidFill>
                  </a:rPr>
                  <a:t>3</a:t>
                </a:r>
                <a:endParaRPr lang="en-GB" sz="1000" dirty="0">
                  <a:solidFill>
                    <a:schemeClr val="tx1"/>
                  </a:solidFill>
                </a:endParaRPr>
              </a:p>
              <a:p>
                <a:pPr marL="228600" indent="-228600">
                  <a:buFont typeface="+mj-lt"/>
                  <a:buAutoNum type="arabicParenR"/>
                </a:pPr>
                <a:r>
                  <a:rPr lang="en-GB" sz="1000" dirty="0">
                    <a:solidFill>
                      <a:schemeClr val="tx1"/>
                    </a:solidFill>
                  </a:rPr>
                  <a:t>b</a:t>
                </a:r>
                <a:r>
                  <a:rPr lang="en-GB" sz="1000" baseline="30000" dirty="0">
                    <a:solidFill>
                      <a:schemeClr val="tx1"/>
                    </a:solidFill>
                  </a:rPr>
                  <a:t>5</a:t>
                </a:r>
                <a:r>
                  <a:rPr lang="en-GB" sz="1000" dirty="0">
                    <a:solidFill>
                      <a:schemeClr val="tx1"/>
                    </a:solidFill>
                  </a:rPr>
                  <a:t> ÷ b</a:t>
                </a:r>
                <a:r>
                  <a:rPr lang="en-GB" sz="1000" baseline="30000" dirty="0">
                    <a:solidFill>
                      <a:schemeClr val="tx1"/>
                    </a:solidFill>
                  </a:rPr>
                  <a:t>3</a:t>
                </a:r>
                <a:endParaRPr lang="en-GB" sz="1000" dirty="0">
                  <a:solidFill>
                    <a:schemeClr val="tx1"/>
                  </a:solidFill>
                </a:endParaRPr>
              </a:p>
              <a:p>
                <a:pPr marL="228600" indent="-228600">
                  <a:buFont typeface="+mj-lt"/>
                  <a:buAutoNum type="arabicParenR"/>
                </a:pPr>
                <a:r>
                  <a:rPr lang="en-GB" sz="1000" dirty="0">
                    <a:solidFill>
                      <a:schemeClr val="tx1"/>
                    </a:solidFill>
                  </a:rPr>
                  <a:t>d</a:t>
                </a:r>
                <a:r>
                  <a:rPr lang="en-GB" sz="1000" baseline="30000" dirty="0">
                    <a:solidFill>
                      <a:schemeClr val="tx1"/>
                    </a:solidFill>
                  </a:rPr>
                  <a:t>0</a:t>
                </a:r>
                <a:endParaRPr lang="en-GB" sz="1000" dirty="0">
                  <a:solidFill>
                    <a:schemeClr val="tx1"/>
                  </a:solidFill>
                </a:endParaRPr>
              </a:p>
              <a:p>
                <a:pPr marL="228600" indent="-228600">
                  <a:buFont typeface="+mj-lt"/>
                  <a:buAutoNum type="arabicParenR"/>
                </a:pPr>
                <a:r>
                  <a:rPr lang="en-GB" sz="1000" dirty="0">
                    <a:solidFill>
                      <a:schemeClr val="tx1"/>
                    </a:solidFill>
                  </a:rPr>
                  <a:t>(c</a:t>
                </a:r>
                <a:r>
                  <a:rPr lang="en-GB" sz="1000" baseline="30000" dirty="0">
                    <a:solidFill>
                      <a:schemeClr val="tx1"/>
                    </a:solidFill>
                  </a:rPr>
                  <a:t>2</a:t>
                </a:r>
                <a:r>
                  <a:rPr lang="en-GB" sz="1000" dirty="0">
                    <a:solidFill>
                      <a:schemeClr val="tx1"/>
                    </a:solidFill>
                  </a:rPr>
                  <a:t>)</a:t>
                </a:r>
                <a:r>
                  <a:rPr lang="en-GB" sz="1000" baseline="30000" dirty="0">
                    <a:solidFill>
                      <a:schemeClr val="tx1"/>
                    </a:solidFill>
                  </a:rPr>
                  <a:t>4</a:t>
                </a:r>
                <a:endParaRPr lang="en-GB" sz="1000" dirty="0">
                  <a:solidFill>
                    <a:schemeClr val="tx1"/>
                  </a:solidFill>
                </a:endParaRPr>
              </a:p>
              <a:p>
                <a:pPr marL="228600" indent="-228600">
                  <a:buFont typeface="+mj-lt"/>
                  <a:buAutoNum type="arabicParenR"/>
                </a:pPr>
                <a:endParaRPr lang="en-GB" sz="1000" dirty="0" smtClean="0">
                  <a:solidFill>
                    <a:schemeClr val="tx1"/>
                  </a:solidFill>
                </a:endParaRPr>
              </a:p>
              <a:p>
                <a:pPr marL="228600" indent="-228600">
                  <a:buFont typeface="+mj-lt"/>
                  <a:buAutoNum type="arabicParenR"/>
                </a:pPr>
                <a:r>
                  <a:rPr lang="en-GB" sz="1000" dirty="0" smtClean="0">
                    <a:solidFill>
                      <a:schemeClr val="tx1"/>
                    </a:solidFill>
                  </a:rPr>
                  <a:t>3a</a:t>
                </a:r>
                <a:r>
                  <a:rPr lang="en-GB" sz="1000" baseline="30000" dirty="0" smtClean="0">
                    <a:solidFill>
                      <a:schemeClr val="tx1"/>
                    </a:solidFill>
                  </a:rPr>
                  <a:t>4</a:t>
                </a:r>
                <a:r>
                  <a:rPr lang="en-GB" sz="1000" dirty="0" smtClean="0">
                    <a:solidFill>
                      <a:schemeClr val="tx1"/>
                    </a:solidFill>
                  </a:rPr>
                  <a:t> </a:t>
                </a:r>
                <a:r>
                  <a:rPr lang="en-GB" sz="1000" dirty="0">
                    <a:solidFill>
                      <a:schemeClr val="tx1"/>
                    </a:solidFill>
                  </a:rPr>
                  <a:t>x 3a</a:t>
                </a:r>
                <a:r>
                  <a:rPr lang="en-GB" sz="1000" baseline="30000" dirty="0">
                    <a:solidFill>
                      <a:schemeClr val="tx1"/>
                    </a:solidFill>
                  </a:rPr>
                  <a:t>-2</a:t>
                </a:r>
                <a:endParaRPr lang="en-GB" sz="1000" dirty="0">
                  <a:solidFill>
                    <a:schemeClr val="tx1"/>
                  </a:solidFill>
                </a:endParaRPr>
              </a:p>
              <a:p>
                <a:pPr marL="228600" indent="-228600">
                  <a:buFont typeface="+mj-lt"/>
                  <a:buAutoNum type="arabicParenR"/>
                </a:pPr>
                <a:endParaRPr lang="en-GB" sz="1000" dirty="0" smtClean="0">
                  <a:solidFill>
                    <a:schemeClr val="tx1"/>
                  </a:solidFill>
                </a:endParaRPr>
              </a:p>
              <a:p>
                <a:pPr marL="228600" indent="-228600">
                  <a:buFont typeface="+mj-lt"/>
                  <a:buAutoNum type="arabicParenR"/>
                </a:pPr>
                <a14:m>
                  <m:oMath xmlns:m="http://schemas.openxmlformats.org/officeDocument/2006/math">
                    <m:f>
                      <m:fPr>
                        <m:ctrlPr>
                          <a:rPr lang="en-GB" sz="1000">
                            <a:solidFill>
                              <a:schemeClr val="tx1"/>
                            </a:solidFill>
                            <a:latin typeface="Cambria Math" panose="02040503050406030204" pitchFamily="18" charset="0"/>
                          </a:rPr>
                        </m:ctrlPr>
                      </m:fPr>
                      <m:num>
                        <m:r>
                          <a:rPr lang="en-GB" sz="1000" i="0">
                            <a:solidFill>
                              <a:schemeClr val="tx1"/>
                            </a:solidFill>
                            <a:latin typeface="Cambria Math" panose="02040503050406030204" pitchFamily="18" charset="0"/>
                          </a:rPr>
                          <m:t>6</m:t>
                        </m:r>
                        <m:sSup>
                          <m:sSupPr>
                            <m:ctrlPr>
                              <a:rPr lang="en-GB" sz="1000">
                                <a:solidFill>
                                  <a:schemeClr val="tx1"/>
                                </a:solidFill>
                                <a:latin typeface="Cambria Math" panose="02040503050406030204" pitchFamily="18" charset="0"/>
                              </a:rPr>
                            </m:ctrlPr>
                          </m:sSupPr>
                          <m:e>
                            <m:r>
                              <m:rPr>
                                <m:sty m:val="p"/>
                              </m:rPr>
                              <a:rPr lang="en-GB" sz="1000" i="0">
                                <a:solidFill>
                                  <a:schemeClr val="tx1"/>
                                </a:solidFill>
                                <a:latin typeface="Cambria Math" panose="02040503050406030204" pitchFamily="18" charset="0"/>
                              </a:rPr>
                              <m:t>a</m:t>
                            </m:r>
                          </m:e>
                          <m:sup>
                            <m:r>
                              <a:rPr lang="en-GB" sz="1000" i="0">
                                <a:solidFill>
                                  <a:schemeClr val="tx1"/>
                                </a:solidFill>
                                <a:latin typeface="Cambria Math" panose="02040503050406030204" pitchFamily="18" charset="0"/>
                              </a:rPr>
                              <m:t>4</m:t>
                            </m:r>
                          </m:sup>
                        </m:sSup>
                        <m:sSup>
                          <m:sSupPr>
                            <m:ctrlPr>
                              <a:rPr lang="en-GB" sz="1000">
                                <a:solidFill>
                                  <a:schemeClr val="tx1"/>
                                </a:solidFill>
                                <a:latin typeface="Cambria Math" panose="02040503050406030204" pitchFamily="18" charset="0"/>
                              </a:rPr>
                            </m:ctrlPr>
                          </m:sSupPr>
                          <m:e>
                            <m:r>
                              <m:rPr>
                                <m:sty m:val="p"/>
                              </m:rPr>
                              <a:rPr lang="en-GB" sz="1000" i="0">
                                <a:solidFill>
                                  <a:schemeClr val="tx1"/>
                                </a:solidFill>
                                <a:latin typeface="Cambria Math" panose="02040503050406030204" pitchFamily="18" charset="0"/>
                              </a:rPr>
                              <m:t>b</m:t>
                            </m:r>
                          </m:e>
                          <m:sup>
                            <m:r>
                              <a:rPr lang="en-GB" sz="1000" i="0">
                                <a:solidFill>
                                  <a:schemeClr val="tx1"/>
                                </a:solidFill>
                                <a:latin typeface="Cambria Math" panose="02040503050406030204" pitchFamily="18" charset="0"/>
                              </a:rPr>
                              <m:t>3</m:t>
                            </m:r>
                          </m:sup>
                        </m:sSup>
                      </m:num>
                      <m:den>
                        <m:r>
                          <a:rPr lang="en-GB" sz="1000" i="0">
                            <a:solidFill>
                              <a:schemeClr val="tx1"/>
                            </a:solidFill>
                            <a:latin typeface="Cambria Math" panose="02040503050406030204" pitchFamily="18" charset="0"/>
                          </a:rPr>
                          <m:t>2</m:t>
                        </m:r>
                        <m:r>
                          <m:rPr>
                            <m:sty m:val="p"/>
                          </m:rPr>
                          <a:rPr lang="en-GB" sz="1000" i="0">
                            <a:solidFill>
                              <a:schemeClr val="tx1"/>
                            </a:solidFill>
                            <a:latin typeface="Cambria Math" panose="02040503050406030204" pitchFamily="18" charset="0"/>
                          </a:rPr>
                          <m:t>ab</m:t>
                        </m:r>
                      </m:den>
                    </m:f>
                  </m:oMath>
                </a14:m>
                <a:r>
                  <a:rPr lang="en-GB" sz="1000" dirty="0">
                    <a:solidFill>
                      <a:schemeClr val="tx1"/>
                    </a:solidFill>
                  </a:rPr>
                  <a:t> </a:t>
                </a:r>
              </a:p>
              <a:p>
                <a:pPr marL="228600" indent="-228600">
                  <a:buFont typeface="+mj-lt"/>
                  <a:buAutoNum type="arabicParenR"/>
                </a:pPr>
                <a:endParaRPr lang="en-GB" sz="1000" dirty="0" smtClean="0">
                  <a:solidFill>
                    <a:schemeClr val="tx1"/>
                  </a:solidFill>
                </a:endParaRPr>
              </a:p>
              <a:p>
                <a:pPr marL="228600" indent="-228600">
                  <a:buFont typeface="+mj-lt"/>
                  <a:buAutoNum type="arabicParenR"/>
                </a:pPr>
                <a:r>
                  <a:rPr lang="en-GB" sz="1000" dirty="0" smtClean="0">
                    <a:solidFill>
                      <a:schemeClr val="tx1"/>
                    </a:solidFill>
                  </a:rPr>
                  <a:t>f</a:t>
                </a:r>
                <a:r>
                  <a:rPr lang="en-GB" sz="1000" baseline="30000" dirty="0" smtClean="0">
                    <a:solidFill>
                      <a:schemeClr val="tx1"/>
                    </a:solidFill>
                  </a:rPr>
                  <a:t>-4</a:t>
                </a:r>
                <a:endParaRPr lang="en-GB" sz="1000" dirty="0">
                  <a:solidFill>
                    <a:schemeClr val="tx1"/>
                  </a:solidFill>
                </a:endParaRPr>
              </a:p>
              <a:p>
                <a:r>
                  <a:rPr lang="en-GB" sz="1000" dirty="0">
                    <a:solidFill>
                      <a:schemeClr val="tx1"/>
                    </a:solidFill>
                  </a:rPr>
                  <a:t> </a:t>
                </a:r>
              </a:p>
              <a:p>
                <a:r>
                  <a:rPr lang="en-GB" sz="1000" dirty="0">
                    <a:solidFill>
                      <a:schemeClr val="tx1"/>
                    </a:solidFill>
                  </a:rPr>
                  <a:t>Work out the value of:</a:t>
                </a:r>
              </a:p>
              <a:p>
                <a:pPr marL="228600" indent="-228600">
                  <a:buFont typeface="+mj-lt"/>
                  <a:buAutoNum type="arabicParenR"/>
                </a:pPr>
                <a14:m>
                  <m:oMath xmlns:m="http://schemas.openxmlformats.org/officeDocument/2006/math">
                    <m:sSup>
                      <m:sSupPr>
                        <m:ctrlPr>
                          <a:rPr lang="en-GB" sz="1000">
                            <a:solidFill>
                              <a:schemeClr val="tx1"/>
                            </a:solidFill>
                            <a:latin typeface="Cambria Math" panose="02040503050406030204" pitchFamily="18" charset="0"/>
                          </a:rPr>
                        </m:ctrlPr>
                      </m:sSupPr>
                      <m:e>
                        <m:r>
                          <a:rPr lang="en-GB" sz="1000" i="0">
                            <a:solidFill>
                              <a:schemeClr val="tx1"/>
                            </a:solidFill>
                            <a:latin typeface="Cambria Math" panose="02040503050406030204" pitchFamily="18" charset="0"/>
                          </a:rPr>
                          <m:t>81</m:t>
                        </m:r>
                      </m:e>
                      <m:sup>
                        <m:f>
                          <m:fPr>
                            <m:type m:val="skw"/>
                            <m:ctrlPr>
                              <a:rPr lang="en-GB" sz="1000">
                                <a:solidFill>
                                  <a:schemeClr val="tx1"/>
                                </a:solidFill>
                                <a:latin typeface="Cambria Math" panose="02040503050406030204" pitchFamily="18" charset="0"/>
                              </a:rPr>
                            </m:ctrlPr>
                          </m:fPr>
                          <m:num>
                            <m:r>
                              <a:rPr lang="en-GB" sz="1000" i="0">
                                <a:solidFill>
                                  <a:schemeClr val="tx1"/>
                                </a:solidFill>
                                <a:latin typeface="Cambria Math" panose="02040503050406030204" pitchFamily="18" charset="0"/>
                              </a:rPr>
                              <m:t>1</m:t>
                            </m:r>
                          </m:num>
                          <m:den>
                            <m:r>
                              <a:rPr lang="en-GB" sz="1000" i="0">
                                <a:solidFill>
                                  <a:schemeClr val="tx1"/>
                                </a:solidFill>
                                <a:latin typeface="Cambria Math" panose="02040503050406030204" pitchFamily="18" charset="0"/>
                              </a:rPr>
                              <m:t>2</m:t>
                            </m:r>
                          </m:den>
                        </m:f>
                      </m:sup>
                    </m:sSup>
                  </m:oMath>
                </a14:m>
                <a:r>
                  <a:rPr lang="en-GB" sz="1000" dirty="0">
                    <a:solidFill>
                      <a:schemeClr val="tx1"/>
                    </a:solidFill>
                  </a:rPr>
                  <a:t> </a:t>
                </a:r>
                <a:endParaRPr lang="en-GB" sz="1000" dirty="0" smtClean="0">
                  <a:solidFill>
                    <a:schemeClr val="tx1"/>
                  </a:solidFill>
                </a:endParaRPr>
              </a:p>
              <a:p>
                <a:pPr marL="228600" indent="-228600">
                  <a:buFont typeface="+mj-lt"/>
                  <a:buAutoNum type="arabicParenR"/>
                </a:pPr>
                <a:endParaRPr lang="en-GB" sz="1000" dirty="0">
                  <a:solidFill>
                    <a:schemeClr val="tx1"/>
                  </a:solidFill>
                </a:endParaRPr>
              </a:p>
              <a:p>
                <a:pPr marL="228600" indent="-228600">
                  <a:buFont typeface="+mj-lt"/>
                  <a:buAutoNum type="arabicParenR"/>
                </a:pPr>
                <a14:m>
                  <m:oMath xmlns:m="http://schemas.openxmlformats.org/officeDocument/2006/math">
                    <m:sSup>
                      <m:sSupPr>
                        <m:ctrlPr>
                          <a:rPr lang="en-GB" sz="1000">
                            <a:solidFill>
                              <a:schemeClr val="tx1"/>
                            </a:solidFill>
                            <a:latin typeface="Cambria Math" panose="02040503050406030204" pitchFamily="18" charset="0"/>
                          </a:rPr>
                        </m:ctrlPr>
                      </m:sSupPr>
                      <m:e>
                        <m:r>
                          <a:rPr lang="en-GB" sz="1000" i="0">
                            <a:solidFill>
                              <a:schemeClr val="tx1"/>
                            </a:solidFill>
                            <a:latin typeface="Cambria Math" panose="02040503050406030204" pitchFamily="18" charset="0"/>
                          </a:rPr>
                          <m:t>16</m:t>
                        </m:r>
                      </m:e>
                      <m:sup>
                        <m:f>
                          <m:fPr>
                            <m:type m:val="skw"/>
                            <m:ctrlPr>
                              <a:rPr lang="en-GB" sz="1000">
                                <a:solidFill>
                                  <a:schemeClr val="tx1"/>
                                </a:solidFill>
                                <a:latin typeface="Cambria Math" panose="02040503050406030204" pitchFamily="18" charset="0"/>
                              </a:rPr>
                            </m:ctrlPr>
                          </m:fPr>
                          <m:num>
                            <m:r>
                              <a:rPr lang="en-GB" sz="1000" i="0">
                                <a:solidFill>
                                  <a:schemeClr val="tx1"/>
                                </a:solidFill>
                                <a:latin typeface="Cambria Math" panose="02040503050406030204" pitchFamily="18" charset="0"/>
                              </a:rPr>
                              <m:t>3</m:t>
                            </m:r>
                          </m:num>
                          <m:den>
                            <m:r>
                              <a:rPr lang="en-GB" sz="1000" i="0">
                                <a:solidFill>
                                  <a:schemeClr val="tx1"/>
                                </a:solidFill>
                                <a:latin typeface="Cambria Math" panose="02040503050406030204" pitchFamily="18" charset="0"/>
                              </a:rPr>
                              <m:t>2</m:t>
                            </m:r>
                          </m:den>
                        </m:f>
                      </m:sup>
                    </m:sSup>
                  </m:oMath>
                </a14:m>
                <a:r>
                  <a:rPr lang="en-GB" sz="1000" dirty="0">
                    <a:solidFill>
                      <a:schemeClr val="tx1"/>
                    </a:solidFill>
                  </a:rPr>
                  <a:t> </a:t>
                </a:r>
              </a:p>
              <a:p>
                <a:r>
                  <a:rPr lang="en-GB" sz="1000" dirty="0">
                    <a:solidFill>
                      <a:schemeClr val="tx1"/>
                    </a:solidFill>
                  </a:rPr>
                  <a:t> </a:t>
                </a:r>
              </a:p>
              <a:p>
                <a:pPr marL="228600" indent="-228600">
                  <a:buAutoNum type="arabicParenR"/>
                </a:pPr>
                <a:endParaRPr lang="en-GB" sz="1000" dirty="0">
                  <a:solidFill>
                    <a:schemeClr val="tx1"/>
                  </a:solidFill>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0" y="477672"/>
                <a:ext cx="2388972" cy="2988859"/>
              </a:xfrm>
              <a:prstGeom prst="rect">
                <a:avLst/>
              </a:prstGeom>
              <a:blipFill rotWithShape="0">
                <a:blip r:embed="rId2"/>
                <a:stretch>
                  <a:fillRect/>
                </a:stretch>
              </a:blipFill>
              <a:ln w="28575">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7" name="Rectangle 16"/>
              <p:cNvSpPr/>
              <p:nvPr/>
            </p:nvSpPr>
            <p:spPr>
              <a:xfrm>
                <a:off x="2477751" y="-1"/>
                <a:ext cx="2388972" cy="43183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Simplifying Surds</a:t>
                </a:r>
              </a:p>
              <a:p>
                <a:pPr marL="228600" indent="-228600">
                  <a:buFont typeface="+mj-lt"/>
                  <a:buAutoNum type="arabicParenR"/>
                </a:pPr>
                <a14:m>
                  <m:oMath xmlns:m="http://schemas.openxmlformats.org/officeDocument/2006/math">
                    <m:rad>
                      <m:radPr>
                        <m:degHide m:val="on"/>
                        <m:ctrlPr>
                          <a:rPr lang="en-GB" sz="1000" smtClean="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8</m:t>
                        </m:r>
                      </m:e>
                    </m:rad>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125</m:t>
                        </m:r>
                      </m:e>
                    </m:rad>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147</m:t>
                        </m:r>
                      </m:e>
                    </m:rad>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14:m>
                  <m:oMath xmlns:m="http://schemas.openxmlformats.org/officeDocument/2006/math">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24</m:t>
                        </m:r>
                      </m:e>
                    </m:rad>
                  </m:oMath>
                </a14:m>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 x </a:t>
                </a:r>
                <a14:m>
                  <m:oMath xmlns:m="http://schemas.openxmlformats.org/officeDocument/2006/math">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6</m:t>
                        </m:r>
                      </m:e>
                    </m:rad>
                  </m:oMath>
                </a14:m>
                <a:endParaRPr lang="en-GB" sz="1000" dirty="0" smtClean="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
                      <a:rPr lang="en-GB" sz="1000" b="0" i="0" smtClean="0">
                        <a:solidFill>
                          <a:schemeClr val="tx1"/>
                        </a:solidFill>
                        <a:latin typeface="Cambria Math" panose="02040503050406030204" pitchFamily="18" charset="0"/>
                        <a:cs typeface="Arial" panose="020B0604020202020204" pitchFamily="34" charset="0"/>
                      </a:rPr>
                      <m:t>4</m:t>
                    </m:r>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27</m:t>
                        </m:r>
                      </m:e>
                    </m:rad>
                  </m:oMath>
                </a14:m>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 x </a:t>
                </a:r>
                <a14:m>
                  <m:oMath xmlns:m="http://schemas.openxmlformats.org/officeDocument/2006/math">
                    <m:r>
                      <a:rPr lang="en-GB" sz="1000" b="0" i="0" smtClean="0">
                        <a:solidFill>
                          <a:schemeClr val="tx1"/>
                        </a:solidFill>
                        <a:latin typeface="Cambria Math" panose="02040503050406030204" pitchFamily="18" charset="0"/>
                        <a:cs typeface="Arial" panose="020B0604020202020204" pitchFamily="34" charset="0"/>
                      </a:rPr>
                      <m:t>6</m:t>
                    </m:r>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f>
                      <m:fPr>
                        <m:ctrlPr>
                          <a:rPr lang="en-GB" sz="1100" smtClean="0">
                            <a:solidFill>
                              <a:schemeClr val="tx1"/>
                            </a:solidFill>
                            <a:latin typeface="Cambria Math" panose="02040503050406030204" pitchFamily="18" charset="0"/>
                            <a:cs typeface="Arial" panose="020B0604020202020204" pitchFamily="34" charset="0"/>
                          </a:rPr>
                        </m:ctrlPr>
                      </m:fPr>
                      <m:num>
                        <m:r>
                          <a:rPr lang="en-GB" sz="1100" b="0" i="0" smtClean="0">
                            <a:solidFill>
                              <a:schemeClr val="tx1"/>
                            </a:solidFill>
                            <a:latin typeface="Cambria Math" panose="02040503050406030204" pitchFamily="18" charset="0"/>
                            <a:cs typeface="Arial" panose="020B0604020202020204" pitchFamily="34" charset="0"/>
                          </a:rPr>
                          <m:t>6</m:t>
                        </m:r>
                        <m:rad>
                          <m:radPr>
                            <m:degHide m:val="on"/>
                            <m:ctrlPr>
                              <a:rPr lang="en-GB" sz="1100">
                                <a:solidFill>
                                  <a:schemeClr val="tx1"/>
                                </a:solidFill>
                                <a:latin typeface="Cambria Math" panose="02040503050406030204" pitchFamily="18" charset="0"/>
                                <a:cs typeface="Arial" panose="020B0604020202020204" pitchFamily="34" charset="0"/>
                              </a:rPr>
                            </m:ctrlPr>
                          </m:radPr>
                          <m:deg/>
                          <m:e>
                            <m:r>
                              <a:rPr lang="en-GB" sz="1100" i="0">
                                <a:solidFill>
                                  <a:schemeClr val="tx1"/>
                                </a:solidFill>
                                <a:latin typeface="Cambria Math" panose="02040503050406030204" pitchFamily="18" charset="0"/>
                                <a:cs typeface="Arial" panose="020B0604020202020204" pitchFamily="34" charset="0"/>
                              </a:rPr>
                              <m:t>1</m:t>
                            </m:r>
                            <m:r>
                              <a:rPr lang="en-GB" sz="1100" b="0" i="0" smtClean="0">
                                <a:solidFill>
                                  <a:schemeClr val="tx1"/>
                                </a:solidFill>
                                <a:latin typeface="Cambria Math" panose="02040503050406030204" pitchFamily="18" charset="0"/>
                                <a:cs typeface="Arial" panose="020B0604020202020204" pitchFamily="34" charset="0"/>
                              </a:rPr>
                              <m:t>60</m:t>
                            </m:r>
                          </m:e>
                        </m:rad>
                      </m:num>
                      <m:den>
                        <m:r>
                          <a:rPr lang="en-GB" sz="1100" b="0" i="0" smtClean="0">
                            <a:solidFill>
                              <a:schemeClr val="tx1"/>
                            </a:solidFill>
                            <a:latin typeface="Cambria Math" panose="02040503050406030204" pitchFamily="18" charset="0"/>
                            <a:cs typeface="Arial" panose="020B0604020202020204" pitchFamily="34" charset="0"/>
                          </a:rPr>
                          <m:t>3</m:t>
                        </m:r>
                        <m:rad>
                          <m:radPr>
                            <m:degHide m:val="on"/>
                            <m:ctrlPr>
                              <a:rPr lang="en-GB" sz="1100">
                                <a:solidFill>
                                  <a:schemeClr val="tx1"/>
                                </a:solidFill>
                                <a:latin typeface="Cambria Math" panose="02040503050406030204" pitchFamily="18" charset="0"/>
                                <a:cs typeface="Arial" panose="020B0604020202020204" pitchFamily="34" charset="0"/>
                              </a:rPr>
                            </m:ctrlPr>
                          </m:radPr>
                          <m:deg/>
                          <m:e>
                            <m:r>
                              <a:rPr lang="en-GB" sz="1100" i="0">
                                <a:solidFill>
                                  <a:schemeClr val="tx1"/>
                                </a:solidFill>
                                <a:latin typeface="Cambria Math" panose="02040503050406030204" pitchFamily="18" charset="0"/>
                                <a:cs typeface="Arial" panose="020B0604020202020204" pitchFamily="34" charset="0"/>
                              </a:rPr>
                              <m:t>1</m:t>
                            </m:r>
                            <m:r>
                              <a:rPr lang="en-GB" sz="1100" b="0" i="0" smtClean="0">
                                <a:solidFill>
                                  <a:schemeClr val="tx1"/>
                                </a:solidFill>
                                <a:latin typeface="Cambria Math" panose="02040503050406030204" pitchFamily="18" charset="0"/>
                                <a:cs typeface="Arial" panose="020B0604020202020204" pitchFamily="34" charset="0"/>
                              </a:rPr>
                              <m:t>0</m:t>
                            </m:r>
                          </m:e>
                        </m:rad>
                      </m:den>
                    </m:f>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
                      <a:rPr lang="en-GB" sz="1000" b="0" i="0" smtClean="0">
                        <a:solidFill>
                          <a:schemeClr val="tx1"/>
                        </a:solidFill>
                        <a:latin typeface="Cambria Math" panose="02040503050406030204" pitchFamily="18" charset="0"/>
                        <a:cs typeface="Arial" panose="020B0604020202020204" pitchFamily="34" charset="0"/>
                      </a:rPr>
                      <m:t>(5+ </m:t>
                    </m:r>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r>
                      <a:rPr lang="en-GB" sz="1000" b="0" i="0" smtClean="0">
                        <a:solidFill>
                          <a:schemeClr val="tx1"/>
                        </a:solidFill>
                        <a:latin typeface="Cambria Math" panose="02040503050406030204" pitchFamily="18" charset="0"/>
                        <a:cs typeface="Arial" panose="020B0604020202020204" pitchFamily="34" charset="0"/>
                      </a:rPr>
                      <m:t>)(6+</m:t>
                    </m:r>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r>
                      <a:rPr lang="en-GB" sz="1000" b="0" i="0" smtClean="0">
                        <a:solidFill>
                          <a:schemeClr val="tx1"/>
                        </a:solidFill>
                        <a:latin typeface="Cambria Math" panose="02040503050406030204" pitchFamily="18" charset="0"/>
                        <a:cs typeface="Arial" panose="020B0604020202020204" pitchFamily="34" charset="0"/>
                      </a:rPr>
                      <m:t>(6+3</m:t>
                    </m:r>
                    <m:rad>
                      <m:radPr>
                        <m:degHide m:val="on"/>
                        <m:ctrlPr>
                          <a:rPr lang="en-GB" sz="100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r>
                      <a:rPr lang="en-GB" sz="1000" b="0" i="0" smtClean="0">
                        <a:solidFill>
                          <a:schemeClr val="tx1"/>
                        </a:solidFill>
                        <a:latin typeface="Cambria Math" panose="02040503050406030204" pitchFamily="18" charset="0"/>
                        <a:cs typeface="Arial" panose="020B0604020202020204" pitchFamily="34" charset="0"/>
                      </a:rPr>
                      <m:t>)(6−3</m:t>
                    </m:r>
                    <m:rad>
                      <m:radPr>
                        <m:degHide m:val="on"/>
                        <m:ctrlPr>
                          <a:rPr lang="en-GB" sz="1000" smtClean="0">
                            <a:solidFill>
                              <a:schemeClr val="tx1"/>
                            </a:solidFill>
                            <a:latin typeface="Cambria Math" panose="02040503050406030204" pitchFamily="18" charset="0"/>
                            <a:cs typeface="Arial" panose="020B0604020202020204" pitchFamily="34" charset="0"/>
                          </a:rPr>
                        </m:ctrlPr>
                      </m:radPr>
                      <m:deg/>
                      <m:e>
                        <m:r>
                          <a:rPr lang="en-GB" sz="1000" b="0" i="0" smtClean="0">
                            <a:solidFill>
                              <a:schemeClr val="tx1"/>
                            </a:solidFill>
                            <a:latin typeface="Cambria Math" panose="02040503050406030204" pitchFamily="18" charset="0"/>
                            <a:cs typeface="Arial" panose="020B0604020202020204" pitchFamily="34" charset="0"/>
                          </a:rPr>
                          <m:t>3</m:t>
                        </m:r>
                      </m:e>
                    </m:rad>
                    <m:r>
                      <a:rPr lang="en-GB" sz="1000" b="0" i="0" smtClean="0">
                        <a:solidFill>
                          <a:schemeClr val="tx1"/>
                        </a:solidFill>
                        <a:latin typeface="Cambria Math" panose="02040503050406030204" pitchFamily="18" charset="0"/>
                        <a:cs typeface="Arial" panose="020B0604020202020204" pitchFamily="34" charset="0"/>
                      </a:rPr>
                      <m:t>)</m:t>
                    </m:r>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p:sp>
            <p:nvSpPr>
              <p:cNvPr id="17" name="Rectangle 16"/>
              <p:cNvSpPr>
                <a:spLocks noRot="1" noChangeAspect="1" noMove="1" noResize="1" noEditPoints="1" noAdjustHandles="1" noChangeArrowheads="1" noChangeShapeType="1" noTextEdit="1"/>
              </p:cNvSpPr>
              <p:nvPr/>
            </p:nvSpPr>
            <p:spPr>
              <a:xfrm>
                <a:off x="2477751" y="-1"/>
                <a:ext cx="2388972" cy="4318378"/>
              </a:xfrm>
              <a:prstGeom prst="rect">
                <a:avLst/>
              </a:prstGeom>
              <a:blipFill rotWithShape="0">
                <a:blip r:embed="rId3"/>
                <a:stretch>
                  <a:fillRect/>
                </a:stretch>
              </a:blipFill>
              <a:ln w="28575">
                <a:solidFill>
                  <a:schemeClr val="tx1"/>
                </a:solidFill>
              </a:ln>
            </p:spPr>
            <p:txBody>
              <a:bodyPr/>
              <a:lstStyle/>
              <a:p>
                <a:r>
                  <a:rPr lang="en-GB">
                    <a:noFill/>
                  </a:rPr>
                  <a:t> </a:t>
                </a:r>
              </a:p>
            </p:txBody>
          </p:sp>
        </mc:Fallback>
      </mc:AlternateContent>
      <p:sp>
        <p:nvSpPr>
          <p:cNvPr id="20" name="Rectangle 19"/>
          <p:cNvSpPr/>
          <p:nvPr/>
        </p:nvSpPr>
        <p:spPr>
          <a:xfrm>
            <a:off x="7444703" y="0"/>
            <a:ext cx="2388972" cy="431837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cs typeface="Arial" panose="020B0604020202020204" pitchFamily="34" charset="0"/>
              </a:rPr>
              <a:t>Limits of Accuracy</a:t>
            </a:r>
          </a:p>
          <a:p>
            <a:r>
              <a:rPr lang="en-GB" sz="1000" dirty="0">
                <a:solidFill>
                  <a:schemeClr val="tx1"/>
                </a:solidFill>
                <a:latin typeface="Arial" panose="020B0604020202020204" pitchFamily="34" charset="0"/>
                <a:cs typeface="Arial" panose="020B0604020202020204" pitchFamily="34" charset="0"/>
              </a:rPr>
              <a:t>These numbers have been rounded to the nearest </a:t>
            </a:r>
            <a:r>
              <a:rPr lang="en-GB" sz="1000" dirty="0" smtClean="0">
                <a:solidFill>
                  <a:schemeClr val="tx1"/>
                </a:solidFill>
                <a:latin typeface="Arial" panose="020B0604020202020204" pitchFamily="34" charset="0"/>
                <a:cs typeface="Arial" panose="020B0604020202020204" pitchFamily="34" charset="0"/>
              </a:rPr>
              <a:t>hundred. Write </a:t>
            </a:r>
            <a:r>
              <a:rPr lang="en-GB" sz="1000" dirty="0">
                <a:solidFill>
                  <a:schemeClr val="tx1"/>
                </a:solidFill>
                <a:latin typeface="Arial" panose="020B0604020202020204" pitchFamily="34" charset="0"/>
                <a:cs typeface="Arial" panose="020B0604020202020204" pitchFamily="34" charset="0"/>
              </a:rPr>
              <a:t>down the upper and lower limits:</a:t>
            </a:r>
          </a:p>
          <a:p>
            <a:pPr marL="228600" indent="-228600">
              <a:buFont typeface="+mj-lt"/>
              <a:buAutoNum type="arabicParenR"/>
            </a:pPr>
            <a:r>
              <a:rPr lang="en-GB" sz="1000" dirty="0" smtClean="0">
                <a:solidFill>
                  <a:schemeClr val="tx1"/>
                </a:solidFill>
                <a:latin typeface="Arial" panose="020B0604020202020204" pitchFamily="34" charset="0"/>
                <a:cs typeface="Arial" panose="020B0604020202020204" pitchFamily="34" charset="0"/>
              </a:rPr>
              <a:t>300</a:t>
            </a: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r>
              <a:rPr lang="en-GB" sz="1000" dirty="0" smtClean="0">
                <a:solidFill>
                  <a:schemeClr val="tx1"/>
                </a:solidFill>
                <a:latin typeface="Arial" panose="020B0604020202020204" pitchFamily="34" charset="0"/>
                <a:cs typeface="Arial" panose="020B0604020202020204" pitchFamily="34" charset="0"/>
              </a:rPr>
              <a:t>2700</a:t>
            </a: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These numbers have been rounded to the nearest whole </a:t>
            </a:r>
            <a:r>
              <a:rPr lang="en-GB" sz="1000" dirty="0" smtClean="0">
                <a:solidFill>
                  <a:schemeClr val="tx1"/>
                </a:solidFill>
                <a:latin typeface="Arial" panose="020B0604020202020204" pitchFamily="34" charset="0"/>
                <a:cs typeface="Arial" panose="020B0604020202020204" pitchFamily="34" charset="0"/>
              </a:rPr>
              <a:t>number. Write </a:t>
            </a:r>
            <a:r>
              <a:rPr lang="en-GB" sz="1000" dirty="0">
                <a:solidFill>
                  <a:schemeClr val="tx1"/>
                </a:solidFill>
                <a:latin typeface="Arial" panose="020B0604020202020204" pitchFamily="34" charset="0"/>
                <a:cs typeface="Arial" panose="020B0604020202020204" pitchFamily="34" charset="0"/>
              </a:rPr>
              <a:t>down the upper and lower limits:</a:t>
            </a:r>
          </a:p>
          <a:p>
            <a:pPr marL="228600" indent="-228600">
              <a:buFont typeface="+mj-lt"/>
              <a:buAutoNum type="arabicParenR" startAt="3"/>
            </a:pPr>
            <a:r>
              <a:rPr lang="en-GB" sz="1000" dirty="0">
                <a:solidFill>
                  <a:schemeClr val="tx1"/>
                </a:solidFill>
                <a:latin typeface="Arial" panose="020B0604020202020204" pitchFamily="34" charset="0"/>
                <a:cs typeface="Arial" panose="020B0604020202020204" pitchFamily="34" charset="0"/>
              </a:rPr>
              <a:t>3</a:t>
            </a:r>
          </a:p>
          <a:p>
            <a:pPr marL="228600" indent="-228600">
              <a:buFont typeface="+mj-lt"/>
              <a:buAutoNum type="arabicParenR" startAt="3"/>
            </a:pPr>
            <a:r>
              <a:rPr lang="en-GB" sz="1000" dirty="0">
                <a:solidFill>
                  <a:schemeClr val="tx1"/>
                </a:solidFill>
                <a:latin typeface="Arial" panose="020B0604020202020204" pitchFamily="34" charset="0"/>
                <a:cs typeface="Arial" panose="020B0604020202020204" pitchFamily="34" charset="0"/>
              </a:rPr>
              <a:t>17</a:t>
            </a:r>
          </a:p>
          <a:p>
            <a:endParaRPr lang="en-GB" sz="1000" dirty="0" smtClean="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These numbers have been rounded to </a:t>
            </a:r>
            <a:r>
              <a:rPr lang="en-GB" sz="1000" dirty="0" smtClean="0">
                <a:solidFill>
                  <a:schemeClr val="tx1"/>
                </a:solidFill>
                <a:latin typeface="Arial" panose="020B0604020202020204" pitchFamily="34" charset="0"/>
                <a:cs typeface="Arial" panose="020B0604020202020204" pitchFamily="34" charset="0"/>
              </a:rPr>
              <a:t>one decimal place. Write </a:t>
            </a:r>
            <a:r>
              <a:rPr lang="en-GB" sz="1000" dirty="0">
                <a:solidFill>
                  <a:schemeClr val="tx1"/>
                </a:solidFill>
                <a:latin typeface="Arial" panose="020B0604020202020204" pitchFamily="34" charset="0"/>
                <a:cs typeface="Arial" panose="020B0604020202020204" pitchFamily="34" charset="0"/>
              </a:rPr>
              <a:t>down the upper and lower limits:</a:t>
            </a:r>
          </a:p>
          <a:p>
            <a:pPr marL="228600" indent="-228600">
              <a:buFont typeface="+mj-lt"/>
              <a:buAutoNum type="arabicParenR" startAt="5"/>
            </a:pPr>
            <a:r>
              <a:rPr lang="en-GB" sz="1000" dirty="0" smtClean="0">
                <a:solidFill>
                  <a:schemeClr val="tx1"/>
                </a:solidFill>
                <a:latin typeface="Arial" panose="020B0604020202020204" pitchFamily="34" charset="0"/>
                <a:cs typeface="Arial" panose="020B0604020202020204" pitchFamily="34" charset="0"/>
              </a:rPr>
              <a:t>6.2</a:t>
            </a: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5"/>
            </a:pPr>
            <a:r>
              <a:rPr lang="en-GB" sz="1000" dirty="0" smtClean="0">
                <a:solidFill>
                  <a:schemeClr val="tx1"/>
                </a:solidFill>
                <a:latin typeface="Arial" panose="020B0604020202020204" pitchFamily="34" charset="0"/>
                <a:cs typeface="Arial" panose="020B0604020202020204" pitchFamily="34" charset="0"/>
              </a:rPr>
              <a:t>15.9</a:t>
            </a:r>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These numbers have been rounded to </a:t>
            </a:r>
            <a:r>
              <a:rPr lang="en-GB" sz="1000" dirty="0" smtClean="0">
                <a:solidFill>
                  <a:schemeClr val="tx1"/>
                </a:solidFill>
                <a:latin typeface="Arial" panose="020B0604020202020204" pitchFamily="34" charset="0"/>
                <a:cs typeface="Arial" panose="020B0604020202020204" pitchFamily="34" charset="0"/>
              </a:rPr>
              <a:t>one significant figure. Write </a:t>
            </a:r>
            <a:r>
              <a:rPr lang="en-GB" sz="1000" dirty="0">
                <a:solidFill>
                  <a:schemeClr val="tx1"/>
                </a:solidFill>
                <a:latin typeface="Arial" panose="020B0604020202020204" pitchFamily="34" charset="0"/>
                <a:cs typeface="Arial" panose="020B0604020202020204" pitchFamily="34" charset="0"/>
              </a:rPr>
              <a:t>down the upper and lower limits:</a:t>
            </a:r>
          </a:p>
          <a:p>
            <a:pPr marL="228600" indent="-228600">
              <a:buFont typeface="+mj-lt"/>
              <a:buAutoNum type="arabicParenR" startAt="7"/>
            </a:pPr>
            <a:r>
              <a:rPr lang="en-GB" sz="1000" dirty="0" smtClean="0">
                <a:solidFill>
                  <a:schemeClr val="tx1"/>
                </a:solidFill>
                <a:latin typeface="Arial" panose="020B0604020202020204" pitchFamily="34" charset="0"/>
                <a:cs typeface="Arial" panose="020B0604020202020204" pitchFamily="34" charset="0"/>
              </a:rPr>
              <a:t>30</a:t>
            </a: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startAt="7"/>
            </a:pPr>
            <a:r>
              <a:rPr lang="en-GB" sz="1000" dirty="0" smtClean="0">
                <a:solidFill>
                  <a:schemeClr val="tx1"/>
                </a:solidFill>
                <a:latin typeface="Arial" panose="020B0604020202020204" pitchFamily="34" charset="0"/>
                <a:cs typeface="Arial" panose="020B0604020202020204" pitchFamily="34" charset="0"/>
              </a:rPr>
              <a:t>9</a:t>
            </a:r>
          </a:p>
          <a:p>
            <a:pPr marL="228600" indent="-228600">
              <a:buFont typeface="+mj-lt"/>
              <a:buAutoNum type="arabicParenR" startAt="7"/>
            </a:pPr>
            <a:r>
              <a:rPr lang="en-GB" sz="1000" dirty="0" smtClean="0">
                <a:solidFill>
                  <a:schemeClr val="tx1"/>
                </a:solidFill>
                <a:latin typeface="Arial" panose="020B0604020202020204" pitchFamily="34" charset="0"/>
                <a:cs typeface="Arial" panose="020B0604020202020204" pitchFamily="34" charset="0"/>
              </a:rPr>
              <a:t>0.02</a:t>
            </a:r>
          </a:p>
          <a:p>
            <a:pPr marL="228600" indent="-228600">
              <a:buFont typeface="+mj-lt"/>
              <a:buAutoNum type="arabicParenR" startAt="7"/>
            </a:pPr>
            <a:r>
              <a:rPr lang="en-GB" sz="1000" dirty="0" smtClean="0">
                <a:solidFill>
                  <a:schemeClr val="tx1"/>
                </a:solidFill>
                <a:latin typeface="Arial" panose="020B0604020202020204" pitchFamily="34" charset="0"/>
                <a:cs typeface="Arial" panose="020B0604020202020204" pitchFamily="34" charset="0"/>
              </a:rPr>
              <a:t>0.8</a:t>
            </a:r>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21" name="Rectangle 20"/>
              <p:cNvSpPr/>
              <p:nvPr/>
            </p:nvSpPr>
            <p:spPr>
              <a:xfrm>
                <a:off x="4955501" y="-2"/>
                <a:ext cx="2388972" cy="431837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Rationalising the Denominator</a:t>
                </a:r>
              </a:p>
              <a:p>
                <a:pPr marL="228600" indent="-228600">
                  <a:buFont typeface="+mj-lt"/>
                  <a:buAutoNum type="arabicParenR"/>
                </a:pPr>
                <a14:m>
                  <m:oMath xmlns:m="http://schemas.openxmlformats.org/officeDocument/2006/math">
                    <m:f>
                      <m:fPr>
                        <m:ctrlPr>
                          <a:rPr lang="en-GB" sz="1400">
                            <a:solidFill>
                              <a:schemeClr val="tx1"/>
                            </a:solidFill>
                            <a:latin typeface="Cambria Math" panose="02040503050406030204" pitchFamily="18" charset="0"/>
                          </a:rPr>
                        </m:ctrlPr>
                      </m:fPr>
                      <m:num>
                        <m:r>
                          <a:rPr lang="en-GB" sz="1400" i="0">
                            <a:solidFill>
                              <a:schemeClr val="tx1"/>
                            </a:solidFill>
                            <a:latin typeface="Cambria Math" panose="02040503050406030204" pitchFamily="18" charset="0"/>
                          </a:rPr>
                          <m:t>5</m:t>
                        </m:r>
                      </m:num>
                      <m:den>
                        <m:rad>
                          <m:radPr>
                            <m:degHide m:val="on"/>
                            <m:ctrlPr>
                              <a:rPr lang="en-GB" sz="1400">
                                <a:solidFill>
                                  <a:schemeClr val="tx1"/>
                                </a:solidFill>
                                <a:latin typeface="Cambria Math" panose="02040503050406030204" pitchFamily="18" charset="0"/>
                              </a:rPr>
                            </m:ctrlPr>
                          </m:radPr>
                          <m:deg/>
                          <m:e>
                            <m:r>
                              <a:rPr lang="en-GB" sz="1400" i="0">
                                <a:solidFill>
                                  <a:schemeClr val="tx1"/>
                                </a:solidFill>
                                <a:latin typeface="Cambria Math" panose="02040503050406030204" pitchFamily="18" charset="0"/>
                              </a:rPr>
                              <m:t>2</m:t>
                            </m:r>
                          </m:e>
                        </m:rad>
                      </m:den>
                    </m:f>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f>
                      <m:fPr>
                        <m:ctrlPr>
                          <a:rPr lang="en-GB" sz="1400">
                            <a:solidFill>
                              <a:schemeClr val="tx1"/>
                            </a:solidFill>
                            <a:latin typeface="Cambria Math" panose="02040503050406030204" pitchFamily="18" charset="0"/>
                          </a:rPr>
                        </m:ctrlPr>
                      </m:fPr>
                      <m:num>
                        <m:r>
                          <a:rPr lang="en-GB" sz="1400" i="0">
                            <a:solidFill>
                              <a:schemeClr val="tx1"/>
                            </a:solidFill>
                            <a:latin typeface="Cambria Math" panose="02040503050406030204" pitchFamily="18" charset="0"/>
                          </a:rPr>
                          <m:t>9</m:t>
                        </m:r>
                      </m:num>
                      <m:den>
                        <m:rad>
                          <m:radPr>
                            <m:degHide m:val="on"/>
                            <m:ctrlPr>
                              <a:rPr lang="en-GB" sz="1400">
                                <a:solidFill>
                                  <a:schemeClr val="tx1"/>
                                </a:solidFill>
                                <a:latin typeface="Cambria Math" panose="02040503050406030204" pitchFamily="18" charset="0"/>
                              </a:rPr>
                            </m:ctrlPr>
                          </m:radPr>
                          <m:deg/>
                          <m:e>
                            <m:r>
                              <a:rPr lang="en-GB" sz="1400" i="0">
                                <a:solidFill>
                                  <a:schemeClr val="tx1"/>
                                </a:solidFill>
                                <a:latin typeface="Cambria Math" panose="02040503050406030204" pitchFamily="18" charset="0"/>
                              </a:rPr>
                              <m:t>3</m:t>
                            </m:r>
                          </m:e>
                        </m:rad>
                      </m:den>
                    </m:f>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14:m>
                  <m:oMath xmlns:m="http://schemas.openxmlformats.org/officeDocument/2006/math">
                    <m:f>
                      <m:fPr>
                        <m:ctrlPr>
                          <a:rPr lang="en-GB" sz="1400">
                            <a:solidFill>
                              <a:schemeClr val="tx1"/>
                            </a:solidFill>
                            <a:latin typeface="Cambria Math" panose="02040503050406030204" pitchFamily="18" charset="0"/>
                          </a:rPr>
                        </m:ctrlPr>
                      </m:fPr>
                      <m:num>
                        <m:r>
                          <a:rPr lang="en-GB" sz="1400" i="0">
                            <a:solidFill>
                              <a:schemeClr val="tx1"/>
                            </a:solidFill>
                            <a:latin typeface="Cambria Math" panose="02040503050406030204" pitchFamily="18" charset="0"/>
                          </a:rPr>
                          <m:t>5</m:t>
                        </m:r>
                      </m:num>
                      <m:den>
                        <m:r>
                          <a:rPr lang="en-GB" sz="1400" b="0" i="0" smtClean="0">
                            <a:solidFill>
                              <a:schemeClr val="tx1"/>
                            </a:solidFill>
                            <a:latin typeface="Cambria Math" panose="02040503050406030204" pitchFamily="18" charset="0"/>
                          </a:rPr>
                          <m:t>2</m:t>
                        </m:r>
                        <m:rad>
                          <m:radPr>
                            <m:degHide m:val="on"/>
                            <m:ctrlPr>
                              <a:rPr lang="en-GB" sz="1400">
                                <a:solidFill>
                                  <a:schemeClr val="tx1"/>
                                </a:solidFill>
                                <a:latin typeface="Cambria Math" panose="02040503050406030204" pitchFamily="18" charset="0"/>
                              </a:rPr>
                            </m:ctrlPr>
                          </m:radPr>
                          <m:deg/>
                          <m:e>
                            <m:r>
                              <a:rPr lang="en-GB" sz="1400" i="0">
                                <a:solidFill>
                                  <a:schemeClr val="tx1"/>
                                </a:solidFill>
                                <a:latin typeface="Cambria Math" panose="02040503050406030204" pitchFamily="18" charset="0"/>
                              </a:rPr>
                              <m:t>5</m:t>
                            </m:r>
                          </m:e>
                        </m:rad>
                      </m:den>
                    </m:f>
                  </m:oMath>
                </a14:m>
                <a:endParaRPr lang="en-GB" sz="1000" dirty="0" smtClean="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endParaRPr lang="en-GB" sz="1000" dirty="0" smtClean="0">
                  <a:solidFill>
                    <a:schemeClr val="tx1"/>
                  </a:solidFill>
                  <a:latin typeface="Arial" panose="020B0604020202020204" pitchFamily="34" charset="0"/>
                  <a:cs typeface="Arial" panose="020B0604020202020204" pitchFamily="34" charset="0"/>
                </a:endParaRPr>
              </a:p>
              <a:p>
                <a:pPr marL="228600" indent="-228600">
                  <a:buFont typeface="+mj-lt"/>
                  <a:buAutoNum type="arabicParenR"/>
                </a:pPr>
                <a14:m>
                  <m:oMath xmlns:m="http://schemas.openxmlformats.org/officeDocument/2006/math">
                    <m:f>
                      <m:fPr>
                        <m:ctrlPr>
                          <a:rPr lang="en-GB" sz="1400">
                            <a:solidFill>
                              <a:schemeClr val="tx1"/>
                            </a:solidFill>
                            <a:latin typeface="Cambria Math" panose="02040503050406030204" pitchFamily="18" charset="0"/>
                          </a:rPr>
                        </m:ctrlPr>
                      </m:fPr>
                      <m:num>
                        <m:r>
                          <a:rPr lang="en-GB" sz="1400" i="0">
                            <a:solidFill>
                              <a:schemeClr val="tx1"/>
                            </a:solidFill>
                            <a:latin typeface="Cambria Math" panose="02040503050406030204" pitchFamily="18" charset="0"/>
                          </a:rPr>
                          <m:t>8</m:t>
                        </m:r>
                      </m:num>
                      <m:den>
                        <m:r>
                          <a:rPr lang="en-GB" sz="1400" i="0">
                            <a:solidFill>
                              <a:schemeClr val="tx1"/>
                            </a:solidFill>
                            <a:latin typeface="Cambria Math" panose="02040503050406030204" pitchFamily="18" charset="0"/>
                          </a:rPr>
                          <m:t>2−</m:t>
                        </m:r>
                        <m:rad>
                          <m:radPr>
                            <m:degHide m:val="on"/>
                            <m:ctrlPr>
                              <a:rPr lang="en-GB" sz="1400">
                                <a:solidFill>
                                  <a:schemeClr val="tx1"/>
                                </a:solidFill>
                                <a:latin typeface="Cambria Math" panose="02040503050406030204" pitchFamily="18" charset="0"/>
                              </a:rPr>
                            </m:ctrlPr>
                          </m:radPr>
                          <m:deg/>
                          <m:e>
                            <m:r>
                              <a:rPr lang="en-GB" sz="1400" i="0">
                                <a:solidFill>
                                  <a:schemeClr val="tx1"/>
                                </a:solidFill>
                                <a:latin typeface="Cambria Math" panose="02040503050406030204" pitchFamily="18" charset="0"/>
                              </a:rPr>
                              <m:t>5</m:t>
                            </m:r>
                          </m:e>
                        </m:rad>
                      </m:den>
                    </m:f>
                  </m:oMath>
                </a14:m>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p:txBody>
          </p:sp>
        </mc:Choice>
        <mc:Fallback>
          <p:sp>
            <p:nvSpPr>
              <p:cNvPr id="21" name="Rectangle 20"/>
              <p:cNvSpPr>
                <a:spLocks noRot="1" noChangeAspect="1" noMove="1" noResize="1" noEditPoints="1" noAdjustHandles="1" noChangeArrowheads="1" noChangeShapeType="1" noTextEdit="1"/>
              </p:cNvSpPr>
              <p:nvPr/>
            </p:nvSpPr>
            <p:spPr>
              <a:xfrm>
                <a:off x="4955501" y="-2"/>
                <a:ext cx="2388972" cy="4318379"/>
              </a:xfrm>
              <a:prstGeom prst="rect">
                <a:avLst/>
              </a:prstGeom>
              <a:blipFill rotWithShape="0">
                <a:blip r:embed="rId4"/>
                <a:stretch>
                  <a:fillRect l="-252"/>
                </a:stretch>
              </a:blipFill>
              <a:ln w="28575">
                <a:solidFill>
                  <a:schemeClr val="tx1"/>
                </a:solidFill>
              </a:ln>
            </p:spPr>
            <p:txBody>
              <a:bodyPr/>
              <a:lstStyle/>
              <a:p>
                <a:r>
                  <a:rPr lang="en-GB">
                    <a:noFill/>
                  </a:rPr>
                  <a:t> </a:t>
                </a:r>
              </a:p>
            </p:txBody>
          </p:sp>
        </mc:Fallback>
      </mc:AlternateContent>
      <p:sp>
        <p:nvSpPr>
          <p:cNvPr id="23" name="Rectangle 22"/>
          <p:cNvSpPr/>
          <p:nvPr/>
        </p:nvSpPr>
        <p:spPr>
          <a:xfrm>
            <a:off x="2477749" y="4394579"/>
            <a:ext cx="7355926" cy="246342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Bounds Calculations</a:t>
            </a:r>
          </a:p>
          <a:p>
            <a:pPr marL="228600" indent="-228600">
              <a:buFont typeface="+mj-lt"/>
              <a:buAutoNum type="arabicParenR"/>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Anthony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measured the length and width of a rectangle. He measured the length to be 18cm correct to the nearest centimetre. He measured the width to be 10cm correct to the nearest 10 centimetres. Calculate the lower bound for the area of this rectangle</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228600" indent="-228600">
              <a:buFont typeface="+mj-lt"/>
              <a:buAutoNum type="arabicParenR"/>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A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circular mirror has a diameter of 60cm to the nearest centimetre</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 Find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greatest possible area of the mirror</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 Give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your answer in </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cm².</a:t>
            </a: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Identical wooden sheds are displayed side by side along a straight wall in a builders’ yard. The sheds are 270 cm wide, measured correct to the nearest 10 cm. The wall is 36 m long, measured to the nearest metre. How many sheds can the builders definitely display along the wall?</a:t>
            </a: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24" name="Rectangle 23"/>
          <p:cNvSpPr/>
          <p:nvPr/>
        </p:nvSpPr>
        <p:spPr>
          <a:xfrm>
            <a:off x="0" y="3568700"/>
            <a:ext cx="2388972" cy="32893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Standard Form</a:t>
            </a: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Write as ordinary numbers:</a:t>
            </a:r>
          </a:p>
          <a:p>
            <a:pPr marL="228600" indent="-228600">
              <a:buAutoNum type="arabicParenR"/>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2.6 x 10</a:t>
            </a:r>
            <a:r>
              <a:rPr lang="en-GB" sz="1000" baseline="30000" dirty="0" smtClean="0">
                <a:solidFill>
                  <a:schemeClr val="tx1"/>
                </a:solidFill>
                <a:latin typeface="Arial" panose="020B0604020202020204" pitchFamily="34" charset="0"/>
                <a:ea typeface="Calibri" panose="020F0502020204030204" pitchFamily="34" charset="0"/>
                <a:cs typeface="Arial" panose="020B0604020202020204" pitchFamily="34" charset="0"/>
              </a:rPr>
              <a:t>2</a:t>
            </a:r>
          </a:p>
          <a:p>
            <a:pPr marL="228600" indent="-228600">
              <a:buAutoNum type="arabicParenR"/>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8.65 x 10</a:t>
            </a:r>
            <a:r>
              <a:rPr lang="en-GB" sz="1000" baseline="30000" dirty="0" smtClean="0">
                <a:solidFill>
                  <a:schemeClr val="tx1"/>
                </a:solidFill>
                <a:latin typeface="Arial" panose="020B0604020202020204" pitchFamily="34" charset="0"/>
                <a:ea typeface="Calibri" panose="020F0502020204030204" pitchFamily="34" charset="0"/>
                <a:cs typeface="Arial" panose="020B0604020202020204" pitchFamily="34" charset="0"/>
              </a:rPr>
              <a:t>-3</a:t>
            </a:r>
          </a:p>
          <a:p>
            <a:pPr marL="228600" indent="-228600">
              <a:buAutoNum type="arabicParenR"/>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Write in standard form:</a:t>
            </a:r>
          </a:p>
          <a:p>
            <a:pPr marL="228600" indent="-228600">
              <a:buFont typeface="+mj-lt"/>
              <a:buAutoNum type="arabicParenR" startAt="3"/>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0.345</a:t>
            </a:r>
          </a:p>
          <a:p>
            <a:pPr marL="228600" indent="-228600">
              <a:buFont typeface="+mj-lt"/>
              <a:buAutoNum type="arabicParenR" startAt="3"/>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46700</a:t>
            </a:r>
          </a:p>
          <a:p>
            <a:pPr marL="228600" indent="-228600">
              <a:buFont typeface="+mj-lt"/>
              <a:buAutoNum type="arabicParenR" startAt="3"/>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1.6 x 10</a:t>
            </a:r>
            <a:r>
              <a:rPr lang="en-GB" sz="1000" baseline="30000" dirty="0" smtClean="0">
                <a:solidFill>
                  <a:schemeClr val="tx1"/>
                </a:solidFill>
                <a:latin typeface="Arial" panose="020B0604020202020204" pitchFamily="34" charset="0"/>
                <a:ea typeface="Calibri" panose="020F0502020204030204" pitchFamily="34" charset="0"/>
                <a:cs typeface="Arial" panose="020B0604020202020204" pitchFamily="34" charset="0"/>
              </a:rPr>
              <a:t>3</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 x 3.8 x 10</a:t>
            </a:r>
            <a:r>
              <a:rPr lang="en-GB" sz="1000" baseline="30000" dirty="0" smtClean="0">
                <a:solidFill>
                  <a:schemeClr val="tx1"/>
                </a:solidFill>
                <a:latin typeface="Arial" panose="020B0604020202020204" pitchFamily="34" charset="0"/>
                <a:ea typeface="Calibri" panose="020F0502020204030204" pitchFamily="34" charset="0"/>
                <a:cs typeface="Arial" panose="020B0604020202020204" pitchFamily="34" charset="0"/>
              </a:rPr>
              <a:t>3</a:t>
            </a:r>
          </a:p>
          <a:p>
            <a:pPr marL="228600" indent="-228600">
              <a:buFont typeface="+mj-lt"/>
              <a:buAutoNum type="arabicParenR" startAt="3"/>
            </a:pP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(2 x 10</a:t>
            </a:r>
            <a:r>
              <a:rPr lang="en-GB" sz="1000" baseline="30000" dirty="0" smtClean="0">
                <a:solidFill>
                  <a:schemeClr val="tx1"/>
                </a:solidFill>
                <a:latin typeface="Arial" panose="020B0604020202020204" pitchFamily="34" charset="0"/>
                <a:ea typeface="Calibri" panose="020F0502020204030204" pitchFamily="34" charset="0"/>
                <a:cs typeface="Arial" panose="020B0604020202020204" pitchFamily="34" charset="0"/>
              </a:rPr>
              <a:t>-4</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 ÷ (5 x 10</a:t>
            </a:r>
            <a:r>
              <a:rPr lang="en-GB" sz="1000" baseline="30000" dirty="0" smtClean="0">
                <a:solidFill>
                  <a:schemeClr val="tx1"/>
                </a:solidFill>
                <a:latin typeface="Arial" panose="020B0604020202020204" pitchFamily="34" charset="0"/>
                <a:ea typeface="Calibri" panose="020F0502020204030204" pitchFamily="34" charset="0"/>
                <a:cs typeface="Arial" panose="020B0604020202020204" pitchFamily="34" charset="0"/>
              </a:rPr>
              <a:t>3</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marL="228600" indent="-228600">
              <a:buFont typeface="+mj-lt"/>
              <a:buAutoNum type="arabicParenR" startAt="3"/>
            </a:pPr>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indent="-228600">
              <a:buFont typeface="+mj-lt"/>
              <a:buAutoNum type="arabicParenR" startAt="3"/>
            </a:pP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Each day there are eight million cash withdrawals from 32000 cash machines. What is the average number of withdrawals per machine per day?</a:t>
            </a:r>
          </a:p>
        </p:txBody>
      </p:sp>
    </p:spTree>
    <p:extLst>
      <p:ext uri="{BB962C8B-B14F-4D97-AF65-F5344CB8AC3E}">
        <p14:creationId xmlns:p14="http://schemas.microsoft.com/office/powerpoint/2010/main" val="26788085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TotalTime>
  <Words>310</Words>
  <Application>Microsoft Office PowerPoint</Application>
  <PresentationFormat>A4 Paper (210x297 mm)</PresentationFormat>
  <Paragraphs>94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Moosajee</dc:creator>
  <cp:lastModifiedBy>Danielle Moosajee</cp:lastModifiedBy>
  <cp:revision>27</cp:revision>
  <dcterms:created xsi:type="dcterms:W3CDTF">2017-04-26T15:30:54Z</dcterms:created>
  <dcterms:modified xsi:type="dcterms:W3CDTF">2017-11-08T15:38:46Z</dcterms:modified>
</cp:coreProperties>
</file>