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80" r:id="rId2"/>
  </p:sldMasterIdLst>
  <p:sldIdLst>
    <p:sldId id="256" r:id="rId3"/>
    <p:sldId id="291" r:id="rId4"/>
    <p:sldId id="293" r:id="rId5"/>
    <p:sldId id="292" r:id="rId6"/>
    <p:sldId id="294" r:id="rId7"/>
    <p:sldId id="287" r:id="rId8"/>
    <p:sldId id="290" r:id="rId9"/>
    <p:sldId id="28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19751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Comic Sans MS" pitchFamily="66" charset="0"/>
              </a:rPr>
              <a:t>How </a:t>
            </a:r>
            <a:r>
              <a:rPr lang="en-GB" b="1" u="sng" dirty="0">
                <a:latin typeface="Comic Sans MS" pitchFamily="66" charset="0"/>
              </a:rPr>
              <a:t>confident</a:t>
            </a:r>
            <a:r>
              <a:rPr lang="en-GB" dirty="0">
                <a:latin typeface="Comic Sans MS" pitchFamily="66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Comic Sans MS" pitchFamily="66" charset="0"/>
            </a:endParaRPr>
          </a:p>
          <a:p>
            <a:pPr algn="ctr" eaLnBrk="1" hangingPunct="1"/>
            <a:r>
              <a:rPr lang="en-GB" dirty="0">
                <a:latin typeface="Comic Sans MS" pitchFamily="66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red</a:t>
            </a:r>
            <a:r>
              <a:rPr lang="en-GB" dirty="0">
                <a:latin typeface="Comic Sans MS" pitchFamily="66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Comic Sans MS" pitchFamily="66" charset="0"/>
              </a:rPr>
              <a:t>amber</a:t>
            </a:r>
            <a:r>
              <a:rPr lang="en-GB" dirty="0">
                <a:latin typeface="Comic Sans MS" pitchFamily="66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Comic Sans MS" pitchFamily="66" charset="0"/>
              </a:rPr>
              <a:t>green</a:t>
            </a:r>
            <a:r>
              <a:rPr lang="en-GB" dirty="0">
                <a:latin typeface="Comic Sans MS" pitchFamily="66" charset="0"/>
              </a:rPr>
              <a:t> in your book!</a:t>
            </a:r>
          </a:p>
          <a:p>
            <a:pPr algn="ctr" eaLnBrk="1" hangingPunct="1"/>
            <a:endParaRPr lang="en-GB" dirty="0">
              <a:latin typeface="Comic Sans MS" pitchFamily="66" charset="0"/>
            </a:endParaRPr>
          </a:p>
          <a:p>
            <a:pPr algn="ctr" eaLnBrk="1" hangingPunct="1"/>
            <a:r>
              <a:rPr lang="en-GB" b="1" dirty="0">
                <a:latin typeface="Comic Sans MS" pitchFamily="66" charset="0"/>
              </a:rPr>
              <a:t>Complete the corresponding activity </a:t>
            </a:r>
            <a:r>
              <a:rPr lang="en-GB" b="1" dirty="0">
                <a:latin typeface="Comic Sans MS" pitchFamily="66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Comic Sans MS" pitchFamily="66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93279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icrosoft YaHei" charset="-122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itchFamily="66" charset="0"/>
                </a:rPr>
                <a:t>3 things you knew already</a:t>
              </a:r>
              <a:endParaRPr lang="en-GB" dirty="0">
                <a:latin typeface="Comic Sans MS" pitchFamily="66" charset="0"/>
              </a:endParaRP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996956"/>
              <a:ext cx="2111960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itchFamily="66" charset="0"/>
                </a:rPr>
                <a:t>2 things you learnt today</a:t>
              </a:r>
              <a:endParaRPr lang="en-GB" dirty="0">
                <a:latin typeface="Comic Sans MS" pitchFamily="66" charset="0"/>
              </a:endParaRP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412779"/>
              <a:ext cx="2292751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itchFamily="66" charset="0"/>
                </a:rPr>
                <a:t>1 question about today’s topic</a:t>
              </a:r>
              <a:endParaRPr lang="en-GB" dirty="0">
                <a:latin typeface="Comic Sans MS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31503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42195" y="1052736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 smtClean="0">
                <a:latin typeface="Comic Sans MS" pitchFamily="66" charset="0"/>
              </a:rPr>
              <a:t>Plenary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52882" y="2060847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itchFamily="66" charset="0"/>
              </a:rPr>
              <a:t>2 stars (</a:t>
            </a:r>
            <a:r>
              <a:rPr lang="en-GB" sz="2400" dirty="0" smtClean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)</a:t>
            </a:r>
            <a:r>
              <a:rPr lang="en-GB" sz="2400" dirty="0" smtClean="0">
                <a:latin typeface="Comic Sans MS" pitchFamily="66" charset="0"/>
              </a:rPr>
              <a:t> and a wish (</a:t>
            </a:r>
            <a:r>
              <a:rPr lang="en-GB" sz="2400" b="1" dirty="0" smtClean="0">
                <a:latin typeface="Comic Sans MS" pitchFamily="66" charset="0"/>
                <a:sym typeface="Wingdings"/>
              </a:rPr>
              <a:t>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)</a:t>
            </a:r>
          </a:p>
          <a:p>
            <a:pPr algn="ctr"/>
            <a:endParaRPr lang="en-GB" sz="2400" dirty="0" smtClean="0">
              <a:latin typeface="Comic Sans MS" pitchFamily="66" charset="0"/>
            </a:endParaRPr>
          </a:p>
          <a:p>
            <a:pPr algn="ctr"/>
            <a:r>
              <a:rPr lang="en-GB" sz="2400" dirty="0" smtClean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 smtClean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 I am good at...</a:t>
            </a:r>
          </a:p>
          <a:p>
            <a:pPr algn="ctr"/>
            <a:endParaRPr lang="en-GB" sz="2400" dirty="0" smtClean="0">
              <a:latin typeface="Comic Sans MS" pitchFamily="66" charset="0"/>
              <a:sym typeface="Wingdings"/>
            </a:endParaRPr>
          </a:p>
          <a:p>
            <a:pPr algn="ctr"/>
            <a:r>
              <a:rPr lang="en-GB" sz="2400" b="1" dirty="0" smtClean="0">
                <a:latin typeface="Comic Sans MS" pitchFamily="66" charset="0"/>
                <a:sym typeface="Wingdings"/>
              </a:rPr>
              <a:t>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 </a:t>
            </a:r>
            <a:r>
              <a:rPr lang="en-GB" sz="2400" dirty="0" smtClean="0">
                <a:latin typeface="Comic Sans MS" pitchFamily="66" charset="0"/>
              </a:rPr>
              <a:t>Something I need to work on is...</a:t>
            </a:r>
          </a:p>
          <a:p>
            <a:pPr algn="ctr"/>
            <a:endParaRPr lang="en-GB" sz="24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4211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+mn-ea"/>
              </a:defRPr>
            </a:lvl1pPr>
          </a:lstStyle>
          <a:p>
            <a:fld id="{E4F0FD0F-6A82-4FAD-8E35-01C0F93C137D}" type="datetimeFigureOut">
              <a:rPr lang="en-GB" smtClean="0"/>
              <a:t>28/08/2015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+mn-ea"/>
              </a:defRPr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+mn-ea"/>
              </a:defRPr>
            </a:lvl1pPr>
          </a:lstStyle>
          <a:p>
            <a:fld id="{6EAABAEA-E0C5-4C88-823B-96B1CC66E2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9934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0454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7588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 smtClean="0">
                <a:latin typeface="Comic Sans MS" pitchFamily="66" charset="0"/>
              </a:rPr>
              <a:t>Probing questions to check understanding:</a:t>
            </a:r>
          </a:p>
          <a:p>
            <a:endParaRPr lang="en-GB" sz="2000" u="none" dirty="0" smtClean="0">
              <a:latin typeface="Comic Sans MS" pitchFamily="66" charset="0"/>
            </a:endParaRPr>
          </a:p>
          <a:p>
            <a:endParaRPr lang="en-GB" sz="2000" u="none" dirty="0" smtClean="0">
              <a:latin typeface="Comic Sans MS" pitchFamily="66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8469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Comic Sans MS" pitchFamily="66" charset="0"/>
              </a:rPr>
              <a:pPr algn="ctr"/>
              <a:t>Friday, 28 August 2015</a:t>
            </a:fld>
            <a:endParaRPr lang="en-GB" sz="1600" dirty="0"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46411" y="258047"/>
            <a:ext cx="3348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omic Sans MS" pitchFamily="66" charset="0"/>
              </a:rPr>
              <a:t>Nonlinear Simultaneous Equations</a:t>
            </a:r>
            <a:endParaRPr lang="en-GB" sz="1600" dirty="0"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31513" y="5988187"/>
            <a:ext cx="691807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 smtClean="0">
                <a:latin typeface="Comic Sans MS" pitchFamily="66" charset="0"/>
              </a:rPr>
              <a:t>Keywords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 smtClean="0">
                <a:latin typeface="Comic Sans MS" pitchFamily="66" charset="0"/>
              </a:rPr>
              <a:t>Equation,</a:t>
            </a:r>
            <a:r>
              <a:rPr lang="en-GB" sz="1600" baseline="0" dirty="0" smtClean="0">
                <a:latin typeface="Comic Sans MS" pitchFamily="66" charset="0"/>
              </a:rPr>
              <a:t> coefficient, simultaneous, positive negative, substitute, quadratic, circle, non linear</a:t>
            </a:r>
            <a:endParaRPr lang="en-GB" sz="1600" dirty="0" smtClean="0">
              <a:latin typeface="Comic Sans MS" pitchFamily="66" charset="0"/>
            </a:endParaRPr>
          </a:p>
          <a:p>
            <a:endParaRPr lang="en-GB" sz="1600" dirty="0"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 smtClean="0">
                <a:latin typeface="Comic Sans MS" pitchFamily="66" charset="0"/>
              </a:rPr>
              <a:t>Lesson Objectives</a:t>
            </a:r>
            <a:r>
              <a:rPr lang="en-GB" sz="1600" dirty="0" smtClean="0">
                <a:latin typeface="Comic Sans MS" pitchFamily="66" charset="0"/>
              </a:rPr>
              <a:t>:</a:t>
            </a:r>
            <a:endParaRPr lang="en-GB" sz="1600" dirty="0">
              <a:latin typeface="Comic Sans MS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9513" y="1844824"/>
            <a:ext cx="1714499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 smtClean="0">
                <a:latin typeface="Comic Sans MS" pitchFamily="66" charset="0"/>
              </a:rPr>
              <a:t>Developing students will be able </a:t>
            </a:r>
            <a:r>
              <a:rPr lang="en-GB" sz="1400" dirty="0" smtClean="0">
                <a:latin typeface="Comic Sans MS" pitchFamily="66" charset="0"/>
              </a:rPr>
              <a:t>to solve simultaneous equations where one is linear and one is a quadratic.</a:t>
            </a:r>
            <a:endParaRPr lang="en-GB" sz="1400" dirty="0" smtClean="0">
              <a:latin typeface="Comic Sans MS" pitchFamily="66" charset="0"/>
            </a:endParaRPr>
          </a:p>
          <a:p>
            <a:endParaRPr lang="en-GB" sz="1400" dirty="0" smtClean="0">
              <a:latin typeface="Comic Sans MS" pitchFamily="66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 smtClean="0">
                <a:latin typeface="Comic Sans MS" pitchFamily="66" charset="0"/>
              </a:rPr>
              <a:t>Secure students will be able to </a:t>
            </a:r>
            <a:r>
              <a:rPr lang="en-GB" sz="1400" dirty="0" smtClean="0">
                <a:latin typeface="Comic Sans MS" pitchFamily="66" charset="0"/>
              </a:rPr>
              <a:t>solve simultaneous equations where one is linear and one is a circle.</a:t>
            </a:r>
            <a:endParaRPr lang="en-GB" sz="1400" dirty="0" smtClean="0">
              <a:latin typeface="Comic Sans MS" pitchFamily="66" charset="0"/>
            </a:endParaRPr>
          </a:p>
          <a:p>
            <a:endParaRPr lang="en-GB" sz="1400" dirty="0" smtClean="0">
              <a:latin typeface="Comic Sans MS" pitchFamily="66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 smtClean="0">
                <a:latin typeface="Comic Sans MS" pitchFamily="66" charset="0"/>
              </a:rPr>
              <a:t>Excelling students will be able to </a:t>
            </a:r>
            <a:r>
              <a:rPr lang="en-GB" sz="1400" dirty="0" smtClean="0">
                <a:latin typeface="Comic Sans MS" pitchFamily="66" charset="0"/>
              </a:rPr>
              <a:t>solve problems</a:t>
            </a:r>
            <a:r>
              <a:rPr lang="en-GB" sz="1400" baseline="0" dirty="0" smtClean="0">
                <a:latin typeface="Comic Sans MS" pitchFamily="66" charset="0"/>
              </a:rPr>
              <a:t> involving non linear </a:t>
            </a:r>
            <a:r>
              <a:rPr lang="en-GB" sz="1400" dirty="0" smtClean="0">
                <a:latin typeface="Comic Sans MS" pitchFamily="66" charset="0"/>
              </a:rPr>
              <a:t>simultaneous</a:t>
            </a:r>
            <a:r>
              <a:rPr lang="en-GB" sz="1400" baseline="0" dirty="0" smtClean="0">
                <a:latin typeface="Comic Sans MS" pitchFamily="66" charset="0"/>
              </a:rPr>
              <a:t> equations.</a:t>
            </a:r>
            <a:endParaRPr lang="en-GB" sz="1400" dirty="0" smtClean="0">
              <a:latin typeface="Comic Sans MS" pitchFamily="66" charset="0"/>
            </a:endParaRPr>
          </a:p>
          <a:p>
            <a:endParaRPr lang="en-GB" sz="1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5535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Comic Sans MS" pitchFamily="66" charset="0"/>
              </a:rPr>
              <a:pPr algn="ctr"/>
              <a:t>Friday, 28 August 2015</a:t>
            </a:fld>
            <a:endParaRPr lang="en-GB" sz="1600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2046411" y="258047"/>
            <a:ext cx="3348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omic Sans MS" pitchFamily="66" charset="0"/>
              </a:rPr>
              <a:t>Nonlinear Simultaneous Equations</a:t>
            </a:r>
            <a:endParaRPr lang="en-GB" sz="1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8386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79912" y="1250176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>
                <a:latin typeface="Comic Sans MS" pitchFamily="66" charset="0"/>
              </a:rPr>
              <a:t>Starter</a:t>
            </a:r>
            <a:endParaRPr lang="en-GB" sz="2400" b="1" u="sng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99792" y="1898248"/>
            <a:ext cx="561662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Solve the following, giving you answers to </a:t>
            </a:r>
            <a:r>
              <a:rPr lang="en-GB" sz="2400" dirty="0">
                <a:latin typeface="Comic Sans MS" pitchFamily="66" charset="0"/>
              </a:rPr>
              <a:t>2</a:t>
            </a:r>
            <a:r>
              <a:rPr lang="en-GB" sz="2400" dirty="0" smtClean="0">
                <a:latin typeface="Comic Sans MS" pitchFamily="66" charset="0"/>
              </a:rPr>
              <a:t> </a:t>
            </a:r>
            <a:r>
              <a:rPr lang="en-GB" sz="2400" dirty="0" err="1" smtClean="0">
                <a:latin typeface="Comic Sans MS" pitchFamily="66" charset="0"/>
              </a:rPr>
              <a:t>d.p.</a:t>
            </a:r>
            <a:r>
              <a:rPr lang="en-GB" sz="2400" dirty="0" smtClean="0">
                <a:latin typeface="Comic Sans MS" pitchFamily="66" charset="0"/>
              </a:rPr>
              <a:t> where necessary:</a:t>
            </a:r>
          </a:p>
          <a:p>
            <a:r>
              <a:rPr lang="en-GB" sz="2400" dirty="0" smtClean="0">
                <a:latin typeface="Comic Sans MS" pitchFamily="66" charset="0"/>
              </a:rPr>
              <a:t>a)	x² - x – 12 = 0</a:t>
            </a:r>
          </a:p>
          <a:p>
            <a:endParaRPr lang="en-GB" sz="2400" dirty="0" smtClean="0">
              <a:latin typeface="Comic Sans MS" pitchFamily="66" charset="0"/>
            </a:endParaRPr>
          </a:p>
          <a:p>
            <a:r>
              <a:rPr lang="en-GB" sz="2400" dirty="0" smtClean="0">
                <a:latin typeface="Comic Sans MS" pitchFamily="66" charset="0"/>
              </a:rPr>
              <a:t>b)	6x² - x – 15 = 0</a:t>
            </a:r>
          </a:p>
          <a:p>
            <a:endParaRPr lang="en-GB" sz="2400" dirty="0" smtClean="0">
              <a:latin typeface="Comic Sans MS" pitchFamily="66" charset="0"/>
            </a:endParaRPr>
          </a:p>
          <a:p>
            <a:r>
              <a:rPr lang="en-GB" sz="2400" dirty="0" smtClean="0">
                <a:latin typeface="Comic Sans MS" pitchFamily="66" charset="0"/>
              </a:rPr>
              <a:t>c)	</a:t>
            </a:r>
            <a:r>
              <a:rPr lang="en-GB" sz="2400" dirty="0">
                <a:latin typeface="Comic Sans MS" pitchFamily="66" charset="0"/>
              </a:rPr>
              <a:t>3</a:t>
            </a:r>
            <a:r>
              <a:rPr lang="en-GB" sz="2400" dirty="0" smtClean="0">
                <a:latin typeface="Comic Sans MS" pitchFamily="66" charset="0"/>
              </a:rPr>
              <a:t>x² + 2x – 9 = 0</a:t>
            </a:r>
          </a:p>
          <a:p>
            <a:endParaRPr lang="en-GB" sz="2400" dirty="0" smtClean="0">
              <a:latin typeface="Comic Sans MS" pitchFamily="66" charset="0"/>
            </a:endParaRPr>
          </a:p>
          <a:p>
            <a:r>
              <a:rPr lang="en-GB" sz="2400" dirty="0" smtClean="0">
                <a:latin typeface="Comic Sans MS" pitchFamily="66" charset="0"/>
              </a:rPr>
              <a:t>d)	4x² - 6x – 2 = 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84168" y="2636912"/>
            <a:ext cx="265591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  <a:latin typeface="Comic Sans MS" pitchFamily="66" charset="0"/>
              </a:rPr>
              <a:t>x = -3, 4</a:t>
            </a:r>
          </a:p>
          <a:p>
            <a:endParaRPr lang="en-GB" sz="24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GB" sz="2400" b="1" dirty="0" smtClean="0">
                <a:solidFill>
                  <a:srgbClr val="FF0000"/>
                </a:solidFill>
                <a:latin typeface="Comic Sans MS" pitchFamily="66" charset="0"/>
              </a:rPr>
              <a:t>x = 1.67, -1.5</a:t>
            </a:r>
          </a:p>
          <a:p>
            <a:endParaRPr lang="en-GB" sz="24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GB" sz="2400" b="1" dirty="0">
                <a:solidFill>
                  <a:srgbClr val="FF0000"/>
                </a:solidFill>
                <a:latin typeface="Comic Sans MS" pitchFamily="66" charset="0"/>
              </a:rPr>
              <a:t>x</a:t>
            </a:r>
            <a:r>
              <a:rPr lang="en-GB" sz="2400" b="1" dirty="0" smtClean="0">
                <a:solidFill>
                  <a:srgbClr val="FF0000"/>
                </a:solidFill>
                <a:latin typeface="Comic Sans MS" pitchFamily="66" charset="0"/>
              </a:rPr>
              <a:t> = 1.43, -2.10</a:t>
            </a:r>
          </a:p>
          <a:p>
            <a:endParaRPr lang="en-GB" sz="24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GB" sz="2400" b="1" dirty="0" smtClean="0">
                <a:solidFill>
                  <a:srgbClr val="FF0000"/>
                </a:solidFill>
                <a:latin typeface="Comic Sans MS" pitchFamily="66" charset="0"/>
              </a:rPr>
              <a:t>x = 1.78, -0.28</a:t>
            </a:r>
          </a:p>
        </p:txBody>
      </p:sp>
    </p:spTree>
    <p:extLst>
      <p:ext uri="{BB962C8B-B14F-4D97-AF65-F5344CB8AC3E}">
        <p14:creationId xmlns:p14="http://schemas.microsoft.com/office/powerpoint/2010/main" val="4202562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1052736"/>
            <a:ext cx="7272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>
                <a:latin typeface="Comic Sans MS" pitchFamily="66" charset="0"/>
              </a:rPr>
              <a:t>Simultaneous Equations</a:t>
            </a:r>
          </a:p>
          <a:p>
            <a:pPr algn="ctr"/>
            <a:r>
              <a:rPr lang="en-GB" sz="2400" b="1" u="sng" dirty="0" smtClean="0">
                <a:latin typeface="Comic Sans MS" pitchFamily="66" charset="0"/>
              </a:rPr>
              <a:t>(where one is linear </a:t>
            </a:r>
            <a:r>
              <a:rPr lang="en-GB" sz="2400" b="1" u="sng" dirty="0">
                <a:latin typeface="Comic Sans MS" pitchFamily="66" charset="0"/>
              </a:rPr>
              <a:t>and </a:t>
            </a:r>
            <a:r>
              <a:rPr lang="en-GB" sz="2400" b="1" u="sng" dirty="0" smtClean="0">
                <a:latin typeface="Comic Sans MS" pitchFamily="66" charset="0"/>
              </a:rPr>
              <a:t>one is a quadratic)</a:t>
            </a:r>
            <a:endParaRPr lang="en-GB" sz="2400" b="1" u="sng" dirty="0">
              <a:latin typeface="Comic Sans MS" pitchFamily="66" charset="0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 flipV="1">
            <a:off x="2699792" y="2348880"/>
            <a:ext cx="3240360" cy="3384376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Arrow Connector 7"/>
          <p:cNvCxnSpPr/>
          <p:nvPr/>
        </p:nvCxnSpPr>
        <p:spPr bwMode="auto">
          <a:xfrm>
            <a:off x="4067944" y="2636912"/>
            <a:ext cx="720080" cy="7920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Rectangle 9"/>
          <p:cNvSpPr/>
          <p:nvPr/>
        </p:nvSpPr>
        <p:spPr>
          <a:xfrm>
            <a:off x="3303953" y="2292919"/>
            <a:ext cx="1527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Linear graph</a:t>
            </a:r>
            <a:endParaRPr lang="en-GB" dirty="0"/>
          </a:p>
        </p:txBody>
      </p:sp>
      <p:sp>
        <p:nvSpPr>
          <p:cNvPr id="12" name="Freeform 11"/>
          <p:cNvSpPr/>
          <p:nvPr/>
        </p:nvSpPr>
        <p:spPr bwMode="auto">
          <a:xfrm>
            <a:off x="2673927" y="2424545"/>
            <a:ext cx="2854037" cy="3463674"/>
          </a:xfrm>
          <a:custGeom>
            <a:avLst/>
            <a:gdLst>
              <a:gd name="connsiteX0" fmla="*/ 0 w 2854037"/>
              <a:gd name="connsiteY0" fmla="*/ 55419 h 3463674"/>
              <a:gd name="connsiteX1" fmla="*/ 1427018 w 2854037"/>
              <a:gd name="connsiteY1" fmla="*/ 3463637 h 3463674"/>
              <a:gd name="connsiteX2" fmla="*/ 2854037 w 2854037"/>
              <a:gd name="connsiteY2" fmla="*/ 0 h 3463674"/>
              <a:gd name="connsiteX3" fmla="*/ 2854037 w 2854037"/>
              <a:gd name="connsiteY3" fmla="*/ 0 h 3463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54037" h="3463674">
                <a:moveTo>
                  <a:pt x="0" y="55419"/>
                </a:moveTo>
                <a:cubicBezTo>
                  <a:pt x="475672" y="1764146"/>
                  <a:pt x="951345" y="3472873"/>
                  <a:pt x="1427018" y="3463637"/>
                </a:cubicBezTo>
                <a:cubicBezTo>
                  <a:pt x="1902691" y="3454401"/>
                  <a:pt x="2854037" y="0"/>
                  <a:pt x="2854037" y="0"/>
                </a:cubicBezTo>
                <a:lnTo>
                  <a:pt x="2854037" y="0"/>
                </a:ln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1403648" y="3429000"/>
            <a:ext cx="1296144" cy="39604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Rectangle 13"/>
          <p:cNvSpPr/>
          <p:nvPr/>
        </p:nvSpPr>
        <p:spPr>
          <a:xfrm>
            <a:off x="639657" y="2782669"/>
            <a:ext cx="128272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 smtClean="0">
                <a:latin typeface="Comic Sans MS" pitchFamily="66" charset="0"/>
              </a:rPr>
              <a:t>Quadratic</a:t>
            </a:r>
          </a:p>
          <a:p>
            <a:pPr algn="ctr"/>
            <a:r>
              <a:rPr lang="en-GB" dirty="0" smtClean="0">
                <a:latin typeface="Comic Sans MS" pitchFamily="66" charset="0"/>
              </a:rPr>
              <a:t>graph</a:t>
            </a:r>
            <a:endParaRPr lang="en-GB" dirty="0"/>
          </a:p>
        </p:txBody>
      </p:sp>
      <p:sp>
        <p:nvSpPr>
          <p:cNvPr id="16" name="Oval 15"/>
          <p:cNvSpPr/>
          <p:nvPr/>
        </p:nvSpPr>
        <p:spPr bwMode="auto">
          <a:xfrm>
            <a:off x="5379965" y="2786861"/>
            <a:ext cx="144016" cy="14401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3419872" y="4869160"/>
            <a:ext cx="144016" cy="14401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cxnSp>
        <p:nvCxnSpPr>
          <p:cNvPr id="19" name="Straight Arrow Connector 18"/>
          <p:cNvCxnSpPr/>
          <p:nvPr/>
        </p:nvCxnSpPr>
        <p:spPr bwMode="auto">
          <a:xfrm flipH="1" flipV="1">
            <a:off x="5527964" y="3032956"/>
            <a:ext cx="916244" cy="100811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Straight Arrow Connector 20"/>
          <p:cNvCxnSpPr/>
          <p:nvPr/>
        </p:nvCxnSpPr>
        <p:spPr bwMode="auto">
          <a:xfrm flipH="1">
            <a:off x="3779912" y="4041068"/>
            <a:ext cx="2664296" cy="9001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Rectangle 21"/>
          <p:cNvSpPr/>
          <p:nvPr/>
        </p:nvSpPr>
        <p:spPr>
          <a:xfrm>
            <a:off x="6588224" y="3856402"/>
            <a:ext cx="12961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Solutions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2666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 animBg="1"/>
      <p:bldP spid="14" grpId="0"/>
      <p:bldP spid="16" grpId="0" animBg="1"/>
      <p:bldP spid="17" grpId="0" animBg="1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1052736"/>
            <a:ext cx="7272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>
                <a:latin typeface="Comic Sans MS" pitchFamily="66" charset="0"/>
              </a:rPr>
              <a:t>Simultaneous Equations</a:t>
            </a:r>
          </a:p>
          <a:p>
            <a:pPr algn="ctr"/>
            <a:r>
              <a:rPr lang="en-GB" sz="2400" b="1" u="sng" dirty="0" smtClean="0">
                <a:latin typeface="Comic Sans MS" pitchFamily="66" charset="0"/>
              </a:rPr>
              <a:t>(where one is linear </a:t>
            </a:r>
            <a:r>
              <a:rPr lang="en-GB" sz="2400" b="1" u="sng" dirty="0">
                <a:latin typeface="Comic Sans MS" pitchFamily="66" charset="0"/>
              </a:rPr>
              <a:t>and </a:t>
            </a:r>
            <a:r>
              <a:rPr lang="en-GB" sz="2400" b="1" u="sng" dirty="0" smtClean="0">
                <a:latin typeface="Comic Sans MS" pitchFamily="66" charset="0"/>
              </a:rPr>
              <a:t>one is a quadratic)</a:t>
            </a:r>
            <a:endParaRPr lang="en-GB" sz="2400" b="1" u="sng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2060848"/>
            <a:ext cx="47525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itchFamily="66" charset="0"/>
              </a:rPr>
              <a:t>y = 2x² + 6x + 4	y = -9x - 24</a:t>
            </a:r>
            <a:endParaRPr lang="en-GB" sz="20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2532796"/>
            <a:ext cx="47525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itchFamily="66" charset="0"/>
              </a:rPr>
              <a:t>       -9x - 24 = 2x² + 6x + 4</a:t>
            </a:r>
            <a:endParaRPr lang="en-GB" sz="2000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56176" y="2060848"/>
            <a:ext cx="252028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If they are both equal to y, they are equal to each other.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63313" y="3114320"/>
            <a:ext cx="252028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Manipulate equation so it equals 0.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47664" y="3082353"/>
            <a:ext cx="396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itchFamily="66" charset="0"/>
              </a:rPr>
              <a:t>       0 = 2x² + 15x + 28</a:t>
            </a:r>
            <a:endParaRPr lang="en-GB" sz="2000" dirty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56176" y="3913051"/>
            <a:ext cx="252028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Solve to find x.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47664" y="3560596"/>
            <a:ext cx="396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itchFamily="66" charset="0"/>
              </a:rPr>
              <a:t>       0 = (2x + 7)(x + 4)</a:t>
            </a:r>
            <a:endParaRPr lang="en-GB" sz="2000" dirty="0"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47664" y="4082328"/>
            <a:ext cx="396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itchFamily="66" charset="0"/>
              </a:rPr>
              <a:t>       x = -7/2 or -4</a:t>
            </a:r>
            <a:endParaRPr lang="en-GB" sz="2000" dirty="0"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56176" y="4434783"/>
            <a:ext cx="252028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Substitute to find corresponding y values.</a:t>
            </a:r>
            <a:endParaRPr lang="en-GB" dirty="0">
              <a:latin typeface="Comic Sans MS" pitchFamily="66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 flipH="1">
            <a:off x="2339752" y="4482438"/>
            <a:ext cx="432048" cy="41401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Rectangle 15"/>
          <p:cNvSpPr/>
          <p:nvPr/>
        </p:nvSpPr>
        <p:spPr>
          <a:xfrm>
            <a:off x="1145805" y="4929767"/>
            <a:ext cx="15937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latin typeface="Comic Sans MS" pitchFamily="66" charset="0"/>
              </a:rPr>
              <a:t>y = -9x - 24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145805" y="5358113"/>
            <a:ext cx="17812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latin typeface="Comic Sans MS" pitchFamily="66" charset="0"/>
              </a:rPr>
              <a:t>y = </a:t>
            </a:r>
            <a:r>
              <a:rPr lang="en-GB" sz="2000" dirty="0" smtClean="0">
                <a:latin typeface="Comic Sans MS" pitchFamily="66" charset="0"/>
              </a:rPr>
              <a:t>63/2 - </a:t>
            </a:r>
            <a:r>
              <a:rPr lang="en-GB" sz="2000" dirty="0">
                <a:latin typeface="Comic Sans MS" pitchFamily="66" charset="0"/>
              </a:rPr>
              <a:t>24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145803" y="5773724"/>
            <a:ext cx="11641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latin typeface="Comic Sans MS" pitchFamily="66" charset="0"/>
              </a:rPr>
              <a:t>y = </a:t>
            </a:r>
            <a:r>
              <a:rPr lang="en-GB" sz="2000" dirty="0" smtClean="0">
                <a:latin typeface="Comic Sans MS" pitchFamily="66" charset="0"/>
              </a:rPr>
              <a:t>15/2</a:t>
            </a:r>
            <a:endParaRPr lang="en-GB" sz="2000" dirty="0">
              <a:latin typeface="Comic Sans MS" pitchFamily="66" charset="0"/>
            </a:endParaRPr>
          </a:p>
        </p:txBody>
      </p:sp>
      <p:cxnSp>
        <p:nvCxnSpPr>
          <p:cNvPr id="20" name="Straight Arrow Connector 19"/>
          <p:cNvCxnSpPr>
            <a:stCxn id="12" idx="2"/>
          </p:cNvCxnSpPr>
          <p:nvPr/>
        </p:nvCxnSpPr>
        <p:spPr bwMode="auto">
          <a:xfrm>
            <a:off x="3527884" y="4482438"/>
            <a:ext cx="324036" cy="41401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Rectangle 20"/>
          <p:cNvSpPr/>
          <p:nvPr/>
        </p:nvSpPr>
        <p:spPr>
          <a:xfrm>
            <a:off x="3531637" y="4958003"/>
            <a:ext cx="15937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latin typeface="Comic Sans MS" pitchFamily="66" charset="0"/>
              </a:rPr>
              <a:t>y = -9x - 24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531637" y="5358113"/>
            <a:ext cx="149271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latin typeface="Comic Sans MS" pitchFamily="66" charset="0"/>
              </a:rPr>
              <a:t>y = </a:t>
            </a:r>
            <a:r>
              <a:rPr lang="en-GB" sz="2000" dirty="0" smtClean="0">
                <a:latin typeface="Comic Sans MS" pitchFamily="66" charset="0"/>
              </a:rPr>
              <a:t>36 - </a:t>
            </a:r>
            <a:r>
              <a:rPr lang="en-GB" sz="2000" dirty="0">
                <a:latin typeface="Comic Sans MS" pitchFamily="66" charset="0"/>
              </a:rPr>
              <a:t>24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531635" y="5773724"/>
            <a:ext cx="8755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latin typeface="Comic Sans MS" pitchFamily="66" charset="0"/>
              </a:rPr>
              <a:t>y = </a:t>
            </a:r>
            <a:r>
              <a:rPr lang="en-GB" sz="2000" dirty="0" smtClean="0">
                <a:latin typeface="Comic Sans MS" pitchFamily="66" charset="0"/>
              </a:rPr>
              <a:t>12</a:t>
            </a:r>
            <a:endParaRPr lang="en-GB" sz="2000" dirty="0">
              <a:latin typeface="Comic Sans MS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156176" y="5493062"/>
            <a:ext cx="252028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Write as coordinates.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145805" y="6173834"/>
            <a:ext cx="35702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>
                <a:latin typeface="Comic Sans MS" pitchFamily="66" charset="0"/>
              </a:rPr>
              <a:t>(-7/2, 15/2) and (-4, 12)</a:t>
            </a:r>
            <a:endParaRPr lang="en-GB" sz="2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719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9" grpId="0"/>
      <p:bldP spid="10" grpId="0" animBg="1"/>
      <p:bldP spid="11" grpId="0"/>
      <p:bldP spid="12" grpId="0"/>
      <p:bldP spid="13" grpId="0" animBg="1"/>
      <p:bldP spid="16" grpId="0"/>
      <p:bldP spid="17" grpId="0"/>
      <p:bldP spid="18" grpId="0"/>
      <p:bldP spid="21" grpId="0"/>
      <p:bldP spid="22" grpId="0"/>
      <p:bldP spid="23" grpId="0"/>
      <p:bldP spid="24" grpId="0" animBg="1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1052736"/>
            <a:ext cx="7272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>
                <a:latin typeface="Comic Sans MS" pitchFamily="66" charset="0"/>
              </a:rPr>
              <a:t>Simultaneous Equations</a:t>
            </a:r>
          </a:p>
          <a:p>
            <a:pPr algn="ctr"/>
            <a:r>
              <a:rPr lang="en-GB" sz="2400" b="1" u="sng" dirty="0" smtClean="0">
                <a:latin typeface="Comic Sans MS" pitchFamily="66" charset="0"/>
              </a:rPr>
              <a:t>(where one is linear and one is a circle)</a:t>
            </a:r>
            <a:endParaRPr lang="en-GB" sz="2400" b="1" u="sng" dirty="0">
              <a:latin typeface="Comic Sans MS" pitchFamily="66" charset="0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 flipV="1">
            <a:off x="2699792" y="2348880"/>
            <a:ext cx="3240360" cy="3384376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Straight Arrow Connector 4"/>
          <p:cNvCxnSpPr/>
          <p:nvPr/>
        </p:nvCxnSpPr>
        <p:spPr bwMode="auto">
          <a:xfrm>
            <a:off x="4067944" y="2636912"/>
            <a:ext cx="1042936" cy="2160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Rectangle 5"/>
          <p:cNvSpPr/>
          <p:nvPr/>
        </p:nvSpPr>
        <p:spPr>
          <a:xfrm>
            <a:off x="3303953" y="2292919"/>
            <a:ext cx="1527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Linear graph</a:t>
            </a:r>
            <a:endParaRPr lang="en-GB" dirty="0"/>
          </a:p>
        </p:txBody>
      </p:sp>
      <p:sp>
        <p:nvSpPr>
          <p:cNvPr id="2" name="Oval 1"/>
          <p:cNvSpPr/>
          <p:nvPr/>
        </p:nvSpPr>
        <p:spPr bwMode="auto">
          <a:xfrm>
            <a:off x="2680289" y="2944189"/>
            <a:ext cx="2827815" cy="2827815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1403648" y="3429000"/>
            <a:ext cx="1276641" cy="39604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Rectangle 8"/>
          <p:cNvSpPr/>
          <p:nvPr/>
        </p:nvSpPr>
        <p:spPr>
          <a:xfrm>
            <a:off x="878957" y="2944189"/>
            <a:ext cx="8066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 smtClean="0">
                <a:latin typeface="Comic Sans MS" pitchFamily="66" charset="0"/>
              </a:rPr>
              <a:t>Circle</a:t>
            </a:r>
            <a:endParaRPr lang="en-GB" dirty="0"/>
          </a:p>
        </p:txBody>
      </p:sp>
      <p:sp>
        <p:nvSpPr>
          <p:cNvPr id="11" name="Oval 10"/>
          <p:cNvSpPr/>
          <p:nvPr/>
        </p:nvSpPr>
        <p:spPr bwMode="auto">
          <a:xfrm>
            <a:off x="4947917" y="3236911"/>
            <a:ext cx="144016" cy="14401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3059832" y="5247202"/>
            <a:ext cx="144016" cy="14401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 flipH="1" flipV="1">
            <a:off x="5167924" y="3410998"/>
            <a:ext cx="916244" cy="100811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Arrow Connector 13"/>
          <p:cNvCxnSpPr/>
          <p:nvPr/>
        </p:nvCxnSpPr>
        <p:spPr bwMode="auto">
          <a:xfrm flipH="1">
            <a:off x="3419872" y="4419110"/>
            <a:ext cx="2664296" cy="9001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Rectangle 14"/>
          <p:cNvSpPr/>
          <p:nvPr/>
        </p:nvSpPr>
        <p:spPr>
          <a:xfrm>
            <a:off x="6228184" y="4234444"/>
            <a:ext cx="12961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Solutions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616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1" grpId="0" animBg="1"/>
      <p:bldP spid="12" grpId="0" animBg="1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1052736"/>
            <a:ext cx="7272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>
                <a:latin typeface="Comic Sans MS" pitchFamily="66" charset="0"/>
              </a:rPr>
              <a:t>Simultaneous Equations</a:t>
            </a:r>
          </a:p>
          <a:p>
            <a:pPr algn="ctr"/>
            <a:r>
              <a:rPr lang="en-GB" sz="2400" b="1" u="sng" dirty="0" smtClean="0">
                <a:latin typeface="Comic Sans MS" pitchFamily="66" charset="0"/>
              </a:rPr>
              <a:t>(where one is linear </a:t>
            </a:r>
            <a:r>
              <a:rPr lang="en-GB" sz="2400" b="1" u="sng" dirty="0">
                <a:latin typeface="Comic Sans MS" pitchFamily="66" charset="0"/>
              </a:rPr>
              <a:t>and </a:t>
            </a:r>
            <a:r>
              <a:rPr lang="en-GB" sz="2400" b="1" u="sng" dirty="0" smtClean="0">
                <a:latin typeface="Comic Sans MS" pitchFamily="66" charset="0"/>
              </a:rPr>
              <a:t>one is a circle)</a:t>
            </a:r>
            <a:endParaRPr lang="en-GB" sz="2400" b="1" u="sng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2060848"/>
            <a:ext cx="47525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itchFamily="66" charset="0"/>
              </a:rPr>
              <a:t>x² + y² = 16		y = 2x - 5</a:t>
            </a:r>
            <a:endParaRPr lang="en-GB" sz="2000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2532796"/>
            <a:ext cx="47525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itchFamily="66" charset="0"/>
              </a:rPr>
              <a:t>               x² + (2x – 5)² = 16</a:t>
            </a:r>
            <a:endParaRPr lang="en-GB" sz="20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56176" y="2060848"/>
            <a:ext cx="252028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Substitute the second equation for y in the first equation.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63313" y="3114320"/>
            <a:ext cx="252028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Expand the brackets and manipulate equation so it equals 0.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3436" y="3082353"/>
            <a:ext cx="396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itchFamily="66" charset="0"/>
              </a:rPr>
              <a:t>x² + 4x² - 20x + 25 – 16 = 0</a:t>
            </a:r>
            <a:endParaRPr lang="en-GB" sz="2000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63313" y="4439199"/>
            <a:ext cx="252028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Solve to find x.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53789" y="3560596"/>
            <a:ext cx="396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itchFamily="66" charset="0"/>
              </a:rPr>
              <a:t>       5x² - 20x + 9 = 0</a:t>
            </a:r>
            <a:endParaRPr lang="en-GB" sz="2000" dirty="0"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82949" y="4082328"/>
            <a:ext cx="396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itchFamily="66" charset="0"/>
              </a:rPr>
              <a:t>       x = 3.48 or 0.52</a:t>
            </a:r>
            <a:endParaRPr lang="en-GB" sz="2000" dirty="0"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63313" y="4960931"/>
            <a:ext cx="252028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Substitute to find corresponding y values.</a:t>
            </a:r>
            <a:endParaRPr lang="en-GB" dirty="0">
              <a:latin typeface="Comic Sans MS" pitchFamily="66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 flipH="1">
            <a:off x="2339752" y="4482438"/>
            <a:ext cx="432048" cy="41401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Rectangle 13"/>
          <p:cNvSpPr/>
          <p:nvPr/>
        </p:nvSpPr>
        <p:spPr>
          <a:xfrm>
            <a:off x="1145805" y="4929767"/>
            <a:ext cx="13292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latin typeface="Comic Sans MS" pitchFamily="66" charset="0"/>
              </a:rPr>
              <a:t>y = 2</a:t>
            </a:r>
            <a:r>
              <a:rPr lang="en-GB" sz="2000" dirty="0" smtClean="0">
                <a:latin typeface="Comic Sans MS" pitchFamily="66" charset="0"/>
              </a:rPr>
              <a:t>x </a:t>
            </a:r>
            <a:r>
              <a:rPr lang="en-GB" sz="2000" dirty="0">
                <a:latin typeface="Comic Sans MS" pitchFamily="66" charset="0"/>
              </a:rPr>
              <a:t>- 5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145805" y="5358113"/>
            <a:ext cx="190308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latin typeface="Comic Sans MS" pitchFamily="66" charset="0"/>
              </a:rPr>
              <a:t>y = </a:t>
            </a:r>
            <a:r>
              <a:rPr lang="en-GB" sz="2000" dirty="0" smtClean="0">
                <a:latin typeface="Comic Sans MS" pitchFamily="66" charset="0"/>
              </a:rPr>
              <a:t>2(3.48) - 5</a:t>
            </a:r>
            <a:endParaRPr lang="en-GB" sz="2000" dirty="0">
              <a:latin typeface="Comic Sans MS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145803" y="5773724"/>
            <a:ext cx="109677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latin typeface="Comic Sans MS" pitchFamily="66" charset="0"/>
              </a:rPr>
              <a:t>y = </a:t>
            </a:r>
            <a:r>
              <a:rPr lang="en-GB" sz="2000" dirty="0" smtClean="0">
                <a:latin typeface="Comic Sans MS" pitchFamily="66" charset="0"/>
              </a:rPr>
              <a:t>1.96</a:t>
            </a:r>
            <a:endParaRPr lang="en-GB" sz="2000" dirty="0">
              <a:latin typeface="Comic Sans MS" pitchFamily="66" charset="0"/>
            </a:endParaRPr>
          </a:p>
        </p:txBody>
      </p:sp>
      <p:cxnSp>
        <p:nvCxnSpPr>
          <p:cNvPr id="17" name="Straight Arrow Connector 16"/>
          <p:cNvCxnSpPr>
            <a:stCxn id="11" idx="2"/>
          </p:cNvCxnSpPr>
          <p:nvPr/>
        </p:nvCxnSpPr>
        <p:spPr bwMode="auto">
          <a:xfrm>
            <a:off x="3363169" y="4482438"/>
            <a:ext cx="324036" cy="41401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Rectangle 17"/>
          <p:cNvSpPr/>
          <p:nvPr/>
        </p:nvSpPr>
        <p:spPr>
          <a:xfrm>
            <a:off x="3531637" y="4958003"/>
            <a:ext cx="13292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latin typeface="Comic Sans MS" pitchFamily="66" charset="0"/>
              </a:rPr>
              <a:t>y = 2</a:t>
            </a:r>
            <a:r>
              <a:rPr lang="en-GB" sz="2000" dirty="0" smtClean="0">
                <a:latin typeface="Comic Sans MS" pitchFamily="66" charset="0"/>
              </a:rPr>
              <a:t>x </a:t>
            </a:r>
            <a:r>
              <a:rPr lang="en-GB" sz="2000" dirty="0">
                <a:latin typeface="Comic Sans MS" pitchFamily="66" charset="0"/>
              </a:rPr>
              <a:t>- 5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531637" y="5358113"/>
            <a:ext cx="190308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latin typeface="Comic Sans MS" pitchFamily="66" charset="0"/>
              </a:rPr>
              <a:t>y = </a:t>
            </a:r>
            <a:r>
              <a:rPr lang="en-GB" sz="2000" dirty="0" smtClean="0">
                <a:latin typeface="Comic Sans MS" pitchFamily="66" charset="0"/>
              </a:rPr>
              <a:t>2(0.52) - 5</a:t>
            </a:r>
            <a:endParaRPr lang="en-GB" sz="2000" dirty="0">
              <a:latin typeface="Comic Sans MS" pitchFamily="66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531635" y="5773724"/>
            <a:ext cx="124585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latin typeface="Comic Sans MS" pitchFamily="66" charset="0"/>
              </a:rPr>
              <a:t>y = </a:t>
            </a:r>
            <a:r>
              <a:rPr lang="en-GB" sz="2000" dirty="0" smtClean="0">
                <a:latin typeface="Comic Sans MS" pitchFamily="66" charset="0"/>
              </a:rPr>
              <a:t>-3.96</a:t>
            </a:r>
            <a:endParaRPr lang="en-GB" sz="2000" dirty="0">
              <a:latin typeface="Comic Sans MS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163313" y="6019210"/>
            <a:ext cx="252028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Write as coordinates.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145805" y="6173834"/>
            <a:ext cx="407426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>
                <a:latin typeface="Comic Sans MS" pitchFamily="66" charset="0"/>
              </a:rPr>
              <a:t>(3.48, 1.96) and (0.52, -3.96)</a:t>
            </a:r>
            <a:endParaRPr lang="en-GB" sz="2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7280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0"/>
      <p:bldP spid="9" grpId="0" animBg="1"/>
      <p:bldP spid="10" grpId="0"/>
      <p:bldP spid="11" grpId="0"/>
      <p:bldP spid="12" grpId="0" animBg="1"/>
      <p:bldP spid="14" grpId="0"/>
      <p:bldP spid="15" grpId="0"/>
      <p:bldP spid="16" grpId="0"/>
      <p:bldP spid="18" grpId="0"/>
      <p:bldP spid="19" grpId="0"/>
      <p:bldP spid="20" grpId="0"/>
      <p:bldP spid="21" grpId="0" animBg="1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483768" y="4293096"/>
            <a:ext cx="604837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b="1" dirty="0" smtClean="0">
                <a:latin typeface="Comic Sans MS" pitchFamily="66" charset="0"/>
                <a:sym typeface="Wingdings" pitchFamily="2" charset="2"/>
              </a:rPr>
              <a:t>Extension</a:t>
            </a:r>
            <a:r>
              <a:rPr lang="en-GB" b="1" dirty="0" smtClean="0">
                <a:latin typeface="Comic Sans MS" pitchFamily="66" charset="0"/>
                <a:sym typeface="Wingdings" pitchFamily="2" charset="2"/>
              </a:rPr>
              <a:t>:</a:t>
            </a:r>
            <a:r>
              <a:rPr lang="en-GB" dirty="0" smtClean="0">
                <a:latin typeface="Comic Sans MS" pitchFamily="66" charset="0"/>
                <a:sym typeface="Wingdings" pitchFamily="2" charset="2"/>
              </a:rPr>
              <a:t> Can you use tables of values to sketch the graphs and show the solutions graphically?</a:t>
            </a:r>
            <a:endParaRPr lang="en-GB" b="1" dirty="0">
              <a:latin typeface="Comic Sans MS" pitchFamily="66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01262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07904" y="1268760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>
                <a:latin typeface="Comic Sans MS" pitchFamily="66" charset="0"/>
              </a:rPr>
              <a:t>Answers</a:t>
            </a:r>
            <a:endParaRPr lang="en-GB" sz="2400" b="1" u="sng" dirty="0">
              <a:latin typeface="Comic Sans MS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987824" y="2132856"/>
            <a:ext cx="53285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(3.85, 9.85)		(-5, -3)</a:t>
            </a:r>
          </a:p>
          <a:p>
            <a:r>
              <a:rPr lang="en-GB" sz="2400" dirty="0" smtClean="0">
                <a:latin typeface="Comic Sans MS" pitchFamily="66" charset="0"/>
              </a:rPr>
              <a:t>(-2.85, 3.15)		(3, 5)</a:t>
            </a:r>
          </a:p>
          <a:p>
            <a:endParaRPr lang="en-GB" sz="2400" dirty="0">
              <a:latin typeface="Comic Sans MS" pitchFamily="66" charset="0"/>
            </a:endParaRPr>
          </a:p>
          <a:p>
            <a:r>
              <a:rPr lang="en-GB" sz="2400" dirty="0" smtClean="0">
                <a:latin typeface="Comic Sans MS" pitchFamily="66" charset="0"/>
              </a:rPr>
              <a:t>(-1, 3)			(4/3, 2/3)</a:t>
            </a:r>
          </a:p>
          <a:p>
            <a:r>
              <a:rPr lang="en-GB" sz="2400" dirty="0" smtClean="0">
                <a:latin typeface="Comic Sans MS" pitchFamily="66" charset="0"/>
              </a:rPr>
              <a:t>(0.2, 4.2)		(1, 1)</a:t>
            </a:r>
            <a:endParaRPr lang="en-GB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55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256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DGL bearings TDS</Template>
  <TotalTime>413</TotalTime>
  <Words>367</Words>
  <Application>Microsoft Office PowerPoint</Application>
  <PresentationFormat>On-screen Show (4:3)</PresentationFormat>
  <Paragraphs>72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Microsoft YaHei</vt:lpstr>
      <vt:lpstr>Arial</vt:lpstr>
      <vt:lpstr>Calibri</vt:lpstr>
      <vt:lpstr>Comic Sans MS</vt:lpstr>
      <vt:lpstr>Times New Roman</vt:lpstr>
      <vt:lpstr>Wingdings</vt:lpstr>
      <vt:lpstr>Custom Design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GLOVER D</dc:creator>
  <cp:lastModifiedBy>Danielle Glover</cp:lastModifiedBy>
  <cp:revision>47</cp:revision>
  <dcterms:created xsi:type="dcterms:W3CDTF">2014-04-28T08:25:37Z</dcterms:created>
  <dcterms:modified xsi:type="dcterms:W3CDTF">2015-08-28T18:30:19Z</dcterms:modified>
</cp:coreProperties>
</file>