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91"/>
  </p:notesMasterIdLst>
  <p:sldIdLst>
    <p:sldId id="284" r:id="rId3"/>
    <p:sldId id="281" r:id="rId4"/>
    <p:sldId id="285" r:id="rId5"/>
    <p:sldId id="286" r:id="rId6"/>
    <p:sldId id="461" r:id="rId7"/>
    <p:sldId id="298"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09" r:id="rId36"/>
    <p:sldId id="410" r:id="rId37"/>
    <p:sldId id="411" r:id="rId38"/>
    <p:sldId id="412" r:id="rId39"/>
    <p:sldId id="413" r:id="rId40"/>
    <p:sldId id="414" r:id="rId41"/>
    <p:sldId id="415"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430" r:id="rId57"/>
    <p:sldId id="431" r:id="rId58"/>
    <p:sldId id="432" r:id="rId59"/>
    <p:sldId id="433" r:id="rId60"/>
    <p:sldId id="434" r:id="rId61"/>
    <p:sldId id="435" r:id="rId62"/>
    <p:sldId id="436" r:id="rId63"/>
    <p:sldId id="437" r:id="rId64"/>
    <p:sldId id="438" r:id="rId65"/>
    <p:sldId id="439" r:id="rId66"/>
    <p:sldId id="440" r:id="rId67"/>
    <p:sldId id="441" r:id="rId68"/>
    <p:sldId id="442" r:id="rId69"/>
    <p:sldId id="443" r:id="rId70"/>
    <p:sldId id="444" r:id="rId71"/>
    <p:sldId id="445" r:id="rId72"/>
    <p:sldId id="446" r:id="rId73"/>
    <p:sldId id="447" r:id="rId74"/>
    <p:sldId id="448" r:id="rId75"/>
    <p:sldId id="449" r:id="rId76"/>
    <p:sldId id="450" r:id="rId77"/>
    <p:sldId id="451" r:id="rId78"/>
    <p:sldId id="452" r:id="rId79"/>
    <p:sldId id="453" r:id="rId80"/>
    <p:sldId id="454" r:id="rId81"/>
    <p:sldId id="455" r:id="rId82"/>
    <p:sldId id="456" r:id="rId83"/>
    <p:sldId id="457" r:id="rId84"/>
    <p:sldId id="458" r:id="rId85"/>
    <p:sldId id="459" r:id="rId86"/>
    <p:sldId id="460" r:id="rId87"/>
    <p:sldId id="462" r:id="rId88"/>
    <p:sldId id="463" r:id="rId89"/>
    <p:sldId id="464"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5373" autoAdjust="0"/>
  </p:normalViewPr>
  <p:slideViewPr>
    <p:cSldViewPr>
      <p:cViewPr>
        <p:scale>
          <a:sx n="80" d="100"/>
          <a:sy n="80" d="100"/>
        </p:scale>
        <p:origin x="1029" y="18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F85B-3A73-419E-8473-96D639676AD5}" type="datetimeFigureOut">
              <a:rPr lang="en-GB" smtClean="0"/>
              <a:t>12/03/2019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22B3F-CFD1-4D08-88A2-9C0473CAC2BE}" type="slidenum">
              <a:rPr lang="en-GB" smtClean="0"/>
              <a:t>‹#›</a:t>
            </a:fld>
            <a:endParaRPr lang="en-GB" dirty="0"/>
          </a:p>
        </p:txBody>
      </p:sp>
    </p:spTree>
    <p:extLst>
      <p:ext uri="{BB962C8B-B14F-4D97-AF65-F5344CB8AC3E}">
        <p14:creationId xmlns:p14="http://schemas.microsoft.com/office/powerpoint/2010/main" val="338063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4F22B3F-CFD1-4D08-88A2-9C0473CAC2BE}" type="slidenum">
              <a:rPr lang="en-GB" smtClean="0"/>
              <a:t>1</a:t>
            </a:fld>
            <a:endParaRPr lang="en-GB" dirty="0"/>
          </a:p>
        </p:txBody>
      </p:sp>
    </p:spTree>
    <p:extLst>
      <p:ext uri="{BB962C8B-B14F-4D97-AF65-F5344CB8AC3E}">
        <p14:creationId xmlns:p14="http://schemas.microsoft.com/office/powerpoint/2010/main" val="1950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F22B3F-CFD1-4D08-88A2-9C0473CAC2BE}" type="slidenum">
              <a:rPr lang="en-GB" smtClean="0"/>
              <a:t>86</a:t>
            </a:fld>
            <a:endParaRPr lang="en-GB" dirty="0"/>
          </a:p>
        </p:txBody>
      </p:sp>
    </p:spTree>
    <p:extLst>
      <p:ext uri="{BB962C8B-B14F-4D97-AF65-F5344CB8AC3E}">
        <p14:creationId xmlns:p14="http://schemas.microsoft.com/office/powerpoint/2010/main" val="212135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6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Box 1"/>
          <p:cNvSpPr txBox="1"/>
          <p:nvPr userDrawn="1"/>
        </p:nvSpPr>
        <p:spPr>
          <a:xfrm>
            <a:off x="323528" y="2132856"/>
            <a:ext cx="4248472" cy="1323439"/>
          </a:xfrm>
          <a:prstGeom prst="rect">
            <a:avLst/>
          </a:prstGeom>
          <a:noFill/>
        </p:spPr>
        <p:txBody>
          <a:bodyPr wrap="square" rtlCol="0">
            <a:spAutoFit/>
          </a:bodyPr>
          <a:lstStyle/>
          <a:p>
            <a:r>
              <a:rPr lang="en-GB" sz="2000" u="sng" dirty="0">
                <a:latin typeface="Comic Sans MS" pitchFamily="66" charset="0"/>
              </a:rPr>
              <a:t>Probing questions to check understanding:</a:t>
            </a:r>
          </a:p>
          <a:p>
            <a:endParaRPr lang="en-GB" sz="2000" u="none" dirty="0">
              <a:latin typeface="Comic Sans MS" pitchFamily="66" charset="0"/>
            </a:endParaRPr>
          </a:p>
          <a:p>
            <a:endParaRPr lang="en-GB" sz="2000" u="none" dirty="0">
              <a:latin typeface="Comic Sans MS" pitchFamily="66" charset="0"/>
            </a:endParaRPr>
          </a:p>
        </p:txBody>
      </p:sp>
      <p:pic>
        <p:nvPicPr>
          <p:cNvPr id="3" name="Picture 2" descr="bloom_taxonomy.jpg"/>
          <p:cNvPicPr>
            <a:picLocks noChangeAspect="1"/>
          </p:cNvPicPr>
          <p:nvPr userDrawn="1"/>
        </p:nvPicPr>
        <p:blipFill>
          <a:blip r:embed="rId2" cstate="print"/>
          <a:stretch>
            <a:fillRect/>
          </a:stretch>
        </p:blipFill>
        <p:spPr>
          <a:xfrm>
            <a:off x="4788024" y="2115056"/>
            <a:ext cx="4024820" cy="3495675"/>
          </a:xfrm>
          <a:prstGeom prst="rect">
            <a:avLst/>
          </a:prstGeom>
        </p:spPr>
      </p:pic>
    </p:spTree>
    <p:extLst>
      <p:ext uri="{BB962C8B-B14F-4D97-AF65-F5344CB8AC3E}">
        <p14:creationId xmlns:p14="http://schemas.microsoft.com/office/powerpoint/2010/main" val="69420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0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051720" y="2150894"/>
            <a:ext cx="69127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icrosoft YaHei" pitchFamily="34" charset="-122"/>
              </a:defRPr>
            </a:lvl1pPr>
            <a:lvl2pPr marL="742950" indent="-285750" eaLnBrk="0" hangingPunct="0">
              <a:defRPr sz="2400">
                <a:solidFill>
                  <a:schemeClr val="tx1"/>
                </a:solidFill>
                <a:latin typeface="Arial" charset="0"/>
                <a:ea typeface="Microsoft YaHei" pitchFamily="34" charset="-122"/>
              </a:defRPr>
            </a:lvl2pPr>
            <a:lvl3pPr marL="1143000" indent="-228600" eaLnBrk="0" hangingPunct="0">
              <a:defRPr sz="2400">
                <a:solidFill>
                  <a:schemeClr val="tx1"/>
                </a:solidFill>
                <a:latin typeface="Arial" charset="0"/>
                <a:ea typeface="Microsoft YaHei" pitchFamily="34" charset="-122"/>
              </a:defRPr>
            </a:lvl3pPr>
            <a:lvl4pPr marL="1600200" indent="-228600" eaLnBrk="0" hangingPunct="0">
              <a:defRPr sz="2400">
                <a:solidFill>
                  <a:schemeClr val="tx1"/>
                </a:solidFill>
                <a:latin typeface="Arial" charset="0"/>
                <a:ea typeface="Microsoft YaHei" pitchFamily="34" charset="-122"/>
              </a:defRPr>
            </a:lvl4pPr>
            <a:lvl5pPr marL="2057400" indent="-228600" eaLnBrk="0" hangingPunct="0">
              <a:defRPr sz="2400">
                <a:solidFill>
                  <a:schemeClr val="tx1"/>
                </a:solidFill>
                <a:latin typeface="Arial" charset="0"/>
                <a:ea typeface="Microsoft YaHei" pitchFamily="34" charset="-122"/>
              </a:defRPr>
            </a:lvl5pPr>
            <a:lvl6pPr marL="2514600" indent="-228600" eaLnBrk="0" fontAlgn="base" hangingPunct="0">
              <a:spcBef>
                <a:spcPct val="0"/>
              </a:spcBef>
              <a:spcAft>
                <a:spcPct val="0"/>
              </a:spcAft>
              <a:defRPr sz="2400">
                <a:solidFill>
                  <a:schemeClr val="tx1"/>
                </a:solidFill>
                <a:latin typeface="Arial" charset="0"/>
                <a:ea typeface="Microsoft YaHei" pitchFamily="34" charset="-122"/>
              </a:defRPr>
            </a:lvl6pPr>
            <a:lvl7pPr marL="2971800" indent="-228600" eaLnBrk="0" fontAlgn="base" hangingPunct="0">
              <a:spcBef>
                <a:spcPct val="0"/>
              </a:spcBef>
              <a:spcAft>
                <a:spcPct val="0"/>
              </a:spcAft>
              <a:defRPr sz="2400">
                <a:solidFill>
                  <a:schemeClr val="tx1"/>
                </a:solidFill>
                <a:latin typeface="Arial" charset="0"/>
                <a:ea typeface="Microsoft YaHei" pitchFamily="34" charset="-122"/>
              </a:defRPr>
            </a:lvl7pPr>
            <a:lvl8pPr marL="3429000" indent="-228600" eaLnBrk="0" fontAlgn="base" hangingPunct="0">
              <a:spcBef>
                <a:spcPct val="0"/>
              </a:spcBef>
              <a:spcAft>
                <a:spcPct val="0"/>
              </a:spcAft>
              <a:defRPr sz="2400">
                <a:solidFill>
                  <a:schemeClr val="tx1"/>
                </a:solidFill>
                <a:latin typeface="Arial" charset="0"/>
                <a:ea typeface="Microsoft YaHei" pitchFamily="34" charset="-122"/>
              </a:defRPr>
            </a:lvl8pPr>
            <a:lvl9pPr marL="3886200" indent="-228600" eaLnBrk="0" fontAlgn="base" hangingPunct="0">
              <a:spcBef>
                <a:spcPct val="0"/>
              </a:spcBef>
              <a:spcAft>
                <a:spcPct val="0"/>
              </a:spcAft>
              <a:defRPr sz="2400">
                <a:solidFill>
                  <a:schemeClr val="tx1"/>
                </a:solidFill>
                <a:latin typeface="Arial" charset="0"/>
                <a:ea typeface="Microsoft YaHei" pitchFamily="34" charset="-122"/>
              </a:defRPr>
            </a:lvl9pPr>
          </a:lstStyle>
          <a:p>
            <a:pPr algn="ctr" eaLnBrk="1" hangingPunct="1"/>
            <a:r>
              <a:rPr lang="en-GB" dirty="0">
                <a:latin typeface="Comic Sans MS" pitchFamily="66" charset="0"/>
              </a:rPr>
              <a:t>How </a:t>
            </a:r>
            <a:r>
              <a:rPr lang="en-GB" b="1" u="sng" dirty="0">
                <a:latin typeface="Comic Sans MS" pitchFamily="66" charset="0"/>
              </a:rPr>
              <a:t>confident</a:t>
            </a:r>
            <a:r>
              <a:rPr lang="en-GB" dirty="0">
                <a:latin typeface="Comic Sans MS" pitchFamily="66" charset="0"/>
              </a:rPr>
              <a:t> do you feel with this topic?</a:t>
            </a:r>
          </a:p>
          <a:p>
            <a:pPr algn="ctr" eaLnBrk="1" hangingPunct="1"/>
            <a:endParaRPr lang="en-GB" dirty="0">
              <a:latin typeface="Comic Sans MS" pitchFamily="66" charset="0"/>
            </a:endParaRPr>
          </a:p>
          <a:p>
            <a:pPr algn="ctr" eaLnBrk="1" hangingPunct="1"/>
            <a:r>
              <a:rPr lang="en-GB" dirty="0">
                <a:latin typeface="Comic Sans MS" pitchFamily="66" charset="0"/>
              </a:rPr>
              <a:t>Write </a:t>
            </a:r>
            <a:r>
              <a:rPr lang="en-GB" dirty="0">
                <a:solidFill>
                  <a:srgbClr val="FF0000"/>
                </a:solidFill>
                <a:latin typeface="Comic Sans MS" pitchFamily="66" charset="0"/>
              </a:rPr>
              <a:t>red</a:t>
            </a:r>
            <a:r>
              <a:rPr lang="en-GB" dirty="0">
                <a:latin typeface="Comic Sans MS" pitchFamily="66" charset="0"/>
              </a:rPr>
              <a:t>, </a:t>
            </a:r>
            <a:r>
              <a:rPr lang="en-GB" dirty="0">
                <a:solidFill>
                  <a:srgbClr val="FFC000"/>
                </a:solidFill>
                <a:latin typeface="Comic Sans MS" pitchFamily="66" charset="0"/>
              </a:rPr>
              <a:t>amber</a:t>
            </a:r>
            <a:r>
              <a:rPr lang="en-GB" dirty="0">
                <a:latin typeface="Comic Sans MS" pitchFamily="66" charset="0"/>
              </a:rPr>
              <a:t> or </a:t>
            </a:r>
            <a:r>
              <a:rPr lang="en-GB" dirty="0">
                <a:solidFill>
                  <a:srgbClr val="00B050"/>
                </a:solidFill>
                <a:latin typeface="Comic Sans MS" pitchFamily="66" charset="0"/>
              </a:rPr>
              <a:t>green</a:t>
            </a:r>
            <a:r>
              <a:rPr lang="en-GB" dirty="0">
                <a:latin typeface="Comic Sans MS" pitchFamily="66" charset="0"/>
              </a:rPr>
              <a:t> in your book!</a:t>
            </a:r>
          </a:p>
          <a:p>
            <a:pPr algn="ctr" eaLnBrk="1" hangingPunct="1"/>
            <a:endParaRPr lang="en-GB" dirty="0">
              <a:latin typeface="Comic Sans MS" pitchFamily="66" charset="0"/>
            </a:endParaRPr>
          </a:p>
          <a:p>
            <a:pPr algn="ctr" eaLnBrk="1" hangingPunct="1"/>
            <a:r>
              <a:rPr lang="en-GB" b="1" dirty="0">
                <a:latin typeface="Comic Sans MS" pitchFamily="66" charset="0"/>
              </a:rPr>
              <a:t>Complete the corresponding activity </a:t>
            </a:r>
            <a:r>
              <a:rPr lang="en-GB" b="1" dirty="0">
                <a:latin typeface="Comic Sans MS" pitchFamily="66" charset="0"/>
                <a:sym typeface="Wingdings" pitchFamily="2" charset="2"/>
              </a:rPr>
              <a:t></a:t>
            </a:r>
          </a:p>
          <a:p>
            <a:pPr algn="ctr" eaLnBrk="1" hangingPunct="1"/>
            <a:endParaRPr lang="en-GB" b="1" dirty="0">
              <a:latin typeface="Comic Sans MS" pitchFamily="66" charset="0"/>
              <a:sym typeface="Wingdings" pitchFamily="2" charset="2"/>
            </a:endParaRPr>
          </a:p>
        </p:txBody>
      </p:sp>
    </p:spTree>
    <p:extLst>
      <p:ext uri="{BB962C8B-B14F-4D97-AF65-F5344CB8AC3E}">
        <p14:creationId xmlns:p14="http://schemas.microsoft.com/office/powerpoint/2010/main" val="16336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grpSp>
        <p:nvGrpSpPr>
          <p:cNvPr id="11" name="Group 10"/>
          <p:cNvGrpSpPr/>
          <p:nvPr userDrawn="1"/>
        </p:nvGrpSpPr>
        <p:grpSpPr>
          <a:xfrm>
            <a:off x="2751927" y="1376432"/>
            <a:ext cx="5430768" cy="4032451"/>
            <a:chOff x="4469824" y="1124744"/>
            <a:chExt cx="6236041" cy="4032451"/>
          </a:xfrm>
        </p:grpSpPr>
        <p:sp>
          <p:nvSpPr>
            <p:cNvPr id="2" name="Isosceles Triangle 1"/>
            <p:cNvSpPr/>
            <p:nvPr userDrawn="1"/>
          </p:nvSpPr>
          <p:spPr bwMode="auto">
            <a:xfrm>
              <a:off x="4469824" y="1124744"/>
              <a:ext cx="6236041" cy="4032448"/>
            </a:xfrm>
            <a:prstGeom prst="triangl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dirty="0">
                <a:ln>
                  <a:noFill/>
                </a:ln>
                <a:solidFill>
                  <a:schemeClr val="bg1"/>
                </a:solidFill>
                <a:effectLst/>
                <a:latin typeface="Arial" charset="0"/>
                <a:ea typeface="Microsoft YaHei" charset="-122"/>
              </a:endParaRPr>
            </a:p>
          </p:txBody>
        </p:sp>
        <p:cxnSp>
          <p:nvCxnSpPr>
            <p:cNvPr id="3" name="Straight Connector 2"/>
            <p:cNvCxnSpPr/>
            <p:nvPr userDrawn="1"/>
          </p:nvCxnSpPr>
          <p:spPr bwMode="auto">
            <a:xfrm>
              <a:off x="5423219" y="3933056"/>
              <a:ext cx="431991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4" name="Straight Connector 3"/>
            <p:cNvCxnSpPr/>
            <p:nvPr userDrawn="1"/>
          </p:nvCxnSpPr>
          <p:spPr bwMode="auto">
            <a:xfrm>
              <a:off x="6479199" y="2564904"/>
              <a:ext cx="2207958" cy="0"/>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5" name="Straight Connector 4"/>
            <p:cNvCxnSpPr/>
            <p:nvPr userDrawn="1"/>
          </p:nvCxnSpPr>
          <p:spPr bwMode="auto">
            <a:xfrm>
              <a:off x="7535179" y="2564907"/>
              <a:ext cx="0" cy="1368152"/>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6" name="Straight Connector 5"/>
            <p:cNvCxnSpPr/>
            <p:nvPr userDrawn="1"/>
          </p:nvCxnSpPr>
          <p:spPr bwMode="auto">
            <a:xfrm>
              <a:off x="6671196"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7" name="Straight Connector 6"/>
            <p:cNvCxnSpPr/>
            <p:nvPr userDrawn="1"/>
          </p:nvCxnSpPr>
          <p:spPr bwMode="auto">
            <a:xfrm>
              <a:off x="8399163" y="3933059"/>
              <a:ext cx="0" cy="1224136"/>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5615217" y="4365104"/>
              <a:ext cx="41279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3 things you knew already</a:t>
              </a:r>
            </a:p>
          </p:txBody>
        </p:sp>
        <p:sp>
          <p:nvSpPr>
            <p:cNvPr id="9" name="TextBox 8"/>
            <p:cNvSpPr txBox="1"/>
            <p:nvPr userDrawn="1"/>
          </p:nvSpPr>
          <p:spPr>
            <a:xfrm>
              <a:off x="6479199" y="2996956"/>
              <a:ext cx="21119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2 things you learnt today</a:t>
              </a:r>
            </a:p>
          </p:txBody>
        </p:sp>
        <p:sp>
          <p:nvSpPr>
            <p:cNvPr id="10" name="TextBox 9"/>
            <p:cNvSpPr txBox="1"/>
            <p:nvPr userDrawn="1"/>
          </p:nvSpPr>
          <p:spPr>
            <a:xfrm>
              <a:off x="6394406" y="1412779"/>
              <a:ext cx="22927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latin typeface="Comic Sans MS" pitchFamily="66" charset="0"/>
                </a:rPr>
                <a:t>1 question about today’s topic</a:t>
              </a:r>
            </a:p>
          </p:txBody>
        </p:sp>
      </p:grpSp>
    </p:spTree>
    <p:extLst>
      <p:ext uri="{BB962C8B-B14F-4D97-AF65-F5344CB8AC3E}">
        <p14:creationId xmlns:p14="http://schemas.microsoft.com/office/powerpoint/2010/main" val="114482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extBox 1"/>
          <p:cNvSpPr txBox="1"/>
          <p:nvPr userDrawn="1"/>
        </p:nvSpPr>
        <p:spPr>
          <a:xfrm>
            <a:off x="2042195" y="1052736"/>
            <a:ext cx="6922293" cy="523220"/>
          </a:xfrm>
          <a:prstGeom prst="rect">
            <a:avLst/>
          </a:prstGeom>
          <a:noFill/>
        </p:spPr>
        <p:txBody>
          <a:bodyPr wrap="square" rtlCol="0">
            <a:spAutoFit/>
          </a:bodyPr>
          <a:lstStyle/>
          <a:p>
            <a:pPr algn="ctr"/>
            <a:r>
              <a:rPr lang="en-GB" sz="2800" u="sng" dirty="0">
                <a:latin typeface="Comic Sans MS" pitchFamily="66" charset="0"/>
              </a:rPr>
              <a:t>Plenary</a:t>
            </a:r>
          </a:p>
        </p:txBody>
      </p:sp>
      <p:sp>
        <p:nvSpPr>
          <p:cNvPr id="3" name="TextBox 2"/>
          <p:cNvSpPr txBox="1"/>
          <p:nvPr userDrawn="1"/>
        </p:nvSpPr>
        <p:spPr>
          <a:xfrm>
            <a:off x="2052882" y="2060847"/>
            <a:ext cx="6911606" cy="2677656"/>
          </a:xfrm>
          <a:prstGeom prst="rect">
            <a:avLst/>
          </a:prstGeom>
          <a:noFill/>
        </p:spPr>
        <p:txBody>
          <a:bodyPr wrap="square" rtlCol="0">
            <a:spAutoFit/>
          </a:bodyPr>
          <a:lstStyle/>
          <a:p>
            <a:pPr algn="ctr"/>
            <a:r>
              <a:rPr lang="en-GB" sz="2400" dirty="0">
                <a:latin typeface="Comic Sans MS" pitchFamily="66" charset="0"/>
              </a:rPr>
              <a:t>2 stars (</a:t>
            </a:r>
            <a:r>
              <a:rPr lang="en-GB" sz="2400" dirty="0">
                <a:solidFill>
                  <a:srgbClr val="FFC000"/>
                </a:solidFill>
                <a:latin typeface="Comic Sans MS" pitchFamily="66" charset="0"/>
                <a:sym typeface="Wingdings"/>
              </a:rPr>
              <a:t></a:t>
            </a:r>
            <a:r>
              <a:rPr lang="en-GB" sz="2400" dirty="0">
                <a:latin typeface="Comic Sans MS" pitchFamily="66" charset="0"/>
                <a:sym typeface="Wingdings"/>
              </a:rPr>
              <a:t>)</a:t>
            </a:r>
            <a:r>
              <a:rPr lang="en-GB" sz="2400" dirty="0">
                <a:latin typeface="Comic Sans MS" pitchFamily="66" charset="0"/>
              </a:rPr>
              <a:t> and a wish (</a:t>
            </a:r>
            <a:r>
              <a:rPr lang="en-GB" sz="2400" b="1" dirty="0">
                <a:latin typeface="Comic Sans MS" pitchFamily="66" charset="0"/>
                <a:sym typeface="Wingdings"/>
              </a:rPr>
              <a:t></a:t>
            </a:r>
            <a:r>
              <a:rPr lang="en-GB" sz="2400" dirty="0">
                <a:latin typeface="Comic Sans MS" pitchFamily="66" charset="0"/>
                <a:sym typeface="Wingdings"/>
              </a:rPr>
              <a:t>)</a:t>
            </a:r>
          </a:p>
          <a:p>
            <a:pPr algn="ctr"/>
            <a:endParaRPr lang="en-GB" sz="2400" dirty="0">
              <a:latin typeface="Comic Sans MS" pitchFamily="66" charset="0"/>
            </a:endParaRP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brilliant at...</a:t>
            </a:r>
          </a:p>
          <a:p>
            <a:pPr algn="ctr"/>
            <a:r>
              <a:rPr lang="en-GB" sz="2400" dirty="0">
                <a:solidFill>
                  <a:srgbClr val="FFC000"/>
                </a:solidFill>
                <a:latin typeface="Comic Sans MS" pitchFamily="66" charset="0"/>
                <a:sym typeface="Wingdings"/>
              </a:rPr>
              <a:t></a:t>
            </a:r>
            <a:r>
              <a:rPr lang="en-GB" sz="2400" dirty="0">
                <a:latin typeface="Comic Sans MS" pitchFamily="66" charset="0"/>
                <a:sym typeface="Wingdings"/>
              </a:rPr>
              <a:t> I am good at...</a:t>
            </a:r>
          </a:p>
          <a:p>
            <a:pPr algn="ctr"/>
            <a:endParaRPr lang="en-GB" sz="2400" dirty="0">
              <a:latin typeface="Comic Sans MS" pitchFamily="66" charset="0"/>
              <a:sym typeface="Wingdings"/>
            </a:endParaRPr>
          </a:p>
          <a:p>
            <a:pPr algn="ctr"/>
            <a:r>
              <a:rPr lang="en-GB" sz="2400" b="1" dirty="0">
                <a:latin typeface="Comic Sans MS" pitchFamily="66" charset="0"/>
                <a:sym typeface="Wingdings"/>
              </a:rPr>
              <a:t></a:t>
            </a:r>
            <a:r>
              <a:rPr lang="en-GB" sz="2400" dirty="0">
                <a:latin typeface="Comic Sans MS" pitchFamily="66" charset="0"/>
                <a:sym typeface="Wingdings"/>
              </a:rPr>
              <a:t> </a:t>
            </a:r>
            <a:r>
              <a:rPr lang="en-GB" sz="2400" dirty="0">
                <a:latin typeface="Comic Sans MS" pitchFamily="66" charset="0"/>
              </a:rPr>
              <a:t>Something I need to work on is...</a:t>
            </a:r>
          </a:p>
          <a:p>
            <a:pPr algn="ctr"/>
            <a:endParaRPr lang="en-GB" sz="2400" dirty="0">
              <a:latin typeface="Comic Sans MS" pitchFamily="66" charset="0"/>
            </a:endParaRPr>
          </a:p>
        </p:txBody>
      </p:sp>
    </p:spTree>
    <p:extLst>
      <p:ext uri="{BB962C8B-B14F-4D97-AF65-F5344CB8AC3E}">
        <p14:creationId xmlns:p14="http://schemas.microsoft.com/office/powerpoint/2010/main" val="114482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5796136" y="2420888"/>
            <a:ext cx="3096344" cy="1058175"/>
          </a:xfrm>
          <a:prstGeom prst="rect">
            <a:avLst/>
          </a:prstGeom>
          <a:noFill/>
        </p:spPr>
        <p:txBody>
          <a:bodyPr wrap="square" rtlCol="0">
            <a:spAutoFit/>
          </a:bodyPr>
          <a:lstStyle/>
          <a:p>
            <a:r>
              <a:rPr lang="en-GB" sz="2092" dirty="0">
                <a:latin typeface="Comic Sans MS" pitchFamily="66" charset="0"/>
              </a:rPr>
              <a:t>Complete the exit ticket,</a:t>
            </a:r>
            <a:r>
              <a:rPr lang="en-GB" sz="2092" baseline="0" dirty="0">
                <a:latin typeface="Comic Sans MS" pitchFamily="66" charset="0"/>
              </a:rPr>
              <a:t> making sure you justify each emoji.</a:t>
            </a:r>
            <a:endParaRPr lang="en-GB" sz="2092" dirty="0">
              <a:latin typeface="Comic Sans MS" pitchFamily="66" charset="0"/>
            </a:endParaRPr>
          </a:p>
        </p:txBody>
      </p:sp>
      <p:sp>
        <p:nvSpPr>
          <p:cNvPr id="4" name="TextBox 3"/>
          <p:cNvSpPr txBox="1"/>
          <p:nvPr userDrawn="1"/>
        </p:nvSpPr>
        <p:spPr>
          <a:xfrm>
            <a:off x="5796136" y="1812716"/>
            <a:ext cx="3096344" cy="460126"/>
          </a:xfrm>
          <a:prstGeom prst="rect">
            <a:avLst/>
          </a:prstGeom>
          <a:noFill/>
        </p:spPr>
        <p:txBody>
          <a:bodyPr wrap="square" rtlCol="0">
            <a:spAutoFit/>
          </a:bodyPr>
          <a:lstStyle/>
          <a:p>
            <a:r>
              <a:rPr lang="en-GB" sz="2390" b="1" u="sng" dirty="0">
                <a:latin typeface="Comic Sans MS" pitchFamily="66" charset="0"/>
              </a:rPr>
              <a:t>Plenary</a:t>
            </a:r>
          </a:p>
        </p:txBody>
      </p:sp>
      <p:pic>
        <p:nvPicPr>
          <p:cNvPr id="5" name="Picture 4"/>
          <p:cNvPicPr>
            <a:picLocks noChangeAspect="1"/>
          </p:cNvPicPr>
          <p:nvPr userDrawn="1"/>
        </p:nvPicPr>
        <p:blipFill rotWithShape="1">
          <a:blip r:embed="rId2"/>
          <a:srcRect l="23245" t="21656" r="51851" b="16329"/>
          <a:stretch/>
        </p:blipFill>
        <p:spPr>
          <a:xfrm>
            <a:off x="2395772" y="1170911"/>
            <a:ext cx="3240360" cy="4536504"/>
          </a:xfrm>
          <a:prstGeom prst="rect">
            <a:avLst/>
          </a:prstGeom>
        </p:spPr>
      </p:pic>
    </p:spTree>
    <p:extLst>
      <p:ext uri="{BB962C8B-B14F-4D97-AF65-F5344CB8AC3E}">
        <p14:creationId xmlns:p14="http://schemas.microsoft.com/office/powerpoint/2010/main" val="299908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p:cNvSpPr txBox="1"/>
          <p:nvPr userDrawn="1"/>
        </p:nvSpPr>
        <p:spPr>
          <a:xfrm>
            <a:off x="2123728" y="4293096"/>
            <a:ext cx="6768752" cy="830997"/>
          </a:xfrm>
          <a:prstGeom prst="rect">
            <a:avLst/>
          </a:prstGeom>
          <a:noFill/>
        </p:spPr>
        <p:txBody>
          <a:bodyPr wrap="square" rtlCol="0">
            <a:spAutoFit/>
          </a:bodyPr>
          <a:lstStyle/>
          <a:p>
            <a:pPr algn="ctr"/>
            <a:r>
              <a:rPr lang="en-GB" sz="2400" dirty="0">
                <a:latin typeface="Comic Sans MS" pitchFamily="66" charset="0"/>
              </a:rPr>
              <a:t>What did</a:t>
            </a:r>
            <a:r>
              <a:rPr lang="en-GB" sz="2400" baseline="0" dirty="0">
                <a:latin typeface="Comic Sans MS" pitchFamily="66" charset="0"/>
              </a:rPr>
              <a:t> you learn today? What did you find tricky? What can we do next time?</a:t>
            </a:r>
            <a:endParaRPr lang="en-GB" sz="2400" dirty="0">
              <a:latin typeface="Comic Sans MS" pitchFamily="66" charset="0"/>
            </a:endParaRPr>
          </a:p>
        </p:txBody>
      </p:sp>
      <p:sp>
        <p:nvSpPr>
          <p:cNvPr id="4" name="TextBox 3"/>
          <p:cNvSpPr txBox="1"/>
          <p:nvPr userDrawn="1"/>
        </p:nvSpPr>
        <p:spPr>
          <a:xfrm>
            <a:off x="2123728" y="1327090"/>
            <a:ext cx="6768752" cy="460126"/>
          </a:xfrm>
          <a:prstGeom prst="rect">
            <a:avLst/>
          </a:prstGeom>
          <a:noFill/>
        </p:spPr>
        <p:txBody>
          <a:bodyPr wrap="square" rtlCol="0">
            <a:spAutoFit/>
          </a:bodyPr>
          <a:lstStyle/>
          <a:p>
            <a:pPr algn="ctr"/>
            <a:r>
              <a:rPr lang="en-GB" sz="2400" b="1" u="sng" dirty="0">
                <a:latin typeface="Comic Sans MS" pitchFamily="66" charset="0"/>
              </a:rPr>
              <a:t>Plenary</a:t>
            </a:r>
          </a:p>
        </p:txBody>
      </p:sp>
      <p:pic>
        <p:nvPicPr>
          <p:cNvPr id="6" name="Picture 5" descr="\\WGA-STH-FS1\STHLeadership$\dmoosajee\My Pictures\twitter plenary.png"/>
          <p:cNvPicPr/>
          <p:nvPr userDrawn="1"/>
        </p:nvPicPr>
        <p:blipFill rotWithShape="1">
          <a:blip r:embed="rId2">
            <a:extLst>
              <a:ext uri="{28A0092B-C50C-407E-A947-70E740481C1C}">
                <a14:useLocalDpi xmlns:a14="http://schemas.microsoft.com/office/drawing/2010/main" val="0"/>
              </a:ext>
            </a:extLst>
          </a:blip>
          <a:srcRect b="66950"/>
          <a:stretch/>
        </p:blipFill>
        <p:spPr bwMode="auto">
          <a:xfrm>
            <a:off x="2123729" y="2250392"/>
            <a:ext cx="6768752" cy="15795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357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179512" y="1095460"/>
            <a:ext cx="8775386" cy="5645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Tuesday, 12 March 2019</a:t>
            </a:fld>
            <a:endParaRPr lang="en-GB" sz="1600" dirty="0">
              <a:latin typeface="Comic Sans MS" pitchFamily="66" charset="0"/>
            </a:endParaRPr>
          </a:p>
        </p:txBody>
      </p:sp>
      <p:sp>
        <p:nvSpPr>
          <p:cNvPr id="19" name="TextBox 18"/>
          <p:cNvSpPr txBox="1"/>
          <p:nvPr userDrawn="1"/>
        </p:nvSpPr>
        <p:spPr>
          <a:xfrm>
            <a:off x="2070901" y="260648"/>
            <a:ext cx="3329192" cy="584775"/>
          </a:xfrm>
          <a:prstGeom prst="rect">
            <a:avLst/>
          </a:prstGeom>
          <a:noFill/>
        </p:spPr>
        <p:txBody>
          <a:bodyPr wrap="square" rtlCol="0">
            <a:spAutoFit/>
          </a:bodyPr>
          <a:lstStyle/>
          <a:p>
            <a:pPr algn="ctr"/>
            <a:r>
              <a:rPr lang="en-GB" sz="1600" dirty="0">
                <a:latin typeface="Comic Sans MS" pitchFamily="66" charset="0"/>
              </a:rPr>
              <a:t>Starter Pack</a:t>
            </a:r>
          </a:p>
          <a:p>
            <a:pPr algn="ctr"/>
            <a:r>
              <a:rPr lang="en-GB" sz="1600" dirty="0">
                <a:latin typeface="Comic Sans MS" pitchFamily="66" charset="0"/>
              </a:rPr>
              <a:t>Aiming for Grade 7</a:t>
            </a:r>
          </a:p>
        </p:txBody>
      </p:sp>
      <p:pic>
        <p:nvPicPr>
          <p:cNvPr id="1026" name="Picture 2" descr="Image result for house clipart">
            <a:hlinkClick r:id="rId7" action="ppaction://hlinksldjump"/>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7504" y="6544638"/>
            <a:ext cx="311969" cy="31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05657"/>
      </p:ext>
    </p:extLst>
  </p:cSld>
  <p:clrMap bg1="lt1" tx1="dk1" bg2="lt2" tx2="dk2" accent1="accent1" accent2="accent2" accent3="accent3" accent4="accent4" accent5="accent5" accent6="accent6" hlink="hlink" folHlink="folHlink"/>
  <p:sldLayoutIdLst>
    <p:sldLayoutId id="2147483649"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5" name="Picture 2"/>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50000" t="7085" r="17840" b="50000"/>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5949281"/>
            <a:ext cx="6893587"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51720" y="1095460"/>
            <a:ext cx="6903178" cy="463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2070901" y="175295"/>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179513" y="1095460"/>
            <a:ext cx="1714499" cy="571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r="50000"/>
          <a:stretch/>
        </p:blipFill>
        <p:spPr bwMode="auto">
          <a:xfrm>
            <a:off x="5625707" y="171074"/>
            <a:ext cx="3329191"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79512" y="175295"/>
            <a:ext cx="17145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userDrawn="1"/>
        </p:nvSpPr>
        <p:spPr>
          <a:xfrm>
            <a:off x="5616117" y="370620"/>
            <a:ext cx="3348372" cy="338554"/>
          </a:xfrm>
          <a:prstGeom prst="rect">
            <a:avLst/>
          </a:prstGeom>
          <a:noFill/>
        </p:spPr>
        <p:txBody>
          <a:bodyPr wrap="square" rtlCol="0">
            <a:spAutoFit/>
          </a:bodyPr>
          <a:lstStyle/>
          <a:p>
            <a:pPr algn="ctr"/>
            <a:fld id="{EE597932-8B38-4BFA-9C8A-C8CCE191D44B}" type="datetime2">
              <a:rPr lang="en-GB" sz="1600" smtClean="0">
                <a:latin typeface="Comic Sans MS" pitchFamily="66" charset="0"/>
              </a:rPr>
              <a:pPr algn="ctr"/>
              <a:t>Tuesday, 12 March 2019</a:t>
            </a:fld>
            <a:endParaRPr lang="en-GB" sz="1600" dirty="0">
              <a:latin typeface="Comic Sans MS" pitchFamily="66" charset="0"/>
            </a:endParaRPr>
          </a:p>
        </p:txBody>
      </p:sp>
      <p:sp>
        <p:nvSpPr>
          <p:cNvPr id="17" name="TextBox 16"/>
          <p:cNvSpPr txBox="1"/>
          <p:nvPr userDrawn="1"/>
        </p:nvSpPr>
        <p:spPr>
          <a:xfrm>
            <a:off x="2051720" y="5949281"/>
            <a:ext cx="6903178" cy="584775"/>
          </a:xfrm>
          <a:prstGeom prst="rect">
            <a:avLst/>
          </a:prstGeom>
          <a:noFill/>
        </p:spPr>
        <p:txBody>
          <a:bodyPr wrap="square" rtlCol="0">
            <a:spAutoFit/>
          </a:bodyPr>
          <a:lstStyle/>
          <a:p>
            <a:r>
              <a:rPr lang="en-GB" sz="1600" u="sng" dirty="0">
                <a:latin typeface="Comic Sans MS" pitchFamily="66" charset="0"/>
              </a:rPr>
              <a:t>Keywords</a:t>
            </a:r>
          </a:p>
          <a:p>
            <a:endParaRPr lang="en-GB" sz="1600" dirty="0">
              <a:latin typeface="Comic Sans MS" pitchFamily="66" charset="0"/>
            </a:endParaRPr>
          </a:p>
        </p:txBody>
      </p:sp>
      <p:sp>
        <p:nvSpPr>
          <p:cNvPr id="16" name="TextBox 15"/>
          <p:cNvSpPr txBox="1"/>
          <p:nvPr userDrawn="1"/>
        </p:nvSpPr>
        <p:spPr>
          <a:xfrm>
            <a:off x="179512" y="1165852"/>
            <a:ext cx="1714500" cy="584775"/>
          </a:xfrm>
          <a:prstGeom prst="rect">
            <a:avLst/>
          </a:prstGeom>
          <a:noFill/>
        </p:spPr>
        <p:txBody>
          <a:bodyPr wrap="square" rtlCol="0">
            <a:spAutoFit/>
          </a:bodyPr>
          <a:lstStyle/>
          <a:p>
            <a:pPr algn="ctr"/>
            <a:r>
              <a:rPr lang="en-GB" sz="1600" u="sng" dirty="0">
                <a:latin typeface="Comic Sans MS" pitchFamily="66" charset="0"/>
              </a:rPr>
              <a:t>Lesson Objectives</a:t>
            </a:r>
            <a:r>
              <a:rPr lang="en-GB" sz="1600" dirty="0">
                <a:latin typeface="Comic Sans MS" pitchFamily="66" charset="0"/>
              </a:rPr>
              <a:t>:</a:t>
            </a:r>
          </a:p>
        </p:txBody>
      </p:sp>
      <p:sp>
        <p:nvSpPr>
          <p:cNvPr id="18" name="TextBox 17"/>
          <p:cNvSpPr txBox="1"/>
          <p:nvPr userDrawn="1"/>
        </p:nvSpPr>
        <p:spPr>
          <a:xfrm>
            <a:off x="179513" y="1844824"/>
            <a:ext cx="1714499" cy="2031325"/>
          </a:xfrm>
          <a:prstGeom prst="rect">
            <a:avLst/>
          </a:prstGeom>
          <a:noFill/>
        </p:spPr>
        <p:txBody>
          <a:bodyPr wrap="square" rtlCol="0">
            <a:spAutoFit/>
          </a:bodyPr>
          <a:lstStyle/>
          <a:p>
            <a:r>
              <a:rPr lang="en-GB" sz="1400" dirty="0">
                <a:latin typeface="Comic Sans MS" pitchFamily="66" charset="0"/>
              </a:rPr>
              <a:t>Developing students will be able to </a:t>
            </a:r>
          </a:p>
          <a:p>
            <a:endParaRPr lang="en-GB" sz="1400" dirty="0">
              <a:latin typeface="Comic Sans MS" pitchFamily="66" charset="0"/>
            </a:endParaRPr>
          </a:p>
          <a:p>
            <a:r>
              <a:rPr lang="en-GB" sz="1400" dirty="0">
                <a:latin typeface="Comic Sans MS" pitchFamily="66" charset="0"/>
              </a:rPr>
              <a:t>Secure students will be able to </a:t>
            </a:r>
          </a:p>
          <a:p>
            <a:endParaRPr lang="en-GB" sz="1400" dirty="0">
              <a:latin typeface="Comic Sans MS" pitchFamily="66" charset="0"/>
            </a:endParaRPr>
          </a:p>
          <a:p>
            <a:r>
              <a:rPr lang="en-GB" sz="1400" dirty="0">
                <a:latin typeface="Comic Sans MS" pitchFamily="66" charset="0"/>
              </a:rPr>
              <a:t>Excelling students will be able to</a:t>
            </a:r>
            <a:r>
              <a:rPr lang="en-GB" sz="1400" baseline="0" dirty="0">
                <a:latin typeface="Comic Sans MS" pitchFamily="66" charset="0"/>
              </a:rPr>
              <a:t> </a:t>
            </a:r>
            <a:endParaRPr lang="en-GB" sz="1400" dirty="0">
              <a:latin typeface="Comic Sans MS" pitchFamily="66" charset="0"/>
            </a:endParaRPr>
          </a:p>
        </p:txBody>
      </p:sp>
      <p:sp>
        <p:nvSpPr>
          <p:cNvPr id="19" name="TextBox 18"/>
          <p:cNvSpPr txBox="1"/>
          <p:nvPr userDrawn="1"/>
        </p:nvSpPr>
        <p:spPr>
          <a:xfrm>
            <a:off x="2051721" y="372730"/>
            <a:ext cx="3348372" cy="338554"/>
          </a:xfrm>
          <a:prstGeom prst="rect">
            <a:avLst/>
          </a:prstGeom>
          <a:noFill/>
        </p:spPr>
        <p:txBody>
          <a:bodyPr wrap="square" rtlCol="0">
            <a:spAutoFit/>
          </a:bodyPr>
          <a:lstStyle/>
          <a:p>
            <a:pPr algn="ctr"/>
            <a:r>
              <a:rPr lang="en-GB" sz="1600" dirty="0">
                <a:latin typeface="Comic Sans MS" pitchFamily="66" charset="0"/>
              </a:rPr>
              <a:t>Title</a:t>
            </a:r>
          </a:p>
        </p:txBody>
      </p:sp>
    </p:spTree>
    <p:extLst>
      <p:ext uri="{BB962C8B-B14F-4D97-AF65-F5344CB8AC3E}">
        <p14:creationId xmlns:p14="http://schemas.microsoft.com/office/powerpoint/2010/main" val="249294054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3" r:id="rId3"/>
    <p:sldLayoutId id="2147483664" r:id="rId4"/>
    <p:sldLayoutId id="2147483666" r:id="rId5"/>
    <p:sldLayoutId id="214748366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4.xml"/><Relationship Id="rId10" Type="http://schemas.openxmlformats.org/officeDocument/2006/relationships/image" Target="../media/image12.jpeg"/><Relationship Id="rId4" Type="http://schemas.openxmlformats.org/officeDocument/2006/relationships/slide" Target="slide3.xml"/><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60.png"/><Relationship Id="rId1" Type="http://schemas.openxmlformats.org/officeDocument/2006/relationships/slideLayout" Target="../slideLayouts/slideLayout1.xml"/><Relationship Id="rId5" Type="http://schemas.openxmlformats.org/officeDocument/2006/relationships/image" Target="../media/image280.png"/><Relationship Id="rId4" Type="http://schemas.openxmlformats.org/officeDocument/2006/relationships/image" Target="../media/image27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jpe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350.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3" Type="http://schemas.openxmlformats.org/officeDocument/2006/relationships/slide" Target="slide17.xml"/><Relationship Id="rId18" Type="http://schemas.openxmlformats.org/officeDocument/2006/relationships/slide" Target="slide22.xml"/><Relationship Id="rId26" Type="http://schemas.openxmlformats.org/officeDocument/2006/relationships/slide" Target="slide30.xml"/><Relationship Id="rId39" Type="http://schemas.openxmlformats.org/officeDocument/2006/relationships/slide" Target="slide43.xml"/><Relationship Id="rId21" Type="http://schemas.openxmlformats.org/officeDocument/2006/relationships/slide" Target="slide25.xml"/><Relationship Id="rId34" Type="http://schemas.openxmlformats.org/officeDocument/2006/relationships/slide" Target="slide38.xml"/><Relationship Id="rId42" Type="http://schemas.openxmlformats.org/officeDocument/2006/relationships/slide" Target="slide46.xml"/><Relationship Id="rId47" Type="http://schemas.openxmlformats.org/officeDocument/2006/relationships/slide" Target="slide51.xml"/><Relationship Id="rId50" Type="http://schemas.openxmlformats.org/officeDocument/2006/relationships/slide" Target="slide54.xml"/><Relationship Id="rId55" Type="http://schemas.openxmlformats.org/officeDocument/2006/relationships/slide" Target="slide59.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21.xml"/><Relationship Id="rId25" Type="http://schemas.openxmlformats.org/officeDocument/2006/relationships/slide" Target="slide29.xml"/><Relationship Id="rId33" Type="http://schemas.openxmlformats.org/officeDocument/2006/relationships/slide" Target="slide37.xml"/><Relationship Id="rId38" Type="http://schemas.openxmlformats.org/officeDocument/2006/relationships/slide" Target="slide42.xml"/><Relationship Id="rId46" Type="http://schemas.openxmlformats.org/officeDocument/2006/relationships/slide" Target="slide50.xml"/><Relationship Id="rId2" Type="http://schemas.openxmlformats.org/officeDocument/2006/relationships/slide" Target="slide6.xml"/><Relationship Id="rId16" Type="http://schemas.openxmlformats.org/officeDocument/2006/relationships/slide" Target="slide20.xml"/><Relationship Id="rId20" Type="http://schemas.openxmlformats.org/officeDocument/2006/relationships/slide" Target="slide24.xml"/><Relationship Id="rId29" Type="http://schemas.openxmlformats.org/officeDocument/2006/relationships/slide" Target="slide33.xml"/><Relationship Id="rId41" Type="http://schemas.openxmlformats.org/officeDocument/2006/relationships/slide" Target="slide45.xml"/><Relationship Id="rId54"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15.xml"/><Relationship Id="rId24" Type="http://schemas.openxmlformats.org/officeDocument/2006/relationships/slide" Target="slide28.xml"/><Relationship Id="rId32" Type="http://schemas.openxmlformats.org/officeDocument/2006/relationships/slide" Target="slide36.xml"/><Relationship Id="rId37" Type="http://schemas.openxmlformats.org/officeDocument/2006/relationships/slide" Target="slide41.xml"/><Relationship Id="rId40" Type="http://schemas.openxmlformats.org/officeDocument/2006/relationships/slide" Target="slide44.xml"/><Relationship Id="rId45" Type="http://schemas.openxmlformats.org/officeDocument/2006/relationships/slide" Target="slide49.xml"/><Relationship Id="rId53" Type="http://schemas.openxmlformats.org/officeDocument/2006/relationships/slide" Target="slide57.xml"/><Relationship Id="rId5" Type="http://schemas.openxmlformats.org/officeDocument/2006/relationships/slide" Target="slide9.xml"/><Relationship Id="rId15" Type="http://schemas.openxmlformats.org/officeDocument/2006/relationships/slide" Target="slide19.xml"/><Relationship Id="rId23" Type="http://schemas.openxmlformats.org/officeDocument/2006/relationships/slide" Target="slide27.xml"/><Relationship Id="rId28" Type="http://schemas.openxmlformats.org/officeDocument/2006/relationships/slide" Target="slide32.xml"/><Relationship Id="rId36" Type="http://schemas.openxmlformats.org/officeDocument/2006/relationships/slide" Target="slide40.xml"/><Relationship Id="rId49" Type="http://schemas.openxmlformats.org/officeDocument/2006/relationships/slide" Target="slide53.xml"/><Relationship Id="rId57" Type="http://schemas.openxmlformats.org/officeDocument/2006/relationships/slide" Target="slide61.xml"/><Relationship Id="rId10" Type="http://schemas.openxmlformats.org/officeDocument/2006/relationships/slide" Target="slide14.xml"/><Relationship Id="rId19" Type="http://schemas.openxmlformats.org/officeDocument/2006/relationships/slide" Target="slide23.xml"/><Relationship Id="rId31" Type="http://schemas.openxmlformats.org/officeDocument/2006/relationships/slide" Target="slide35.xml"/><Relationship Id="rId44" Type="http://schemas.openxmlformats.org/officeDocument/2006/relationships/slide" Target="slide48.xml"/><Relationship Id="rId52" Type="http://schemas.openxmlformats.org/officeDocument/2006/relationships/slide" Target="slide56.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slide" Target="slide18.xml"/><Relationship Id="rId22" Type="http://schemas.openxmlformats.org/officeDocument/2006/relationships/slide" Target="slide26.xml"/><Relationship Id="rId27" Type="http://schemas.openxmlformats.org/officeDocument/2006/relationships/slide" Target="slide31.xml"/><Relationship Id="rId30" Type="http://schemas.openxmlformats.org/officeDocument/2006/relationships/slide" Target="slide34.xml"/><Relationship Id="rId35" Type="http://schemas.openxmlformats.org/officeDocument/2006/relationships/slide" Target="slide39.xml"/><Relationship Id="rId43" Type="http://schemas.openxmlformats.org/officeDocument/2006/relationships/slide" Target="slide47.xml"/><Relationship Id="rId48" Type="http://schemas.openxmlformats.org/officeDocument/2006/relationships/slide" Target="slide52.xml"/><Relationship Id="rId56" Type="http://schemas.openxmlformats.org/officeDocument/2006/relationships/slide" Target="slide60.xml"/><Relationship Id="rId8" Type="http://schemas.openxmlformats.org/officeDocument/2006/relationships/slide" Target="slide12.xml"/><Relationship Id="rId51" Type="http://schemas.openxmlformats.org/officeDocument/2006/relationships/slide" Target="slide55.xml"/><Relationship Id="rId3"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1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410.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1.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13" Type="http://schemas.openxmlformats.org/officeDocument/2006/relationships/slide" Target="slide73.xml"/><Relationship Id="rId18" Type="http://schemas.openxmlformats.org/officeDocument/2006/relationships/slide" Target="slide78.xml"/><Relationship Id="rId26" Type="http://schemas.openxmlformats.org/officeDocument/2006/relationships/slide" Target="slide5.xml"/><Relationship Id="rId39" Type="http://schemas.openxmlformats.org/officeDocument/2006/relationships/slide" Target="slide15.xml"/><Relationship Id="rId21" Type="http://schemas.openxmlformats.org/officeDocument/2006/relationships/slide" Target="slide81.xml"/><Relationship Id="rId34" Type="http://schemas.openxmlformats.org/officeDocument/2006/relationships/slide" Target="slide10.xml"/><Relationship Id="rId42" Type="http://schemas.openxmlformats.org/officeDocument/2006/relationships/slide" Target="slide18.xml"/><Relationship Id="rId47" Type="http://schemas.openxmlformats.org/officeDocument/2006/relationships/slide" Target="slide23.xml"/><Relationship Id="rId50" Type="http://schemas.openxmlformats.org/officeDocument/2006/relationships/slide" Target="slide26.xml"/><Relationship Id="rId55" Type="http://schemas.openxmlformats.org/officeDocument/2006/relationships/slide" Target="slide31.xml"/><Relationship Id="rId7" Type="http://schemas.openxmlformats.org/officeDocument/2006/relationships/slide" Target="slide67.xml"/><Relationship Id="rId12" Type="http://schemas.openxmlformats.org/officeDocument/2006/relationships/slide" Target="slide72.xml"/><Relationship Id="rId17" Type="http://schemas.openxmlformats.org/officeDocument/2006/relationships/slide" Target="slide77.xml"/><Relationship Id="rId25" Type="http://schemas.openxmlformats.org/officeDocument/2006/relationships/slide" Target="slide85.xml"/><Relationship Id="rId33" Type="http://schemas.openxmlformats.org/officeDocument/2006/relationships/slide" Target="slide9.xml"/><Relationship Id="rId38" Type="http://schemas.openxmlformats.org/officeDocument/2006/relationships/slide" Target="slide14.xml"/><Relationship Id="rId46" Type="http://schemas.openxmlformats.org/officeDocument/2006/relationships/slide" Target="slide22.xml"/><Relationship Id="rId2" Type="http://schemas.openxmlformats.org/officeDocument/2006/relationships/slide" Target="slide62.xml"/><Relationship Id="rId16" Type="http://schemas.openxmlformats.org/officeDocument/2006/relationships/slide" Target="slide76.xml"/><Relationship Id="rId20" Type="http://schemas.openxmlformats.org/officeDocument/2006/relationships/slide" Target="slide80.xml"/><Relationship Id="rId29" Type="http://schemas.openxmlformats.org/officeDocument/2006/relationships/slide" Target="slide88.xml"/><Relationship Id="rId41" Type="http://schemas.openxmlformats.org/officeDocument/2006/relationships/slide" Target="slide17.xml"/><Relationship Id="rId54" Type="http://schemas.openxmlformats.org/officeDocument/2006/relationships/slide" Target="slide30.xml"/><Relationship Id="rId1" Type="http://schemas.openxmlformats.org/officeDocument/2006/relationships/slideLayout" Target="../slideLayouts/slideLayout1.xml"/><Relationship Id="rId6" Type="http://schemas.openxmlformats.org/officeDocument/2006/relationships/slide" Target="slide66.xml"/><Relationship Id="rId11" Type="http://schemas.openxmlformats.org/officeDocument/2006/relationships/slide" Target="slide71.xml"/><Relationship Id="rId24" Type="http://schemas.openxmlformats.org/officeDocument/2006/relationships/slide" Target="slide84.xml"/><Relationship Id="rId32" Type="http://schemas.openxmlformats.org/officeDocument/2006/relationships/slide" Target="slide8.xml"/><Relationship Id="rId37" Type="http://schemas.openxmlformats.org/officeDocument/2006/relationships/slide" Target="slide13.xml"/><Relationship Id="rId40" Type="http://schemas.openxmlformats.org/officeDocument/2006/relationships/slide" Target="slide16.xml"/><Relationship Id="rId45" Type="http://schemas.openxmlformats.org/officeDocument/2006/relationships/slide" Target="slide21.xml"/><Relationship Id="rId53" Type="http://schemas.openxmlformats.org/officeDocument/2006/relationships/slide" Target="slide29.xml"/><Relationship Id="rId5" Type="http://schemas.openxmlformats.org/officeDocument/2006/relationships/slide" Target="slide65.xml"/><Relationship Id="rId15" Type="http://schemas.openxmlformats.org/officeDocument/2006/relationships/slide" Target="slide75.xml"/><Relationship Id="rId23" Type="http://schemas.openxmlformats.org/officeDocument/2006/relationships/slide" Target="slide83.xml"/><Relationship Id="rId28" Type="http://schemas.openxmlformats.org/officeDocument/2006/relationships/slide" Target="slide87.xml"/><Relationship Id="rId36" Type="http://schemas.openxmlformats.org/officeDocument/2006/relationships/slide" Target="slide12.xml"/><Relationship Id="rId49" Type="http://schemas.openxmlformats.org/officeDocument/2006/relationships/slide" Target="slide25.xml"/><Relationship Id="rId57" Type="http://schemas.openxmlformats.org/officeDocument/2006/relationships/slide" Target="slide33.xml"/><Relationship Id="rId10" Type="http://schemas.openxmlformats.org/officeDocument/2006/relationships/slide" Target="slide70.xml"/><Relationship Id="rId19" Type="http://schemas.openxmlformats.org/officeDocument/2006/relationships/slide" Target="slide79.xml"/><Relationship Id="rId31" Type="http://schemas.openxmlformats.org/officeDocument/2006/relationships/slide" Target="slide7.xml"/><Relationship Id="rId44" Type="http://schemas.openxmlformats.org/officeDocument/2006/relationships/slide" Target="slide20.xml"/><Relationship Id="rId52" Type="http://schemas.openxmlformats.org/officeDocument/2006/relationships/slide" Target="slide28.xml"/><Relationship Id="rId4" Type="http://schemas.openxmlformats.org/officeDocument/2006/relationships/slide" Target="slide64.xml"/><Relationship Id="rId9" Type="http://schemas.openxmlformats.org/officeDocument/2006/relationships/slide" Target="slide69.xml"/><Relationship Id="rId14" Type="http://schemas.openxmlformats.org/officeDocument/2006/relationships/slide" Target="slide74.xml"/><Relationship Id="rId22" Type="http://schemas.openxmlformats.org/officeDocument/2006/relationships/slide" Target="slide82.xml"/><Relationship Id="rId27" Type="http://schemas.openxmlformats.org/officeDocument/2006/relationships/slide" Target="slide86.xml"/><Relationship Id="rId30" Type="http://schemas.openxmlformats.org/officeDocument/2006/relationships/slide" Target="slide6.xml"/><Relationship Id="rId35" Type="http://schemas.openxmlformats.org/officeDocument/2006/relationships/slide" Target="slide11.xml"/><Relationship Id="rId43" Type="http://schemas.openxmlformats.org/officeDocument/2006/relationships/slide" Target="slide19.xml"/><Relationship Id="rId48" Type="http://schemas.openxmlformats.org/officeDocument/2006/relationships/slide" Target="slide24.xml"/><Relationship Id="rId56" Type="http://schemas.openxmlformats.org/officeDocument/2006/relationships/slide" Target="slide32.xml"/><Relationship Id="rId8" Type="http://schemas.openxmlformats.org/officeDocument/2006/relationships/slide" Target="slide68.xml"/><Relationship Id="rId51" Type="http://schemas.openxmlformats.org/officeDocument/2006/relationships/slide" Target="slide27.xml"/><Relationship Id="rId3" Type="http://schemas.openxmlformats.org/officeDocument/2006/relationships/slide" Target="slide63.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6.png"/><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8.png"/><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7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3.pn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13" Type="http://schemas.openxmlformats.org/officeDocument/2006/relationships/slide" Target="slide45.xml"/><Relationship Id="rId18" Type="http://schemas.openxmlformats.org/officeDocument/2006/relationships/slide" Target="slide50.xml"/><Relationship Id="rId26" Type="http://schemas.openxmlformats.org/officeDocument/2006/relationships/slide" Target="slide58.xml"/><Relationship Id="rId39" Type="http://schemas.openxmlformats.org/officeDocument/2006/relationships/slide" Target="slide71.xml"/><Relationship Id="rId21" Type="http://schemas.openxmlformats.org/officeDocument/2006/relationships/slide" Target="slide53.xml"/><Relationship Id="rId34" Type="http://schemas.openxmlformats.org/officeDocument/2006/relationships/slide" Target="slide66.xml"/><Relationship Id="rId42" Type="http://schemas.openxmlformats.org/officeDocument/2006/relationships/slide" Target="slide74.xml"/><Relationship Id="rId47" Type="http://schemas.openxmlformats.org/officeDocument/2006/relationships/slide" Target="slide79.xml"/><Relationship Id="rId50" Type="http://schemas.openxmlformats.org/officeDocument/2006/relationships/slide" Target="slide82.xml"/><Relationship Id="rId55" Type="http://schemas.openxmlformats.org/officeDocument/2006/relationships/slide" Target="slide86.xml"/><Relationship Id="rId7" Type="http://schemas.openxmlformats.org/officeDocument/2006/relationships/slide" Target="slide39.xml"/><Relationship Id="rId12" Type="http://schemas.openxmlformats.org/officeDocument/2006/relationships/slide" Target="slide44.xml"/><Relationship Id="rId17" Type="http://schemas.openxmlformats.org/officeDocument/2006/relationships/slide" Target="slide49.xml"/><Relationship Id="rId25" Type="http://schemas.openxmlformats.org/officeDocument/2006/relationships/slide" Target="slide57.xml"/><Relationship Id="rId33" Type="http://schemas.openxmlformats.org/officeDocument/2006/relationships/slide" Target="slide65.xml"/><Relationship Id="rId38" Type="http://schemas.openxmlformats.org/officeDocument/2006/relationships/slide" Target="slide70.xml"/><Relationship Id="rId46" Type="http://schemas.openxmlformats.org/officeDocument/2006/relationships/slide" Target="slide78.xml"/><Relationship Id="rId2" Type="http://schemas.openxmlformats.org/officeDocument/2006/relationships/slide" Target="slide34.xml"/><Relationship Id="rId16" Type="http://schemas.openxmlformats.org/officeDocument/2006/relationships/slide" Target="slide48.xml"/><Relationship Id="rId20" Type="http://schemas.openxmlformats.org/officeDocument/2006/relationships/slide" Target="slide52.xml"/><Relationship Id="rId29" Type="http://schemas.openxmlformats.org/officeDocument/2006/relationships/slide" Target="slide61.xml"/><Relationship Id="rId41" Type="http://schemas.openxmlformats.org/officeDocument/2006/relationships/slide" Target="slide73.xml"/><Relationship Id="rId54"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38.xml"/><Relationship Id="rId11" Type="http://schemas.openxmlformats.org/officeDocument/2006/relationships/slide" Target="slide43.xml"/><Relationship Id="rId24" Type="http://schemas.openxmlformats.org/officeDocument/2006/relationships/slide" Target="slide56.xml"/><Relationship Id="rId32" Type="http://schemas.openxmlformats.org/officeDocument/2006/relationships/slide" Target="slide64.xml"/><Relationship Id="rId37" Type="http://schemas.openxmlformats.org/officeDocument/2006/relationships/slide" Target="slide69.xml"/><Relationship Id="rId40" Type="http://schemas.openxmlformats.org/officeDocument/2006/relationships/slide" Target="slide72.xml"/><Relationship Id="rId45" Type="http://schemas.openxmlformats.org/officeDocument/2006/relationships/slide" Target="slide77.xml"/><Relationship Id="rId53" Type="http://schemas.openxmlformats.org/officeDocument/2006/relationships/slide" Target="slide85.xml"/><Relationship Id="rId5" Type="http://schemas.openxmlformats.org/officeDocument/2006/relationships/slide" Target="slide37.xml"/><Relationship Id="rId15" Type="http://schemas.openxmlformats.org/officeDocument/2006/relationships/slide" Target="slide47.xml"/><Relationship Id="rId23" Type="http://schemas.openxmlformats.org/officeDocument/2006/relationships/slide" Target="slide55.xml"/><Relationship Id="rId28" Type="http://schemas.openxmlformats.org/officeDocument/2006/relationships/slide" Target="slide60.xml"/><Relationship Id="rId36" Type="http://schemas.openxmlformats.org/officeDocument/2006/relationships/slide" Target="slide68.xml"/><Relationship Id="rId49" Type="http://schemas.openxmlformats.org/officeDocument/2006/relationships/slide" Target="slide81.xml"/><Relationship Id="rId57" Type="http://schemas.openxmlformats.org/officeDocument/2006/relationships/slide" Target="slide88.xml"/><Relationship Id="rId10" Type="http://schemas.openxmlformats.org/officeDocument/2006/relationships/slide" Target="slide42.xml"/><Relationship Id="rId19" Type="http://schemas.openxmlformats.org/officeDocument/2006/relationships/slide" Target="slide51.xml"/><Relationship Id="rId31" Type="http://schemas.openxmlformats.org/officeDocument/2006/relationships/slide" Target="slide63.xml"/><Relationship Id="rId44" Type="http://schemas.openxmlformats.org/officeDocument/2006/relationships/slide" Target="slide76.xml"/><Relationship Id="rId52" Type="http://schemas.openxmlformats.org/officeDocument/2006/relationships/slide" Target="slide84.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6.xml"/><Relationship Id="rId22" Type="http://schemas.openxmlformats.org/officeDocument/2006/relationships/slide" Target="slide54.xml"/><Relationship Id="rId27" Type="http://schemas.openxmlformats.org/officeDocument/2006/relationships/slide" Target="slide59.xml"/><Relationship Id="rId30" Type="http://schemas.openxmlformats.org/officeDocument/2006/relationships/slide" Target="slide62.xml"/><Relationship Id="rId35" Type="http://schemas.openxmlformats.org/officeDocument/2006/relationships/slide" Target="slide67.xml"/><Relationship Id="rId43" Type="http://schemas.openxmlformats.org/officeDocument/2006/relationships/slide" Target="slide75.xml"/><Relationship Id="rId48" Type="http://schemas.openxmlformats.org/officeDocument/2006/relationships/slide" Target="slide80.xml"/><Relationship Id="rId56" Type="http://schemas.openxmlformats.org/officeDocument/2006/relationships/slide" Target="slide87.xml"/><Relationship Id="rId8" Type="http://schemas.openxmlformats.org/officeDocument/2006/relationships/slide" Target="slide40.xml"/><Relationship Id="rId51" Type="http://schemas.openxmlformats.org/officeDocument/2006/relationships/slide" Target="slide83.xml"/><Relationship Id="rId3" Type="http://schemas.openxmlformats.org/officeDocument/2006/relationships/slide" Target="slide35.xml"/></Relationships>
</file>

<file path=ppt/slides/_rels/slide40.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14.jpeg"/><Relationship Id="rId7" Type="http://schemas.openxmlformats.org/officeDocument/2006/relationships/image" Target="../media/image480.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470.png"/><Relationship Id="rId11" Type="http://schemas.openxmlformats.org/officeDocument/2006/relationships/image" Target="../media/image78.jpeg"/><Relationship Id="rId5" Type="http://schemas.openxmlformats.org/officeDocument/2006/relationships/image" Target="../media/image460.png"/><Relationship Id="rId10" Type="http://schemas.openxmlformats.org/officeDocument/2006/relationships/image" Target="../media/image510.png"/><Relationship Id="rId4" Type="http://schemas.openxmlformats.org/officeDocument/2006/relationships/image" Target="../media/image18.png"/><Relationship Id="rId9" Type="http://schemas.openxmlformats.org/officeDocument/2006/relationships/image" Target="../media/image500.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9.png"/><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89.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9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1.png"/><Relationship Id="rId1" Type="http://schemas.openxmlformats.org/officeDocument/2006/relationships/slideLayout" Target="../slideLayouts/slideLayout1.xml"/><Relationship Id="rId5" Type="http://schemas.openxmlformats.org/officeDocument/2006/relationships/image" Target="../media/image92.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4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0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1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3.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4.jpe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5.png"/><Relationship Id="rId1" Type="http://schemas.openxmlformats.org/officeDocument/2006/relationships/slideLayout" Target="../slideLayouts/slideLayout1.xml"/><Relationship Id="rId4" Type="http://schemas.openxmlformats.org/officeDocument/2006/relationships/image" Target="../media/image106.jpeg"/></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610.png"/></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7.png"/><Relationship Id="rId1" Type="http://schemas.openxmlformats.org/officeDocument/2006/relationships/slideLayout" Target="../slideLayouts/slideLayout1.xml"/><Relationship Id="rId4" Type="http://schemas.openxmlformats.org/officeDocument/2006/relationships/image" Target="../media/image108.jpeg"/></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9.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12.png"/><Relationship Id="rId4" Type="http://schemas.openxmlformats.org/officeDocument/2006/relationships/image" Target="../media/image111.png"/></Relationships>
</file>

<file path=ppt/slides/_rels/slide62.xml.rels><?xml version="1.0" encoding="UTF-8" standalone="yes"?>
<Relationships xmlns="http://schemas.openxmlformats.org/package/2006/relationships"><Relationship Id="rId8" Type="http://schemas.openxmlformats.org/officeDocument/2006/relationships/image" Target="../media/image900.png"/><Relationship Id="rId3" Type="http://schemas.openxmlformats.org/officeDocument/2006/relationships/image" Target="../media/image14.jpeg"/><Relationship Id="rId7" Type="http://schemas.openxmlformats.org/officeDocument/2006/relationships/image" Target="../media/image890.png"/><Relationship Id="rId2"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 Id="rId9" Type="http://schemas.openxmlformats.org/officeDocument/2006/relationships/image" Target="../media/image910.png"/></Relationships>
</file>

<file path=ppt/slides/_rels/slide63.xml.rels><?xml version="1.0" encoding="UTF-8" standalone="yes"?>
<Relationships xmlns="http://schemas.openxmlformats.org/package/2006/relationships"><Relationship Id="rId8" Type="http://schemas.openxmlformats.org/officeDocument/2006/relationships/image" Target="../media/image960.png"/><Relationship Id="rId3" Type="http://schemas.openxmlformats.org/officeDocument/2006/relationships/image" Target="../media/image14.jpeg"/><Relationship Id="rId7" Type="http://schemas.openxmlformats.org/officeDocument/2006/relationships/image" Target="../media/image950.png"/><Relationship Id="rId2" Type="http://schemas.openxmlformats.org/officeDocument/2006/relationships/image" Target="../media/image114.png"/><Relationship Id="rId1" Type="http://schemas.openxmlformats.org/officeDocument/2006/relationships/slideLayout" Target="../slideLayouts/slideLayout1.xml"/><Relationship Id="rId6" Type="http://schemas.openxmlformats.org/officeDocument/2006/relationships/image" Target="../media/image940.png"/><Relationship Id="rId11" Type="http://schemas.openxmlformats.org/officeDocument/2006/relationships/image" Target="../media/image990.png"/><Relationship Id="rId5" Type="http://schemas.openxmlformats.org/officeDocument/2006/relationships/image" Target="../media/image930.png"/><Relationship Id="rId10" Type="http://schemas.openxmlformats.org/officeDocument/2006/relationships/image" Target="../media/image980.png"/><Relationship Id="rId4" Type="http://schemas.openxmlformats.org/officeDocument/2006/relationships/image" Target="../media/image18.png"/><Relationship Id="rId9" Type="http://schemas.openxmlformats.org/officeDocument/2006/relationships/image" Target="../media/image970.png"/></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8.png"/></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8.png"/><Relationship Id="rId1" Type="http://schemas.openxmlformats.org/officeDocument/2006/relationships/slideLayout" Target="../slideLayouts/slideLayout1.xml"/><Relationship Id="rId5" Type="http://schemas.openxmlformats.org/officeDocument/2006/relationships/image" Target="../media/image119.png"/><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1.png"/><Relationship Id="rId1" Type="http://schemas.openxmlformats.org/officeDocument/2006/relationships/slideLayout" Target="../slideLayouts/slideLayout1.xml"/><Relationship Id="rId5" Type="http://schemas.openxmlformats.org/officeDocument/2006/relationships/image" Target="../media/image122.jpeg"/><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3.png"/><Relationship Id="rId1" Type="http://schemas.openxmlformats.org/officeDocument/2006/relationships/slideLayout" Target="../slideLayouts/slideLayout1.xml"/><Relationship Id="rId4" Type="http://schemas.openxmlformats.org/officeDocument/2006/relationships/image" Target="../media/image124.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8.png"/><Relationship Id="rId1" Type="http://schemas.openxmlformats.org/officeDocument/2006/relationships/slideLayout" Target="../slideLayouts/slideLayout1.xml"/><Relationship Id="rId5" Type="http://schemas.openxmlformats.org/officeDocument/2006/relationships/image" Target="../media/image129.png"/><Relationship Id="rId4"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31.png"/></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6.pn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8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jpe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80.xml.rels><?xml version="1.0" encoding="UTF-8" standalone="yes"?>
<Relationships xmlns="http://schemas.openxmlformats.org/package/2006/relationships"><Relationship Id="rId8" Type="http://schemas.openxmlformats.org/officeDocument/2006/relationships/image" Target="../media/image1160.png"/><Relationship Id="rId3" Type="http://schemas.openxmlformats.org/officeDocument/2006/relationships/image" Target="../media/image14.jpeg"/><Relationship Id="rId7" Type="http://schemas.openxmlformats.org/officeDocument/2006/relationships/image" Target="../media/image950.png"/><Relationship Id="rId2" Type="http://schemas.openxmlformats.org/officeDocument/2006/relationships/image" Target="../media/image1190.png"/><Relationship Id="rId1" Type="http://schemas.openxmlformats.org/officeDocument/2006/relationships/slideLayout" Target="../slideLayouts/slideLayout1.xml"/><Relationship Id="rId6" Type="http://schemas.openxmlformats.org/officeDocument/2006/relationships/image" Target="../media/image940.png"/><Relationship Id="rId5" Type="http://schemas.openxmlformats.org/officeDocument/2006/relationships/image" Target="../media/image1150.png"/><Relationship Id="rId10" Type="http://schemas.openxmlformats.org/officeDocument/2006/relationships/image" Target="../media/image1180.png"/><Relationship Id="rId4" Type="http://schemas.openxmlformats.org/officeDocument/2006/relationships/image" Target="../media/image18.png"/><Relationship Id="rId9" Type="http://schemas.openxmlformats.org/officeDocument/2006/relationships/image" Target="../media/image1170.png"/></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4.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35.jpeg"/></Relationships>
</file>

<file path=ppt/slides/_rels/slide83.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4.jpeg"/><Relationship Id="rId7" Type="http://schemas.openxmlformats.org/officeDocument/2006/relationships/image" Target="../media/image140.png"/><Relationship Id="rId2"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 Id="rId9" Type="http://schemas.openxmlformats.org/officeDocument/2006/relationships/image" Target="../media/image142.jpeg"/></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3.png"/><Relationship Id="rId1" Type="http://schemas.openxmlformats.org/officeDocument/2006/relationships/slideLayout" Target="../slideLayouts/slideLayout1.xml"/><Relationship Id="rId5" Type="http://schemas.openxmlformats.org/officeDocument/2006/relationships/image" Target="../media/image144.jpeg"/><Relationship Id="rId4" Type="http://schemas.openxmlformats.org/officeDocument/2006/relationships/image" Target="../media/image18.png"/></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5.png"/><Relationship Id="rId1" Type="http://schemas.openxmlformats.org/officeDocument/2006/relationships/slideLayout" Target="../slideLayouts/slideLayout1.xml"/><Relationship Id="rId5" Type="http://schemas.openxmlformats.org/officeDocument/2006/relationships/image" Target="../media/image146.png"/><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8.png"/><Relationship Id="rId4" Type="http://schemas.openxmlformats.org/officeDocument/2006/relationships/image" Target="../media/image14.jpeg"/></Relationships>
</file>

<file path=ppt/slides/_rels/slide8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1.jpeg"/><Relationship Id="rId5" Type="http://schemas.openxmlformats.org/officeDocument/2006/relationships/image" Target="../media/image150.jpeg"/><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49C1-5C5C-4455-B3BA-DC2D9223253A}"/>
              </a:ext>
            </a:extLst>
          </p:cNvPr>
          <p:cNvSpPr txBox="1"/>
          <p:nvPr/>
        </p:nvSpPr>
        <p:spPr>
          <a:xfrm>
            <a:off x="611560" y="2204864"/>
            <a:ext cx="7920880" cy="2862322"/>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hlinkClick r:id="rId3" action="ppaction://hlinksldjump"/>
              </a:rPr>
              <a:t>Autumn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4" action="ppaction://hlinksldjump"/>
              </a:rPr>
              <a:t>Spring Term</a:t>
            </a:r>
            <a:endParaRPr lang="en-GB" sz="3600" dirty="0">
              <a:latin typeface="Arial" panose="020B0604020202020204" pitchFamily="34" charset="0"/>
              <a:cs typeface="Arial" panose="020B0604020202020204" pitchFamily="34" charset="0"/>
            </a:endParaRPr>
          </a:p>
          <a:p>
            <a:pPr algn="ctr"/>
            <a:endParaRPr lang="en-GB" sz="3600" dirty="0">
              <a:latin typeface="Arial" panose="020B0604020202020204" pitchFamily="34" charset="0"/>
              <a:cs typeface="Arial" panose="020B0604020202020204" pitchFamily="34" charset="0"/>
            </a:endParaRPr>
          </a:p>
          <a:p>
            <a:pPr algn="ctr"/>
            <a:r>
              <a:rPr lang="en-GB" sz="3600" dirty="0">
                <a:latin typeface="Arial" panose="020B0604020202020204" pitchFamily="34" charset="0"/>
                <a:cs typeface="Arial" panose="020B0604020202020204" pitchFamily="34" charset="0"/>
                <a:hlinkClick r:id="rId5" action="ppaction://hlinksldjump"/>
              </a:rPr>
              <a:t>Summer Term</a:t>
            </a:r>
            <a:endParaRPr lang="en-GB" sz="36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34131">
            <a:off x="505435" y="1309617"/>
            <a:ext cx="2283795" cy="1193249"/>
          </a:xfrm>
          <a:prstGeom prst="rect">
            <a:avLst/>
          </a:prstGeom>
          <a:noFill/>
          <a:ln w="9525" algn="in">
            <a:noFill/>
            <a:miter lim="800000"/>
            <a:headEnd/>
            <a:tailEnd/>
          </a:ln>
          <a:effectLst/>
        </p:spPr>
      </p:pic>
      <p:pic>
        <p:nvPicPr>
          <p:cNvPr id="5" name="Picture 9"/>
          <p:cNvPicPr>
            <a:picLocks noChangeAspect="1" noChangeArrowheads="1"/>
          </p:cNvPicPr>
          <p:nvPr/>
        </p:nvPicPr>
        <p:blipFill>
          <a:blip r:embed="rId7" cstate="print">
            <a:clrChange>
              <a:clrFrom>
                <a:srgbClr val="FFFFFF"/>
              </a:clrFrom>
              <a:clrTo>
                <a:srgbClr val="FFFFFF">
                  <a:alpha val="0"/>
                </a:srgbClr>
              </a:clrTo>
            </a:clrChange>
            <a:grayscl/>
            <a:lum bright="41000"/>
          </a:blip>
          <a:srcRect/>
          <a:stretch>
            <a:fillRect/>
          </a:stretch>
        </p:blipFill>
        <p:spPr bwMode="auto">
          <a:xfrm rot="16693103">
            <a:off x="5010532" y="4037885"/>
            <a:ext cx="3233585" cy="1940151"/>
          </a:xfrm>
          <a:prstGeom prst="rect">
            <a:avLst/>
          </a:prstGeom>
          <a:noFill/>
          <a:ln w="9525" algn="in">
            <a:noFill/>
            <a:miter lim="800000"/>
            <a:headEnd/>
            <a:tailEnd/>
          </a:ln>
          <a:effectLst/>
        </p:spPr>
      </p:pic>
      <p:pic>
        <p:nvPicPr>
          <p:cNvPr id="6" name="Picture 7"/>
          <p:cNvPicPr>
            <a:picLocks noChangeAspect="1" noChangeArrowheads="1"/>
          </p:cNvPicPr>
          <p:nvPr/>
        </p:nvPicPr>
        <p:blipFill>
          <a:blip r:embed="rId8" cstate="print"/>
          <a:srcRect/>
          <a:stretch>
            <a:fillRect/>
          </a:stretch>
        </p:blipFill>
        <p:spPr bwMode="auto">
          <a:xfrm rot="1887644" flipH="1">
            <a:off x="7096904" y="4193641"/>
            <a:ext cx="2411273" cy="2076568"/>
          </a:xfrm>
          <a:prstGeom prst="rect">
            <a:avLst/>
          </a:prstGeom>
          <a:noFill/>
          <a:ln w="9525">
            <a:noFill/>
            <a:miter lim="800000"/>
            <a:headEnd/>
            <a:tailEnd/>
          </a:ln>
          <a:effectLst/>
        </p:spPr>
      </p:pic>
      <p:pic>
        <p:nvPicPr>
          <p:cNvPr id="7"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20349651">
            <a:off x="5852071" y="987623"/>
            <a:ext cx="2507883" cy="2507883"/>
          </a:xfrm>
          <a:prstGeom prst="rect">
            <a:avLst/>
          </a:prstGeom>
          <a:noFill/>
          <a:ln w="9525" algn="in">
            <a:noFill/>
            <a:miter lim="800000"/>
            <a:headEnd/>
            <a:tailEnd/>
          </a:ln>
          <a:effectLst/>
        </p:spPr>
      </p:pic>
      <p:pic>
        <p:nvPicPr>
          <p:cNvPr id="8" name="Picture 2" descr="Image result for casio plus &quot;fx 85gt&quo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9774">
            <a:off x="1004731" y="3207724"/>
            <a:ext cx="1626217" cy="322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1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568952"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number of rabbits in a field </a:t>
                </a:r>
                <a14:m>
                  <m:oMath xmlns:m="http://schemas.openxmlformats.org/officeDocument/2006/math">
                    <m:r>
                      <a:rPr lang="en-GB" sz="2000" i="1" dirty="0" smtClean="0">
                        <a:latin typeface="Cambria Math" panose="02040503050406030204" pitchFamily="18" charset="0"/>
                        <a:cs typeface="Arial" panose="020B0604020202020204" pitchFamily="34" charset="0"/>
                      </a:rPr>
                      <m:t>𝑡</m:t>
                    </m:r>
                  </m:oMath>
                </a14:m>
                <a:r>
                  <a:rPr lang="en-GB" sz="2000" dirty="0">
                    <a:latin typeface="Arial" panose="020B0604020202020204" pitchFamily="34" charset="0"/>
                    <a:cs typeface="Arial" panose="020B0604020202020204" pitchFamily="34" charset="0"/>
                  </a:rPr>
                  <a:t> days from now is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𝑡</m:t>
                        </m:r>
                      </m:sub>
                    </m:sSub>
                  </m:oMath>
                </a14:m>
                <a:r>
                  <a:rPr lang="en-GB" sz="2000" dirty="0">
                    <a:latin typeface="Arial" panose="020B0604020202020204" pitchFamily="34" charset="0"/>
                    <a:cs typeface="Arial" panose="020B0604020202020204" pitchFamily="34" charset="0"/>
                  </a:rPr>
                  <a:t> where </a:t>
                </a:r>
              </a:p>
              <a:p>
                <a:pPr lvl="1"/>
                <a:r>
                  <a:rPr lang="en-GB" sz="2000" dirty="0">
                    <a:cs typeface="Arial" panose="020B0604020202020204" pitchFamily="34" charset="0"/>
                  </a:rPr>
                  <a:t>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0</m:t>
                        </m:r>
                      </m:sub>
                    </m:sSub>
                    <m:r>
                      <a:rPr lang="en-GB" sz="2000" b="0" i="1" smtClean="0">
                        <a:latin typeface="Cambria Math" panose="02040503050406030204" pitchFamily="18" charset="0"/>
                        <a:cs typeface="Arial" panose="020B0604020202020204" pitchFamily="34" charset="0"/>
                      </a:rPr>
                      <m:t>=220</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𝑡</m:t>
                        </m:r>
                        <m:r>
                          <a:rPr lang="en-GB" sz="2000" b="0" i="1" smtClean="0">
                            <a:latin typeface="Cambria Math" panose="02040503050406030204" pitchFamily="18" charset="0"/>
                            <a:cs typeface="Arial" panose="020B0604020202020204" pitchFamily="34" charset="0"/>
                          </a:rPr>
                          <m:t>+1</m:t>
                        </m:r>
                      </m:sub>
                    </m:sSub>
                    <m:r>
                      <a:rPr lang="en-GB" sz="2000" b="0" i="1" smtClean="0">
                        <a:latin typeface="Cambria Math" panose="02040503050406030204" pitchFamily="18" charset="0"/>
                        <a:cs typeface="Arial" panose="020B0604020202020204" pitchFamily="34" charset="0"/>
                      </a:rPr>
                      <m:t>=1.15(</m:t>
                    </m:r>
                    <m:sSub>
                      <m:sSubPr>
                        <m:ctrlPr>
                          <a:rPr lang="en-GB" sz="2000" b="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𝑡</m:t>
                        </m:r>
                      </m:sub>
                    </m:sSub>
                    <m:r>
                      <a:rPr lang="en-GB" sz="2000" b="0" i="1" smtClean="0">
                        <a:latin typeface="Cambria Math" panose="02040503050406030204" pitchFamily="18" charset="0"/>
                        <a:cs typeface="Arial" panose="020B0604020202020204" pitchFamily="34" charset="0"/>
                      </a:rPr>
                      <m:t>−20)</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Work out the number of rabbits in the garden 3 days from now.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Cylinder A and cylinder B are mathematically similar. The volume of cylinder A is 80 cm</a:t>
                </a:r>
                <a:r>
                  <a:rPr lang="en-GB" sz="2000" baseline="30000" dirty="0">
                    <a:latin typeface="Arial" panose="020B0604020202020204" pitchFamily="34" charset="0"/>
                    <a:cs typeface="Arial" panose="020B0604020202020204" pitchFamily="34" charset="0"/>
                  </a:rPr>
                  <a:t>3</a:t>
                </a:r>
                <a:r>
                  <a:rPr lang="en-GB" sz="2000" dirty="0">
                    <a:latin typeface="Arial" panose="020B0604020202020204" pitchFamily="34" charset="0"/>
                    <a:cs typeface="Arial" panose="020B0604020202020204" pitchFamily="34" charset="0"/>
                  </a:rPr>
                  <a:t>. Calculate the volume of cylinder B.</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568952" cy="2246769"/>
              </a:xfrm>
              <a:prstGeom prst="rect">
                <a:avLst/>
              </a:prstGeom>
              <a:blipFill>
                <a:blip r:embed="rId2"/>
                <a:stretch>
                  <a:fillRect l="-640"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CA290D1-D127-4D45-8CA5-0C4E1EEE3AAD}"/>
              </a:ext>
            </a:extLst>
          </p:cNvPr>
          <p:cNvPicPr>
            <a:picLocks noChangeAspect="1"/>
          </p:cNvPicPr>
          <p:nvPr/>
        </p:nvPicPr>
        <p:blipFill>
          <a:blip r:embed="rId4"/>
          <a:stretch>
            <a:fillRect/>
          </a:stretch>
        </p:blipFill>
        <p:spPr>
          <a:xfrm>
            <a:off x="1925960" y="3563062"/>
            <a:ext cx="5220072" cy="2097563"/>
          </a:xfrm>
          <a:prstGeom prst="rect">
            <a:avLst/>
          </a:prstGeom>
        </p:spPr>
      </p:pic>
    </p:spTree>
    <p:extLst>
      <p:ext uri="{BB962C8B-B14F-4D97-AF65-F5344CB8AC3E}">
        <p14:creationId xmlns:p14="http://schemas.microsoft.com/office/powerpoint/2010/main" val="307488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7632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72</m:t>
                        </m:r>
                      </m:e>
                    </m:rad>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There are 5 red pens, 3 blue pens and 2 green pens in a box. Gary takes at random a pen from the box and gives the pen to his friend. Gary then takes at random another pen from the box. Work out the probability that both pens are the same colour. (</a:t>
                </a:r>
                <a:r>
                  <a:rPr lang="en-GB" sz="2000" b="1" dirty="0">
                    <a:latin typeface="Arial" panose="020B0604020202020204" pitchFamily="34" charset="0"/>
                    <a:cs typeface="Arial" panose="020B0604020202020204" pitchFamily="34" charset="0"/>
                  </a:rPr>
                  <a:t>Hint:</a:t>
                </a:r>
                <a:r>
                  <a:rPr lang="en-GB" sz="2000" dirty="0">
                    <a:latin typeface="Arial" panose="020B0604020202020204" pitchFamily="34" charset="0"/>
                    <a:cs typeface="Arial" panose="020B0604020202020204" pitchFamily="34" charset="0"/>
                  </a:rPr>
                  <a:t> draw a tree diagram)</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76329"/>
              </a:xfrm>
              <a:prstGeom prst="rect">
                <a:avLst/>
              </a:prstGeom>
              <a:blipFill>
                <a:blip r:embed="rId2"/>
                <a:stretch>
                  <a:fillRect l="-635" t="-268" b="-402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9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446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r>
                      <a:rPr lang="en-GB" sz="2000" i="1">
                        <a:latin typeface="Cambria Math" panose="02040503050406030204" pitchFamily="18" charset="0"/>
                        <a:cs typeface="Arial" panose="020B0604020202020204" pitchFamily="34" charset="0"/>
                      </a:rPr>
                      <m:t>(2+</m:t>
                    </m:r>
                    <m:rad>
                      <m:radPr>
                        <m:degHide m:val="on"/>
                        <m:ctrlPr>
                          <a:rPr lang="en-GB" sz="2000" i="1">
                            <a:latin typeface="Cambria Math" panose="02040503050406030204" pitchFamily="18" charset="0"/>
                            <a:cs typeface="Arial" panose="020B0604020202020204" pitchFamily="34" charset="0"/>
                          </a:rPr>
                        </m:ctrlPr>
                      </m:radPr>
                      <m:deg/>
                      <m:e>
                        <m:r>
                          <a:rPr lang="en-GB" sz="2000" i="1">
                            <a:latin typeface="Cambria Math" panose="02040503050406030204" pitchFamily="18" charset="0"/>
                            <a:cs typeface="Arial" panose="020B0604020202020204" pitchFamily="34" charset="0"/>
                          </a:rPr>
                          <m:t>3</m:t>
                        </m:r>
                      </m:e>
                    </m:rad>
                    <m:r>
                      <a:rPr lang="en-GB" sz="2000" i="1">
                        <a:latin typeface="Cambria Math" panose="02040503050406030204" pitchFamily="18" charset="0"/>
                        <a:cs typeface="Arial" panose="020B0604020202020204" pitchFamily="34" charset="0"/>
                      </a:rPr>
                      <m:t>)(2−</m:t>
                    </m:r>
                    <m:rad>
                      <m:radPr>
                        <m:degHide m:val="on"/>
                        <m:ctrlPr>
                          <a:rPr lang="en-GB" sz="2000" i="1">
                            <a:latin typeface="Cambria Math" panose="02040503050406030204" pitchFamily="18" charset="0"/>
                            <a:cs typeface="Arial" panose="020B0604020202020204" pitchFamily="34" charset="0"/>
                          </a:rPr>
                        </m:ctrlPr>
                      </m:radPr>
                      <m:deg/>
                      <m:e>
                        <m:r>
                          <a:rPr lang="en-GB" sz="2000" i="1">
                            <a:latin typeface="Cambria Math" panose="02040503050406030204" pitchFamily="18" charset="0"/>
                            <a:cs typeface="Arial" panose="020B0604020202020204" pitchFamily="34" charset="0"/>
                          </a:rPr>
                          <m:t>3</m:t>
                        </m:r>
                      </m:e>
                    </m:rad>
                    <m:r>
                      <a:rPr lang="en-GB" sz="2000" i="1">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the second function following the transformation.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44645"/>
              </a:xfrm>
              <a:prstGeom prst="rect">
                <a:avLst/>
              </a:prstGeom>
              <a:blipFill>
                <a:blip r:embed="rId2"/>
                <a:stretch>
                  <a:fillRect l="-635" t="-585" b="-994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6ED31F4-EA70-49DE-ADEC-F8B2054FCA9F}"/>
              </a:ext>
            </a:extLst>
          </p:cNvPr>
          <p:cNvPicPr>
            <a:picLocks noChangeAspect="1"/>
          </p:cNvPicPr>
          <p:nvPr/>
        </p:nvPicPr>
        <p:blipFill>
          <a:blip r:embed="rId5"/>
          <a:stretch>
            <a:fillRect/>
          </a:stretch>
        </p:blipFill>
        <p:spPr>
          <a:xfrm>
            <a:off x="1547664" y="2564904"/>
            <a:ext cx="5217362" cy="2365735"/>
          </a:xfrm>
          <a:prstGeom prst="rect">
            <a:avLst/>
          </a:prstGeom>
        </p:spPr>
      </p:pic>
    </p:spTree>
    <p:extLst>
      <p:ext uri="{BB962C8B-B14F-4D97-AF65-F5344CB8AC3E}">
        <p14:creationId xmlns:p14="http://schemas.microsoft.com/office/powerpoint/2010/main" val="220993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35090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𝑉</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𝑠</m:t>
                        </m:r>
                      </m:num>
                      <m:den>
                        <m:r>
                          <a:rPr lang="en-GB" sz="2000" b="0" i="1" smtClean="0">
                            <a:latin typeface="Cambria Math" panose="02040503050406030204" pitchFamily="18" charset="0"/>
                            <a:cs typeface="Arial" panose="020B0604020202020204" pitchFamily="34" charset="0"/>
                          </a:rPr>
                          <m:t>𝑡</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𝑠</m:t>
                    </m:r>
                    <m:r>
                      <a:rPr lang="en-US" sz="2000" i="1" dirty="0" smtClean="0">
                        <a:latin typeface="Cambria Math" panose="02040503050406030204" pitchFamily="18" charset="0"/>
                        <a:cs typeface="Arial" panose="020B0604020202020204" pitchFamily="34" charset="0"/>
                      </a:rPr>
                      <m:t>=4.15</m:t>
                    </m:r>
                  </m:oMath>
                </a14:m>
                <a:r>
                  <a:rPr lang="en-US" sz="2000" dirty="0">
                    <a:latin typeface="Arial" panose="020B0604020202020204" pitchFamily="34" charset="0"/>
                    <a:cs typeface="Arial" panose="020B0604020202020204" pitchFamily="34" charset="0"/>
                  </a:rPr>
                  <a:t> correct to 2 decimal places</a:t>
                </a:r>
              </a:p>
              <a:p>
                <a:pPr lvl="1"/>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𝑡</m:t>
                    </m:r>
                    <m:r>
                      <a:rPr lang="en-US" sz="2000" i="1" dirty="0" smtClean="0">
                        <a:latin typeface="Cambria Math" panose="02040503050406030204" pitchFamily="18" charset="0"/>
                        <a:cs typeface="Arial" panose="020B0604020202020204" pitchFamily="34" charset="0"/>
                      </a:rPr>
                      <m:t>=2.516</m:t>
                    </m:r>
                  </m:oMath>
                </a14:m>
                <a:r>
                  <a:rPr lang="en-US" sz="2000" dirty="0">
                    <a:latin typeface="Arial" panose="020B0604020202020204" pitchFamily="34" charset="0"/>
                    <a:cs typeface="Arial" panose="020B0604020202020204" pitchFamily="34" charset="0"/>
                  </a:rPr>
                  <a:t> correct to 3 decimal places</a:t>
                </a:r>
              </a:p>
              <a:p>
                <a:pPr lvl="1"/>
                <a:r>
                  <a:rPr lang="en-US" sz="2000" dirty="0">
                    <a:latin typeface="Arial" panose="020B0604020202020204" pitchFamily="34" charset="0"/>
                    <a:cs typeface="Arial" panose="020B0604020202020204" pitchFamily="34" charset="0"/>
                  </a:rPr>
                  <a:t>Work out the upper bound for </a:t>
                </a:r>
                <a14:m>
                  <m:oMath xmlns:m="http://schemas.openxmlformats.org/officeDocument/2006/math">
                    <m:r>
                      <a:rPr lang="en-US" sz="2000" i="1" dirty="0" smtClean="0">
                        <a:latin typeface="Cambria Math" panose="02040503050406030204" pitchFamily="18" charset="0"/>
                        <a:cs typeface="Arial" panose="020B0604020202020204" pitchFamily="34" charset="0"/>
                      </a:rPr>
                      <m:t>𝑉</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diagram shows a sector of a circle,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US" sz="2000" dirty="0">
                    <a:latin typeface="Arial" panose="020B0604020202020204" pitchFamily="34" charset="0"/>
                    <a:cs typeface="Arial" panose="020B0604020202020204" pitchFamily="34" charset="0"/>
                  </a:rPr>
                  <a:t>. The radius of the circle is 13 cm. The angle of the sector is 150</a:t>
                </a:r>
                <a:r>
                  <a:rPr lang="en-US" sz="2000"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 Calculate the area of the sector. Give your answer correct to 3 significant figures.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350900"/>
              </a:xfrm>
              <a:prstGeom prst="rect">
                <a:avLst/>
              </a:prstGeom>
              <a:blipFill>
                <a:blip r:embed="rId2"/>
                <a:stretch>
                  <a:fillRect l="-635" b="-389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4" name="Partial Circle 3">
            <a:extLst>
              <a:ext uri="{FF2B5EF4-FFF2-40B4-BE49-F238E27FC236}">
                <a16:creationId xmlns:a16="http://schemas.microsoft.com/office/drawing/2014/main" id="{EDA8D92F-063D-485D-A127-7DD199300A94}"/>
              </a:ext>
            </a:extLst>
          </p:cNvPr>
          <p:cNvSpPr/>
          <p:nvPr/>
        </p:nvSpPr>
        <p:spPr>
          <a:xfrm>
            <a:off x="1187624" y="3789040"/>
            <a:ext cx="3744416" cy="3744416"/>
          </a:xfrm>
          <a:prstGeom prst="pie">
            <a:avLst>
              <a:gd name="adj1" fmla="val 11979710"/>
              <a:gd name="adj2" fmla="val 198937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5" name="Partial Circle 4">
            <a:extLst>
              <a:ext uri="{FF2B5EF4-FFF2-40B4-BE49-F238E27FC236}">
                <a16:creationId xmlns:a16="http://schemas.microsoft.com/office/drawing/2014/main" id="{500374E7-A65C-4B24-901A-D2F0E629BE47}"/>
              </a:ext>
            </a:extLst>
          </p:cNvPr>
          <p:cNvSpPr/>
          <p:nvPr/>
        </p:nvSpPr>
        <p:spPr>
          <a:xfrm>
            <a:off x="2628140" y="5211316"/>
            <a:ext cx="899864" cy="899864"/>
          </a:xfrm>
          <a:prstGeom prst="pie">
            <a:avLst>
              <a:gd name="adj1" fmla="val 11979710"/>
              <a:gd name="adj2" fmla="val 198937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A68609C-059F-4317-9E19-DCF9666365B5}"/>
                  </a:ext>
                </a:extLst>
              </p:cNvPr>
              <p:cNvSpPr txBox="1"/>
              <p:nvPr/>
            </p:nvSpPr>
            <p:spPr>
              <a:xfrm>
                <a:off x="2699792" y="4797152"/>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6" name="TextBox 5">
                <a:extLst>
                  <a:ext uri="{FF2B5EF4-FFF2-40B4-BE49-F238E27FC236}">
                    <a16:creationId xmlns:a16="http://schemas.microsoft.com/office/drawing/2014/main" id="{4A68609C-059F-4317-9E19-DCF9666365B5}"/>
                  </a:ext>
                </a:extLst>
              </p:cNvPr>
              <p:cNvSpPr txBox="1">
                <a:spLocks noRot="1" noChangeAspect="1" noMove="1" noResize="1" noEditPoints="1" noAdjustHandles="1" noChangeArrowheads="1" noChangeShapeType="1" noTextEdit="1"/>
              </p:cNvSpPr>
              <p:nvPr/>
            </p:nvSpPr>
            <p:spPr>
              <a:xfrm>
                <a:off x="2699792" y="4797152"/>
                <a:ext cx="648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2223BD-2EB6-42AD-BC66-F93FA4A214B8}"/>
                  </a:ext>
                </a:extLst>
              </p:cNvPr>
              <p:cNvSpPr txBox="1"/>
              <p:nvPr/>
            </p:nvSpPr>
            <p:spPr>
              <a:xfrm>
                <a:off x="3707904" y="5211316"/>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r>
                        <a:rPr lang="en-GB" b="0" i="0" smtClean="0">
                          <a:latin typeface="Cambria Math" panose="02040503050406030204" pitchFamily="18" charset="0"/>
                        </a:rPr>
                        <m:t> </m:t>
                      </m:r>
                      <m:r>
                        <m:rPr>
                          <m:sty m:val="p"/>
                        </m:rPr>
                        <a:rPr lang="en-GB" b="0" i="0" smtClean="0">
                          <a:latin typeface="Cambria Math" panose="02040503050406030204" pitchFamily="18" charset="0"/>
                        </a:rPr>
                        <m:t>cm</m:t>
                      </m:r>
                    </m:oMath>
                  </m:oMathPara>
                </a14:m>
                <a:endParaRPr lang="en-GB" dirty="0"/>
              </a:p>
            </p:txBody>
          </p:sp>
        </mc:Choice>
        <mc:Fallback xmlns="">
          <p:sp>
            <p:nvSpPr>
              <p:cNvPr id="7" name="TextBox 6">
                <a:extLst>
                  <a:ext uri="{FF2B5EF4-FFF2-40B4-BE49-F238E27FC236}">
                    <a16:creationId xmlns:a16="http://schemas.microsoft.com/office/drawing/2014/main" id="{7A2223BD-2EB6-42AD-BC66-F93FA4A214B8}"/>
                  </a:ext>
                </a:extLst>
              </p:cNvPr>
              <p:cNvSpPr txBox="1">
                <a:spLocks noRot="1" noChangeAspect="1" noMove="1" noResize="1" noEditPoints="1" noAdjustHandles="1" noChangeArrowheads="1" noChangeShapeType="1" noTextEdit="1"/>
              </p:cNvSpPr>
              <p:nvPr/>
            </p:nvSpPr>
            <p:spPr>
              <a:xfrm>
                <a:off x="3707904" y="5211316"/>
                <a:ext cx="648072" cy="369332"/>
              </a:xfrm>
              <a:prstGeom prst="rect">
                <a:avLst/>
              </a:prstGeom>
              <a:blipFill>
                <a:blip r:embed="rId5"/>
                <a:stretch>
                  <a:fillRect r="-15888"/>
                </a:stretch>
              </a:blipFill>
            </p:spPr>
            <p:txBody>
              <a:bodyPr/>
              <a:lstStyle/>
              <a:p>
                <a:r>
                  <a:rPr lang="en-GB">
                    <a:noFill/>
                  </a:rPr>
                  <a:t> </a:t>
                </a:r>
              </a:p>
            </p:txBody>
          </p:sp>
        </mc:Fallback>
      </mc:AlternateContent>
    </p:spTree>
    <p:extLst>
      <p:ext uri="{BB962C8B-B14F-4D97-AF65-F5344CB8AC3E}">
        <p14:creationId xmlns:p14="http://schemas.microsoft.com/office/powerpoint/2010/main" val="380330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568952"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−12=0</m:t>
                    </m:r>
                  </m:oMath>
                </a14:m>
                <a:r>
                  <a:rPr lang="en-GB" sz="2000" dirty="0">
                    <a:latin typeface="Arial" panose="020B0604020202020204" pitchFamily="34" charset="0"/>
                    <a:cs typeface="Arial" panose="020B0604020202020204" pitchFamily="34" charset="0"/>
                  </a:rPr>
                  <a:t>. Give your answers correct to 1 decimal place.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scientist wants to estimate the number of fish in a lake. He catches 50 fish from the lake and marks them with a dye. The fish are then returned to the lake. The next day the scientist catches another 50 fish. 4 of these fish are marked with the dye. Work out an estimate for the total number of fish in the lake. You must write down any assumptions you have made.</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568952" cy="2554545"/>
              </a:xfrm>
              <a:prstGeom prst="rect">
                <a:avLst/>
              </a:prstGeom>
              <a:blipFill>
                <a:blip r:embed="rId2"/>
                <a:stretch>
                  <a:fillRect l="-640" t="-1193" r="-427"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9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501675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The point </a:t>
                </a:r>
                <a14:m>
                  <m:oMath xmlns:m="http://schemas.openxmlformats.org/officeDocument/2006/math">
                    <m:r>
                      <a:rPr lang="en-GB" sz="2000" i="1" dirty="0" smtClean="0">
                        <a:latin typeface="Cambria Math" panose="02040503050406030204" pitchFamily="18" charset="0"/>
                        <a:cs typeface="Arial" panose="020B0604020202020204" pitchFamily="34" charset="0"/>
                      </a:rPr>
                      <m:t>𝐴</m:t>
                    </m:r>
                  </m:oMath>
                </a14:m>
                <a:r>
                  <a:rPr lang="en-GB" sz="2000" dirty="0">
                    <a:latin typeface="Arial" panose="020B0604020202020204" pitchFamily="34" charset="0"/>
                    <a:cs typeface="Arial" panose="020B0604020202020204" pitchFamily="34" charset="0"/>
                  </a:rPr>
                  <a:t> (3, 5) is on the curve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𝑓</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Where would point </a:t>
                </a:r>
                <a14:m>
                  <m:oMath xmlns:m="http://schemas.openxmlformats.org/officeDocument/2006/math">
                    <m:r>
                      <a:rPr lang="en-GB" sz="2000" b="0" i="1" smtClean="0">
                        <a:latin typeface="Cambria Math" panose="02040503050406030204" pitchFamily="18" charset="0"/>
                        <a:cs typeface="Arial" panose="020B0604020202020204" pitchFamily="34" charset="0"/>
                      </a:rPr>
                      <m:t>𝐴</m:t>
                    </m:r>
                  </m:oMath>
                </a14:m>
                <a:r>
                  <a:rPr lang="en-GB" sz="2000" dirty="0">
                    <a:latin typeface="Arial" panose="020B0604020202020204" pitchFamily="34" charset="0"/>
                    <a:cs typeface="Arial" panose="020B0604020202020204" pitchFamily="34" charset="0"/>
                  </a:rPr>
                  <a:t> be on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𝑓</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Work out the area of the triangle.</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number of people living in a town </a:t>
                </a:r>
                <a14:m>
                  <m:oMath xmlns:m="http://schemas.openxmlformats.org/officeDocument/2006/math">
                    <m:r>
                      <a:rPr lang="en-GB" sz="2000" i="1" dirty="0" smtClean="0">
                        <a:latin typeface="Cambria Math" panose="02040503050406030204" pitchFamily="18" charset="0"/>
                        <a:cs typeface="Arial" panose="020B0604020202020204" pitchFamily="34" charset="0"/>
                      </a:rPr>
                      <m:t>𝑡</m:t>
                    </m:r>
                  </m:oMath>
                </a14:m>
                <a:r>
                  <a:rPr lang="en-GB" sz="2000" dirty="0">
                    <a:latin typeface="Arial" panose="020B0604020202020204" pitchFamily="34" charset="0"/>
                    <a:cs typeface="Arial" panose="020B0604020202020204" pitchFamily="34" charset="0"/>
                  </a:rPr>
                  <a:t> years from now is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𝑡</m:t>
                        </m:r>
                      </m:sub>
                    </m:sSub>
                  </m:oMath>
                </a14:m>
                <a:r>
                  <a:rPr lang="en-GB" sz="2000" dirty="0">
                    <a:latin typeface="Arial" panose="020B0604020202020204" pitchFamily="34" charset="0"/>
                    <a:cs typeface="Arial" panose="020B0604020202020204" pitchFamily="34" charset="0"/>
                  </a:rPr>
                  <a:t> where</a:t>
                </a:r>
              </a:p>
              <a:p>
                <a:pPr lvl="1"/>
                <a:r>
                  <a:rPr lang="en-GB" sz="2000" dirty="0">
                    <a:cs typeface="Arial" panose="020B0604020202020204" pitchFamily="34" charset="0"/>
                  </a:rPr>
                  <a:t>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𝑃</m:t>
                        </m:r>
                      </m:e>
                      <m:sub>
                        <m:r>
                          <a:rPr lang="en-GB" sz="2000" b="0" i="1" smtClean="0">
                            <a:latin typeface="Cambria Math" panose="02040503050406030204" pitchFamily="18" charset="0"/>
                            <a:cs typeface="Arial" panose="020B0604020202020204" pitchFamily="34" charset="0"/>
                          </a:rPr>
                          <m:t>0</m:t>
                        </m:r>
                      </m:sub>
                    </m:sSub>
                    <m:r>
                      <a:rPr lang="en-GB" sz="2000" b="0" i="1" smtClean="0">
                        <a:latin typeface="Cambria Math" panose="02040503050406030204" pitchFamily="18" charset="0"/>
                        <a:cs typeface="Arial" panose="020B0604020202020204" pitchFamily="34" charset="0"/>
                      </a:rPr>
                      <m:t>=55000</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	</a:t>
                </a:r>
                <a14:m>
                  <m:oMath xmlns:m="http://schemas.openxmlformats.org/officeDocument/2006/math">
                    <m:sSub>
                      <m:sSubPr>
                        <m:ctrlPr>
                          <a:rPr lang="en-GB" sz="2000" i="1" dirty="0" smtClean="0">
                            <a:latin typeface="Cambria Math" panose="02040503050406030204" pitchFamily="18" charset="0"/>
                            <a:cs typeface="Arial" panose="020B0604020202020204" pitchFamily="34" charset="0"/>
                          </a:rPr>
                        </m:ctrlPr>
                      </m:sSubPr>
                      <m:e>
                        <m:r>
                          <a:rPr lang="en-GB" sz="2000" b="0" i="1" dirty="0" smtClean="0">
                            <a:latin typeface="Cambria Math" panose="02040503050406030204" pitchFamily="18" charset="0"/>
                            <a:cs typeface="Arial" panose="020B0604020202020204" pitchFamily="34" charset="0"/>
                          </a:rPr>
                          <m:t>𝑃</m:t>
                        </m:r>
                      </m:e>
                      <m:sub>
                        <m:r>
                          <a:rPr lang="en-GB" sz="2000" b="0" i="1" dirty="0" smtClean="0">
                            <a:latin typeface="Cambria Math" panose="02040503050406030204" pitchFamily="18" charset="0"/>
                            <a:cs typeface="Arial" panose="020B0604020202020204" pitchFamily="34" charset="0"/>
                          </a:rPr>
                          <m:t>𝑡</m:t>
                        </m:r>
                        <m:r>
                          <a:rPr lang="en-GB" sz="2000" b="0" i="1" dirty="0" smtClean="0">
                            <a:latin typeface="Cambria Math" panose="02040503050406030204" pitchFamily="18" charset="0"/>
                            <a:cs typeface="Arial" panose="020B0604020202020204" pitchFamily="34" charset="0"/>
                          </a:rPr>
                          <m:t>+1</m:t>
                        </m:r>
                      </m:sub>
                    </m:sSub>
                    <m:r>
                      <a:rPr lang="en-GB" sz="2000" b="0" i="1" dirty="0" smtClean="0">
                        <a:latin typeface="Cambria Math" panose="02040503050406030204" pitchFamily="18" charset="0"/>
                        <a:cs typeface="Arial" panose="020B0604020202020204" pitchFamily="34" charset="0"/>
                      </a:rPr>
                      <m:t>=1.03(</m:t>
                    </m:r>
                    <m:sSub>
                      <m:sSubPr>
                        <m:ctrlPr>
                          <a:rPr lang="en-GB" sz="2000" b="0" i="1" dirty="0" smtClean="0">
                            <a:latin typeface="Cambria Math" panose="02040503050406030204" pitchFamily="18" charset="0"/>
                            <a:cs typeface="Arial" panose="020B0604020202020204" pitchFamily="34" charset="0"/>
                          </a:rPr>
                        </m:ctrlPr>
                      </m:sSubPr>
                      <m:e>
                        <m:r>
                          <a:rPr lang="en-GB" sz="2000" b="0" i="1" dirty="0" smtClean="0">
                            <a:latin typeface="Cambria Math" panose="02040503050406030204" pitchFamily="18" charset="0"/>
                            <a:cs typeface="Arial" panose="020B0604020202020204" pitchFamily="34" charset="0"/>
                          </a:rPr>
                          <m:t>𝑃</m:t>
                        </m:r>
                      </m:e>
                      <m:sub>
                        <m:r>
                          <a:rPr lang="en-GB" sz="2000" b="0" i="1" dirty="0" smtClean="0">
                            <a:latin typeface="Cambria Math" panose="02040503050406030204" pitchFamily="18" charset="0"/>
                            <a:cs typeface="Arial" panose="020B0604020202020204" pitchFamily="34" charset="0"/>
                          </a:rPr>
                          <m:t>𝑡</m:t>
                        </m:r>
                      </m:sub>
                    </m:sSub>
                    <m:r>
                      <a:rPr lang="en-GB" sz="2000" b="0" i="1" dirty="0" smtClean="0">
                        <a:latin typeface="Cambria Math" panose="02040503050406030204" pitchFamily="18" charset="0"/>
                        <a:cs typeface="Arial" panose="020B0604020202020204" pitchFamily="34" charset="0"/>
                      </a:rPr>
                      <m:t>−800)</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Work out the number of people in the town 3 years from now.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5016758"/>
              </a:xfrm>
              <a:prstGeom prst="rect">
                <a:avLst/>
              </a:prstGeom>
              <a:blipFill>
                <a:blip r:embed="rId2"/>
                <a:stretch>
                  <a:fillRect l="-635" t="-608" r="-1128" b="-133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12C78F9-50F0-499A-9594-D2CD02DAC5E5}"/>
              </a:ext>
            </a:extLst>
          </p:cNvPr>
          <p:cNvPicPr>
            <a:picLocks noChangeAspect="1"/>
          </p:cNvPicPr>
          <p:nvPr/>
        </p:nvPicPr>
        <p:blipFill>
          <a:blip r:embed="rId4"/>
          <a:stretch>
            <a:fillRect/>
          </a:stretch>
        </p:blipFill>
        <p:spPr>
          <a:xfrm>
            <a:off x="1764475" y="2708920"/>
            <a:ext cx="5615049" cy="1798515"/>
          </a:xfrm>
          <a:prstGeom prst="rect">
            <a:avLst/>
          </a:prstGeom>
        </p:spPr>
      </p:pic>
    </p:spTree>
    <p:extLst>
      <p:ext uri="{BB962C8B-B14F-4D97-AF65-F5344CB8AC3E}">
        <p14:creationId xmlns:p14="http://schemas.microsoft.com/office/powerpoint/2010/main" val="299670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44983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There are some red counters and some blue counters in a bag. The ratio of red counters to blue counters is 3 : 1. Two counters are removed at random.  The probability that both the counters taken are blue 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20</m:t>
                        </m:r>
                      </m:den>
                    </m:f>
                  </m:oMath>
                </a14:m>
                <a:r>
                  <a:rPr lang="en-US" sz="2000" dirty="0">
                    <a:latin typeface="Arial" panose="020B0604020202020204" pitchFamily="34" charset="0"/>
                    <a:cs typeface="Arial" panose="020B0604020202020204" pitchFamily="34" charset="0"/>
                  </a:rPr>
                  <a:t>. Work how many counters were in the bag before any counters were removed.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Describe the shape of a quadratic graph.</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449838"/>
              </a:xfrm>
              <a:prstGeom prst="rect">
                <a:avLst/>
              </a:prstGeom>
              <a:blipFill>
                <a:blip r:embed="rId2"/>
                <a:stretch>
                  <a:fillRect l="-635" t="-1244" b="-4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9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440294"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1 decimal place.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rectangular container is 12 cm long, 11 cm wide and 10 cm high. The container is filled with water to a depth of 8 cm. A metal sphere of radius 3.5 cm is placed in the water. It sinks to the bottom. Calculate the rise in the water level. Give your answer correct to 3 significant figures.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440294" cy="3785652"/>
              </a:xfrm>
              <a:prstGeom prst="rect">
                <a:avLst/>
              </a:prstGeom>
              <a:blipFill>
                <a:blip r:embed="rId2"/>
                <a:stretch>
                  <a:fillRect l="-1235" t="-805" r="-2058" b="-20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86926B2-62EA-4F85-937E-65FAF2AE0985}"/>
              </a:ext>
            </a:extLst>
          </p:cNvPr>
          <p:cNvGrpSpPr/>
          <p:nvPr/>
        </p:nvGrpSpPr>
        <p:grpSpPr>
          <a:xfrm>
            <a:off x="5105222" y="920800"/>
            <a:ext cx="3259289" cy="2520280"/>
            <a:chOff x="1055716" y="1912303"/>
            <a:chExt cx="3703737" cy="2995692"/>
          </a:xfrm>
        </p:grpSpPr>
        <p:sp>
          <p:nvSpPr>
            <p:cNvPr id="5" name="Isosceles Triangle 4">
              <a:extLst>
                <a:ext uri="{FF2B5EF4-FFF2-40B4-BE49-F238E27FC236}">
                  <a16:creationId xmlns:a16="http://schemas.microsoft.com/office/drawing/2014/main" id="{27132EA2-5D38-4E41-9954-AFA84037DDE3}"/>
                </a:ext>
              </a:extLst>
            </p:cNvPr>
            <p:cNvSpPr/>
            <p:nvPr/>
          </p:nvSpPr>
          <p:spPr>
            <a:xfrm rot="772821">
              <a:off x="1159053" y="2384884"/>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34D229BE-0CBB-40EC-A0B3-0258C57254F8}"/>
                </a:ext>
              </a:extLst>
            </p:cNvPr>
            <p:cNvSpPr/>
            <p:nvPr/>
          </p:nvSpPr>
          <p:spPr>
            <a:xfrm>
              <a:off x="2392806" y="1912303"/>
              <a:ext cx="936104" cy="936104"/>
            </a:xfrm>
            <a:prstGeom prst="arc">
              <a:avLst>
                <a:gd name="adj1" fmla="val 3310599"/>
                <a:gd name="adj2" fmla="val 85429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5B07904-1891-46E5-9DB8-77B8F0C83742}"/>
                    </a:ext>
                  </a:extLst>
                </p:cNvPr>
                <p:cNvSpPr txBox="1"/>
                <p:nvPr/>
              </p:nvSpPr>
              <p:spPr>
                <a:xfrm>
                  <a:off x="2483769" y="284840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100°</m:t>
                        </m:r>
                      </m:oMath>
                    </m:oMathPara>
                  </a14:m>
                  <a:endParaRPr lang="en-GB" dirty="0"/>
                </a:p>
              </p:txBody>
            </p:sp>
          </mc:Choice>
          <mc:Fallback>
            <p:sp>
              <p:nvSpPr>
                <p:cNvPr id="12" name="TextBox 11">
                  <a:extLst>
                    <a:ext uri="{FF2B5EF4-FFF2-40B4-BE49-F238E27FC236}">
                      <a16:creationId xmlns:a16="http://schemas.microsoft.com/office/drawing/2014/main" id="{B5B07904-1891-46E5-9DB8-77B8F0C83742}"/>
                    </a:ext>
                  </a:extLst>
                </p:cNvPr>
                <p:cNvSpPr txBox="1">
                  <a:spLocks noRot="1" noChangeAspect="1" noMove="1" noResize="1" noEditPoints="1" noAdjustHandles="1" noChangeArrowheads="1" noChangeShapeType="1" noTextEdit="1"/>
                </p:cNvSpPr>
                <p:nvPr/>
              </p:nvSpPr>
              <p:spPr>
                <a:xfrm>
                  <a:off x="2483769" y="2848407"/>
                  <a:ext cx="576064" cy="369332"/>
                </a:xfrm>
                <a:prstGeom prst="rect">
                  <a:avLst/>
                </a:prstGeom>
                <a:blipFill>
                  <a:blip r:embed="rId4"/>
                  <a:stretch>
                    <a:fillRect r="-26506" b="-980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C4AA597-29AA-4DBA-B3FD-386F2A25BF9A}"/>
                    </a:ext>
                  </a:extLst>
                </p:cNvPr>
                <p:cNvSpPr txBox="1"/>
                <p:nvPr/>
              </p:nvSpPr>
              <p:spPr>
                <a:xfrm>
                  <a:off x="1055716" y="2775028"/>
                  <a:ext cx="523290" cy="3778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10 </m:t>
                        </m:r>
                        <m:r>
                          <m:rPr>
                            <m:sty m:val="p"/>
                          </m:rPr>
                          <a:rPr lang="en-GB" b="0" i="0" dirty="0" smtClean="0">
                            <a:latin typeface="Cambria Math" panose="02040503050406030204" pitchFamily="18" charset="0"/>
                          </a:rPr>
                          <m:t>cm</m:t>
                        </m:r>
                      </m:oMath>
                    </m:oMathPara>
                  </a14:m>
                  <a:endParaRPr lang="en-GB" dirty="0"/>
                </a:p>
              </p:txBody>
            </p:sp>
          </mc:Choice>
          <mc:Fallback>
            <p:sp>
              <p:nvSpPr>
                <p:cNvPr id="13" name="TextBox 12">
                  <a:extLst>
                    <a:ext uri="{FF2B5EF4-FFF2-40B4-BE49-F238E27FC236}">
                      <a16:creationId xmlns:a16="http://schemas.microsoft.com/office/drawing/2014/main" id="{CC4AA597-29AA-4DBA-B3FD-386F2A25BF9A}"/>
                    </a:ext>
                  </a:extLst>
                </p:cNvPr>
                <p:cNvSpPr txBox="1">
                  <a:spLocks noRot="1" noChangeAspect="1" noMove="1" noResize="1" noEditPoints="1" noAdjustHandles="1" noChangeArrowheads="1" noChangeShapeType="1" noTextEdit="1"/>
                </p:cNvSpPr>
                <p:nvPr/>
              </p:nvSpPr>
              <p:spPr>
                <a:xfrm>
                  <a:off x="1055716" y="2775028"/>
                  <a:ext cx="523290" cy="377851"/>
                </a:xfrm>
                <a:prstGeom prst="rect">
                  <a:avLst/>
                </a:prstGeom>
                <a:blipFill>
                  <a:blip r:embed="rId5"/>
                  <a:stretch>
                    <a:fillRect r="-63158" b="-769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AC54EBD0-D156-4EA2-9211-CCCCDB7A9D3F}"/>
                    </a:ext>
                  </a:extLst>
                </p:cNvPr>
                <p:cNvSpPr txBox="1"/>
                <p:nvPr/>
              </p:nvSpPr>
              <p:spPr>
                <a:xfrm>
                  <a:off x="3635897" y="3161991"/>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13 </m:t>
                        </m:r>
                        <m:r>
                          <m:rPr>
                            <m:sty m:val="p"/>
                          </m:rPr>
                          <a:rPr lang="en-GB" b="0" i="0" dirty="0" smtClean="0">
                            <a:latin typeface="Cambria Math" panose="02040503050406030204" pitchFamily="18" charset="0"/>
                          </a:rPr>
                          <m:t>cm</m:t>
                        </m:r>
                      </m:oMath>
                    </m:oMathPara>
                  </a14:m>
                  <a:endParaRPr lang="en-GB" dirty="0"/>
                </a:p>
              </p:txBody>
            </p:sp>
          </mc:Choice>
          <mc:Fallback>
            <p:sp>
              <p:nvSpPr>
                <p:cNvPr id="14" name="TextBox 13">
                  <a:extLst>
                    <a:ext uri="{FF2B5EF4-FFF2-40B4-BE49-F238E27FC236}">
                      <a16:creationId xmlns:a16="http://schemas.microsoft.com/office/drawing/2014/main" id="{AC54EBD0-D156-4EA2-9211-CCCCDB7A9D3F}"/>
                    </a:ext>
                  </a:extLst>
                </p:cNvPr>
                <p:cNvSpPr txBox="1">
                  <a:spLocks noRot="1" noChangeAspect="1" noMove="1" noResize="1" noEditPoints="1" noAdjustHandles="1" noChangeArrowheads="1" noChangeShapeType="1" noTextEdit="1"/>
                </p:cNvSpPr>
                <p:nvPr/>
              </p:nvSpPr>
              <p:spPr>
                <a:xfrm>
                  <a:off x="3635897" y="3161991"/>
                  <a:ext cx="523290" cy="377852"/>
                </a:xfrm>
                <a:prstGeom prst="rect">
                  <a:avLst/>
                </a:prstGeom>
                <a:blipFill>
                  <a:blip r:embed="rId6"/>
                  <a:stretch>
                    <a:fillRect r="-65333" b="-769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0749543D-8689-4EF4-A8CF-1DBC1E5D4834}"/>
                    </a:ext>
                  </a:extLst>
                </p:cNvPr>
                <p:cNvSpPr txBox="1"/>
                <p:nvPr/>
              </p:nvSpPr>
              <p:spPr>
                <a:xfrm>
                  <a:off x="2337568" y="4530143"/>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rPr>
                          <m:t> </m:t>
                        </m:r>
                        <m:r>
                          <m:rPr>
                            <m:sty m:val="p"/>
                          </m:rPr>
                          <a:rPr lang="en-GB" b="0" i="0" dirty="0" smtClean="0">
                            <a:latin typeface="Cambria Math" panose="02040503050406030204" pitchFamily="18" charset="0"/>
                          </a:rPr>
                          <m:t>cm</m:t>
                        </m:r>
                      </m:oMath>
                    </m:oMathPara>
                  </a14:m>
                  <a:endParaRPr lang="en-GB" dirty="0"/>
                </a:p>
              </p:txBody>
            </p:sp>
          </mc:Choice>
          <mc:Fallback>
            <p:sp>
              <p:nvSpPr>
                <p:cNvPr id="15" name="TextBox 14">
                  <a:extLst>
                    <a:ext uri="{FF2B5EF4-FFF2-40B4-BE49-F238E27FC236}">
                      <a16:creationId xmlns:a16="http://schemas.microsoft.com/office/drawing/2014/main" id="{0749543D-8689-4EF4-A8CF-1DBC1E5D4834}"/>
                    </a:ext>
                  </a:extLst>
                </p:cNvPr>
                <p:cNvSpPr txBox="1">
                  <a:spLocks noRot="1" noChangeAspect="1" noMove="1" noResize="1" noEditPoints="1" noAdjustHandles="1" noChangeArrowheads="1" noChangeShapeType="1" noTextEdit="1"/>
                </p:cNvSpPr>
                <p:nvPr/>
              </p:nvSpPr>
              <p:spPr>
                <a:xfrm>
                  <a:off x="2337568" y="4530143"/>
                  <a:ext cx="523290" cy="377852"/>
                </a:xfrm>
                <a:prstGeom prst="rect">
                  <a:avLst/>
                </a:prstGeom>
                <a:blipFill>
                  <a:blip r:embed="rId7"/>
                  <a:stretch>
                    <a:fillRect r="-37333" b="-1923"/>
                  </a:stretch>
                </a:blipFill>
              </p:spPr>
              <p:txBody>
                <a:bodyPr/>
                <a:lstStyle/>
                <a:p>
                  <a:r>
                    <a:rPr lang="en-GB">
                      <a:noFill/>
                    </a:rPr>
                    <a:t> </a:t>
                  </a:r>
                </a:p>
              </p:txBody>
            </p:sp>
          </mc:Fallback>
        </mc:AlternateContent>
      </p:grpSp>
      <p:pic>
        <p:nvPicPr>
          <p:cNvPr id="7" name="Picture 6">
            <a:extLst>
              <a:ext uri="{FF2B5EF4-FFF2-40B4-BE49-F238E27FC236}">
                <a16:creationId xmlns:a16="http://schemas.microsoft.com/office/drawing/2014/main" id="{3E91982F-34FA-4058-B317-6433FD060BFA}"/>
              </a:ext>
            </a:extLst>
          </p:cNvPr>
          <p:cNvPicPr>
            <a:picLocks noChangeAspect="1"/>
          </p:cNvPicPr>
          <p:nvPr/>
        </p:nvPicPr>
        <p:blipFill>
          <a:blip r:embed="rId8"/>
          <a:stretch>
            <a:fillRect/>
          </a:stretch>
        </p:blipFill>
        <p:spPr>
          <a:xfrm>
            <a:off x="3210717" y="5157192"/>
            <a:ext cx="929399" cy="1182871"/>
          </a:xfrm>
          <a:prstGeom prst="rect">
            <a:avLst/>
          </a:prstGeom>
        </p:spPr>
      </p:pic>
      <p:pic>
        <p:nvPicPr>
          <p:cNvPr id="8" name="Picture 7">
            <a:extLst>
              <a:ext uri="{FF2B5EF4-FFF2-40B4-BE49-F238E27FC236}">
                <a16:creationId xmlns:a16="http://schemas.microsoft.com/office/drawing/2014/main" id="{FA5496FA-3801-40E9-980D-4ADAE76ED0B3}"/>
              </a:ext>
            </a:extLst>
          </p:cNvPr>
          <p:cNvPicPr>
            <a:picLocks noChangeAspect="1"/>
          </p:cNvPicPr>
          <p:nvPr/>
        </p:nvPicPr>
        <p:blipFill>
          <a:blip r:embed="rId9"/>
          <a:stretch>
            <a:fillRect/>
          </a:stretch>
        </p:blipFill>
        <p:spPr>
          <a:xfrm>
            <a:off x="4494900" y="3805882"/>
            <a:ext cx="3476703" cy="2030432"/>
          </a:xfrm>
          <a:prstGeom prst="rect">
            <a:avLst/>
          </a:prstGeom>
        </p:spPr>
      </p:pic>
    </p:spTree>
    <p:extLst>
      <p:ext uri="{BB962C8B-B14F-4D97-AF65-F5344CB8AC3E}">
        <p14:creationId xmlns:p14="http://schemas.microsoft.com/office/powerpoint/2010/main" val="72567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640960" cy="114480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Calculate </a:t>
                </a:r>
                <a14:m>
                  <m:oMath xmlns:m="http://schemas.openxmlformats.org/officeDocument/2006/math">
                    <m:r>
                      <a:rPr lang="en-GB" sz="2000" i="1">
                        <a:latin typeface="Cambria Math" panose="02040503050406030204" pitchFamily="18" charset="0"/>
                        <a:cs typeface="Arial" panose="020B0604020202020204" pitchFamily="34" charset="0"/>
                      </a:rPr>
                      <m:t>(4</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4</m:t>
                        </m:r>
                      </m:sup>
                    </m:sSup>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i="1" smtClean="0">
                        <a:latin typeface="Cambria Math" panose="02040503050406030204" pitchFamily="18" charset="0"/>
                        <a:ea typeface="Cambria Math" panose="02040503050406030204" pitchFamily="18" charset="0"/>
                        <a:cs typeface="Arial" panose="020B0604020202020204" pitchFamily="34" charset="0"/>
                      </a:rPr>
                      <m:t>÷</m:t>
                    </m:r>
                    <m:r>
                      <a:rPr lang="en-GB" sz="2000" i="1">
                        <a:latin typeface="Cambria Math" panose="02040503050406030204" pitchFamily="18" charset="0"/>
                        <a:ea typeface="Cambria Math" panose="02040503050406030204" pitchFamily="18" charset="0"/>
                        <a:cs typeface="Arial" panose="020B0604020202020204" pitchFamily="34" charset="0"/>
                      </a:rPr>
                      <m:t>(2×</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7</m:t>
                        </m:r>
                      </m:sup>
                    </m:sSup>
                    <m:r>
                      <a:rPr lang="en-GB" sz="2000" i="1">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Give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Prove algebraically that the recurring decimal </a:t>
                </a:r>
                <a14:m>
                  <m:oMath xmlns:m="http://schemas.openxmlformats.org/officeDocument/2006/math">
                    <m:r>
                      <a:rPr lang="en-US" sz="2000" i="1" dirty="0" smtClean="0">
                        <a:latin typeface="Cambria Math" panose="02040503050406030204" pitchFamily="18" charset="0"/>
                        <a:cs typeface="Arial" panose="020B0604020202020204" pitchFamily="34" charset="0"/>
                      </a:rPr>
                      <m:t>0.</m:t>
                    </m:r>
                    <m:acc>
                      <m:accPr>
                        <m:chr m:val="̇"/>
                        <m:ctrlPr>
                          <a:rPr lang="en-US" sz="2000" i="1" dirty="0" smtClean="0">
                            <a:latin typeface="Cambria Math" panose="02040503050406030204" pitchFamily="18" charset="0"/>
                            <a:cs typeface="Arial" panose="020B0604020202020204" pitchFamily="34" charset="0"/>
                          </a:rPr>
                        </m:ctrlPr>
                      </m:accPr>
                      <m:e>
                        <m:r>
                          <a:rPr lang="en-GB" sz="2000" b="0" i="1" dirty="0" smtClean="0">
                            <a:latin typeface="Cambria Math" panose="02040503050406030204" pitchFamily="18" charset="0"/>
                            <a:cs typeface="Arial" panose="020B0604020202020204" pitchFamily="34" charset="0"/>
                          </a:rPr>
                          <m:t>8</m:t>
                        </m:r>
                      </m:e>
                    </m:acc>
                  </m:oMath>
                </a14:m>
                <a:r>
                  <a:rPr lang="en-US" sz="2000" dirty="0">
                    <a:latin typeface="Arial" panose="020B0604020202020204" pitchFamily="34" charset="0"/>
                    <a:cs typeface="Arial" panose="020B0604020202020204" pitchFamily="34" charset="0"/>
                  </a:rPr>
                  <a:t> can be written as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9</m:t>
                        </m:r>
                      </m:den>
                    </m:f>
                  </m:oMath>
                </a14:m>
                <a:r>
                  <a:rPr lang="en-GB" sz="2000" dirty="0">
                    <a:latin typeface="Arial" panose="020B0604020202020204" pitchFamily="34" charset="0"/>
                    <a:cs typeface="Arial" panose="020B0604020202020204" pitchFamily="34" charset="0"/>
                  </a:rPr>
                  <a:t>.</a:t>
                </a: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44801"/>
              </a:xfrm>
              <a:prstGeom prst="rect">
                <a:avLst/>
              </a:prstGeom>
              <a:blipFill>
                <a:blip r:embed="rId4"/>
                <a:stretch>
                  <a:fillRect l="-635" t="-2660" b="-2660"/>
                </a:stretch>
              </a:blipFill>
            </p:spPr>
            <p:txBody>
              <a:bodyPr/>
              <a:lstStyle/>
              <a:p>
                <a:r>
                  <a:rPr lang="en-GB">
                    <a:noFill/>
                  </a:rPr>
                  <a:t> </a:t>
                </a:r>
              </a:p>
            </p:txBody>
          </p:sp>
        </mc:Fallback>
      </mc:AlternateContent>
    </p:spTree>
    <p:extLst>
      <p:ext uri="{BB962C8B-B14F-4D97-AF65-F5344CB8AC3E}">
        <p14:creationId xmlns:p14="http://schemas.microsoft.com/office/powerpoint/2010/main" val="3118962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r>
                      <a:rPr lang="en-GB" sz="2000" b="0" i="0" smtClean="0">
                        <a:latin typeface="Cambria Math" panose="02040503050406030204" pitchFamily="18" charset="0"/>
                        <a:cs typeface="Arial" panose="020B0604020202020204" pitchFamily="34" charset="0"/>
                      </a:rPr>
                      <m:t>2</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+5</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 and T are points on the circumference of a circle, centre O. PT is a tangent to the circle. SOP is a straight line. Angle OPT = 32°. Work out the size of the angle marked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You must give a reason for each stage of your working.</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r="-423"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D2849F7-4190-488F-A699-E1EC722D7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3228985"/>
            <a:ext cx="4464496" cy="26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57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128613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Autumn Term</a:t>
            </a:r>
          </a:p>
        </p:txBody>
      </p:sp>
    </p:spTree>
    <p:extLst>
      <p:ext uri="{BB962C8B-B14F-4D97-AF65-F5344CB8AC3E}">
        <p14:creationId xmlns:p14="http://schemas.microsoft.com/office/powerpoint/2010/main" val="86131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464496" cy="286232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 cuboid has length 3 cm, width 4 cm and height 12 cm. Work out the length of PQ.</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straight line, L, passes through the point with coordinates (4, 7) and is perpendicular to the line with equation </a:t>
                </a:r>
                <a14:m>
                  <m:oMath xmlns:m="http://schemas.openxmlformats.org/officeDocument/2006/math">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+3</m:t>
                    </m:r>
                  </m:oMath>
                </a14:m>
                <a:r>
                  <a:rPr lang="en-US" sz="2000" dirty="0">
                    <a:latin typeface="Arial" panose="020B0604020202020204" pitchFamily="34" charset="0"/>
                    <a:cs typeface="Arial" panose="020B0604020202020204" pitchFamily="34" charset="0"/>
                  </a:rPr>
                  <a:t>. Find an equation of the straight line L.</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464496" cy="2862322"/>
              </a:xfrm>
              <a:prstGeom prst="rect">
                <a:avLst/>
              </a:prstGeom>
              <a:blipFill>
                <a:blip r:embed="rId2"/>
                <a:stretch>
                  <a:fillRect l="-1228" t="-1066" r="-1501" b="-31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B91C969-FF26-4B33-8BB6-9373BF3C0712}"/>
              </a:ext>
            </a:extLst>
          </p:cNvPr>
          <p:cNvPicPr>
            <a:picLocks noChangeAspect="1"/>
          </p:cNvPicPr>
          <p:nvPr/>
        </p:nvPicPr>
        <p:blipFill>
          <a:blip r:embed="rId4"/>
          <a:stretch>
            <a:fillRect/>
          </a:stretch>
        </p:blipFill>
        <p:spPr>
          <a:xfrm>
            <a:off x="5076056" y="1340768"/>
            <a:ext cx="3667125" cy="3733800"/>
          </a:xfrm>
          <a:prstGeom prst="rect">
            <a:avLst/>
          </a:prstGeom>
        </p:spPr>
      </p:pic>
    </p:spTree>
    <p:extLst>
      <p:ext uri="{BB962C8B-B14F-4D97-AF65-F5344CB8AC3E}">
        <p14:creationId xmlns:p14="http://schemas.microsoft.com/office/powerpoint/2010/main" val="429477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3600400" cy="409342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𝑥</m:t>
                        </m:r>
                      </m:e>
                      <m:sup>
                        <m:r>
                          <a:rPr lang="en-GB" sz="2000" i="1">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−3</m:t>
                    </m:r>
                  </m:oMath>
                </a14:m>
                <a:r>
                  <a:rPr lang="en-US" sz="2000" dirty="0">
                    <a:latin typeface="Arial" panose="020B0604020202020204" pitchFamily="34" charset="0"/>
                    <a:cs typeface="Arial" panose="020B0604020202020204" pitchFamily="34" charset="0"/>
                  </a:rPr>
                  <a:t> and hence identify its turning point.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cumulative frequency graphs give information about the heights of two groups of children, group A and group B. Compare the heights of the children in group A and the heights of the children in group B.</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3600400" cy="4093428"/>
              </a:xfrm>
              <a:prstGeom prst="rect">
                <a:avLst/>
              </a:prstGeom>
              <a:blipFill>
                <a:blip r:embed="rId2"/>
                <a:stretch>
                  <a:fillRect l="-1523" t="-745" r="-3046" b="-193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0862C8B1-F36D-407D-89B4-EC2A1ED28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72BD0349-2B8B-426F-B8AB-2CC741A9D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156544"/>
            <a:ext cx="4864327" cy="427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8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5562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Write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5</m:t>
                            </m:r>
                          </m:e>
                        </m:rad>
                        <m:r>
                          <a:rPr lang="en-GB" sz="2000" b="0" i="1" smtClean="0">
                            <a:latin typeface="Cambria Math" panose="02040503050406030204" pitchFamily="18" charset="0"/>
                            <a:cs typeface="Arial" panose="020B0604020202020204" pitchFamily="34" charset="0"/>
                          </a:rPr>
                          <m:t>)</m:t>
                        </m:r>
                      </m:e>
                      <m:sup>
                        <m:r>
                          <a:rPr lang="en-GB" sz="2000" b="0" i="1" smtClean="0">
                            <a:latin typeface="Cambria Math" panose="02040503050406030204" pitchFamily="18" charset="0"/>
                            <a:cs typeface="Arial" panose="020B0604020202020204" pitchFamily="34" charset="0"/>
                          </a:rPr>
                          <m:t>2</m:t>
                        </m:r>
                      </m:sup>
                    </m:sSup>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5</m:t>
                        </m:r>
                      </m:e>
                    </m:rad>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table shows information about the lengths, in seconds, of 40 TV adverts. Draw a cumulative frequency graph to show this information.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55628"/>
              </a:xfrm>
              <a:prstGeom prst="rect">
                <a:avLst/>
              </a:prstGeom>
              <a:blipFill>
                <a:blip r:embed="rId2"/>
                <a:stretch>
                  <a:fillRect l="-635" b="-765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6E1AC18D-83AD-4B87-B347-2F8EA3C43AA7}"/>
                  </a:ext>
                </a:extLst>
              </p:cNvPr>
              <p:cNvGraphicFramePr>
                <a:graphicFrameLocks noGrp="1"/>
              </p:cNvGraphicFramePr>
              <p:nvPr>
                <p:extLst>
                  <p:ext uri="{D42A27DB-BD31-4B8C-83A1-F6EECF244321}">
                    <p14:modId xmlns:p14="http://schemas.microsoft.com/office/powerpoint/2010/main" val="849704985"/>
                  </p:ext>
                </p:extLst>
              </p:nvPr>
            </p:nvGraphicFramePr>
            <p:xfrm>
              <a:off x="1380768" y="2780928"/>
              <a:ext cx="6382464" cy="1953978"/>
            </p:xfrm>
            <a:graphic>
              <a:graphicData uri="http://schemas.openxmlformats.org/drawingml/2006/table">
                <a:tbl>
                  <a:tblPr>
                    <a:tableStyleId>{5C22544A-7EE6-4342-B048-85BDC9FD1C3A}</a:tableStyleId>
                  </a:tblPr>
                  <a:tblGrid>
                    <a:gridCol w="3203698">
                      <a:extLst>
                        <a:ext uri="{9D8B030D-6E8A-4147-A177-3AD203B41FA5}">
                          <a16:colId xmlns:a16="http://schemas.microsoft.com/office/drawing/2014/main" val="720525297"/>
                        </a:ext>
                      </a:extLst>
                    </a:gridCol>
                    <a:gridCol w="3178766">
                      <a:extLst>
                        <a:ext uri="{9D8B030D-6E8A-4147-A177-3AD203B41FA5}">
                          <a16:colId xmlns:a16="http://schemas.microsoft.com/office/drawing/2014/main" val="2856670513"/>
                        </a:ext>
                      </a:extLst>
                    </a:gridCol>
                  </a:tblGrid>
                  <a:tr h="325663">
                    <a:tc>
                      <a:txBody>
                        <a:bodyPr/>
                        <a:lstStyle/>
                        <a:p>
                          <a:pPr algn="ctr">
                            <a:lnSpc>
                              <a:spcPct val="107000"/>
                            </a:lnSpc>
                            <a:spcBef>
                              <a:spcPts val="600"/>
                            </a:spcBef>
                            <a:spcAft>
                              <a:spcPts val="600"/>
                            </a:spcAft>
                          </a:pPr>
                          <a:r>
                            <a:rPr lang="en-GB" sz="1800" b="1" dirty="0">
                              <a:effectLst/>
                              <a:latin typeface="Arial" panose="020B0604020202020204" pitchFamily="34" charset="0"/>
                              <a:cs typeface="Arial" panose="020B0604020202020204" pitchFamily="34" charset="0"/>
                            </a:rPr>
                            <a:t>Time (</a:t>
                          </a:r>
                          <a14:m>
                            <m:oMath xmlns:m="http://schemas.openxmlformats.org/officeDocument/2006/math">
                              <m:r>
                                <a:rPr lang="en-GB" sz="1800" b="1" i="1" dirty="0" smtClean="0">
                                  <a:effectLst/>
                                  <a:latin typeface="Cambria Math" panose="02040503050406030204" pitchFamily="18" charset="0"/>
                                  <a:cs typeface="Arial" panose="020B0604020202020204" pitchFamily="34" charset="0"/>
                                </a:rPr>
                                <m:t>𝑻</m:t>
                              </m:r>
                            </m:oMath>
                          </a14:m>
                          <a:r>
                            <a:rPr lang="en-GB" sz="1800" b="1" dirty="0">
                              <a:effectLst/>
                              <a:latin typeface="Arial" panose="020B0604020202020204" pitchFamily="34" charset="0"/>
                              <a:cs typeface="Arial" panose="020B0604020202020204" pitchFamily="34" charset="0"/>
                            </a:rPr>
                            <a:t> seconds)</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b="1" dirty="0">
                              <a:effectLst/>
                              <a:latin typeface="Arial" panose="020B0604020202020204" pitchFamily="34" charset="0"/>
                              <a:cs typeface="Arial" panose="020B0604020202020204" pitchFamily="34" charset="0"/>
                            </a:rPr>
                            <a:t>Frequency</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059416"/>
                      </a:ext>
                    </a:extLst>
                  </a:tr>
                  <a:tr h="325663">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800" i="1" dirty="0" smtClean="0">
                                    <a:effectLst/>
                                    <a:latin typeface="Cambria Math" panose="02040503050406030204" pitchFamily="18" charset="0"/>
                                    <a:cs typeface="Arial" panose="020B0604020202020204" pitchFamily="34" charset="0"/>
                                  </a:rPr>
                                  <m:t>10&lt;</m:t>
                                </m:r>
                                <m:r>
                                  <a:rPr lang="en-GB" sz="1800" i="1" dirty="0" smtClean="0">
                                    <a:effectLst/>
                                    <a:latin typeface="Cambria Math" panose="02040503050406030204" pitchFamily="18" charset="0"/>
                                    <a:cs typeface="Arial" panose="020B0604020202020204" pitchFamily="34" charset="0"/>
                                  </a:rPr>
                                  <m:t>𝑇</m:t>
                                </m:r>
                                <m:r>
                                  <a:rPr lang="en-GB" sz="1800" i="1" dirty="0" smtClean="0">
                                    <a:effectLst/>
                                    <a:latin typeface="Cambria Math" panose="02040503050406030204" pitchFamily="18" charset="0"/>
                                    <a:cs typeface="Arial" panose="020B0604020202020204" pitchFamily="34" charset="0"/>
                                  </a:rPr>
                                  <m:t>≤20 </m:t>
                                </m:r>
                              </m:oMath>
                            </m:oMathPara>
                          </a14:m>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4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422302"/>
                      </a:ext>
                    </a:extLst>
                  </a:tr>
                  <a:tr h="325663">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800" i="1" dirty="0" smtClean="0">
                                    <a:effectLst/>
                                    <a:latin typeface="Cambria Math" panose="02040503050406030204" pitchFamily="18" charset="0"/>
                                    <a:cs typeface="Arial" panose="020B0604020202020204" pitchFamily="34" charset="0"/>
                                  </a:rPr>
                                  <m:t>20&lt;</m:t>
                                </m:r>
                                <m:r>
                                  <a:rPr lang="en-GB" sz="1800" i="1" dirty="0" smtClean="0">
                                    <a:effectLst/>
                                    <a:latin typeface="Cambria Math" panose="02040503050406030204" pitchFamily="18" charset="0"/>
                                    <a:cs typeface="Arial" panose="020B0604020202020204" pitchFamily="34" charset="0"/>
                                  </a:rPr>
                                  <m:t>𝑇</m:t>
                                </m:r>
                                <m:r>
                                  <a:rPr lang="en-GB" sz="1800" i="1" dirty="0" smtClean="0">
                                    <a:effectLst/>
                                    <a:latin typeface="Cambria Math" panose="02040503050406030204" pitchFamily="18" charset="0"/>
                                    <a:cs typeface="Arial" panose="020B0604020202020204" pitchFamily="34" charset="0"/>
                                  </a:rPr>
                                  <m:t>≤30 </m:t>
                                </m:r>
                              </m:oMath>
                            </m:oMathPara>
                          </a14:m>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a:effectLst/>
                              <a:latin typeface="Arial" panose="020B0604020202020204" pitchFamily="34" charset="0"/>
                              <a:cs typeface="Arial" panose="020B0604020202020204" pitchFamily="34" charset="0"/>
                            </a:rPr>
                            <a:t>7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7219233"/>
                      </a:ext>
                    </a:extLst>
                  </a:tr>
                  <a:tr h="325663">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800" i="1" dirty="0" smtClean="0">
                                    <a:effectLst/>
                                    <a:latin typeface="Cambria Math" panose="02040503050406030204" pitchFamily="18" charset="0"/>
                                    <a:cs typeface="Arial" panose="020B0604020202020204" pitchFamily="34" charset="0"/>
                                  </a:rPr>
                                  <m:t>30&lt;</m:t>
                                </m:r>
                                <m:r>
                                  <a:rPr lang="en-GB" sz="1800" i="1" dirty="0" smtClean="0">
                                    <a:effectLst/>
                                    <a:latin typeface="Cambria Math" panose="02040503050406030204" pitchFamily="18" charset="0"/>
                                    <a:cs typeface="Arial" panose="020B0604020202020204" pitchFamily="34" charset="0"/>
                                  </a:rPr>
                                  <m:t>𝑇</m:t>
                                </m:r>
                                <m:r>
                                  <a:rPr lang="en-GB" sz="1800" i="1" dirty="0" smtClean="0">
                                    <a:effectLst/>
                                    <a:latin typeface="Cambria Math" panose="02040503050406030204" pitchFamily="18" charset="0"/>
                                    <a:cs typeface="Arial" panose="020B0604020202020204" pitchFamily="34" charset="0"/>
                                  </a:rPr>
                                  <m:t>≤40 </m:t>
                                </m:r>
                              </m:oMath>
                            </m:oMathPara>
                          </a14:m>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13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106831"/>
                      </a:ext>
                    </a:extLst>
                  </a:tr>
                  <a:tr h="325663">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800" i="1" dirty="0" smtClean="0">
                                    <a:effectLst/>
                                    <a:latin typeface="Cambria Math" panose="02040503050406030204" pitchFamily="18" charset="0"/>
                                    <a:cs typeface="Arial" panose="020B0604020202020204" pitchFamily="34" charset="0"/>
                                  </a:rPr>
                                  <m:t>40&lt;</m:t>
                                </m:r>
                                <m:r>
                                  <a:rPr lang="en-GB" sz="1800" i="1" dirty="0" smtClean="0">
                                    <a:effectLst/>
                                    <a:latin typeface="Cambria Math" panose="02040503050406030204" pitchFamily="18" charset="0"/>
                                    <a:cs typeface="Arial" panose="020B0604020202020204" pitchFamily="34" charset="0"/>
                                  </a:rPr>
                                  <m:t>𝑇</m:t>
                                </m:r>
                                <m:r>
                                  <a:rPr lang="en-GB" sz="1800" i="1" dirty="0" smtClean="0">
                                    <a:effectLst/>
                                    <a:latin typeface="Cambria Math" panose="02040503050406030204" pitchFamily="18" charset="0"/>
                                    <a:cs typeface="Arial" panose="020B0604020202020204" pitchFamily="34" charset="0"/>
                                  </a:rPr>
                                  <m:t>≤50 </m:t>
                                </m:r>
                              </m:oMath>
                            </m:oMathPara>
                          </a14:m>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12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196790"/>
                      </a:ext>
                    </a:extLst>
                  </a:tr>
                  <a:tr h="325663">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1800" i="1" dirty="0" smtClean="0">
                                    <a:effectLst/>
                                    <a:latin typeface="Cambria Math" panose="02040503050406030204" pitchFamily="18" charset="0"/>
                                    <a:cs typeface="Arial" panose="020B0604020202020204" pitchFamily="34" charset="0"/>
                                  </a:rPr>
                                  <m:t>50&lt;</m:t>
                                </m:r>
                                <m:r>
                                  <a:rPr lang="en-GB" sz="1800" i="1" dirty="0" smtClean="0">
                                    <a:effectLst/>
                                    <a:latin typeface="Cambria Math" panose="02040503050406030204" pitchFamily="18" charset="0"/>
                                    <a:cs typeface="Arial" panose="020B0604020202020204" pitchFamily="34" charset="0"/>
                                  </a:rPr>
                                  <m:t>𝑇</m:t>
                                </m:r>
                                <m:r>
                                  <a:rPr lang="en-GB" sz="1800" i="1" dirty="0" smtClean="0">
                                    <a:effectLst/>
                                    <a:latin typeface="Cambria Math" panose="02040503050406030204" pitchFamily="18" charset="0"/>
                                    <a:cs typeface="Arial" panose="020B0604020202020204" pitchFamily="34" charset="0"/>
                                  </a:rPr>
                                  <m:t>≤60 </m:t>
                                </m:r>
                              </m:oMath>
                            </m:oMathPara>
                          </a14:m>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4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079454"/>
                      </a:ext>
                    </a:extLst>
                  </a:tr>
                </a:tbl>
              </a:graphicData>
            </a:graphic>
          </p:graphicFrame>
        </mc:Choice>
        <mc:Fallback>
          <p:graphicFrame>
            <p:nvGraphicFramePr>
              <p:cNvPr id="5" name="Table 4">
                <a:extLst>
                  <a:ext uri="{FF2B5EF4-FFF2-40B4-BE49-F238E27FC236}">
                    <a16:creationId xmlns:a16="http://schemas.microsoft.com/office/drawing/2014/main" id="{6E1AC18D-83AD-4B87-B347-2F8EA3C43AA7}"/>
                  </a:ext>
                </a:extLst>
              </p:cNvPr>
              <p:cNvGraphicFramePr>
                <a:graphicFrameLocks noGrp="1"/>
              </p:cNvGraphicFramePr>
              <p:nvPr>
                <p:extLst>
                  <p:ext uri="{D42A27DB-BD31-4B8C-83A1-F6EECF244321}">
                    <p14:modId xmlns:p14="http://schemas.microsoft.com/office/powerpoint/2010/main" val="849704985"/>
                  </p:ext>
                </p:extLst>
              </p:nvPr>
            </p:nvGraphicFramePr>
            <p:xfrm>
              <a:off x="1380768" y="2780928"/>
              <a:ext cx="6382464" cy="1953978"/>
            </p:xfrm>
            <a:graphic>
              <a:graphicData uri="http://schemas.openxmlformats.org/drawingml/2006/table">
                <a:tbl>
                  <a:tblPr>
                    <a:tableStyleId>{5C22544A-7EE6-4342-B048-85BDC9FD1C3A}</a:tableStyleId>
                  </a:tblPr>
                  <a:tblGrid>
                    <a:gridCol w="3203698">
                      <a:extLst>
                        <a:ext uri="{9D8B030D-6E8A-4147-A177-3AD203B41FA5}">
                          <a16:colId xmlns:a16="http://schemas.microsoft.com/office/drawing/2014/main" val="720525297"/>
                        </a:ext>
                      </a:extLst>
                    </a:gridCol>
                    <a:gridCol w="3178766">
                      <a:extLst>
                        <a:ext uri="{9D8B030D-6E8A-4147-A177-3AD203B41FA5}">
                          <a16:colId xmlns:a16="http://schemas.microsoft.com/office/drawing/2014/main" val="2856670513"/>
                        </a:ext>
                      </a:extLst>
                    </a:gridCol>
                  </a:tblGrid>
                  <a:tr h="325663">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0" t="-14815" r="-99620" b="-529630"/>
                          </a:stretch>
                        </a:blipFill>
                      </a:tcPr>
                    </a:tc>
                    <a:tc>
                      <a:txBody>
                        <a:bodyPr/>
                        <a:lstStyle/>
                        <a:p>
                          <a:pPr algn="ctr">
                            <a:lnSpc>
                              <a:spcPct val="107000"/>
                            </a:lnSpc>
                            <a:spcBef>
                              <a:spcPts val="600"/>
                            </a:spcBef>
                            <a:spcAft>
                              <a:spcPts val="600"/>
                            </a:spcAft>
                          </a:pPr>
                          <a:r>
                            <a:rPr lang="en-GB" sz="1800" b="1" dirty="0">
                              <a:effectLst/>
                              <a:latin typeface="Arial" panose="020B0604020202020204" pitchFamily="34" charset="0"/>
                              <a:cs typeface="Arial" panose="020B0604020202020204" pitchFamily="34" charset="0"/>
                            </a:rPr>
                            <a:t>Frequency</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059416"/>
                      </a:ext>
                    </a:extLst>
                  </a:tr>
                  <a:tr h="325663">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0" t="-116981" r="-99620" b="-439623"/>
                          </a:stretch>
                        </a:blip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4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6422302"/>
                      </a:ext>
                    </a:extLst>
                  </a:tr>
                  <a:tr h="325663">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0" t="-212963" r="-99620" b="-331481"/>
                          </a:stretch>
                        </a:blipFill>
                      </a:tcPr>
                    </a:tc>
                    <a:tc>
                      <a:txBody>
                        <a:bodyPr/>
                        <a:lstStyle/>
                        <a:p>
                          <a:pPr algn="ctr">
                            <a:lnSpc>
                              <a:spcPct val="107000"/>
                            </a:lnSpc>
                            <a:spcAft>
                              <a:spcPts val="0"/>
                            </a:spcAft>
                          </a:pPr>
                          <a:r>
                            <a:rPr lang="en-GB" sz="1800">
                              <a:effectLst/>
                              <a:latin typeface="Arial" panose="020B0604020202020204" pitchFamily="34" charset="0"/>
                              <a:cs typeface="Arial" panose="020B0604020202020204" pitchFamily="34" charset="0"/>
                            </a:rPr>
                            <a:t>7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7219233"/>
                      </a:ext>
                    </a:extLst>
                  </a:tr>
                  <a:tr h="325663">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0" t="-318868" r="-99620" b="-237736"/>
                          </a:stretch>
                        </a:blip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13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106831"/>
                      </a:ext>
                    </a:extLst>
                  </a:tr>
                  <a:tr h="325663">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0" t="-411111" r="-99620" b="-133333"/>
                          </a:stretch>
                        </a:blip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12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196790"/>
                      </a:ext>
                    </a:extLst>
                  </a:tr>
                  <a:tr h="325663">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90" t="-520755" r="-99620" b="-35849"/>
                          </a:stretch>
                        </a:blip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4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079454"/>
                      </a:ext>
                    </a:extLst>
                  </a:tr>
                </a:tbl>
              </a:graphicData>
            </a:graphic>
          </p:graphicFrame>
        </mc:Fallback>
      </mc:AlternateContent>
    </p:spTree>
    <p:extLst>
      <p:ext uri="{BB962C8B-B14F-4D97-AF65-F5344CB8AC3E}">
        <p14:creationId xmlns:p14="http://schemas.microsoft.com/office/powerpoint/2010/main" val="405689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104456" cy="457356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table gives some information about the lengths of time, in hours, that some adults watched TV last week. Work out an estimate for the mean length of time.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r>
                          <a:rPr lang="en-GB" sz="2000" b="0" i="1" smtClean="0">
                            <a:latin typeface="Cambria Math" panose="02040503050406030204" pitchFamily="18" charset="0"/>
                            <a:cs typeface="Arial" panose="020B0604020202020204" pitchFamily="34" charset="0"/>
                          </a:rPr>
                          <m:t>𝑥</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𝑔</m:t>
                    </m:r>
                  </m:oMath>
                </a14:m>
                <a:r>
                  <a:rPr lang="en-GB" sz="2000" dirty="0">
                    <a:latin typeface="Arial" panose="020B0604020202020204" pitchFamily="34" charset="0"/>
                    <a:cs typeface="Arial" panose="020B0604020202020204" pitchFamily="34" charset="0"/>
                  </a:rPr>
                  <a:t> is directly proportional to the square root of </a:t>
                </a:r>
                <a14:m>
                  <m:oMath xmlns:m="http://schemas.openxmlformats.org/officeDocument/2006/math">
                    <m:r>
                      <a:rPr lang="en-GB" sz="2000" i="1" dirty="0" smtClean="0">
                        <a:latin typeface="Cambria Math" panose="02040503050406030204" pitchFamily="18" charset="0"/>
                        <a:cs typeface="Arial" panose="020B0604020202020204" pitchFamily="34" charset="0"/>
                      </a:rPr>
                      <m:t>h</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𝑔</m:t>
                    </m:r>
                    <m:r>
                      <a:rPr lang="en-GB" sz="2000" i="1" dirty="0" smtClean="0">
                        <a:latin typeface="Cambria Math" panose="02040503050406030204" pitchFamily="18" charset="0"/>
                        <a:cs typeface="Arial" panose="020B0604020202020204" pitchFamily="34" charset="0"/>
                      </a:rPr>
                      <m:t>=18</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h</m:t>
                    </m:r>
                    <m:r>
                      <a:rPr lang="en-GB" sz="2000" b="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16</m:t>
                    </m:r>
                  </m:oMath>
                </a14:m>
                <a:r>
                  <a:rPr lang="en-GB" sz="2000" dirty="0">
                    <a:latin typeface="Arial" panose="020B0604020202020204" pitchFamily="34" charset="0"/>
                    <a:cs typeface="Arial" panose="020B0604020202020204" pitchFamily="34" charset="0"/>
                  </a:rPr>
                  <a:t>. Find the possible values of </a:t>
                </a:r>
                <a14:m>
                  <m:oMath xmlns:m="http://schemas.openxmlformats.org/officeDocument/2006/math">
                    <m:r>
                      <a:rPr lang="en-GB" sz="2000" i="1" dirty="0" smtClean="0">
                        <a:latin typeface="Cambria Math" panose="02040503050406030204" pitchFamily="18" charset="0"/>
                        <a:cs typeface="Arial" panose="020B0604020202020204" pitchFamily="34" charset="0"/>
                      </a:rPr>
                      <m:t>h</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𝑔</m:t>
                    </m:r>
                    <m:r>
                      <a:rPr lang="en-GB" sz="2000" i="1" dirty="0"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104456" cy="4573560"/>
              </a:xfrm>
              <a:prstGeom prst="rect">
                <a:avLst/>
              </a:prstGeom>
              <a:blipFill>
                <a:blip r:embed="rId2"/>
                <a:stretch>
                  <a:fillRect l="-1335" t="-667" r="-2226" b="-160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a:extLst>
              <a:ext uri="{FF2B5EF4-FFF2-40B4-BE49-F238E27FC236}">
                <a16:creationId xmlns:a16="http://schemas.microsoft.com/office/drawing/2014/main" id="{44F701CB-714A-464F-B527-17187100E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603" y="1173169"/>
            <a:ext cx="4190109" cy="232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632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6061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3.2</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1.2</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8</m:t>
                        </m:r>
                      </m:sup>
                    </m:sSup>
                    <m:r>
                      <a:rPr lang="en-GB" sz="2000" i="1">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Give your answer in standard form. </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a triangle with sides 5 cm, 7 cm and 6.5 cm.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Prove algebraically that the recurring decimal </a:t>
                </a:r>
                <a14:m>
                  <m:oMath xmlns:m="http://schemas.openxmlformats.org/officeDocument/2006/math">
                    <m:r>
                      <a:rPr lang="en-US" sz="2000" i="1" dirty="0">
                        <a:latin typeface="Cambria Math" panose="02040503050406030204" pitchFamily="18" charset="0"/>
                        <a:cs typeface="Arial" panose="020B0604020202020204" pitchFamily="34" charset="0"/>
                      </a:rPr>
                      <m:t>0.</m:t>
                    </m:r>
                    <m:r>
                      <a:rPr lang="en-GB" sz="2000" i="1" dirty="0">
                        <a:latin typeface="Cambria Math" panose="02040503050406030204" pitchFamily="18" charset="0"/>
                        <a:cs typeface="Arial" panose="020B0604020202020204" pitchFamily="34" charset="0"/>
                      </a:rPr>
                      <m:t>4</m:t>
                    </m:r>
                    <m:acc>
                      <m:accPr>
                        <m:chr m:val="̇"/>
                        <m:ctrlPr>
                          <a:rPr lang="en-GB" sz="2000" i="1" dirty="0">
                            <a:latin typeface="Cambria Math" panose="02040503050406030204" pitchFamily="18" charset="0"/>
                            <a:cs typeface="Arial" panose="020B0604020202020204" pitchFamily="34" charset="0"/>
                          </a:rPr>
                        </m:ctrlPr>
                      </m:accPr>
                      <m:e>
                        <m:r>
                          <a:rPr lang="en-GB" sz="2000" i="1" dirty="0">
                            <a:latin typeface="Cambria Math" panose="02040503050406030204" pitchFamily="18" charset="0"/>
                            <a:cs typeface="Arial" panose="020B0604020202020204" pitchFamily="34" charset="0"/>
                          </a:rPr>
                          <m:t>7</m:t>
                        </m:r>
                      </m:e>
                    </m:acc>
                  </m:oMath>
                </a14:m>
                <a:r>
                  <a:rPr lang="en-US" sz="2000" dirty="0">
                    <a:latin typeface="Arial" panose="020B0604020202020204" pitchFamily="34" charset="0"/>
                    <a:cs typeface="Arial" panose="020B0604020202020204" pitchFamily="34" charset="0"/>
                  </a:rPr>
                  <a:t> can be written as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GB" sz="2000" i="1">
                            <a:latin typeface="Cambria Math" panose="02040503050406030204" pitchFamily="18" charset="0"/>
                            <a:cs typeface="Arial" panose="020B0604020202020204" pitchFamily="34" charset="0"/>
                          </a:rPr>
                          <m:t>43</m:t>
                        </m:r>
                      </m:num>
                      <m:den>
                        <m:r>
                          <a:rPr lang="en-GB" sz="2000" i="1">
                            <a:latin typeface="Cambria Math" panose="02040503050406030204" pitchFamily="18" charset="0"/>
                            <a:cs typeface="Arial" panose="020B0604020202020204" pitchFamily="34" charset="0"/>
                          </a:rPr>
                          <m:t>90</m:t>
                        </m:r>
                      </m:den>
                    </m:f>
                  </m:oMath>
                </a14:m>
                <a:r>
                  <a:rPr lang="en-GB" sz="2000" dirty="0">
                    <a:latin typeface="Arial" panose="020B0604020202020204" pitchFamily="34" charset="0"/>
                    <a:cs typeface="Arial" panose="020B0604020202020204" pitchFamily="34" charset="0"/>
                  </a:rPr>
                  <a:t>.</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60610"/>
              </a:xfrm>
              <a:prstGeom prst="rect">
                <a:avLst/>
              </a:prstGeom>
              <a:blipFill>
                <a:blip r:embed="rId2"/>
                <a:stretch>
                  <a:fillRect l="-635" t="-1730" r="-1269" b="-138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4D8820B3-7981-488A-9A59-39BB14F88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7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376163"/>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²+8</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+5</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solve </a:t>
                </a:r>
                <a14:m>
                  <m:oMath xmlns:m="http://schemas.openxmlformats.org/officeDocument/2006/math">
                    <m:sSup>
                      <m:sSupPr>
                        <m:ctrlPr>
                          <a:rPr lang="en-US" sz="2000" i="1" dirty="0" smtClean="0">
                            <a:latin typeface="Cambria Math" panose="02040503050406030204" pitchFamily="18" charset="0"/>
                            <a:cs typeface="Arial" panose="020B0604020202020204" pitchFamily="34" charset="0"/>
                          </a:rPr>
                        </m:ctrlPr>
                      </m:sSupPr>
                      <m:e>
                        <m:r>
                          <a:rPr lang="en-US" sz="2000" i="1" dirty="0" smtClean="0">
                            <a:latin typeface="Cambria Math" panose="02040503050406030204" pitchFamily="18" charset="0"/>
                            <a:cs typeface="Arial" panose="020B0604020202020204" pitchFamily="34" charset="0"/>
                          </a:rPr>
                          <m:t>𝑥</m:t>
                        </m:r>
                      </m:e>
                      <m:sup>
                        <m:r>
                          <a:rPr lang="en-US" sz="2000" i="1" dirty="0" smtClean="0">
                            <a:latin typeface="Cambria Math" panose="02040503050406030204" pitchFamily="18" charset="0"/>
                            <a:cs typeface="Arial" panose="020B0604020202020204" pitchFamily="34" charset="0"/>
                          </a:rPr>
                          <m:t>2</m:t>
                        </m:r>
                      </m:sup>
                    </m:sSup>
                    <m:r>
                      <a:rPr lang="en-US" sz="2000" i="1" dirty="0" smtClean="0">
                        <a:latin typeface="Cambria Math" panose="02040503050406030204" pitchFamily="18" charset="0"/>
                        <a:cs typeface="Arial" panose="020B0604020202020204" pitchFamily="34" charset="0"/>
                      </a:rPr>
                      <m:t>+8</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+5=0</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some red counters and some blue counters in a bag. The ratio of red counters to blue counters is 4 : 1. Two counters are removed at random. The probability that both the counters taken are red 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22</m:t>
                        </m:r>
                      </m:num>
                      <m:den>
                        <m:r>
                          <a:rPr lang="en-GB" sz="2000" b="0" i="1" smtClean="0">
                            <a:latin typeface="Cambria Math" panose="02040503050406030204" pitchFamily="18" charset="0"/>
                            <a:cs typeface="Arial" panose="020B0604020202020204" pitchFamily="34" charset="0"/>
                          </a:rPr>
                          <m:t>35</m:t>
                        </m:r>
                      </m:den>
                    </m:f>
                  </m:oMath>
                </a14:m>
                <a:r>
                  <a:rPr lang="en-US" sz="2000" dirty="0">
                    <a:latin typeface="Arial" panose="020B0604020202020204" pitchFamily="34" charset="0"/>
                    <a:cs typeface="Arial" panose="020B0604020202020204" pitchFamily="34" charset="0"/>
                  </a:rPr>
                  <a:t>. Work how many blue counters are in the bag. </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376163"/>
              </a:xfrm>
              <a:prstGeom prst="rect">
                <a:avLst/>
              </a:prstGeom>
              <a:blipFill>
                <a:blip r:embed="rId2"/>
                <a:stretch>
                  <a:fillRect l="-635" t="-1282" b="-76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6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73CB9E9-AB2A-417E-A001-DFF5E35EEEF9}"/>
                  </a:ext>
                </a:extLst>
              </p:cNvPr>
              <p:cNvSpPr txBox="1"/>
              <p:nvPr/>
            </p:nvSpPr>
            <p:spPr>
              <a:xfrm>
                <a:off x="251520" y="1156682"/>
                <a:ext cx="8640960" cy="210621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Using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+1</m:t>
                        </m:r>
                      </m:sub>
                    </m:sSub>
                    <m:r>
                      <a:rPr lang="en-GB" sz="2000" b="0" i="1" smtClean="0">
                        <a:latin typeface="Cambria Math" panose="02040503050406030204" pitchFamily="18" charset="0"/>
                        <a:cs typeface="Arial" panose="020B0604020202020204" pitchFamily="34" charset="0"/>
                      </a:rPr>
                      <m:t>=3+</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9</m:t>
                        </m:r>
                      </m:num>
                      <m:den>
                        <m:sSup>
                          <m:sSupPr>
                            <m:ctrlPr>
                              <a:rPr lang="en-GB" sz="2000" b="0" i="1" smtClean="0">
                                <a:latin typeface="Cambria Math" panose="02040503050406030204" pitchFamily="18" charset="0"/>
                                <a:cs typeface="Arial" panose="020B0604020202020204" pitchFamily="34" charset="0"/>
                              </a:rPr>
                            </m:ctrlPr>
                          </m:sSupPr>
                          <m:e>
                            <m:sSub>
                              <m:sSubPr>
                                <m:ctrlPr>
                                  <a:rPr lang="en-GB" sz="2000" b="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𝑛</m:t>
                                </m:r>
                              </m:sub>
                            </m:sSub>
                          </m:e>
                          <m:sup>
                            <m:r>
                              <a:rPr lang="en-GB" sz="2000" b="0" i="1" smtClean="0">
                                <a:latin typeface="Cambria Math" panose="02040503050406030204" pitchFamily="18" charset="0"/>
                                <a:cs typeface="Arial" panose="020B0604020202020204" pitchFamily="34" charset="0"/>
                              </a:rPr>
                              <m:t>2</m:t>
                            </m:r>
                          </m:sup>
                        </m:sSup>
                      </m:den>
                    </m:f>
                  </m:oMath>
                </a14:m>
                <a:r>
                  <a:rPr lang="en-GB" sz="2000" dirty="0">
                    <a:latin typeface="Arial" panose="020B0604020202020204" pitchFamily="34" charset="0"/>
                    <a:cs typeface="Arial" panose="020B0604020202020204" pitchFamily="34" charset="0"/>
                  </a:rPr>
                  <a:t> with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0</m:t>
                        </m:r>
                      </m:sub>
                    </m:sSub>
                    <m:r>
                      <a:rPr lang="en-GB" sz="2000" b="0" i="1" smtClean="0">
                        <a:latin typeface="Cambria Math" panose="02040503050406030204" pitchFamily="18" charset="0"/>
                        <a:cs typeface="Arial" panose="020B0604020202020204" pitchFamily="34" charset="0"/>
                      </a:rPr>
                      <m:t>=0</m:t>
                    </m:r>
                  </m:oMath>
                </a14:m>
                <a:r>
                  <a:rPr lang="en-GB" sz="2000" dirty="0">
                    <a:latin typeface="Arial" panose="020B0604020202020204" pitchFamily="34" charset="0"/>
                    <a:cs typeface="Arial" panose="020B0604020202020204" pitchFamily="34" charset="0"/>
                  </a:rPr>
                  <a:t>, find the values of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1</m:t>
                        </m:r>
                      </m:sub>
                    </m:sSub>
                  </m:oMath>
                </a14:m>
                <a:r>
                  <a:rPr lang="en-GB" sz="2000" dirty="0">
                    <a:latin typeface="Arial" panose="020B0604020202020204" pitchFamily="34" charset="0"/>
                    <a:cs typeface="Arial" panose="020B0604020202020204" pitchFamily="34" charset="0"/>
                  </a:rPr>
                  <a:t>, </a:t>
                </a:r>
                <a14:m>
                  <m:oMath xmlns:m="http://schemas.openxmlformats.org/officeDocument/2006/math">
                    <m:sSub>
                      <m:sSubPr>
                        <m:ctrlPr>
                          <a:rPr lang="en-GB" sz="2000" i="1">
                            <a:latin typeface="Cambria Math" panose="02040503050406030204" pitchFamily="18" charset="0"/>
                            <a:cs typeface="Arial" panose="020B0604020202020204" pitchFamily="34" charset="0"/>
                          </a:rPr>
                        </m:ctrlPr>
                      </m:sSubPr>
                      <m:e>
                        <m:r>
                          <a:rPr lang="en-GB" sz="2000" i="1">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2</m:t>
                        </m:r>
                      </m:sub>
                    </m:sSub>
                  </m:oMath>
                </a14:m>
                <a:r>
                  <a:rPr lang="en-GB" sz="2000" dirty="0">
                    <a:latin typeface="Arial" panose="020B0604020202020204" pitchFamily="34" charset="0"/>
                    <a:cs typeface="Arial" panose="020B0604020202020204" pitchFamily="34" charset="0"/>
                  </a:rPr>
                  <a:t> and </a:t>
                </a:r>
                <a14:m>
                  <m:oMath xmlns:m="http://schemas.openxmlformats.org/officeDocument/2006/math">
                    <m:sSub>
                      <m:sSubPr>
                        <m:ctrlPr>
                          <a:rPr lang="en-GB" sz="2000" i="1">
                            <a:latin typeface="Cambria Math" panose="02040503050406030204" pitchFamily="18" charset="0"/>
                            <a:cs typeface="Arial" panose="020B0604020202020204" pitchFamily="34" charset="0"/>
                          </a:rPr>
                        </m:ctrlPr>
                      </m:sSubPr>
                      <m:e>
                        <m:r>
                          <a:rPr lang="en-GB" sz="2000" i="1">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3</m:t>
                        </m:r>
                      </m:sub>
                    </m:sSub>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Carolyn has 20 biscuits in a tin. She has 12 plain biscuits, 5 chocolate biscuits and 3 ginger biscuits. Carolyn takes at random two biscuits from the tin. Work out the probability that the two biscuits were not the same type. (</a:t>
                </a:r>
                <a:r>
                  <a:rPr lang="en-GB" sz="2000" b="1" dirty="0">
                    <a:latin typeface="Arial" panose="020B0604020202020204" pitchFamily="34" charset="0"/>
                    <a:cs typeface="Arial" panose="020B0604020202020204" pitchFamily="34" charset="0"/>
                  </a:rPr>
                  <a:t>Hint:</a:t>
                </a:r>
                <a:r>
                  <a:rPr lang="en-GB" sz="2000" dirty="0">
                    <a:latin typeface="Arial" panose="020B0604020202020204" pitchFamily="34" charset="0"/>
                    <a:cs typeface="Arial" panose="020B0604020202020204" pitchFamily="34" charset="0"/>
                  </a:rPr>
                  <a:t> draw a tree diagram)</a:t>
                </a:r>
              </a:p>
            </p:txBody>
          </p:sp>
        </mc:Choice>
        <mc:Fallback>
          <p:sp>
            <p:nvSpPr>
              <p:cNvPr id="6" name="TextBox 5">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106218"/>
              </a:xfrm>
              <a:prstGeom prst="rect">
                <a:avLst/>
              </a:prstGeom>
              <a:blipFill>
                <a:blip r:embed="rId3"/>
                <a:stretch>
                  <a:fillRect l="-635" b="-4638"/>
                </a:stretch>
              </a:blipFill>
            </p:spPr>
            <p:txBody>
              <a:bodyPr/>
              <a:lstStyle/>
              <a:p>
                <a:r>
                  <a:rPr lang="en-GB">
                    <a:noFill/>
                  </a:rPr>
                  <a:t> </a:t>
                </a:r>
              </a:p>
            </p:txBody>
          </p:sp>
        </mc:Fallback>
      </mc:AlternateContent>
    </p:spTree>
    <p:extLst>
      <p:ext uri="{BB962C8B-B14F-4D97-AF65-F5344CB8AC3E}">
        <p14:creationId xmlns:p14="http://schemas.microsoft.com/office/powerpoint/2010/main" val="231310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1566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𝑥</m:t>
                        </m:r>
                      </m:e>
                      <m:sup>
                        <m:r>
                          <a:rPr lang="en-GB" sz="2000" i="1">
                            <a:latin typeface="Cambria Math" panose="02040503050406030204" pitchFamily="18" charset="0"/>
                            <a:cs typeface="Arial" panose="020B0604020202020204" pitchFamily="34" charset="0"/>
                          </a:rPr>
                          <m:t>2</m:t>
                        </m:r>
                      </m:sup>
                    </m:sSup>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6</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−22=0</m:t>
                    </m:r>
                  </m:oMath>
                </a14:m>
                <a:r>
                  <a:rPr lang="en-GB" sz="2000" dirty="0">
                    <a:latin typeface="Arial" panose="020B0604020202020204" pitchFamily="34" charset="0"/>
                    <a:cs typeface="Arial" panose="020B0604020202020204" pitchFamily="34" charset="0"/>
                  </a:rPr>
                  <a:t>. Give your answers correct to 1 decimal place.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3 significant figures.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15663"/>
              </a:xfrm>
              <a:prstGeom prst="rect">
                <a:avLst/>
              </a:prstGeom>
              <a:blipFill>
                <a:blip r:embed="rId2"/>
                <a:stretch>
                  <a:fillRect l="-635" t="-3012" b="-1084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E38D619A-8F3C-4784-8D59-5EE5CA064FC5}"/>
              </a:ext>
            </a:extLst>
          </p:cNvPr>
          <p:cNvSpPr/>
          <p:nvPr/>
        </p:nvSpPr>
        <p:spPr>
          <a:xfrm rot="772821">
            <a:off x="1447085" y="2547366"/>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B6E4F48E-390A-4540-B468-CA8C87980F7D}"/>
              </a:ext>
            </a:extLst>
          </p:cNvPr>
          <p:cNvSpPr/>
          <p:nvPr/>
        </p:nvSpPr>
        <p:spPr>
          <a:xfrm>
            <a:off x="2680838" y="2074785"/>
            <a:ext cx="936104" cy="936104"/>
          </a:xfrm>
          <a:prstGeom prst="arc">
            <a:avLst>
              <a:gd name="adj1" fmla="val 3310599"/>
              <a:gd name="adj2" fmla="val 85429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9D7CA58-44EA-4917-9FC0-940AE3F86016}"/>
                  </a:ext>
                </a:extLst>
              </p:cNvPr>
              <p:cNvSpPr txBox="1"/>
              <p:nvPr/>
            </p:nvSpPr>
            <p:spPr>
              <a:xfrm>
                <a:off x="2771801" y="301088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Cambria Math" panose="02040503050406030204" pitchFamily="18" charset="0"/>
                        </a:rPr>
                        <m:t>9</m:t>
                      </m:r>
                      <m:r>
                        <a:rPr lang="en-GB" b="0" i="1" dirty="0" smtClean="0">
                          <a:latin typeface="Cambria Math" panose="02040503050406030204" pitchFamily="18" charset="0"/>
                          <a:ea typeface="Cambria Math" panose="02040503050406030204" pitchFamily="18" charset="0"/>
                        </a:rPr>
                        <m:t>5°</m:t>
                      </m:r>
                    </m:oMath>
                  </m:oMathPara>
                </a14:m>
                <a:endParaRPr lang="en-GB" dirty="0"/>
              </a:p>
            </p:txBody>
          </p:sp>
        </mc:Choice>
        <mc:Fallback xmlns="">
          <p:sp>
            <p:nvSpPr>
              <p:cNvPr id="7" name="TextBox 6">
                <a:extLst>
                  <a:ext uri="{FF2B5EF4-FFF2-40B4-BE49-F238E27FC236}">
                    <a16:creationId xmlns:a16="http://schemas.microsoft.com/office/drawing/2014/main" id="{F9D7CA58-44EA-4917-9FC0-940AE3F86016}"/>
                  </a:ext>
                </a:extLst>
              </p:cNvPr>
              <p:cNvSpPr txBox="1">
                <a:spLocks noRot="1" noChangeAspect="1" noMove="1" noResize="1" noEditPoints="1" noAdjustHandles="1" noChangeArrowheads="1" noChangeShapeType="1" noTextEdit="1"/>
              </p:cNvSpPr>
              <p:nvPr/>
            </p:nvSpPr>
            <p:spPr>
              <a:xfrm>
                <a:off x="2771801" y="3010889"/>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6181CB4-7216-435A-A725-D585104B156C}"/>
                  </a:ext>
                </a:extLst>
              </p:cNvPr>
              <p:cNvSpPr txBox="1"/>
              <p:nvPr/>
            </p:nvSpPr>
            <p:spPr>
              <a:xfrm>
                <a:off x="1475657" y="2973366"/>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5</m:t>
                      </m:r>
                      <m:r>
                        <a:rPr lang="en-GB" b="0" i="1" dirty="0" smtClean="0">
                          <a:latin typeface="Cambria Math" panose="02040503050406030204" pitchFamily="18" charset="0"/>
                        </a:rPr>
                        <m:t>.4 </m:t>
                      </m:r>
                      <m:r>
                        <m:rPr>
                          <m:sty m:val="p"/>
                        </m:rPr>
                        <a:rPr lang="en-GB" b="0" i="0" dirty="0" smtClean="0">
                          <a:latin typeface="Cambria Math" panose="02040503050406030204" pitchFamily="18" charset="0"/>
                        </a:rPr>
                        <m:t>cm</m:t>
                      </m:r>
                    </m:oMath>
                  </m:oMathPara>
                </a14:m>
                <a:endParaRPr lang="en-GB" dirty="0"/>
              </a:p>
            </p:txBody>
          </p:sp>
        </mc:Choice>
        <mc:Fallback xmlns="">
          <p:sp>
            <p:nvSpPr>
              <p:cNvPr id="8" name="TextBox 7">
                <a:extLst>
                  <a:ext uri="{FF2B5EF4-FFF2-40B4-BE49-F238E27FC236}">
                    <a16:creationId xmlns:a16="http://schemas.microsoft.com/office/drawing/2014/main" id="{66181CB4-7216-435A-A725-D585104B156C}"/>
                  </a:ext>
                </a:extLst>
              </p:cNvPr>
              <p:cNvSpPr txBox="1">
                <a:spLocks noRot="1" noChangeAspect="1" noMove="1" noResize="1" noEditPoints="1" noAdjustHandles="1" noChangeArrowheads="1" noChangeShapeType="1" noTextEdit="1"/>
              </p:cNvSpPr>
              <p:nvPr/>
            </p:nvSpPr>
            <p:spPr>
              <a:xfrm>
                <a:off x="1475657" y="2973366"/>
                <a:ext cx="523290" cy="377852"/>
              </a:xfrm>
              <a:prstGeom prst="rect">
                <a:avLst/>
              </a:prstGeom>
              <a:blipFill>
                <a:blip r:embed="rId5"/>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6A33D7-EBA8-4450-8F1C-F8B80B42831F}"/>
                  </a:ext>
                </a:extLst>
              </p:cNvPr>
              <p:cNvSpPr txBox="1"/>
              <p:nvPr/>
            </p:nvSpPr>
            <p:spPr>
              <a:xfrm>
                <a:off x="2477257" y="4631768"/>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6.7 </m:t>
                      </m:r>
                      <m:r>
                        <m:rPr>
                          <m:sty m:val="p"/>
                        </m:rPr>
                        <a:rPr lang="en-GB" b="0" i="0" dirty="0" smtClean="0">
                          <a:latin typeface="Cambria Math" panose="02040503050406030204" pitchFamily="18" charset="0"/>
                        </a:rPr>
                        <m:t>cm</m:t>
                      </m:r>
                    </m:oMath>
                  </m:oMathPara>
                </a14:m>
                <a:endParaRPr lang="en-GB" dirty="0"/>
              </a:p>
            </p:txBody>
          </p:sp>
        </mc:Choice>
        <mc:Fallback xmlns="">
          <p:sp>
            <p:nvSpPr>
              <p:cNvPr id="9" name="TextBox 8">
                <a:extLst>
                  <a:ext uri="{FF2B5EF4-FFF2-40B4-BE49-F238E27FC236}">
                    <a16:creationId xmlns:a16="http://schemas.microsoft.com/office/drawing/2014/main" id="{0C6A33D7-EBA8-4450-8F1C-F8B80B42831F}"/>
                  </a:ext>
                </a:extLst>
              </p:cNvPr>
              <p:cNvSpPr txBox="1">
                <a:spLocks noRot="1" noChangeAspect="1" noMove="1" noResize="1" noEditPoints="1" noAdjustHandles="1" noChangeArrowheads="1" noChangeShapeType="1" noTextEdit="1"/>
              </p:cNvSpPr>
              <p:nvPr/>
            </p:nvSpPr>
            <p:spPr>
              <a:xfrm>
                <a:off x="2477257" y="4631768"/>
                <a:ext cx="523290" cy="377852"/>
              </a:xfrm>
              <a:prstGeom prst="rect">
                <a:avLst/>
              </a:prstGeom>
              <a:blipFill>
                <a:blip r:embed="rId6"/>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55B4E2-782E-45D4-8AA4-ED62DAA83C01}"/>
                  </a:ext>
                </a:extLst>
              </p:cNvPr>
              <p:cNvSpPr txBox="1"/>
              <p:nvPr/>
            </p:nvSpPr>
            <p:spPr>
              <a:xfrm>
                <a:off x="3852271" y="4349291"/>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0" name="TextBox 9">
                <a:extLst>
                  <a:ext uri="{FF2B5EF4-FFF2-40B4-BE49-F238E27FC236}">
                    <a16:creationId xmlns:a16="http://schemas.microsoft.com/office/drawing/2014/main" id="{BB55B4E2-782E-45D4-8AA4-ED62DAA83C01}"/>
                  </a:ext>
                </a:extLst>
              </p:cNvPr>
              <p:cNvSpPr txBox="1">
                <a:spLocks noRot="1" noChangeAspect="1" noMove="1" noResize="1" noEditPoints="1" noAdjustHandles="1" noChangeArrowheads="1" noChangeShapeType="1" noTextEdit="1"/>
              </p:cNvSpPr>
              <p:nvPr/>
            </p:nvSpPr>
            <p:spPr>
              <a:xfrm>
                <a:off x="3852271" y="4349291"/>
                <a:ext cx="523290" cy="377852"/>
              </a:xfrm>
              <a:prstGeom prst="rect">
                <a:avLst/>
              </a:prstGeom>
              <a:blipFill>
                <a:blip r:embed="rId7"/>
                <a:stretch>
                  <a:fillRect/>
                </a:stretch>
              </a:blipFill>
            </p:spPr>
            <p:txBody>
              <a:bodyPr/>
              <a:lstStyle/>
              <a:p>
                <a:r>
                  <a:rPr lang="en-GB">
                    <a:noFill/>
                  </a:rPr>
                  <a:t> </a:t>
                </a:r>
              </a:p>
            </p:txBody>
          </p:sp>
        </mc:Fallback>
      </mc:AlternateContent>
      <p:sp>
        <p:nvSpPr>
          <p:cNvPr id="11" name="Arc 10">
            <a:extLst>
              <a:ext uri="{FF2B5EF4-FFF2-40B4-BE49-F238E27FC236}">
                <a16:creationId xmlns:a16="http://schemas.microsoft.com/office/drawing/2014/main" id="{C681DC0F-ECE1-4A13-844B-2CDCE6198926}"/>
              </a:ext>
            </a:extLst>
          </p:cNvPr>
          <p:cNvSpPr/>
          <p:nvPr/>
        </p:nvSpPr>
        <p:spPr>
          <a:xfrm>
            <a:off x="4206375" y="4450368"/>
            <a:ext cx="936104" cy="936104"/>
          </a:xfrm>
          <a:prstGeom prst="arc">
            <a:avLst>
              <a:gd name="adj1" fmla="val 10976586"/>
              <a:gd name="adj2" fmla="val 14418111"/>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5479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7992888" cy="132343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r>
                      <a:rPr lang="en-GB" sz="2000" b="0" i="0" smtClean="0">
                        <a:latin typeface="Cambria Math" panose="02040503050406030204" pitchFamily="18" charset="0"/>
                        <a:cs typeface="Arial" panose="020B0604020202020204" pitchFamily="34" charset="0"/>
                      </a:rPr>
                      <m:t>2</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the second function following the transformation.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7992888" cy="1323439"/>
              </a:xfrm>
              <a:prstGeom prst="rect">
                <a:avLst/>
              </a:prstGeom>
              <a:blipFill>
                <a:blip r:embed="rId2"/>
                <a:stretch>
                  <a:fillRect l="-686" t="-230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5F7A861C-70AA-4A18-902C-D3DC8879A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EB901B-4217-4A92-B4D7-13C4122897B3}"/>
              </a:ext>
            </a:extLst>
          </p:cNvPr>
          <p:cNvPicPr>
            <a:picLocks noChangeAspect="1"/>
          </p:cNvPicPr>
          <p:nvPr/>
        </p:nvPicPr>
        <p:blipFill>
          <a:blip r:embed="rId5"/>
          <a:stretch>
            <a:fillRect/>
          </a:stretch>
        </p:blipFill>
        <p:spPr>
          <a:xfrm>
            <a:off x="1115616" y="2579338"/>
            <a:ext cx="6109640" cy="2838677"/>
          </a:xfrm>
          <a:prstGeom prst="rect">
            <a:avLst/>
          </a:prstGeom>
        </p:spPr>
      </p:pic>
    </p:spTree>
    <p:extLst>
      <p:ext uri="{BB962C8B-B14F-4D97-AF65-F5344CB8AC3E}">
        <p14:creationId xmlns:p14="http://schemas.microsoft.com/office/powerpoint/2010/main" val="1925401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On a coordinate grid, shade the region that satisfies all three of these inequalities: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&gt;–4</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&lt;2</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&lt;2</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area of the triangle.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2631B6-281C-4A8B-BF5B-39FFB33EA989}"/>
              </a:ext>
            </a:extLst>
          </p:cNvPr>
          <p:cNvPicPr>
            <a:picLocks noChangeAspect="1"/>
          </p:cNvPicPr>
          <p:nvPr/>
        </p:nvPicPr>
        <p:blipFill>
          <a:blip r:embed="rId4"/>
          <a:stretch>
            <a:fillRect/>
          </a:stretch>
        </p:blipFill>
        <p:spPr>
          <a:xfrm>
            <a:off x="2432668" y="3789040"/>
            <a:ext cx="4278663" cy="1992436"/>
          </a:xfrm>
          <a:prstGeom prst="rect">
            <a:avLst/>
          </a:prstGeom>
        </p:spPr>
      </p:pic>
    </p:spTree>
    <p:extLst>
      <p:ext uri="{BB962C8B-B14F-4D97-AF65-F5344CB8AC3E}">
        <p14:creationId xmlns:p14="http://schemas.microsoft.com/office/powerpoint/2010/main" val="353558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569628686"/>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Spring Term</a:t>
            </a:r>
          </a:p>
        </p:txBody>
      </p:sp>
    </p:spTree>
    <p:extLst>
      <p:ext uri="{BB962C8B-B14F-4D97-AF65-F5344CB8AC3E}">
        <p14:creationId xmlns:p14="http://schemas.microsoft.com/office/powerpoint/2010/main" val="388434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4320480"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radius 10 cm. The arc length of the sector is 15 cm. Calculate the area of the sector.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solid hemisphere of radius 8 cm. Work out the total surface area of the hemisphere. Give your answer correct to 3 significant figures</a:t>
                </a:r>
              </a:p>
            </p:txBody>
          </p:sp>
        </mc:Choice>
        <mc:Fallback>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320480" cy="3785652"/>
              </a:xfrm>
              <a:prstGeom prst="rect">
                <a:avLst/>
              </a:prstGeom>
              <a:blipFill>
                <a:blip r:embed="rId3"/>
                <a:stretch>
                  <a:fillRect l="-1269" t="-805" r="-3103" b="-2093"/>
                </a:stretch>
              </a:blipFill>
            </p:spPr>
            <p:txBody>
              <a:bodyPr/>
              <a:lstStyle/>
              <a:p>
                <a:r>
                  <a:rPr lang="en-GB">
                    <a:noFill/>
                  </a:rPr>
                  <a:t> </a:t>
                </a:r>
              </a:p>
            </p:txBody>
          </p:sp>
        </mc:Fallback>
      </mc:AlternateContent>
      <p:sp>
        <p:nvSpPr>
          <p:cNvPr id="2" name="Partial Circle 1">
            <a:extLst>
              <a:ext uri="{FF2B5EF4-FFF2-40B4-BE49-F238E27FC236}">
                <a16:creationId xmlns:a16="http://schemas.microsoft.com/office/drawing/2014/main" id="{1AF8DAB9-F7D7-4ADF-AD94-AE02990A685F}"/>
              </a:ext>
            </a:extLst>
          </p:cNvPr>
          <p:cNvSpPr/>
          <p:nvPr/>
        </p:nvSpPr>
        <p:spPr>
          <a:xfrm>
            <a:off x="3720479" y="1524854"/>
            <a:ext cx="4176464" cy="4176464"/>
          </a:xfrm>
          <a:prstGeom prst="pie">
            <a:avLst>
              <a:gd name="adj1" fmla="val 16694954"/>
              <a:gd name="adj2" fmla="val 2121298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6" name="TextBox 5">
            <a:extLst>
              <a:ext uri="{FF2B5EF4-FFF2-40B4-BE49-F238E27FC236}">
                <a16:creationId xmlns:a16="http://schemas.microsoft.com/office/drawing/2014/main" id="{20FBB91F-9127-4344-B393-C6365A7D4558}"/>
              </a:ext>
            </a:extLst>
          </p:cNvPr>
          <p:cNvSpPr txBox="1"/>
          <p:nvPr/>
        </p:nvSpPr>
        <p:spPr>
          <a:xfrm>
            <a:off x="5082343" y="2218511"/>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10 cm</a:t>
            </a:r>
          </a:p>
        </p:txBody>
      </p:sp>
      <p:sp>
        <p:nvSpPr>
          <p:cNvPr id="7" name="TextBox 6">
            <a:extLst>
              <a:ext uri="{FF2B5EF4-FFF2-40B4-BE49-F238E27FC236}">
                <a16:creationId xmlns:a16="http://schemas.microsoft.com/office/drawing/2014/main" id="{9DED1A10-EE14-4F4F-ABB7-F10A02D82119}"/>
              </a:ext>
            </a:extLst>
          </p:cNvPr>
          <p:cNvSpPr txBox="1"/>
          <p:nvPr/>
        </p:nvSpPr>
        <p:spPr>
          <a:xfrm>
            <a:off x="6588224" y="3501008"/>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10 cm</a:t>
            </a:r>
          </a:p>
        </p:txBody>
      </p:sp>
      <p:sp>
        <p:nvSpPr>
          <p:cNvPr id="8" name="TextBox 7">
            <a:extLst>
              <a:ext uri="{FF2B5EF4-FFF2-40B4-BE49-F238E27FC236}">
                <a16:creationId xmlns:a16="http://schemas.microsoft.com/office/drawing/2014/main" id="{E9FE18DD-7150-4B14-8C8D-60E7E5144CDA}"/>
              </a:ext>
            </a:extLst>
          </p:cNvPr>
          <p:cNvSpPr txBox="1"/>
          <p:nvPr/>
        </p:nvSpPr>
        <p:spPr>
          <a:xfrm>
            <a:off x="7380312" y="1958933"/>
            <a:ext cx="86409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15 cm</a:t>
            </a:r>
          </a:p>
        </p:txBody>
      </p:sp>
      <p:pic>
        <p:nvPicPr>
          <p:cNvPr id="9" name="Picture 8">
            <a:extLst>
              <a:ext uri="{FF2B5EF4-FFF2-40B4-BE49-F238E27FC236}">
                <a16:creationId xmlns:a16="http://schemas.microsoft.com/office/drawing/2014/main" id="{F46B7C70-C097-44C5-A112-2D3DE23A487C}"/>
              </a:ext>
            </a:extLst>
          </p:cNvPr>
          <p:cNvPicPr>
            <a:picLocks noChangeAspect="1"/>
          </p:cNvPicPr>
          <p:nvPr/>
        </p:nvPicPr>
        <p:blipFill>
          <a:blip r:embed="rId4"/>
          <a:stretch>
            <a:fillRect/>
          </a:stretch>
        </p:blipFill>
        <p:spPr>
          <a:xfrm>
            <a:off x="4572000" y="4304419"/>
            <a:ext cx="3136956" cy="1905071"/>
          </a:xfrm>
          <a:prstGeom prst="rect">
            <a:avLst/>
          </a:prstGeom>
        </p:spPr>
      </p:pic>
    </p:spTree>
    <p:extLst>
      <p:ext uri="{BB962C8B-B14F-4D97-AF65-F5344CB8AC3E}">
        <p14:creationId xmlns:p14="http://schemas.microsoft.com/office/powerpoint/2010/main" val="4012462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679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Expand and simplify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r>
                          <a:rPr lang="en-GB" sz="2000" b="0" i="1" smtClean="0">
                            <a:latin typeface="Cambria Math" panose="02040503050406030204" pitchFamily="18" charset="0"/>
                            <a:cs typeface="Arial" panose="020B0604020202020204" pitchFamily="34" charset="0"/>
                          </a:rPr>
                          <m:t>)</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m:t>
                        </m:r>
                        <m:rad>
                          <m:radPr>
                            <m:degHide m:val="on"/>
                            <m:ctrlPr>
                              <a:rPr lang="en-GB" sz="2000" i="1">
                                <a:latin typeface="Cambria Math" panose="02040503050406030204" pitchFamily="18" charset="0"/>
                                <a:cs typeface="Arial" panose="020B0604020202020204" pitchFamily="34" charset="0"/>
                              </a:rPr>
                            </m:ctrlPr>
                          </m:radPr>
                          <m:deg/>
                          <m:e>
                            <m:r>
                              <a:rPr lang="en-GB" sz="2000" i="1">
                                <a:latin typeface="Cambria Math" panose="02040503050406030204" pitchFamily="18" charset="0"/>
                                <a:cs typeface="Arial" panose="020B0604020202020204" pitchFamily="34" charset="0"/>
                              </a:rPr>
                              <m:t>3</m:t>
                            </m:r>
                          </m:e>
                        </m:rad>
                        <m:r>
                          <a:rPr lang="en-GB" sz="2000" i="1">
                            <a:latin typeface="Cambria Math" panose="02040503050406030204" pitchFamily="18" charset="0"/>
                            <a:cs typeface="Arial" panose="020B0604020202020204" pitchFamily="34" charset="0"/>
                          </a:rPr>
                          <m:t>)</m:t>
                        </m:r>
                      </m:e>
                      <m:sup>
                        <m:r>
                          <a:rPr lang="en-GB" sz="2000" i="1">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i="1" dirty="0" smtClean="0">
                        <a:latin typeface="Cambria Math" panose="02040503050406030204" pitchFamily="18" charset="0"/>
                        <a:cs typeface="Arial" panose="020B0604020202020204" pitchFamily="34" charset="0"/>
                      </a:rPr>
                      <m:t>𝑎</m:t>
                    </m:r>
                  </m:oMath>
                </a14:m>
                <a:r>
                  <a:rPr lang="en-GB" sz="2000" dirty="0">
                    <a:latin typeface="Arial" panose="020B0604020202020204" pitchFamily="34" charset="0"/>
                    <a:cs typeface="Arial" panose="020B0604020202020204" pitchFamily="34" charset="0"/>
                  </a:rPr>
                  <a:t> the subject of the formula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𝑣</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𝑢</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𝑎𝑠</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table gives information about the weights of 60 parcels. Draw a box plot for this information.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67975"/>
              </a:xfrm>
              <a:prstGeom prst="rect">
                <a:avLst/>
              </a:prstGeom>
              <a:blipFill>
                <a:blip r:embed="rId2"/>
                <a:stretch>
                  <a:fillRect l="-635" t="-310" b="-464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a:extLst>
              <a:ext uri="{FF2B5EF4-FFF2-40B4-BE49-F238E27FC236}">
                <a16:creationId xmlns:a16="http://schemas.microsoft.com/office/drawing/2014/main" id="{9632DDB7-0501-40CF-A887-E9D03F6C3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461" y="3460331"/>
            <a:ext cx="3127077" cy="228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032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𝑥</m:t>
                        </m:r>
                      </m:e>
                      <m:sup>
                        <m:r>
                          <a:rPr lang="en-GB" sz="2000" i="1">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−4</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−12</m:t>
                    </m:r>
                  </m:oMath>
                </a14:m>
                <a:r>
                  <a:rPr lang="en-US" sz="2000" dirty="0">
                    <a:latin typeface="Arial" panose="020B0604020202020204" pitchFamily="34" charset="0"/>
                    <a:cs typeface="Arial" panose="020B0604020202020204" pitchFamily="34" charset="0"/>
                  </a:rPr>
                  <a:t> and hence identify its turning point.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B, C and D are points on the circumference of a circle, centre O. ABE and ADF are tangents to the circle. Angle DAB = 40°. Angle CBE = 75°. Work out the size of angle ODC.</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r="-1410"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F961B0CA-E590-472D-B038-BD611A5F8E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8745"/>
          <a:stretch/>
        </p:blipFill>
        <p:spPr bwMode="auto">
          <a:xfrm>
            <a:off x="2411760" y="3284984"/>
            <a:ext cx="4057253" cy="294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369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568952" cy="2791020"/>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a:latin typeface="Cambria Math" panose="02040503050406030204" pitchFamily="18" charset="0"/>
                        <a:cs typeface="Arial" panose="020B0604020202020204" pitchFamily="34" charset="0"/>
                      </a:rPr>
                      <m:t>𝑎</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4</m:t>
                              </m:r>
                            </m:e>
                          </m:mr>
                          <m:mr>
                            <m:e>
                              <m:r>
                                <a:rPr lang="en-GB" sz="2000" b="0" i="1" smtClean="0">
                                  <a:latin typeface="Cambria Math" panose="02040503050406030204" pitchFamily="18" charset="0"/>
                                  <a:cs typeface="Arial" panose="020B0604020202020204" pitchFamily="34" charset="0"/>
                                </a:rPr>
                                <m:t>1</m:t>
                              </m:r>
                            </m:e>
                          </m:mr>
                        </m:m>
                      </m:e>
                    </m:d>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a:latin typeface="Cambria Math" panose="02040503050406030204" pitchFamily="18" charset="0"/>
                        <a:cs typeface="Arial" panose="020B0604020202020204" pitchFamily="34" charset="0"/>
                      </a:rPr>
                      <m:t>𝑏</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2</m:t>
                              </m:r>
                            </m:e>
                          </m:mr>
                          <m:mr>
                            <m:e>
                              <m:r>
                                <a:rPr lang="en-GB" sz="2000" b="0" i="1" smtClean="0">
                                  <a:latin typeface="Cambria Math" panose="02040503050406030204" pitchFamily="18" charset="0"/>
                                  <a:cs typeface="Arial" panose="020B0604020202020204" pitchFamily="34" charset="0"/>
                                </a:rPr>
                                <m:t>6</m:t>
                              </m:r>
                            </m:e>
                          </m:mr>
                        </m:m>
                      </m:e>
                    </m:d>
                  </m:oMath>
                </a14:m>
                <a:r>
                  <a:rPr lang="en-GB" sz="2000" dirty="0">
                    <a:latin typeface="Arial" panose="020B0604020202020204" pitchFamily="34" charset="0"/>
                    <a:cs typeface="Arial" panose="020B0604020202020204" pitchFamily="34" charset="0"/>
                  </a:rPr>
                  <a:t>. Calculate </a:t>
                </a:r>
                <a14:m>
                  <m:oMath xmlns:m="http://schemas.openxmlformats.org/officeDocument/2006/math">
                    <m:r>
                      <a:rPr lang="en-GB" sz="2000" i="1">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farmer wants to estimate the number of rabbits on his farm. On Monday he catches 120 rabbits. He puts a tag on each rabbit. He then lets the rabbits run away. On Tuesday the farmer catches 70 rabbits. 15 of these rabbits have a tag on them. Work out an estimate for the total number of rabbits on the farm. You must write down any assumptions you have made.</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568952" cy="2791020"/>
              </a:xfrm>
              <a:prstGeom prst="rect">
                <a:avLst/>
              </a:prstGeom>
              <a:blipFill>
                <a:blip r:embed="rId2"/>
                <a:stretch>
                  <a:fillRect l="-640" r="-996" b="-305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914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42996"/>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Describe the shape of a reciprocal graph, </a:t>
                </a:r>
                <a:r>
                  <a:rPr lang="en-US" sz="2000" dirty="0" err="1">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𝑥</m:t>
                        </m:r>
                      </m:den>
                    </m:f>
                  </m:oMath>
                </a14:m>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−9</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+20</m:t>
                        </m:r>
                      </m:den>
                    </m:f>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42996"/>
              </a:xfrm>
              <a:prstGeom prst="rect">
                <a:avLst/>
              </a:prstGeom>
              <a:blipFill>
                <a:blip r:embed="rId2"/>
                <a:stretch>
                  <a:fillRect l="-635" b="-45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048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184576" cy="149355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108</m:t>
                        </m:r>
                      </m:e>
                    </m:rad>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the subject of the formula</a:t>
                </a:r>
              </a:p>
              <a:p>
                <a:r>
                  <a:rPr lang="en-US"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𝑠</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𝑢𝑡</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𝑎</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𝑡</m:t>
                        </m:r>
                      </m:e>
                      <m:sup>
                        <m:r>
                          <a:rPr lang="en-GB" sz="2000" b="0" i="1" smtClean="0">
                            <a:latin typeface="Cambria Math" panose="02040503050406030204" pitchFamily="18" charset="0"/>
                            <a:cs typeface="Arial" panose="020B0604020202020204" pitchFamily="34" charset="0"/>
                          </a:rPr>
                          <m:t>2</m:t>
                        </m:r>
                      </m:sup>
                    </m:sSup>
                  </m:oMath>
                </a14:m>
                <a:endParaRPr lang="en-US"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184576" cy="1493550"/>
              </a:xfrm>
              <a:prstGeom prst="rect">
                <a:avLst/>
              </a:prstGeom>
              <a:blipFill>
                <a:blip r:embed="rId2"/>
                <a:stretch>
                  <a:fillRect l="-1058" t="-40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A1FA392E-4A8B-4DE4-B70E-D9CB5D473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53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99081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²+10</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+2</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solve </a:t>
                </a:r>
                <a14:m>
                  <m:oMath xmlns:m="http://schemas.openxmlformats.org/officeDocument/2006/math">
                    <m:sSup>
                      <m:sSupPr>
                        <m:ctrlPr>
                          <a:rPr lang="en-US" sz="2000" i="1" dirty="0" smtClean="0">
                            <a:latin typeface="Cambria Math" panose="02040503050406030204" pitchFamily="18" charset="0"/>
                            <a:cs typeface="Arial" panose="020B0604020202020204" pitchFamily="34" charset="0"/>
                          </a:rPr>
                        </m:ctrlPr>
                      </m:sSupPr>
                      <m:e>
                        <m:r>
                          <a:rPr lang="en-US" sz="2000" i="1" dirty="0" smtClean="0">
                            <a:latin typeface="Cambria Math" panose="02040503050406030204" pitchFamily="18" charset="0"/>
                            <a:cs typeface="Arial" panose="020B0604020202020204" pitchFamily="34" charset="0"/>
                          </a:rPr>
                          <m:t>𝑥</m:t>
                        </m:r>
                      </m:e>
                      <m:sup>
                        <m:r>
                          <a:rPr lang="en-US" sz="2000" i="1" dirty="0" smtClean="0">
                            <a:latin typeface="Cambria Math" panose="02040503050406030204" pitchFamily="18" charset="0"/>
                            <a:cs typeface="Arial" panose="020B0604020202020204" pitchFamily="34" charset="0"/>
                          </a:rPr>
                          <m:t>2</m:t>
                        </m:r>
                      </m:sup>
                    </m:sSup>
                    <m:r>
                      <a:rPr lang="en-US" sz="2000" i="1" dirty="0" smtClean="0">
                        <a:latin typeface="Cambria Math" panose="02040503050406030204" pitchFamily="18" charset="0"/>
                        <a:cs typeface="Arial" panose="020B0604020202020204" pitchFamily="34" charset="0"/>
                      </a:rPr>
                      <m:t>+10</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+2=0</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5 red counters and y blue counters in a bag. Imogen takes a counter from the bag at random. She puts the counter back into the bag. Imogen then takes another counter at random from the bag. The probability that the first counter Imogen takes is red and the second counter Imogen takes is red 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9</m:t>
                        </m:r>
                      </m:den>
                    </m:f>
                  </m:oMath>
                </a14:m>
                <a:r>
                  <a:rPr lang="en-US" sz="2000" dirty="0">
                    <a:latin typeface="Arial" panose="020B0604020202020204" pitchFamily="34" charset="0"/>
                    <a:cs typeface="Arial" panose="020B0604020202020204" pitchFamily="34" charset="0"/>
                  </a:rPr>
                  <a:t>. Work how many blue counters are in the bag. </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990819"/>
              </a:xfrm>
              <a:prstGeom prst="rect">
                <a:avLst/>
              </a:prstGeom>
              <a:blipFill>
                <a:blip r:embed="rId2"/>
                <a:stretch>
                  <a:fillRect l="-635" t="-1020" r="-635" b="-285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1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V=IR	</a:t>
                </a:r>
                <a14:m>
                  <m:oMath xmlns:m="http://schemas.openxmlformats.org/officeDocument/2006/math">
                    <m:r>
                      <a:rPr lang="en-US" sz="2000" i="1" dirty="0" smtClean="0">
                        <a:latin typeface="Cambria Math" panose="02040503050406030204" pitchFamily="18" charset="0"/>
                        <a:cs typeface="Arial" panose="020B0604020202020204" pitchFamily="34" charset="0"/>
                      </a:rPr>
                      <m:t>𝐼</m:t>
                    </m:r>
                    <m:r>
                      <a:rPr lang="en-US" sz="2000" i="1" dirty="0" smtClean="0">
                        <a:latin typeface="Cambria Math" panose="02040503050406030204" pitchFamily="18" charset="0"/>
                        <a:cs typeface="Arial" panose="020B0604020202020204" pitchFamily="34" charset="0"/>
                      </a:rPr>
                      <m:t>=5.92</m:t>
                    </m:r>
                  </m:oMath>
                </a14:m>
                <a:r>
                  <a:rPr lang="en-US" sz="2000" dirty="0">
                    <a:latin typeface="Arial" panose="020B0604020202020204" pitchFamily="34" charset="0"/>
                    <a:cs typeface="Arial" panose="020B0604020202020204" pitchFamily="34" charset="0"/>
                  </a:rPr>
                  <a:t> correct to 2 decimal places</a:t>
                </a:r>
              </a:p>
              <a:p>
                <a:pPr lvl="1"/>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𝑅</m:t>
                    </m:r>
                    <m:r>
                      <a:rPr lang="en-US" sz="2000" i="1" dirty="0" smtClean="0">
                        <a:latin typeface="Cambria Math" panose="02040503050406030204" pitchFamily="18" charset="0"/>
                        <a:cs typeface="Arial" panose="020B0604020202020204" pitchFamily="34" charset="0"/>
                      </a:rPr>
                      <m:t>=12.356</m:t>
                    </m:r>
                  </m:oMath>
                </a14:m>
                <a:r>
                  <a:rPr lang="en-US" sz="2000" dirty="0">
                    <a:latin typeface="Arial" panose="020B0604020202020204" pitchFamily="34" charset="0"/>
                    <a:cs typeface="Arial" panose="020B0604020202020204" pitchFamily="34" charset="0"/>
                  </a:rPr>
                  <a:t> correct to 3 decimal places</a:t>
                </a:r>
              </a:p>
              <a:p>
                <a:pPr lvl="1"/>
                <a:r>
                  <a:rPr lang="en-US" sz="2000" dirty="0">
                    <a:latin typeface="Arial" panose="020B0604020202020204" pitchFamily="34" charset="0"/>
                    <a:cs typeface="Arial" panose="020B0604020202020204" pitchFamily="34" charset="0"/>
                  </a:rPr>
                  <a:t>Work out the upper bound for V. Give your answer to 3 decimal places.</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 straight line passes through the points (0, 5) and (3, 17). Find the equation of the straight line.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r>
                      <a:rPr lang="en-GB" sz="2000" b="0" i="0" smtClean="0">
                        <a:latin typeface="Cambria Math" panose="02040503050406030204" pitchFamily="18" charset="0"/>
                        <a:cs typeface="Arial" panose="020B0604020202020204" pitchFamily="34" charset="0"/>
                      </a:rPr>
                      <m:t>2</m:t>
                    </m:r>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𝑥</m:t>
                        </m:r>
                      </m:e>
                      <m:sup>
                        <m:r>
                          <a:rPr lang="en-GB" sz="2000" i="1">
                            <a:latin typeface="Cambria Math" panose="02040503050406030204" pitchFamily="18" charset="0"/>
                            <a:cs typeface="Arial" panose="020B0604020202020204" pitchFamily="34" charset="0"/>
                          </a:rPr>
                          <m:t>2</m:t>
                        </m:r>
                      </m:sup>
                    </m:sSup>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−14=0</m:t>
                    </m:r>
                  </m:oMath>
                </a14:m>
                <a:r>
                  <a:rPr lang="en-GB" sz="2000" dirty="0">
                    <a:latin typeface="Arial" panose="020B0604020202020204" pitchFamily="34" charset="0"/>
                    <a:cs typeface="Arial" panose="020B0604020202020204" pitchFamily="34" charset="0"/>
                  </a:rPr>
                  <a:t>. Give your answers correct to 1 decimal place.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862322"/>
              </a:xfrm>
              <a:prstGeom prst="rect">
                <a:avLst/>
              </a:prstGeom>
              <a:blipFill>
                <a:blip r:embed="rId2"/>
                <a:stretch>
                  <a:fillRect l="-635" t="-1066"/>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22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7344816" cy="102540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0.2</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7</m:t>
                        </m:r>
                      </m:e>
                    </m:acc>
                  </m:oMath>
                </a14:m>
                <a:r>
                  <a:rPr lang="en-GB" sz="2000" dirty="0">
                    <a:latin typeface="Arial" panose="020B0604020202020204" pitchFamily="34" charset="0"/>
                    <a:cs typeface="Arial" panose="020B0604020202020204" pitchFamily="34" charset="0"/>
                  </a:rPr>
                  <a:t> as a fraction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the second function following the transformation.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7344816" cy="1025409"/>
              </a:xfrm>
              <a:prstGeom prst="rect">
                <a:avLst/>
              </a:prstGeom>
              <a:blipFill>
                <a:blip r:embed="rId2"/>
                <a:stretch>
                  <a:fillRect l="-747" t="-2381" b="-1011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5B63EEF-671E-419C-BC07-BF08C352E167}"/>
              </a:ext>
            </a:extLst>
          </p:cNvPr>
          <p:cNvPicPr>
            <a:picLocks noChangeAspect="1"/>
          </p:cNvPicPr>
          <p:nvPr/>
        </p:nvPicPr>
        <p:blipFill>
          <a:blip r:embed="rId5"/>
          <a:stretch>
            <a:fillRect/>
          </a:stretch>
        </p:blipFill>
        <p:spPr>
          <a:xfrm>
            <a:off x="683568" y="2564904"/>
            <a:ext cx="6628658" cy="2845065"/>
          </a:xfrm>
          <a:prstGeom prst="rect">
            <a:avLst/>
          </a:prstGeom>
        </p:spPr>
      </p:pic>
    </p:spTree>
    <p:extLst>
      <p:ext uri="{BB962C8B-B14F-4D97-AF65-F5344CB8AC3E}">
        <p14:creationId xmlns:p14="http://schemas.microsoft.com/office/powerpoint/2010/main" val="975944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409342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Accurately construct an equilateral triangle of side length 7 cm.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Tom recorded the times, in seconds, some boys took to complete an obstacle course. He drew this box plot for his results. Tom also recorded the times some girls took to complete the obstacle course. Here are the times, in seconds, for the girls. Compare the distribution of the times for the boys with the distribution of the times for the girls</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F438E8DA-7425-4D34-8F0D-A60E17609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1B9CE182-7D16-4B19-BD1B-6FCA6885D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454" y="2052924"/>
            <a:ext cx="4733091" cy="14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91BDE1CA-2B86-4F52-BAD5-EB3B9EB568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08" y="5425293"/>
            <a:ext cx="6539762" cy="5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34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F8096-8D76-4E40-A2E8-C5DBFBC9DBAC}"/>
              </a:ext>
            </a:extLst>
          </p:cNvPr>
          <p:cNvGraphicFramePr>
            <a:graphicFrameLocks noGrp="1"/>
          </p:cNvGraphicFramePr>
          <p:nvPr>
            <p:extLst>
              <p:ext uri="{D42A27DB-BD31-4B8C-83A1-F6EECF244321}">
                <p14:modId xmlns:p14="http://schemas.microsoft.com/office/powerpoint/2010/main" val="150875314"/>
              </p:ext>
            </p:extLst>
          </p:nvPr>
        </p:nvGraphicFramePr>
        <p:xfrm>
          <a:off x="251520" y="1844824"/>
          <a:ext cx="8640960" cy="4267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324723000"/>
                    </a:ext>
                  </a:extLst>
                </a:gridCol>
                <a:gridCol w="1728192">
                  <a:extLst>
                    <a:ext uri="{9D8B030D-6E8A-4147-A177-3AD203B41FA5}">
                      <a16:colId xmlns:a16="http://schemas.microsoft.com/office/drawing/2014/main" val="2130799119"/>
                    </a:ext>
                  </a:extLst>
                </a:gridCol>
                <a:gridCol w="1728192">
                  <a:extLst>
                    <a:ext uri="{9D8B030D-6E8A-4147-A177-3AD203B41FA5}">
                      <a16:colId xmlns:a16="http://schemas.microsoft.com/office/drawing/2014/main" val="1206991255"/>
                    </a:ext>
                  </a:extLst>
                </a:gridCol>
                <a:gridCol w="1728192">
                  <a:extLst>
                    <a:ext uri="{9D8B030D-6E8A-4147-A177-3AD203B41FA5}">
                      <a16:colId xmlns:a16="http://schemas.microsoft.com/office/drawing/2014/main" val="1334837300"/>
                    </a:ext>
                  </a:extLst>
                </a:gridCol>
                <a:gridCol w="1728192">
                  <a:extLst>
                    <a:ext uri="{9D8B030D-6E8A-4147-A177-3AD203B41FA5}">
                      <a16:colId xmlns:a16="http://schemas.microsoft.com/office/drawing/2014/main" val="556095347"/>
                    </a:ext>
                  </a:extLst>
                </a:gridCol>
              </a:tblGrid>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5403945"/>
                  </a:ext>
                </a:extLst>
              </a:tr>
              <a:tr h="184310">
                <a:tc>
                  <a:txBody>
                    <a:bodyPr/>
                    <a:lstStyle/>
                    <a:p>
                      <a:pPr algn="ctr"/>
                      <a:r>
                        <a:rPr lang="en-GB" sz="1400" b="1" dirty="0">
                          <a:solidFill>
                            <a:schemeClr val="tx1"/>
                          </a:solidFill>
                          <a:latin typeface="Arial" panose="020B0604020202020204" pitchFamily="34" charset="0"/>
                          <a:cs typeface="Arial" panose="020B0604020202020204" pitchFamily="34" charset="0"/>
                        </a:rPr>
                        <a:t>Week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227696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169730"/>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98610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1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80634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90181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2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251858"/>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3888227"/>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363795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8"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39"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0"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1"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290935"/>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2"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3"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4"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5"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690544"/>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6"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7"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8"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49"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0241879"/>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0"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1"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2"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3"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9862222"/>
                  </a:ext>
                </a:extLst>
              </a:tr>
              <a:tr h="1843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Week 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4" action="ppaction://hlinksldjump"/>
                        </a:rPr>
                        <a:t>Lesson 1</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5" action="ppaction://hlinksldjump"/>
                        </a:rPr>
                        <a:t>Lesson 2</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6" action="ppaction://hlinksldjump"/>
                        </a:rPr>
                        <a:t>Lesson 3</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a:solidFill>
                            <a:schemeClr val="tx1"/>
                          </a:solidFill>
                          <a:latin typeface="Arial" panose="020B0604020202020204" pitchFamily="34" charset="0"/>
                          <a:cs typeface="Arial" panose="020B0604020202020204" pitchFamily="34" charset="0"/>
                          <a:hlinkClick r:id="rId57" action="ppaction://hlinksldjump"/>
                        </a:rPr>
                        <a:t>Lesson 4</a:t>
                      </a:r>
                      <a:endParaRPr lang="en-GB" sz="14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6180758"/>
                  </a:ext>
                </a:extLst>
              </a:tr>
            </a:tbl>
          </a:graphicData>
        </a:graphic>
      </p:graphicFrame>
      <p:sp>
        <p:nvSpPr>
          <p:cNvPr id="3" name="TextBox 2">
            <a:extLst>
              <a:ext uri="{FF2B5EF4-FFF2-40B4-BE49-F238E27FC236}">
                <a16:creationId xmlns:a16="http://schemas.microsoft.com/office/drawing/2014/main" id="{B1D865B4-0AE4-4A02-9EA8-89190B9A3E09}"/>
              </a:ext>
            </a:extLst>
          </p:cNvPr>
          <p:cNvSpPr txBox="1"/>
          <p:nvPr/>
        </p:nvSpPr>
        <p:spPr>
          <a:xfrm>
            <a:off x="251520" y="1198493"/>
            <a:ext cx="8640960"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Summer Term</a:t>
            </a:r>
          </a:p>
        </p:txBody>
      </p:sp>
    </p:spTree>
    <p:extLst>
      <p:ext uri="{BB962C8B-B14F-4D97-AF65-F5344CB8AC3E}">
        <p14:creationId xmlns:p14="http://schemas.microsoft.com/office/powerpoint/2010/main" val="2222158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320480" cy="393268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Rationalise the denominator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den>
                    </m:f>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𝑂𝐴𝐵</m:t>
                    </m:r>
                  </m:oMath>
                </a14:m>
                <a:r>
                  <a:rPr lang="en-GB" sz="2000" dirty="0">
                    <a:latin typeface="Arial" panose="020B0604020202020204" pitchFamily="34" charset="0"/>
                    <a:cs typeface="Arial" panose="020B0604020202020204" pitchFamily="34" charset="0"/>
                  </a:rPr>
                  <a:t> is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𝐴𝑂𝐵</m:t>
                    </m:r>
                    <m:r>
                      <a:rPr lang="en-GB" sz="2000" b="0" i="1" smtClean="0">
                        <a:latin typeface="Cambria Math" panose="02040503050406030204" pitchFamily="18" charset="0"/>
                        <a:cs typeface="Arial" panose="020B0604020202020204" pitchFamily="34" charset="0"/>
                      </a:rPr>
                      <m:t>=60°</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dirty="0" smtClean="0">
                        <a:latin typeface="Cambria Math" panose="02040503050406030204" pitchFamily="18" charset="0"/>
                        <a:cs typeface="Arial" panose="020B0604020202020204" pitchFamily="34" charset="0"/>
                      </a:rPr>
                      <m:t>𝑂𝐴</m:t>
                    </m:r>
                    <m:r>
                      <a:rPr lang="en-GB" sz="2000" b="0" i="1" dirty="0" smtClean="0">
                        <a:latin typeface="Cambria Math" panose="02040503050406030204" pitchFamily="18" charset="0"/>
                        <a:cs typeface="Arial" panose="020B0604020202020204" pitchFamily="34" charset="0"/>
                      </a:rPr>
                      <m:t>=</m:t>
                    </m:r>
                    <m:r>
                      <a:rPr lang="en-GB" sz="2000" b="0" i="1" dirty="0" smtClean="0">
                        <a:latin typeface="Cambria Math" panose="02040503050406030204" pitchFamily="18" charset="0"/>
                        <a:cs typeface="Arial" panose="020B0604020202020204" pitchFamily="34" charset="0"/>
                      </a:rPr>
                      <m:t>𝑂𝐵</m:t>
                    </m:r>
                    <m:r>
                      <a:rPr lang="en-GB" sz="2000" b="0" i="1" dirty="0" smtClean="0">
                        <a:latin typeface="Cambria Math" panose="02040503050406030204" pitchFamily="18" charset="0"/>
                        <a:cs typeface="Arial" panose="020B0604020202020204" pitchFamily="34" charset="0"/>
                      </a:rPr>
                      <m:t>=12 </m:t>
                    </m:r>
                    <m:r>
                      <m:rPr>
                        <m:sty m:val="p"/>
                      </m:rPr>
                      <a:rPr lang="en-GB" sz="2000" b="0" i="0" dirty="0" smtClean="0">
                        <a:latin typeface="Cambria Math" panose="02040503050406030204" pitchFamily="18" charset="0"/>
                        <a:cs typeface="Arial" panose="020B0604020202020204" pitchFamily="34" charset="0"/>
                      </a:rPr>
                      <m:t>cm</m:t>
                    </m:r>
                  </m:oMath>
                </a14:m>
                <a:r>
                  <a:rPr lang="en-GB" sz="2000" dirty="0">
                    <a:latin typeface="Arial" panose="020B0604020202020204" pitchFamily="34" charset="0"/>
                    <a:cs typeface="Arial" panose="020B0604020202020204" pitchFamily="34" charset="0"/>
                  </a:rPr>
                  <a:t>. Work out the length of the arc </a:t>
                </a:r>
                <a14:m>
                  <m:oMath xmlns:m="http://schemas.openxmlformats.org/officeDocument/2006/math">
                    <m:r>
                      <a:rPr lang="en-GB" sz="2000" b="0" i="1" smtClean="0">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Give your answer in terms of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𝜋</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table shows information about the heights of 40 plants. Draw a cumulative frequency graph to show this information.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320480" cy="3932680"/>
              </a:xfrm>
              <a:prstGeom prst="rect">
                <a:avLst/>
              </a:prstGeom>
              <a:blipFill>
                <a:blip r:embed="rId2"/>
                <a:stretch>
                  <a:fillRect l="-1269" r="-705" b="-186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Partial Circle 4">
            <a:extLst>
              <a:ext uri="{FF2B5EF4-FFF2-40B4-BE49-F238E27FC236}">
                <a16:creationId xmlns:a16="http://schemas.microsoft.com/office/drawing/2014/main" id="{80A583E8-0529-4E87-BEC5-F59A8616F864}"/>
              </a:ext>
            </a:extLst>
          </p:cNvPr>
          <p:cNvSpPr/>
          <p:nvPr/>
        </p:nvSpPr>
        <p:spPr>
          <a:xfrm>
            <a:off x="4860032" y="1501351"/>
            <a:ext cx="4562802" cy="4562802"/>
          </a:xfrm>
          <a:prstGeom prst="pie">
            <a:avLst>
              <a:gd name="adj1" fmla="val 12873438"/>
              <a:gd name="adj2" fmla="val 176071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6" name="Partial Circle 5">
            <a:extLst>
              <a:ext uri="{FF2B5EF4-FFF2-40B4-BE49-F238E27FC236}">
                <a16:creationId xmlns:a16="http://schemas.microsoft.com/office/drawing/2014/main" id="{E0ECF14A-F93B-414E-A9DE-89C82DF60BDD}"/>
              </a:ext>
            </a:extLst>
          </p:cNvPr>
          <p:cNvSpPr/>
          <p:nvPr/>
        </p:nvSpPr>
        <p:spPr>
          <a:xfrm>
            <a:off x="6605565" y="3246884"/>
            <a:ext cx="1071736" cy="1071736"/>
          </a:xfrm>
          <a:prstGeom prst="pie">
            <a:avLst>
              <a:gd name="adj1" fmla="val 12873438"/>
              <a:gd name="adj2" fmla="val 1760716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895FBF2-EEE0-40DA-97E3-EB6BE4019374}"/>
                  </a:ext>
                </a:extLst>
              </p:cNvPr>
              <p:cNvSpPr txBox="1"/>
              <p:nvPr/>
            </p:nvSpPr>
            <p:spPr>
              <a:xfrm>
                <a:off x="4788024" y="2340648"/>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xmlns="">
          <p:sp>
            <p:nvSpPr>
              <p:cNvPr id="7" name="TextBox 6">
                <a:extLst>
                  <a:ext uri="{FF2B5EF4-FFF2-40B4-BE49-F238E27FC236}">
                    <a16:creationId xmlns:a16="http://schemas.microsoft.com/office/drawing/2014/main" id="{1895FBF2-EEE0-40DA-97E3-EB6BE4019374}"/>
                  </a:ext>
                </a:extLst>
              </p:cNvPr>
              <p:cNvSpPr txBox="1">
                <a:spLocks noRot="1" noChangeAspect="1" noMove="1" noResize="1" noEditPoints="1" noAdjustHandles="1" noChangeArrowheads="1" noChangeShapeType="1" noTextEdit="1"/>
              </p:cNvSpPr>
              <p:nvPr/>
            </p:nvSpPr>
            <p:spPr>
              <a:xfrm>
                <a:off x="4788024" y="2340648"/>
                <a:ext cx="57606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BBB996-DC97-4DFF-94DF-90241A79373E}"/>
                  </a:ext>
                </a:extLst>
              </p:cNvPr>
              <p:cNvSpPr txBox="1"/>
              <p:nvPr/>
            </p:nvSpPr>
            <p:spPr>
              <a:xfrm>
                <a:off x="7956376" y="1501351"/>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xmlns="">
          <p:sp>
            <p:nvSpPr>
              <p:cNvPr id="8" name="TextBox 7">
                <a:extLst>
                  <a:ext uri="{FF2B5EF4-FFF2-40B4-BE49-F238E27FC236}">
                    <a16:creationId xmlns:a16="http://schemas.microsoft.com/office/drawing/2014/main" id="{50BBB996-DC97-4DFF-94DF-90241A79373E}"/>
                  </a:ext>
                </a:extLst>
              </p:cNvPr>
              <p:cNvSpPr txBox="1">
                <a:spLocks noRot="1" noChangeAspect="1" noMove="1" noResize="1" noEditPoints="1" noAdjustHandles="1" noChangeArrowheads="1" noChangeShapeType="1" noTextEdit="1"/>
              </p:cNvSpPr>
              <p:nvPr/>
            </p:nvSpPr>
            <p:spPr>
              <a:xfrm>
                <a:off x="7956376" y="1501351"/>
                <a:ext cx="57606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B240F4-C9AC-4404-BB6D-F4DD24B8BCC3}"/>
                  </a:ext>
                </a:extLst>
              </p:cNvPr>
              <p:cNvSpPr txBox="1"/>
              <p:nvPr/>
            </p:nvSpPr>
            <p:spPr>
              <a:xfrm>
                <a:off x="6893597" y="378458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9" name="TextBox 8">
                <a:extLst>
                  <a:ext uri="{FF2B5EF4-FFF2-40B4-BE49-F238E27FC236}">
                    <a16:creationId xmlns:a16="http://schemas.microsoft.com/office/drawing/2014/main" id="{93B240F4-C9AC-4404-BB6D-F4DD24B8BCC3}"/>
                  </a:ext>
                </a:extLst>
              </p:cNvPr>
              <p:cNvSpPr txBox="1">
                <a:spLocks noRot="1" noChangeAspect="1" noMove="1" noResize="1" noEditPoints="1" noAdjustHandles="1" noChangeArrowheads="1" noChangeShapeType="1" noTextEdit="1"/>
              </p:cNvSpPr>
              <p:nvPr/>
            </p:nvSpPr>
            <p:spPr>
              <a:xfrm>
                <a:off x="6893597" y="3784582"/>
                <a:ext cx="57606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27515D5-B608-45C0-918D-E51BB62B5274}"/>
                  </a:ext>
                </a:extLst>
              </p:cNvPr>
              <p:cNvSpPr txBox="1"/>
              <p:nvPr/>
            </p:nvSpPr>
            <p:spPr>
              <a:xfrm>
                <a:off x="7596336" y="270998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12 </m:t>
                      </m:r>
                      <m:r>
                        <m:rPr>
                          <m:sty m:val="p"/>
                        </m:rPr>
                        <a:rPr lang="en-GB" b="0" i="0" dirty="0" smtClean="0">
                          <a:latin typeface="Cambria Math" panose="02040503050406030204" pitchFamily="18" charset="0"/>
                        </a:rPr>
                        <m:t>cm</m:t>
                      </m:r>
                    </m:oMath>
                  </m:oMathPara>
                </a14:m>
                <a:endParaRPr lang="en-GB" dirty="0"/>
              </a:p>
            </p:txBody>
          </p:sp>
        </mc:Choice>
        <mc:Fallback xmlns="">
          <p:sp>
            <p:nvSpPr>
              <p:cNvPr id="10" name="TextBox 9">
                <a:extLst>
                  <a:ext uri="{FF2B5EF4-FFF2-40B4-BE49-F238E27FC236}">
                    <a16:creationId xmlns:a16="http://schemas.microsoft.com/office/drawing/2014/main" id="{A27515D5-B608-45C0-918D-E51BB62B5274}"/>
                  </a:ext>
                </a:extLst>
              </p:cNvPr>
              <p:cNvSpPr txBox="1">
                <a:spLocks noRot="1" noChangeAspect="1" noMove="1" noResize="1" noEditPoints="1" noAdjustHandles="1" noChangeArrowheads="1" noChangeShapeType="1" noTextEdit="1"/>
              </p:cNvSpPr>
              <p:nvPr/>
            </p:nvSpPr>
            <p:spPr>
              <a:xfrm>
                <a:off x="7596336" y="2709980"/>
                <a:ext cx="576064" cy="369332"/>
              </a:xfrm>
              <a:prstGeom prst="rect">
                <a:avLst/>
              </a:prstGeom>
              <a:blipFill>
                <a:blip r:embed="rId8"/>
                <a:stretch>
                  <a:fillRect r="-305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5D2944F-C4A5-48D5-B47A-D2BBDCC94A05}"/>
                  </a:ext>
                </a:extLst>
              </p:cNvPr>
              <p:cNvSpPr txBox="1"/>
              <p:nvPr/>
            </p:nvSpPr>
            <p:spPr>
              <a:xfrm>
                <a:off x="5453437" y="309089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12 </m:t>
                      </m:r>
                      <m:r>
                        <m:rPr>
                          <m:sty m:val="p"/>
                        </m:rPr>
                        <a:rPr lang="en-GB" b="0" i="0" dirty="0" smtClean="0">
                          <a:latin typeface="Cambria Math" panose="02040503050406030204" pitchFamily="18" charset="0"/>
                        </a:rPr>
                        <m:t>cm</m:t>
                      </m:r>
                    </m:oMath>
                  </m:oMathPara>
                </a14:m>
                <a:endParaRPr lang="en-GB" dirty="0"/>
              </a:p>
            </p:txBody>
          </p:sp>
        </mc:Choice>
        <mc:Fallback xmlns="">
          <p:sp>
            <p:nvSpPr>
              <p:cNvPr id="11" name="TextBox 10">
                <a:extLst>
                  <a:ext uri="{FF2B5EF4-FFF2-40B4-BE49-F238E27FC236}">
                    <a16:creationId xmlns:a16="http://schemas.microsoft.com/office/drawing/2014/main" id="{75D2944F-C4A5-48D5-B47A-D2BBDCC94A05}"/>
                  </a:ext>
                </a:extLst>
              </p:cNvPr>
              <p:cNvSpPr txBox="1">
                <a:spLocks noRot="1" noChangeAspect="1" noMove="1" noResize="1" noEditPoints="1" noAdjustHandles="1" noChangeArrowheads="1" noChangeShapeType="1" noTextEdit="1"/>
              </p:cNvSpPr>
              <p:nvPr/>
            </p:nvSpPr>
            <p:spPr>
              <a:xfrm>
                <a:off x="5453437" y="3090892"/>
                <a:ext cx="576064" cy="369332"/>
              </a:xfrm>
              <a:prstGeom prst="rect">
                <a:avLst/>
              </a:prstGeom>
              <a:blipFill>
                <a:blip r:embed="rId9"/>
                <a:stretch>
                  <a:fillRect r="-319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C07B76-1D37-4063-B1F5-3117ED4D1CC5}"/>
                  </a:ext>
                </a:extLst>
              </p:cNvPr>
              <p:cNvSpPr txBox="1"/>
              <p:nvPr/>
            </p:nvSpPr>
            <p:spPr>
              <a:xfrm>
                <a:off x="6690552" y="287055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60</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2" name="TextBox 11">
                <a:extLst>
                  <a:ext uri="{FF2B5EF4-FFF2-40B4-BE49-F238E27FC236}">
                    <a16:creationId xmlns:a16="http://schemas.microsoft.com/office/drawing/2014/main" id="{2EC07B76-1D37-4063-B1F5-3117ED4D1CC5}"/>
                  </a:ext>
                </a:extLst>
              </p:cNvPr>
              <p:cNvSpPr txBox="1">
                <a:spLocks noRot="1" noChangeAspect="1" noMove="1" noResize="1" noEditPoints="1" noAdjustHandles="1" noChangeArrowheads="1" noChangeShapeType="1" noTextEdit="1"/>
              </p:cNvSpPr>
              <p:nvPr/>
            </p:nvSpPr>
            <p:spPr>
              <a:xfrm>
                <a:off x="6690552" y="2870559"/>
                <a:ext cx="576064" cy="369332"/>
              </a:xfrm>
              <a:prstGeom prst="rect">
                <a:avLst/>
              </a:prstGeom>
              <a:blipFill>
                <a:blip r:embed="rId10"/>
                <a:stretch>
                  <a:fillRect/>
                </a:stretch>
              </a:blipFill>
            </p:spPr>
            <p:txBody>
              <a:bodyPr/>
              <a:lstStyle/>
              <a:p>
                <a:r>
                  <a:rPr lang="en-GB">
                    <a:noFill/>
                  </a:rPr>
                  <a:t> </a:t>
                </a:r>
              </a:p>
            </p:txBody>
          </p:sp>
        </mc:Fallback>
      </mc:AlternateContent>
      <p:pic>
        <p:nvPicPr>
          <p:cNvPr id="16386" name="Picture 2">
            <a:extLst>
              <a:ext uri="{FF2B5EF4-FFF2-40B4-BE49-F238E27FC236}">
                <a16:creationId xmlns:a16="http://schemas.microsoft.com/office/drawing/2014/main" id="{2A335C6E-ED71-4141-850B-FF50B673C4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997" y="4079188"/>
            <a:ext cx="3093050" cy="213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561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3.2</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9</m:t>
                        </m:r>
                      </m:sup>
                    </m:sSup>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i="1" smtClean="0">
                        <a:latin typeface="Cambria Math" panose="02040503050406030204" pitchFamily="18" charset="0"/>
                        <a:ea typeface="Cambria Math" panose="02040503050406030204" pitchFamily="18" charset="0"/>
                        <a:cs typeface="Arial" panose="020B0604020202020204" pitchFamily="34" charset="0"/>
                      </a:rPr>
                      <m:t>÷</m:t>
                    </m:r>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6.4</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2</m:t>
                        </m:r>
                      </m:sup>
                    </m:sSup>
                    <m:r>
                      <a:rPr lang="en-GB" sz="2000" i="1">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Give your answer in standard form.</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B, C and D are points on the circumference of a circle, centre O. AB and AD are tangents to the circle. Angle DAB = 50°. Work out the size of angle BCD. Give a reason for each stage in your working.</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A5E1C07B-5AAC-4F22-B0FC-B002314CF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83EB5EA9-D5C2-41A3-921E-9BECCB556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188" y="3412579"/>
            <a:ext cx="3763623" cy="270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756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3"/>
            <a:ext cx="3672408" cy="470898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Jenny works in a shop that sells belts. The table shows information about the waist sizes of 50 customers who bought belts from the shop in May. Calculate an estimate for the mean waist size.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Two solid shapes, A and B, are mathematically similar. The surface area of shape A is 80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.Work out the surface area of shape B.</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a:extLst>
              <a:ext uri="{FF2B5EF4-FFF2-40B4-BE49-F238E27FC236}">
                <a16:creationId xmlns:a16="http://schemas.microsoft.com/office/drawing/2014/main" id="{E20363D3-69CD-4919-AB0F-1A06DFEC88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607"/>
          <a:stretch/>
        </p:blipFill>
        <p:spPr bwMode="auto">
          <a:xfrm>
            <a:off x="4355976" y="1196752"/>
            <a:ext cx="408301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F0C018D-6CF7-4468-9932-7B7255EC3947}"/>
              </a:ext>
            </a:extLst>
          </p:cNvPr>
          <p:cNvPicPr>
            <a:picLocks noChangeAspect="1"/>
          </p:cNvPicPr>
          <p:nvPr/>
        </p:nvPicPr>
        <p:blipFill>
          <a:blip r:embed="rId4"/>
          <a:stretch>
            <a:fillRect/>
          </a:stretch>
        </p:blipFill>
        <p:spPr>
          <a:xfrm>
            <a:off x="4364566" y="3645024"/>
            <a:ext cx="3521596" cy="2569712"/>
          </a:xfrm>
          <a:prstGeom prst="rect">
            <a:avLst/>
          </a:prstGeom>
        </p:spPr>
      </p:pic>
    </p:spTree>
    <p:extLst>
      <p:ext uri="{BB962C8B-B14F-4D97-AF65-F5344CB8AC3E}">
        <p14:creationId xmlns:p14="http://schemas.microsoft.com/office/powerpoint/2010/main" val="3607354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96710"/>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is inversely proportional to the square root of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=12</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=9</m:t>
                    </m:r>
                  </m:oMath>
                </a14:m>
                <a:r>
                  <a:rPr lang="en-GB" sz="2000" dirty="0">
                    <a:latin typeface="Arial" panose="020B0604020202020204" pitchFamily="34" charset="0"/>
                    <a:cs typeface="Arial" panose="020B0604020202020204" pitchFamily="34" charset="0"/>
                  </a:rPr>
                  <a:t>.  Find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=81</m:t>
                    </m:r>
                  </m:oMath>
                </a14:m>
                <a:r>
                  <a:rPr lang="en-GB"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Starting with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0</m:t>
                        </m:r>
                      </m:sub>
                    </m:sSub>
                    <m:r>
                      <a:rPr lang="en-GB" sz="2000" b="0" i="1" smtClean="0">
                        <a:latin typeface="Cambria Math" panose="02040503050406030204" pitchFamily="18" charset="0"/>
                        <a:cs typeface="Arial" panose="020B0604020202020204" pitchFamily="34" charset="0"/>
                      </a:rPr>
                      <m:t>=3</m:t>
                    </m:r>
                  </m:oMath>
                </a14:m>
                <a:r>
                  <a:rPr lang="en-GB" sz="2000" dirty="0">
                    <a:latin typeface="Arial" panose="020B0604020202020204" pitchFamily="34" charset="0"/>
                    <a:cs typeface="Arial" panose="020B0604020202020204" pitchFamily="34" charset="0"/>
                  </a:rPr>
                  <a:t>, use the iteration formula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+1</m:t>
                        </m:r>
                      </m:sub>
                    </m:sSub>
                    <m:r>
                      <a:rPr lang="en-GB" sz="2000" b="0" i="1" smtClean="0">
                        <a:latin typeface="Cambria Math" panose="02040503050406030204" pitchFamily="18" charset="0"/>
                        <a:cs typeface="Arial" panose="020B0604020202020204" pitchFamily="34" charset="0"/>
                      </a:rPr>
                      <m:t>=</m:t>
                    </m:r>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sSup>
                          <m:sSupPr>
                            <m:ctrlPr>
                              <a:rPr lang="en-GB" sz="2000" i="1" smtClean="0">
                                <a:latin typeface="Cambria Math" panose="02040503050406030204" pitchFamily="18" charset="0"/>
                                <a:cs typeface="Arial" panose="020B0604020202020204" pitchFamily="34" charset="0"/>
                              </a:rPr>
                            </m:ctrlPr>
                          </m:sSupPr>
                          <m:e>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𝑛</m:t>
                                </m:r>
                              </m:sub>
                            </m:sSub>
                          </m:e>
                          <m:sup>
                            <m:r>
                              <a:rPr lang="en-GB" sz="2000" b="0" i="1" smtClean="0">
                                <a:latin typeface="Cambria Math" panose="02040503050406030204" pitchFamily="18" charset="0"/>
                                <a:cs typeface="Arial" panose="020B0604020202020204" pitchFamily="34" charset="0"/>
                              </a:rPr>
                              <m:t>2</m:t>
                            </m:r>
                          </m:sup>
                        </m:sSup>
                      </m:den>
                    </m:f>
                    <m:r>
                      <a:rPr lang="en-GB" sz="2000" b="0" i="1"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three times to find an estimate for the solution to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3</m:t>
                        </m:r>
                      </m:sup>
                    </m:sSup>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=7</m:t>
                    </m:r>
                  </m:oMath>
                </a14:m>
                <a:r>
                  <a:rPr lang="en-GB" sz="2000" dirty="0">
                    <a:latin typeface="Arial" panose="020B0604020202020204" pitchFamily="34" charset="0"/>
                    <a:cs typeface="Arial" panose="020B0604020202020204" pitchFamily="34" charset="0"/>
                  </a:rPr>
                  <a:t>.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96710"/>
              </a:xfrm>
              <a:prstGeom prst="rect">
                <a:avLst/>
              </a:prstGeom>
              <a:blipFill>
                <a:blip r:embed="rId2"/>
                <a:stretch>
                  <a:fillRect l="-635" t="-1701" r="-1975" b="-544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2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568952"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There are three different types of sandwiches on a shelf. There are 4 egg sandwiches, 5 cheese sandwiches and 2 ham sandwiches. Erin takes at random 2 of these sandwiches. Work out the probability that she takes 2 different types of sandwiches. (</a:t>
            </a:r>
            <a:r>
              <a:rPr lang="en-GB" sz="2000" b="1" dirty="0">
                <a:latin typeface="Arial" panose="020B0604020202020204" pitchFamily="34" charset="0"/>
                <a:cs typeface="Arial" panose="020B0604020202020204" pitchFamily="34" charset="0"/>
              </a:rPr>
              <a:t>Hint</a:t>
            </a:r>
            <a:r>
              <a:rPr lang="en-GB" sz="2000" dirty="0">
                <a:latin typeface="Arial" panose="020B0604020202020204" pitchFamily="34" charset="0"/>
                <a:cs typeface="Arial" panose="020B0604020202020204" pitchFamily="34" charset="0"/>
              </a:rPr>
              <a:t>: draw a tree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Work out the area of the triangle.</a:t>
            </a:r>
            <a:endParaRPr lang="en-GB"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63C3D70-F0DA-4397-B083-4F2D35090BE5}"/>
              </a:ext>
            </a:extLst>
          </p:cNvPr>
          <p:cNvPicPr>
            <a:picLocks noChangeAspect="1"/>
          </p:cNvPicPr>
          <p:nvPr/>
        </p:nvPicPr>
        <p:blipFill>
          <a:blip r:embed="rId3"/>
          <a:stretch>
            <a:fillRect/>
          </a:stretch>
        </p:blipFill>
        <p:spPr>
          <a:xfrm>
            <a:off x="1980804" y="3404471"/>
            <a:ext cx="5182391" cy="2438772"/>
          </a:xfrm>
          <a:prstGeom prst="rect">
            <a:avLst/>
          </a:prstGeom>
        </p:spPr>
      </p:pic>
    </p:spTree>
    <p:extLst>
      <p:ext uri="{BB962C8B-B14F-4D97-AF65-F5344CB8AC3E}">
        <p14:creationId xmlns:p14="http://schemas.microsoft.com/office/powerpoint/2010/main" val="2877731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region R satisfies the inequalities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≤6</m:t>
                    </m:r>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On a coordinate grid, draw straight lines and use shading to show the region R.</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3 significant figures.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554545"/>
              </a:xfrm>
              <a:prstGeom prst="rect">
                <a:avLst/>
              </a:prstGeom>
              <a:blipFill>
                <a:blip r:embed="rId2"/>
                <a:stretch>
                  <a:fillRect l="-635" t="-1193"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D2B501A-D809-48C2-9566-E3BDE63CB702}"/>
              </a:ext>
            </a:extLst>
          </p:cNvPr>
          <p:cNvGrpSpPr/>
          <p:nvPr/>
        </p:nvGrpSpPr>
        <p:grpSpPr>
          <a:xfrm>
            <a:off x="1403648" y="3356992"/>
            <a:ext cx="3600400" cy="2934835"/>
            <a:chOff x="1159053" y="2170496"/>
            <a:chExt cx="3600400" cy="2934835"/>
          </a:xfrm>
        </p:grpSpPr>
        <p:sp>
          <p:nvSpPr>
            <p:cNvPr id="5" name="Isosceles Triangle 4">
              <a:extLst>
                <a:ext uri="{FF2B5EF4-FFF2-40B4-BE49-F238E27FC236}">
                  <a16:creationId xmlns:a16="http://schemas.microsoft.com/office/drawing/2014/main" id="{507FE700-32DC-4CA4-9DC7-32429EE76758}"/>
                </a:ext>
              </a:extLst>
            </p:cNvPr>
            <p:cNvSpPr/>
            <p:nvPr/>
          </p:nvSpPr>
          <p:spPr>
            <a:xfrm rot="772821">
              <a:off x="1159053" y="2643077"/>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Arc 5">
              <a:extLst>
                <a:ext uri="{FF2B5EF4-FFF2-40B4-BE49-F238E27FC236}">
                  <a16:creationId xmlns:a16="http://schemas.microsoft.com/office/drawing/2014/main" id="{A2437943-4B62-45DC-8D08-092176592674}"/>
                </a:ext>
              </a:extLst>
            </p:cNvPr>
            <p:cNvSpPr/>
            <p:nvPr/>
          </p:nvSpPr>
          <p:spPr>
            <a:xfrm>
              <a:off x="2392806" y="2170496"/>
              <a:ext cx="936104" cy="936104"/>
            </a:xfrm>
            <a:prstGeom prst="arc">
              <a:avLst>
                <a:gd name="adj1" fmla="val 3310599"/>
                <a:gd name="adj2" fmla="val 854296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076E34B-CEB5-44BA-910E-83BDF7988FFA}"/>
                    </a:ext>
                  </a:extLst>
                </p:cNvPr>
                <p:cNvSpPr txBox="1"/>
                <p:nvPr/>
              </p:nvSpPr>
              <p:spPr>
                <a:xfrm>
                  <a:off x="2483769" y="3106600"/>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Cambria Math" panose="02040503050406030204" pitchFamily="18" charset="0"/>
                          </a:rPr>
                          <m:t>𝑥</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7" name="TextBox 6">
                  <a:extLst>
                    <a:ext uri="{FF2B5EF4-FFF2-40B4-BE49-F238E27FC236}">
                      <a16:creationId xmlns:a16="http://schemas.microsoft.com/office/drawing/2014/main" id="{5076E34B-CEB5-44BA-910E-83BDF7988FFA}"/>
                    </a:ext>
                  </a:extLst>
                </p:cNvPr>
                <p:cNvSpPr txBox="1">
                  <a:spLocks noRot="1" noChangeAspect="1" noMove="1" noResize="1" noEditPoints="1" noAdjustHandles="1" noChangeArrowheads="1" noChangeShapeType="1" noTextEdit="1"/>
                </p:cNvSpPr>
                <p:nvPr/>
              </p:nvSpPr>
              <p:spPr>
                <a:xfrm>
                  <a:off x="2483769" y="3106600"/>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14D0901-D63C-4E41-AC03-603522E41A7E}"/>
                    </a:ext>
                  </a:extLst>
                </p:cNvPr>
                <p:cNvSpPr txBox="1"/>
                <p:nvPr/>
              </p:nvSpPr>
              <p:spPr>
                <a:xfrm>
                  <a:off x="1187625" y="3069077"/>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m:t>
                        </m:r>
                        <m:r>
                          <a:rPr lang="en-GB" i="1" dirty="0" smtClean="0">
                            <a:latin typeface="Cambria Math" panose="02040503050406030204" pitchFamily="18" charset="0"/>
                          </a:rPr>
                          <m:t>5</m:t>
                        </m:r>
                        <m:r>
                          <a:rPr lang="en-GB" b="0" i="1" dirty="0" smtClean="0">
                            <a:latin typeface="Cambria Math" panose="02040503050406030204" pitchFamily="18" charset="0"/>
                          </a:rPr>
                          <m:t> </m:t>
                        </m:r>
                        <m:r>
                          <m:rPr>
                            <m:sty m:val="p"/>
                          </m:rPr>
                          <a:rPr lang="en-GB" b="0" i="0" dirty="0" smtClean="0">
                            <a:latin typeface="Cambria Math" panose="02040503050406030204" pitchFamily="18" charset="0"/>
                          </a:rPr>
                          <m:t>cm</m:t>
                        </m:r>
                      </m:oMath>
                    </m:oMathPara>
                  </a14:m>
                  <a:endParaRPr lang="en-GB" dirty="0"/>
                </a:p>
              </p:txBody>
            </p:sp>
          </mc:Choice>
          <mc:Fallback>
            <p:sp>
              <p:nvSpPr>
                <p:cNvPr id="8" name="TextBox 7">
                  <a:extLst>
                    <a:ext uri="{FF2B5EF4-FFF2-40B4-BE49-F238E27FC236}">
                      <a16:creationId xmlns:a16="http://schemas.microsoft.com/office/drawing/2014/main" id="{014D0901-D63C-4E41-AC03-603522E41A7E}"/>
                    </a:ext>
                  </a:extLst>
                </p:cNvPr>
                <p:cNvSpPr txBox="1">
                  <a:spLocks noRot="1" noChangeAspect="1" noMove="1" noResize="1" noEditPoints="1" noAdjustHandles="1" noChangeArrowheads="1" noChangeShapeType="1" noTextEdit="1"/>
                </p:cNvSpPr>
                <p:nvPr/>
              </p:nvSpPr>
              <p:spPr>
                <a:xfrm>
                  <a:off x="1187625" y="3069077"/>
                  <a:ext cx="523290" cy="377852"/>
                </a:xfrm>
                <a:prstGeom prst="rect">
                  <a:avLst/>
                </a:prstGeom>
                <a:blipFill>
                  <a:blip r:embed="rId5"/>
                  <a:stretch>
                    <a:fillRect r="-4418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496228-5A47-40B5-ADD4-9835A0438D29}"/>
                    </a:ext>
                  </a:extLst>
                </p:cNvPr>
                <p:cNvSpPr txBox="1"/>
                <p:nvPr/>
              </p:nvSpPr>
              <p:spPr>
                <a:xfrm>
                  <a:off x="2189225" y="472747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20 </m:t>
                        </m:r>
                        <m:r>
                          <m:rPr>
                            <m:sty m:val="p"/>
                          </m:rPr>
                          <a:rPr lang="en-GB" b="0" i="0" dirty="0" smtClean="0">
                            <a:latin typeface="Cambria Math" panose="02040503050406030204" pitchFamily="18" charset="0"/>
                          </a:rPr>
                          <m:t>cm</m:t>
                        </m:r>
                      </m:oMath>
                    </m:oMathPara>
                  </a14:m>
                  <a:endParaRPr lang="en-GB" dirty="0"/>
                </a:p>
              </p:txBody>
            </p:sp>
          </mc:Choice>
          <mc:Fallback>
            <p:sp>
              <p:nvSpPr>
                <p:cNvPr id="9" name="TextBox 8">
                  <a:extLst>
                    <a:ext uri="{FF2B5EF4-FFF2-40B4-BE49-F238E27FC236}">
                      <a16:creationId xmlns:a16="http://schemas.microsoft.com/office/drawing/2014/main" id="{08496228-5A47-40B5-ADD4-9835A0438D29}"/>
                    </a:ext>
                  </a:extLst>
                </p:cNvPr>
                <p:cNvSpPr txBox="1">
                  <a:spLocks noRot="1" noChangeAspect="1" noMove="1" noResize="1" noEditPoints="1" noAdjustHandles="1" noChangeArrowheads="1" noChangeShapeType="1" noTextEdit="1"/>
                </p:cNvSpPr>
                <p:nvPr/>
              </p:nvSpPr>
              <p:spPr>
                <a:xfrm>
                  <a:off x="2189225" y="4727479"/>
                  <a:ext cx="523290" cy="377852"/>
                </a:xfrm>
                <a:prstGeom prst="rect">
                  <a:avLst/>
                </a:prstGeom>
                <a:blipFill>
                  <a:blip r:embed="rId6"/>
                  <a:stretch>
                    <a:fillRect r="-4418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67D29B7-F6F2-4B51-8C36-0F8287C5917B}"/>
                    </a:ext>
                  </a:extLst>
                </p:cNvPr>
                <p:cNvSpPr txBox="1"/>
                <p:nvPr/>
              </p:nvSpPr>
              <p:spPr>
                <a:xfrm>
                  <a:off x="3707904" y="3491345"/>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16 </m:t>
                        </m:r>
                        <m:r>
                          <m:rPr>
                            <m:sty m:val="p"/>
                          </m:rPr>
                          <a:rPr lang="en-GB" b="0" i="0" dirty="0" smtClean="0">
                            <a:latin typeface="Cambria Math" panose="02040503050406030204" pitchFamily="18" charset="0"/>
                          </a:rPr>
                          <m:t>cm</m:t>
                        </m:r>
                      </m:oMath>
                    </m:oMathPara>
                  </a14:m>
                  <a:endParaRPr lang="en-GB" dirty="0"/>
                </a:p>
              </p:txBody>
            </p:sp>
          </mc:Choice>
          <mc:Fallback>
            <p:sp>
              <p:nvSpPr>
                <p:cNvPr id="12" name="TextBox 11">
                  <a:extLst>
                    <a:ext uri="{FF2B5EF4-FFF2-40B4-BE49-F238E27FC236}">
                      <a16:creationId xmlns:a16="http://schemas.microsoft.com/office/drawing/2014/main" id="{A67D29B7-F6F2-4B51-8C36-0F8287C5917B}"/>
                    </a:ext>
                  </a:extLst>
                </p:cNvPr>
                <p:cNvSpPr txBox="1">
                  <a:spLocks noRot="1" noChangeAspect="1" noMove="1" noResize="1" noEditPoints="1" noAdjustHandles="1" noChangeArrowheads="1" noChangeShapeType="1" noTextEdit="1"/>
                </p:cNvSpPr>
                <p:nvPr/>
              </p:nvSpPr>
              <p:spPr>
                <a:xfrm>
                  <a:off x="3707904" y="3491345"/>
                  <a:ext cx="523290" cy="377852"/>
                </a:xfrm>
                <a:prstGeom prst="rect">
                  <a:avLst/>
                </a:prstGeom>
                <a:blipFill>
                  <a:blip r:embed="rId7"/>
                  <a:stretch>
                    <a:fillRect r="-44186"/>
                  </a:stretch>
                </a:blipFill>
              </p:spPr>
              <p:txBody>
                <a:bodyPr/>
                <a:lstStyle/>
                <a:p>
                  <a:r>
                    <a:rPr lang="en-GB">
                      <a:noFill/>
                    </a:rPr>
                    <a:t> </a:t>
                  </a:r>
                </a:p>
              </p:txBody>
            </p:sp>
          </mc:Fallback>
        </mc:AlternateContent>
      </p:grpSp>
    </p:spTree>
    <p:extLst>
      <p:ext uri="{BB962C8B-B14F-4D97-AF65-F5344CB8AC3E}">
        <p14:creationId xmlns:p14="http://schemas.microsoft.com/office/powerpoint/2010/main" val="4125830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2304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𝐸</m:t>
                        </m:r>
                      </m:num>
                      <m:den>
                        <m:r>
                          <a:rPr lang="en-GB" sz="2000" b="0" i="1" smtClean="0">
                            <a:latin typeface="Cambria Math" panose="02040503050406030204" pitchFamily="18" charset="0"/>
                            <a:cs typeface="Arial" panose="020B0604020202020204" pitchFamily="34" charset="0"/>
                          </a:rPr>
                          <m:t>𝑡</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𝐸</m:t>
                    </m:r>
                    <m:r>
                      <a:rPr lang="en-GB" sz="2000" i="1" dirty="0" smtClean="0">
                        <a:latin typeface="Cambria Math" panose="02040503050406030204" pitchFamily="18" charset="0"/>
                        <a:cs typeface="Arial" panose="020B0604020202020204" pitchFamily="34" charset="0"/>
                      </a:rPr>
                      <m:t>=812</m:t>
                    </m:r>
                  </m:oMath>
                </a14:m>
                <a:r>
                  <a:rPr lang="en-GB" sz="2000" dirty="0">
                    <a:latin typeface="Arial" panose="020B0604020202020204" pitchFamily="34" charset="0"/>
                    <a:cs typeface="Arial" panose="020B0604020202020204" pitchFamily="34" charset="0"/>
                  </a:rPr>
                  <a:t> correct to 3 significant figures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𝑇</m:t>
                    </m:r>
                    <m:r>
                      <a:rPr lang="en-GB" sz="2000" i="1" dirty="0" smtClean="0">
                        <a:latin typeface="Cambria Math" panose="02040503050406030204" pitchFamily="18" charset="0"/>
                        <a:cs typeface="Arial" panose="020B0604020202020204" pitchFamily="34" charset="0"/>
                      </a:rPr>
                      <m:t>=9.2</m:t>
                    </m:r>
                  </m:oMath>
                </a14:m>
                <a:r>
                  <a:rPr lang="en-GB" sz="2000" dirty="0">
                    <a:latin typeface="Arial" panose="020B0604020202020204" pitchFamily="34" charset="0"/>
                    <a:cs typeface="Arial" panose="020B0604020202020204" pitchFamily="34" charset="0"/>
                  </a:rPr>
                  <a:t> correct to 1 decimal place</a:t>
                </a:r>
              </a:p>
              <a:p>
                <a:pPr lvl="1"/>
                <a:r>
                  <a:rPr lang="en-GB" sz="2000" dirty="0">
                    <a:latin typeface="Arial" panose="020B0604020202020204" pitchFamily="34" charset="0"/>
                    <a:cs typeface="Arial" panose="020B0604020202020204" pitchFamily="34" charset="0"/>
                  </a:rPr>
                  <a:t>By considering bounds,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to a suitable degree of accuracy. Give a reason for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Simplify fully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−16</m:t>
                        </m:r>
                      </m:den>
                    </m:f>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23044"/>
              </a:xfrm>
              <a:prstGeom prst="rect">
                <a:avLst/>
              </a:prstGeom>
              <a:blipFill>
                <a:blip r:embed="rId2"/>
                <a:stretch>
                  <a:fillRect l="-63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29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CC2355F-4E54-4B30-8010-7DA3F72E186C}"/>
              </a:ext>
            </a:extLst>
          </p:cNvPr>
          <p:cNvSpPr txBox="1"/>
          <p:nvPr/>
        </p:nvSpPr>
        <p:spPr>
          <a:xfrm>
            <a:off x="251520" y="1156682"/>
            <a:ext cx="5256584" cy="378565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two cylinders, A and B, are mathematically similar. The height of cylinder B is twice the height of cylinder A. The total surface area of cylinder A is 180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Calculate the total surface area of cylinder B. </a:t>
            </a: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child’s toy. The toy is made from a cone on top of a hemisphere. Work out the volume of the toy. Give your answer correct to 3 significant figures.</a:t>
            </a:r>
          </a:p>
        </p:txBody>
      </p:sp>
      <p:pic>
        <p:nvPicPr>
          <p:cNvPr id="2" name="Picture 1">
            <a:extLst>
              <a:ext uri="{FF2B5EF4-FFF2-40B4-BE49-F238E27FC236}">
                <a16:creationId xmlns:a16="http://schemas.microsoft.com/office/drawing/2014/main" id="{06D1B7F6-43EA-4CB7-B952-FD8A6F6A01A8}"/>
              </a:ext>
            </a:extLst>
          </p:cNvPr>
          <p:cNvPicPr>
            <a:picLocks noChangeAspect="1"/>
          </p:cNvPicPr>
          <p:nvPr/>
        </p:nvPicPr>
        <p:blipFill rotWithShape="1">
          <a:blip r:embed="rId3"/>
          <a:srcRect l="38036" t="10500" r="9055" b="29634"/>
          <a:stretch/>
        </p:blipFill>
        <p:spPr>
          <a:xfrm>
            <a:off x="5796136" y="1356737"/>
            <a:ext cx="2899182" cy="3385542"/>
          </a:xfrm>
          <a:prstGeom prst="rect">
            <a:avLst/>
          </a:prstGeom>
        </p:spPr>
      </p:pic>
    </p:spTree>
    <p:extLst>
      <p:ext uri="{BB962C8B-B14F-4D97-AF65-F5344CB8AC3E}">
        <p14:creationId xmlns:p14="http://schemas.microsoft.com/office/powerpoint/2010/main" val="1512336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18211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i="1">
                        <a:latin typeface="Cambria Math" panose="02040503050406030204" pitchFamily="18" charset="0"/>
                        <a:cs typeface="Arial" panose="020B0604020202020204" pitchFamily="34" charset="0"/>
                      </a:rPr>
                      <m:t>0.</m:t>
                    </m:r>
                    <m:r>
                      <a:rPr lang="en-GB" sz="2000" b="0" i="1" smtClean="0">
                        <a:latin typeface="Cambria Math" panose="02040503050406030204" pitchFamily="18" charset="0"/>
                        <a:cs typeface="Arial" panose="020B0604020202020204" pitchFamily="34" charset="0"/>
                      </a:rPr>
                      <m:t>3</m:t>
                    </m:r>
                    <m:acc>
                      <m:accPr>
                        <m:chr m:val="̇"/>
                        <m:ctrlPr>
                          <a:rPr lang="en-GB" sz="2000" i="1">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9</m:t>
                        </m:r>
                      </m:e>
                    </m:acc>
                    <m:acc>
                      <m:accPr>
                        <m:chr m:val="̇"/>
                        <m:ctrlPr>
                          <a:rPr lang="en-GB" sz="200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4</m:t>
                        </m:r>
                      </m:e>
                    </m:acc>
                  </m:oMath>
                </a14:m>
                <a:r>
                  <a:rPr lang="en-GB" sz="2000" dirty="0">
                    <a:latin typeface="Arial" panose="020B0604020202020204" pitchFamily="34" charset="0"/>
                    <a:cs typeface="Arial" panose="020B0604020202020204" pitchFamily="34" charset="0"/>
                  </a:rPr>
                  <a:t> as a fraction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Make </a:t>
                </a:r>
                <a14:m>
                  <m:oMath xmlns:m="http://schemas.openxmlformats.org/officeDocument/2006/math">
                    <m:r>
                      <a:rPr lang="en-US" sz="2000" i="1" dirty="0" smtClean="0">
                        <a:latin typeface="Cambria Math" panose="02040503050406030204" pitchFamily="18" charset="0"/>
                        <a:cs typeface="Arial" panose="020B0604020202020204" pitchFamily="34" charset="0"/>
                      </a:rPr>
                      <m:t>𝑣</m:t>
                    </m:r>
                  </m:oMath>
                </a14:m>
                <a:r>
                  <a:rPr lang="en-US" sz="2000" dirty="0">
                    <a:latin typeface="Arial" panose="020B0604020202020204" pitchFamily="34" charset="0"/>
                    <a:cs typeface="Arial" panose="020B0604020202020204" pitchFamily="34" charset="0"/>
                  </a:rPr>
                  <a:t> the subject of the formula </a:t>
                </a:r>
                <a14:m>
                  <m:oMath xmlns:m="http://schemas.openxmlformats.org/officeDocument/2006/math">
                    <m:r>
                      <a:rPr lang="en-US" sz="2000" i="1" dirty="0" smtClean="0">
                        <a:latin typeface="Cambria Math" panose="02040503050406030204" pitchFamily="18" charset="0"/>
                        <a:cs typeface="Arial" panose="020B0604020202020204" pitchFamily="34" charset="0"/>
                      </a:rPr>
                      <m:t>𝑇</m:t>
                    </m:r>
                    <m:r>
                      <a:rPr lang="en-GB" sz="2000" b="0" i="1" dirty="0" smtClean="0">
                        <a:latin typeface="Cambria Math" panose="02040503050406030204" pitchFamily="18" charset="0"/>
                        <a:cs typeface="Arial" panose="020B0604020202020204" pitchFamily="34" charset="0"/>
                      </a:rPr>
                      <m:t>=</m:t>
                    </m:r>
                    <m:f>
                      <m:fPr>
                        <m:ctrlPr>
                          <a:rPr lang="en-GB" sz="2000" b="0" i="1" dirty="0" smtClean="0">
                            <a:latin typeface="Cambria Math" panose="02040503050406030204" pitchFamily="18" charset="0"/>
                            <a:cs typeface="Arial" panose="020B0604020202020204" pitchFamily="34" charset="0"/>
                          </a:rPr>
                        </m:ctrlPr>
                      </m:fPr>
                      <m:num>
                        <m:r>
                          <a:rPr lang="en-GB" sz="2000" b="0" i="1" dirty="0" smtClean="0">
                            <a:latin typeface="Cambria Math" panose="02040503050406030204" pitchFamily="18" charset="0"/>
                            <a:cs typeface="Arial" panose="020B0604020202020204" pitchFamily="34" charset="0"/>
                          </a:rPr>
                          <m:t>1</m:t>
                        </m:r>
                      </m:num>
                      <m:den>
                        <m:r>
                          <a:rPr lang="en-GB" sz="2000" b="0" i="1" dirty="0" smtClean="0">
                            <a:latin typeface="Cambria Math" panose="02040503050406030204" pitchFamily="18" charset="0"/>
                            <a:cs typeface="Arial" panose="020B0604020202020204" pitchFamily="34" charset="0"/>
                          </a:rPr>
                          <m:t>2</m:t>
                        </m:r>
                      </m:den>
                    </m:f>
                    <m:r>
                      <a:rPr lang="en-GB" sz="2000" b="0" i="1" dirty="0" smtClean="0">
                        <a:latin typeface="Cambria Math" panose="02040503050406030204" pitchFamily="18" charset="0"/>
                        <a:cs typeface="Arial" panose="020B0604020202020204" pitchFamily="34" charset="0"/>
                      </a:rPr>
                      <m:t>𝑚</m:t>
                    </m:r>
                    <m:sSup>
                      <m:sSupPr>
                        <m:ctrlPr>
                          <a:rPr lang="en-GB" sz="2000" b="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𝑣</m:t>
                        </m:r>
                      </m:e>
                      <m:sup>
                        <m:r>
                          <a:rPr lang="en-GB" sz="2000" b="0" i="1" dirty="0" smtClean="0">
                            <a:latin typeface="Cambria Math" panose="02040503050406030204" pitchFamily="18" charset="0"/>
                            <a:cs typeface="Arial" panose="020B0604020202020204" pitchFamily="34" charset="0"/>
                          </a:rPr>
                          <m:t>2</m:t>
                        </m:r>
                      </m:sup>
                    </m:sSup>
                  </m:oMath>
                </a14:m>
                <a:endParaRPr lang="en-US"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82118"/>
              </a:xfrm>
              <a:prstGeom prst="rect">
                <a:avLst/>
              </a:prstGeom>
              <a:blipFill>
                <a:blip r:embed="rId2"/>
                <a:stretch>
                  <a:fillRect l="-635" t="-2062" b="-51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9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400600" cy="1760803"/>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table gives some information about the heights of 80 girls. Draw a box plot to represent this information.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+8</m:t>
                        </m:r>
                      </m:den>
                    </m:f>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400600" cy="1760803"/>
              </a:xfrm>
              <a:prstGeom prst="rect">
                <a:avLst/>
              </a:prstGeom>
              <a:blipFill>
                <a:blip r:embed="rId2"/>
                <a:stretch>
                  <a:fillRect l="-1016" t="-1730" b="-138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a:extLst>
              <a:ext uri="{FF2B5EF4-FFF2-40B4-BE49-F238E27FC236}">
                <a16:creationId xmlns:a16="http://schemas.microsoft.com/office/drawing/2014/main" id="{9F2A0CDC-AC29-467E-BFFC-311576B17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268760"/>
            <a:ext cx="3055069" cy="199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08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680520" cy="409342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diagram represents a cuboid ABCDEFGH. Calculate the length of AG. Give your answer correct to 3 significant figures.</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In the diagram, the points A, B, C and D are on the circumference of a circle. The line PAQ is a tangent to the circle. Angle DAQ = 29° and angle BCD = 85°. Work out the size of the angle marked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a reason for each stage </a:t>
                </a:r>
              </a:p>
              <a:p>
                <a:r>
                  <a:rPr lang="en-GB" sz="2000" dirty="0">
                    <a:latin typeface="Arial" panose="020B0604020202020204" pitchFamily="34" charset="0"/>
                    <a:cs typeface="Arial" panose="020B0604020202020204" pitchFamily="34" charset="0"/>
                  </a:rPr>
                  <a:t>      of your working.</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680520" cy="4093428"/>
              </a:xfrm>
              <a:prstGeom prst="rect">
                <a:avLst/>
              </a:prstGeom>
              <a:blipFill>
                <a:blip r:embed="rId2"/>
                <a:stretch>
                  <a:fillRect l="-1172" t="-745" r="-1953" b="-193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44D2A15-714B-459A-9AC4-C586F78D0D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798"/>
          <a:stretch/>
        </p:blipFill>
        <p:spPr bwMode="auto">
          <a:xfrm>
            <a:off x="5011633" y="3878166"/>
            <a:ext cx="2880320" cy="24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88F5769-263F-49E1-84EF-88201DFE2AD7}"/>
              </a:ext>
            </a:extLst>
          </p:cNvPr>
          <p:cNvPicPr>
            <a:picLocks noChangeAspect="1"/>
          </p:cNvPicPr>
          <p:nvPr/>
        </p:nvPicPr>
        <p:blipFill>
          <a:blip r:embed="rId5"/>
          <a:stretch>
            <a:fillRect/>
          </a:stretch>
        </p:blipFill>
        <p:spPr>
          <a:xfrm>
            <a:off x="5041685" y="1355120"/>
            <a:ext cx="3574927" cy="2106333"/>
          </a:xfrm>
          <a:prstGeom prst="rect">
            <a:avLst/>
          </a:prstGeom>
        </p:spPr>
      </p:pic>
    </p:spTree>
    <p:extLst>
      <p:ext uri="{BB962C8B-B14F-4D97-AF65-F5344CB8AC3E}">
        <p14:creationId xmlns:p14="http://schemas.microsoft.com/office/powerpoint/2010/main" val="2142659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2343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solve </a:t>
                </a:r>
                <a14:m>
                  <m:oMath xmlns:m="http://schemas.openxmlformats.org/officeDocument/2006/math">
                    <m:sSup>
                      <m:sSupPr>
                        <m:ctrlPr>
                          <a:rPr lang="en-US" sz="2000" i="1" dirty="0" smtClean="0">
                            <a:latin typeface="Cambria Math" panose="02040503050406030204" pitchFamily="18" charset="0"/>
                            <a:cs typeface="Arial" panose="020B0604020202020204" pitchFamily="34" charset="0"/>
                          </a:rPr>
                        </m:ctrlPr>
                      </m:sSupPr>
                      <m:e>
                        <m:r>
                          <a:rPr lang="en-US" sz="2000" i="1" dirty="0" smtClean="0">
                            <a:latin typeface="Cambria Math" panose="02040503050406030204" pitchFamily="18" charset="0"/>
                            <a:cs typeface="Arial" panose="020B0604020202020204" pitchFamily="34" charset="0"/>
                          </a:rPr>
                          <m:t>𝑥</m:t>
                        </m:r>
                      </m:e>
                      <m:sup>
                        <m:r>
                          <a:rPr lang="en-US" sz="2000" i="1" dirty="0" smtClean="0">
                            <a:latin typeface="Cambria Math" panose="02040503050406030204" pitchFamily="18" charset="0"/>
                            <a:cs typeface="Arial" panose="020B0604020202020204" pitchFamily="34" charset="0"/>
                          </a:rPr>
                          <m:t>2</m:t>
                        </m:r>
                      </m:sup>
                    </m:sSup>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–1=0</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r>
                      <a:rPr lang="en-GB" sz="2000" b="0" i="1" smtClean="0">
                        <a:latin typeface="Cambria Math" panose="02040503050406030204" pitchFamily="18" charset="0"/>
                        <a:cs typeface="Arial" panose="020B0604020202020204" pitchFamily="34" charset="0"/>
                      </a:rPr>
                      <m:t>3</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+10=0</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23439"/>
              </a:xfrm>
              <a:prstGeom prst="rect">
                <a:avLst/>
              </a:prstGeom>
              <a:blipFill>
                <a:blip r:embed="rId2"/>
                <a:stretch>
                  <a:fillRect l="-635" t="-2304" b="-783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58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There are </a:t>
                </a:r>
                <a14:m>
                  <m:oMath xmlns:m="http://schemas.openxmlformats.org/officeDocument/2006/math">
                    <m:r>
                      <a:rPr lang="en-US" sz="2000" i="1" dirty="0" smtClean="0">
                        <a:latin typeface="Cambria Math" panose="02040503050406030204" pitchFamily="18" charset="0"/>
                        <a:cs typeface="Arial" panose="020B0604020202020204" pitchFamily="34" charset="0"/>
                      </a:rPr>
                      <m:t>𝑁</m:t>
                    </m:r>
                  </m:oMath>
                </a14:m>
                <a:r>
                  <a:rPr lang="en-US" sz="2000" dirty="0">
                    <a:latin typeface="Arial" panose="020B0604020202020204" pitchFamily="34" charset="0"/>
                    <a:cs typeface="Arial" panose="020B0604020202020204" pitchFamily="34" charset="0"/>
                  </a:rPr>
                  <a:t> beads in a jar. 40 of these beads are black. Julie takes at random a sample of 50 beads from the jar. 5 of the beads in her sample are black. Work out an estimate for the value of </a:t>
                </a:r>
                <a14:m>
                  <m:oMath xmlns:m="http://schemas.openxmlformats.org/officeDocument/2006/math">
                    <m:r>
                      <a:rPr lang="en-US" sz="2000" i="1" dirty="0" smtClean="0">
                        <a:latin typeface="Cambria Math" panose="02040503050406030204" pitchFamily="18" charset="0"/>
                        <a:cs typeface="Arial" panose="020B0604020202020204" pitchFamily="34" charset="0"/>
                      </a:rPr>
                      <m:t>𝑁</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Make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the subject of the formula </a:t>
                </a:r>
                <a14:m>
                  <m:oMath xmlns:m="http://schemas.openxmlformats.org/officeDocument/2006/math">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𝑏</m:t>
                    </m:r>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3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187954"/>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Show that line </a:t>
                </a:r>
                <a14:m>
                  <m:oMath xmlns:m="http://schemas.openxmlformats.org/officeDocument/2006/math">
                    <m:r>
                      <a:rPr lang="en-US" sz="2000" i="1" dirty="0" smtClean="0">
                        <a:latin typeface="Cambria Math" panose="02040503050406030204" pitchFamily="18" charset="0"/>
                        <a:cs typeface="Arial" panose="020B0604020202020204" pitchFamily="34" charset="0"/>
                      </a:rPr>
                      <m:t>3</m:t>
                    </m:r>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=4</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−14</m:t>
                    </m:r>
                  </m:oMath>
                </a14:m>
                <a:r>
                  <a:rPr lang="en-US" sz="2000" dirty="0">
                    <a:latin typeface="Arial" panose="020B0604020202020204" pitchFamily="34" charset="0"/>
                    <a:cs typeface="Arial" panose="020B0604020202020204" pitchFamily="34" charset="0"/>
                  </a:rPr>
                  <a:t> is perpendicular to line </a:t>
                </a:r>
                <a14:m>
                  <m:oMath xmlns:m="http://schemas.openxmlformats.org/officeDocument/2006/math">
                    <m:r>
                      <a:rPr lang="en-US" sz="2000" i="1" dirty="0" smtClean="0">
                        <a:latin typeface="Cambria Math" panose="02040503050406030204" pitchFamily="18" charset="0"/>
                        <a:cs typeface="Arial" panose="020B0604020202020204" pitchFamily="34" charset="0"/>
                      </a:rPr>
                      <m:t>4</m:t>
                    </m:r>
                    <m:r>
                      <a:rPr lang="en-US" sz="2000" i="1" dirty="0" smtClean="0">
                        <a:latin typeface="Cambria Math" panose="02040503050406030204" pitchFamily="18" charset="0"/>
                        <a:cs typeface="Arial" panose="020B0604020202020204" pitchFamily="34" charset="0"/>
                      </a:rPr>
                      <m:t>𝑦</m:t>
                    </m:r>
                    <m:r>
                      <a:rPr lang="en-US" sz="2000" i="1" dirty="0" smtClean="0">
                        <a:latin typeface="Cambria Math" panose="02040503050406030204" pitchFamily="18" charset="0"/>
                        <a:cs typeface="Arial" panose="020B0604020202020204" pitchFamily="34" charset="0"/>
                      </a:rPr>
                      <m:t>=−3</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+48</m:t>
                    </m:r>
                  </m:oMath>
                </a14:m>
                <a:r>
                  <a:rPr lang="en-US" sz="2000" dirty="0">
                    <a:latin typeface="Arial" panose="020B0604020202020204" pitchFamily="34" charset="0"/>
                    <a:cs typeface="Arial" panose="020B0604020202020204" pitchFamily="34" charset="0"/>
                  </a:rPr>
                  <a:t>.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den>
                    </m:f>
                  </m:oMath>
                </a14:m>
                <a:r>
                  <a:rPr lang="en-GB" sz="2000" dirty="0">
                    <a:latin typeface="Arial" panose="020B0604020202020204" pitchFamily="34" charset="0"/>
                    <a:cs typeface="Arial" panose="020B0604020202020204" pitchFamily="34" charset="0"/>
                  </a:rPr>
                  <a:t> in the form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𝑎𝑥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𝑐</m:t>
                        </m:r>
                      </m:den>
                    </m:f>
                  </m:oMath>
                </a14:m>
                <a:r>
                  <a:rPr lang="en-GB" sz="2000" dirty="0">
                    <a:latin typeface="Arial" panose="020B0604020202020204" pitchFamily="34" charset="0"/>
                    <a:cs typeface="Arial" panose="020B0604020202020204" pitchFamily="34" charset="0"/>
                  </a:rPr>
                  <a:t> where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𝑐</m:t>
                    </m:r>
                  </m:oMath>
                </a14:m>
                <a:r>
                  <a:rPr lang="en-GB" sz="2000" dirty="0">
                    <a:latin typeface="Arial" panose="020B0604020202020204" pitchFamily="34" charset="0"/>
                    <a:cs typeface="Arial" panose="020B0604020202020204" pitchFamily="34" charset="0"/>
                  </a:rPr>
                  <a:t> are integers.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187954"/>
              </a:xfrm>
              <a:prstGeom prst="rect">
                <a:avLst/>
              </a:prstGeom>
              <a:blipFill>
                <a:blip r:embed="rId2"/>
                <a:stretch>
                  <a:fillRect l="-635" t="-2564" b="-256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26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015663"/>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Solve </a:t>
                </a:r>
                <a14:m>
                  <m:oMath xmlns:m="http://schemas.openxmlformats.org/officeDocument/2006/math">
                    <m:sSup>
                      <m:sSupPr>
                        <m:ctrlPr>
                          <a:rPr lang="en-GB" sz="2000" i="1">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
                          <a:rPr lang="en-GB" sz="2000" i="1">
                            <a:latin typeface="Cambria Math" panose="02040503050406030204" pitchFamily="18" charset="0"/>
                            <a:cs typeface="Arial" panose="020B0604020202020204" pitchFamily="34" charset="0"/>
                          </a:rPr>
                          <m:t>𝑥</m:t>
                        </m:r>
                      </m:e>
                      <m:sup>
                        <m:r>
                          <a:rPr lang="en-GB" sz="2000" i="1">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−6</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−1=0</m:t>
                    </m:r>
                  </m:oMath>
                </a14:m>
                <a:r>
                  <a:rPr lang="en-GB" sz="2000" dirty="0">
                    <a:latin typeface="Arial" panose="020B0604020202020204" pitchFamily="34" charset="0"/>
                    <a:cs typeface="Arial" panose="020B0604020202020204" pitchFamily="34" charset="0"/>
                  </a:rPr>
                  <a:t>. Give your answers correct to 1 decimal place.</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Describe the second function following the transformation.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15663"/>
              </a:xfrm>
              <a:prstGeom prst="rect">
                <a:avLst/>
              </a:prstGeom>
              <a:blipFill>
                <a:blip r:embed="rId2"/>
                <a:stretch>
                  <a:fillRect l="-635" t="-3012" r="-353" b="-1084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7B9304-4B87-4277-BADB-3BCC024434D7}"/>
              </a:ext>
            </a:extLst>
          </p:cNvPr>
          <p:cNvPicPr>
            <a:picLocks noChangeAspect="1"/>
          </p:cNvPicPr>
          <p:nvPr/>
        </p:nvPicPr>
        <p:blipFill>
          <a:blip r:embed="rId4"/>
          <a:stretch>
            <a:fillRect/>
          </a:stretch>
        </p:blipFill>
        <p:spPr>
          <a:xfrm>
            <a:off x="1043608" y="2520262"/>
            <a:ext cx="6435805" cy="2702198"/>
          </a:xfrm>
          <a:prstGeom prst="rect">
            <a:avLst/>
          </a:prstGeom>
        </p:spPr>
      </p:pic>
    </p:spTree>
    <p:extLst>
      <p:ext uri="{BB962C8B-B14F-4D97-AF65-F5344CB8AC3E}">
        <p14:creationId xmlns:p14="http://schemas.microsoft.com/office/powerpoint/2010/main" val="691497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is inversely proportional to the cube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=250</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=0.2</m:t>
                    </m:r>
                  </m:oMath>
                </a14:m>
                <a:r>
                  <a:rPr lang="en-GB" sz="2000" dirty="0">
                    <a:latin typeface="Arial" panose="020B0604020202020204" pitchFamily="34" charset="0"/>
                    <a:cs typeface="Arial" panose="020B0604020202020204" pitchFamily="34" charset="0"/>
                  </a:rPr>
                  <a:t>. Find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=0.5</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an equilateral triangle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𝐴𝐵𝐶</m:t>
                    </m:r>
                  </m:oMath>
                </a14:m>
                <a:r>
                  <a:rPr lang="en-GB" sz="2000" dirty="0">
                    <a:latin typeface="Arial" panose="020B0604020202020204" pitchFamily="34" charset="0"/>
                    <a:cs typeface="Arial" panose="020B0604020202020204" pitchFamily="34" charset="0"/>
                  </a:rPr>
                  <a:t> with sides of length 6 cm.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𝐴𝐵</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𝑄</m:t>
                    </m:r>
                  </m:oMath>
                </a14:m>
                <a:r>
                  <a:rPr lang="en-GB" sz="2000" dirty="0">
                    <a:latin typeface="Arial" panose="020B0604020202020204" pitchFamily="34" charset="0"/>
                    <a:cs typeface="Arial" panose="020B0604020202020204" pitchFamily="34" charset="0"/>
                  </a:rPr>
                  <a:t> is the midpoint of </a:t>
                </a:r>
                <a14:m>
                  <m:oMath xmlns:m="http://schemas.openxmlformats.org/officeDocument/2006/math">
                    <m:r>
                      <a:rPr lang="en-GB" sz="2000" b="0" i="1" smtClean="0">
                        <a:latin typeface="Cambria Math" panose="02040503050406030204" pitchFamily="18" charset="0"/>
                        <a:cs typeface="Arial" panose="020B0604020202020204" pitchFamily="34" charset="0"/>
                      </a:rPr>
                      <m:t>𝐴𝐶</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𝐴𝑃𝑄</m:t>
                    </m:r>
                  </m:oMath>
                </a14:m>
                <a:r>
                  <a:rPr lang="en-GB" sz="2000" dirty="0">
                    <a:latin typeface="Arial" panose="020B0604020202020204" pitchFamily="34" charset="0"/>
                    <a:cs typeface="Arial" panose="020B0604020202020204" pitchFamily="34" charset="0"/>
                  </a:rPr>
                  <a:t> is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𝐴</m:t>
                    </m:r>
                  </m:oMath>
                </a14:m>
                <a:r>
                  <a:rPr lang="en-GB" sz="2000" dirty="0">
                    <a:latin typeface="Arial" panose="020B0604020202020204" pitchFamily="34" charset="0"/>
                    <a:cs typeface="Arial" panose="020B0604020202020204" pitchFamily="34" charset="0"/>
                  </a:rPr>
                  <a:t>. Calculate the area of the shaded region. Give your answer correct to 3 significant figures.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71"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882DB09-4B57-4C14-9FD9-D005545D7DCC}"/>
                  </a:ext>
                </a:extLst>
              </p:cNvPr>
              <p:cNvSpPr txBox="1"/>
              <p:nvPr/>
            </p:nvSpPr>
            <p:spPr>
              <a:xfrm>
                <a:off x="5508104" y="3140968"/>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p:sp>
            <p:nvSpPr>
              <p:cNvPr id="6" name="TextBox 5">
                <a:extLst>
                  <a:ext uri="{FF2B5EF4-FFF2-40B4-BE49-F238E27FC236}">
                    <a16:creationId xmlns:a16="http://schemas.microsoft.com/office/drawing/2014/main" id="{D882DB09-4B57-4C14-9FD9-D005545D7DCC}"/>
                  </a:ext>
                </a:extLst>
              </p:cNvPr>
              <p:cNvSpPr txBox="1">
                <a:spLocks noRot="1" noChangeAspect="1" noMove="1" noResize="1" noEditPoints="1" noAdjustHandles="1" noChangeArrowheads="1" noChangeShapeType="1" noTextEdit="1"/>
              </p:cNvSpPr>
              <p:nvPr/>
            </p:nvSpPr>
            <p:spPr>
              <a:xfrm>
                <a:off x="5508104" y="3140968"/>
                <a:ext cx="57606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830BA07-4FD7-42AB-8BE5-61247190AC13}"/>
                  </a:ext>
                </a:extLst>
              </p:cNvPr>
              <p:cNvSpPr txBox="1"/>
              <p:nvPr/>
            </p:nvSpPr>
            <p:spPr>
              <a:xfrm>
                <a:off x="6655612" y="4417236"/>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p:sp>
            <p:nvSpPr>
              <p:cNvPr id="7" name="TextBox 6">
                <a:extLst>
                  <a:ext uri="{FF2B5EF4-FFF2-40B4-BE49-F238E27FC236}">
                    <a16:creationId xmlns:a16="http://schemas.microsoft.com/office/drawing/2014/main" id="{0830BA07-4FD7-42AB-8BE5-61247190AC13}"/>
                  </a:ext>
                </a:extLst>
              </p:cNvPr>
              <p:cNvSpPr txBox="1">
                <a:spLocks noRot="1" noChangeAspect="1" noMove="1" noResize="1" noEditPoints="1" noAdjustHandles="1" noChangeArrowheads="1" noChangeShapeType="1" noTextEdit="1"/>
              </p:cNvSpPr>
              <p:nvPr/>
            </p:nvSpPr>
            <p:spPr>
              <a:xfrm>
                <a:off x="6655612" y="4417236"/>
                <a:ext cx="576064" cy="369332"/>
              </a:xfrm>
              <a:prstGeom prst="rect">
                <a:avLst/>
              </a:prstGeom>
              <a:blipFill>
                <a:blip r:embed="rId5"/>
                <a:stretch>
                  <a:fillRect r="-9574"/>
                </a:stretch>
              </a:blipFill>
            </p:spPr>
            <p:txBody>
              <a:bodyPr/>
              <a:lstStyle/>
              <a:p>
                <a:r>
                  <a:rPr lang="en-GB">
                    <a:noFill/>
                  </a:rPr>
                  <a:t> </a:t>
                </a:r>
              </a:p>
            </p:txBody>
          </p:sp>
        </mc:Fallback>
      </mc:AlternateContent>
      <p:grpSp>
        <p:nvGrpSpPr>
          <p:cNvPr id="13" name="Group 12">
            <a:extLst>
              <a:ext uri="{FF2B5EF4-FFF2-40B4-BE49-F238E27FC236}">
                <a16:creationId xmlns:a16="http://schemas.microsoft.com/office/drawing/2014/main" id="{B9D912F2-405B-4330-BD7F-E20483943796}"/>
              </a:ext>
            </a:extLst>
          </p:cNvPr>
          <p:cNvGrpSpPr/>
          <p:nvPr/>
        </p:nvGrpSpPr>
        <p:grpSpPr>
          <a:xfrm>
            <a:off x="2822593" y="3547134"/>
            <a:ext cx="4477070" cy="4047376"/>
            <a:chOff x="3534032" y="3212976"/>
            <a:chExt cx="4477070" cy="4047376"/>
          </a:xfrm>
        </p:grpSpPr>
        <p:sp>
          <p:nvSpPr>
            <p:cNvPr id="8" name="Isosceles Triangle 7">
              <a:extLst>
                <a:ext uri="{FF2B5EF4-FFF2-40B4-BE49-F238E27FC236}">
                  <a16:creationId xmlns:a16="http://schemas.microsoft.com/office/drawing/2014/main" id="{587FE943-FF95-444E-AB4E-C8469A6A8658}"/>
                </a:ext>
              </a:extLst>
            </p:cNvPr>
            <p:cNvSpPr/>
            <p:nvPr/>
          </p:nvSpPr>
          <p:spPr>
            <a:xfrm>
              <a:off x="5004048" y="3212976"/>
              <a:ext cx="3007054" cy="2592288"/>
            </a:xfrm>
            <a:prstGeom prst="triangle">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Partial Circle 4">
              <a:extLst>
                <a:ext uri="{FF2B5EF4-FFF2-40B4-BE49-F238E27FC236}">
                  <a16:creationId xmlns:a16="http://schemas.microsoft.com/office/drawing/2014/main" id="{386ED242-276A-48A6-870D-A51CF7C2EEA7}"/>
                </a:ext>
              </a:extLst>
            </p:cNvPr>
            <p:cNvSpPr/>
            <p:nvPr/>
          </p:nvSpPr>
          <p:spPr>
            <a:xfrm>
              <a:off x="3534032" y="4350176"/>
              <a:ext cx="2910176" cy="2910176"/>
            </a:xfrm>
            <a:prstGeom prst="pie">
              <a:avLst>
                <a:gd name="adj1" fmla="val 18045191"/>
                <a:gd name="adj2" fmla="val 416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2AE10DA-09BC-4B38-805F-5E1151F37915}"/>
                  </a:ext>
                </a:extLst>
              </p:cNvPr>
              <p:cNvSpPr txBox="1"/>
              <p:nvPr/>
            </p:nvSpPr>
            <p:spPr>
              <a:xfrm>
                <a:off x="5540484" y="630649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p:sp>
            <p:nvSpPr>
              <p:cNvPr id="9" name="TextBox 8">
                <a:extLst>
                  <a:ext uri="{FF2B5EF4-FFF2-40B4-BE49-F238E27FC236}">
                    <a16:creationId xmlns:a16="http://schemas.microsoft.com/office/drawing/2014/main" id="{22AE10DA-09BC-4B38-805F-5E1151F37915}"/>
                  </a:ext>
                </a:extLst>
              </p:cNvPr>
              <p:cNvSpPr txBox="1">
                <a:spLocks noRot="1" noChangeAspect="1" noMove="1" noResize="1" noEditPoints="1" noAdjustHandles="1" noChangeArrowheads="1" noChangeShapeType="1" noTextEdit="1"/>
              </p:cNvSpPr>
              <p:nvPr/>
            </p:nvSpPr>
            <p:spPr>
              <a:xfrm>
                <a:off x="5540484" y="6306499"/>
                <a:ext cx="576064" cy="369332"/>
              </a:xfrm>
              <a:prstGeom prst="rect">
                <a:avLst/>
              </a:prstGeom>
              <a:blipFill>
                <a:blip r:embed="rId6"/>
                <a:stretch>
                  <a:fillRect r="-957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95CC36D-0FD7-4686-915D-2B749D12F592}"/>
                  </a:ext>
                </a:extLst>
              </p:cNvPr>
              <p:cNvSpPr txBox="1"/>
              <p:nvPr/>
            </p:nvSpPr>
            <p:spPr>
              <a:xfrm>
                <a:off x="4182361" y="4417236"/>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p:sp>
            <p:nvSpPr>
              <p:cNvPr id="10" name="TextBox 9">
                <a:extLst>
                  <a:ext uri="{FF2B5EF4-FFF2-40B4-BE49-F238E27FC236}">
                    <a16:creationId xmlns:a16="http://schemas.microsoft.com/office/drawing/2014/main" id="{295CC36D-0FD7-4686-915D-2B749D12F592}"/>
                  </a:ext>
                </a:extLst>
              </p:cNvPr>
              <p:cNvSpPr txBox="1">
                <a:spLocks noRot="1" noChangeAspect="1" noMove="1" noResize="1" noEditPoints="1" noAdjustHandles="1" noChangeArrowheads="1" noChangeShapeType="1" noTextEdit="1"/>
              </p:cNvSpPr>
              <p:nvPr/>
            </p:nvSpPr>
            <p:spPr>
              <a:xfrm>
                <a:off x="4182361" y="4417236"/>
                <a:ext cx="576064" cy="369332"/>
              </a:xfrm>
              <a:prstGeom prst="rect">
                <a:avLst/>
              </a:prstGeom>
              <a:blipFill>
                <a:blip r:embed="rId7"/>
                <a:stretch>
                  <a:fillRect r="-84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58FBA87-0D8F-4EA5-9341-F479076256B8}"/>
                  </a:ext>
                </a:extLst>
              </p:cNvPr>
              <p:cNvSpPr txBox="1"/>
              <p:nvPr/>
            </p:nvSpPr>
            <p:spPr>
              <a:xfrm>
                <a:off x="3813083" y="600841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p:sp>
            <p:nvSpPr>
              <p:cNvPr id="11" name="TextBox 10">
                <a:extLst>
                  <a:ext uri="{FF2B5EF4-FFF2-40B4-BE49-F238E27FC236}">
                    <a16:creationId xmlns:a16="http://schemas.microsoft.com/office/drawing/2014/main" id="{258FBA87-0D8F-4EA5-9341-F479076256B8}"/>
                  </a:ext>
                </a:extLst>
              </p:cNvPr>
              <p:cNvSpPr txBox="1">
                <a:spLocks noRot="1" noChangeAspect="1" noMove="1" noResize="1" noEditPoints="1" noAdjustHandles="1" noChangeArrowheads="1" noChangeShapeType="1" noTextEdit="1"/>
              </p:cNvSpPr>
              <p:nvPr/>
            </p:nvSpPr>
            <p:spPr>
              <a:xfrm>
                <a:off x="3813083" y="6008414"/>
                <a:ext cx="576064"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4B6979C-8426-44BC-957A-D59C2B2A3F82}"/>
                  </a:ext>
                </a:extLst>
              </p:cNvPr>
              <p:cNvSpPr txBox="1"/>
              <p:nvPr/>
            </p:nvSpPr>
            <p:spPr>
              <a:xfrm>
                <a:off x="7216257" y="600841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p:sp>
            <p:nvSpPr>
              <p:cNvPr id="12" name="TextBox 11">
                <a:extLst>
                  <a:ext uri="{FF2B5EF4-FFF2-40B4-BE49-F238E27FC236}">
                    <a16:creationId xmlns:a16="http://schemas.microsoft.com/office/drawing/2014/main" id="{D4B6979C-8426-44BC-957A-D59C2B2A3F82}"/>
                  </a:ext>
                </a:extLst>
              </p:cNvPr>
              <p:cNvSpPr txBox="1">
                <a:spLocks noRot="1" noChangeAspect="1" noMove="1" noResize="1" noEditPoints="1" noAdjustHandles="1" noChangeArrowheads="1" noChangeShapeType="1" noTextEdit="1"/>
              </p:cNvSpPr>
              <p:nvPr/>
            </p:nvSpPr>
            <p:spPr>
              <a:xfrm>
                <a:off x="7216257" y="6008414"/>
                <a:ext cx="576064" cy="369332"/>
              </a:xfrm>
              <a:prstGeom prst="rect">
                <a:avLst/>
              </a:prstGeom>
              <a:blipFill>
                <a:blip r:embed="rId9"/>
                <a:stretch>
                  <a:fillRect/>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B2C8C082-B47A-4EE9-907B-F47AD0E157C0}"/>
              </a:ext>
            </a:extLst>
          </p:cNvPr>
          <p:cNvCxnSpPr>
            <a:endCxn id="11" idx="0"/>
          </p:cNvCxnSpPr>
          <p:nvPr/>
        </p:nvCxnSpPr>
        <p:spPr>
          <a:xfrm flipH="1">
            <a:off x="4101115" y="3510300"/>
            <a:ext cx="1449398" cy="24981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1EF8274-2373-4EED-B537-9212A710DBAB}"/>
              </a:ext>
            </a:extLst>
          </p:cNvPr>
          <p:cNvCxnSpPr>
            <a:cxnSpLocks/>
          </p:cNvCxnSpPr>
          <p:nvPr/>
        </p:nvCxnSpPr>
        <p:spPr>
          <a:xfrm>
            <a:off x="6019507" y="3510300"/>
            <a:ext cx="1449398" cy="24981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399190-4961-4169-AF5D-B5BE950B8748}"/>
              </a:ext>
            </a:extLst>
          </p:cNvPr>
          <p:cNvCxnSpPr>
            <a:cxnSpLocks/>
          </p:cNvCxnSpPr>
          <p:nvPr/>
        </p:nvCxnSpPr>
        <p:spPr>
          <a:xfrm flipH="1">
            <a:off x="4277681" y="6265021"/>
            <a:ext cx="305889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8DA2260-D0D8-4028-A17E-DE7CEBA7B57C}"/>
                  </a:ext>
                </a:extLst>
              </p:cNvPr>
              <p:cNvSpPr txBox="1"/>
              <p:nvPr/>
            </p:nvSpPr>
            <p:spPr>
              <a:xfrm>
                <a:off x="4758425" y="489686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𝑃</m:t>
                      </m:r>
                    </m:oMath>
                  </m:oMathPara>
                </a14:m>
                <a:endParaRPr lang="en-GB" dirty="0"/>
              </a:p>
            </p:txBody>
          </p:sp>
        </mc:Choice>
        <mc:Fallback>
          <p:sp>
            <p:nvSpPr>
              <p:cNvPr id="20" name="TextBox 19">
                <a:extLst>
                  <a:ext uri="{FF2B5EF4-FFF2-40B4-BE49-F238E27FC236}">
                    <a16:creationId xmlns:a16="http://schemas.microsoft.com/office/drawing/2014/main" id="{58DA2260-D0D8-4028-A17E-DE7CEBA7B57C}"/>
                  </a:ext>
                </a:extLst>
              </p:cNvPr>
              <p:cNvSpPr txBox="1">
                <a:spLocks noRot="1" noChangeAspect="1" noMove="1" noResize="1" noEditPoints="1" noAdjustHandles="1" noChangeArrowheads="1" noChangeShapeType="1" noTextEdit="1"/>
              </p:cNvSpPr>
              <p:nvPr/>
            </p:nvSpPr>
            <p:spPr>
              <a:xfrm>
                <a:off x="4758425" y="4896869"/>
                <a:ext cx="57606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2315CE17-8EA8-413F-A761-59786C397171}"/>
                  </a:ext>
                </a:extLst>
              </p:cNvPr>
              <p:cNvSpPr txBox="1"/>
              <p:nvPr/>
            </p:nvSpPr>
            <p:spPr>
              <a:xfrm>
                <a:off x="5334489" y="5803618"/>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𝑄</m:t>
                      </m:r>
                    </m:oMath>
                  </m:oMathPara>
                </a14:m>
                <a:endParaRPr lang="en-GB" dirty="0"/>
              </a:p>
            </p:txBody>
          </p:sp>
        </mc:Choice>
        <mc:Fallback>
          <p:sp>
            <p:nvSpPr>
              <p:cNvPr id="21" name="TextBox 20">
                <a:extLst>
                  <a:ext uri="{FF2B5EF4-FFF2-40B4-BE49-F238E27FC236}">
                    <a16:creationId xmlns:a16="http://schemas.microsoft.com/office/drawing/2014/main" id="{2315CE17-8EA8-413F-A761-59786C397171}"/>
                  </a:ext>
                </a:extLst>
              </p:cNvPr>
              <p:cNvSpPr txBox="1">
                <a:spLocks noRot="1" noChangeAspect="1" noMove="1" noResize="1" noEditPoints="1" noAdjustHandles="1" noChangeArrowheads="1" noChangeShapeType="1" noTextEdit="1"/>
              </p:cNvSpPr>
              <p:nvPr/>
            </p:nvSpPr>
            <p:spPr>
              <a:xfrm>
                <a:off x="5334489" y="5803618"/>
                <a:ext cx="576064" cy="369332"/>
              </a:xfrm>
              <a:prstGeom prst="rect">
                <a:avLst/>
              </a:prstGeom>
              <a:blipFill>
                <a:blip r:embed="rId11"/>
                <a:stretch>
                  <a:fillRect b="-9836"/>
                </a:stretch>
              </a:blipFill>
            </p:spPr>
            <p:txBody>
              <a:bodyPr/>
              <a:lstStyle/>
              <a:p>
                <a:r>
                  <a:rPr lang="en-GB">
                    <a:noFill/>
                  </a:rPr>
                  <a:t> </a:t>
                </a:r>
              </a:p>
            </p:txBody>
          </p:sp>
        </mc:Fallback>
      </mc:AlternateContent>
    </p:spTree>
    <p:extLst>
      <p:ext uri="{BB962C8B-B14F-4D97-AF65-F5344CB8AC3E}">
        <p14:creationId xmlns:p14="http://schemas.microsoft.com/office/powerpoint/2010/main" val="3710385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14033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3+</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6</m:t>
                            </m:r>
                          </m:e>
                        </m:rad>
                      </m:num>
                      <m:den>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den>
                    </m:f>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the shape of an exponential graph, </a:t>
                </a:r>
                <a:r>
                  <a:rPr lang="en-GB" sz="2000" dirty="0" err="1">
                    <a:latin typeface="Arial" panose="020B0604020202020204" pitchFamily="34" charset="0"/>
                    <a:cs typeface="Arial" panose="020B0604020202020204" pitchFamily="34" charset="0"/>
                  </a:rPr>
                  <a:t>eg</a:t>
                </a: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e>
                      <m:sup>
                        <m:r>
                          <a:rPr lang="en-GB" sz="2000" b="0" i="1" smtClean="0">
                            <a:latin typeface="Cambria Math" panose="02040503050406030204" pitchFamily="18" charset="0"/>
                            <a:cs typeface="Arial" panose="020B0604020202020204" pitchFamily="34" charset="0"/>
                          </a:rPr>
                          <m:t>𝑥</m:t>
                        </m:r>
                      </m:sup>
                    </m:sSup>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a triangle with sides 4 cm, 6.5 cm and 7 cm.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140330"/>
              </a:xfrm>
              <a:prstGeom prst="rect">
                <a:avLst/>
              </a:prstGeom>
              <a:blipFill>
                <a:blip r:embed="rId2"/>
                <a:stretch>
                  <a:fillRect l="-63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464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70804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𝑔</m:t>
                            </m:r>
                          </m:e>
                        </m:rad>
                      </m:num>
                      <m:den>
                        <m:r>
                          <a:rPr lang="en-GB" sz="2000" b="0" i="1" smtClean="0">
                            <a:latin typeface="Cambria Math" panose="02040503050406030204" pitchFamily="18" charset="0"/>
                            <a:cs typeface="Arial" panose="020B0604020202020204" pitchFamily="34" charset="0"/>
                          </a:rPr>
                          <m:t>h</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𝑔</m:t>
                    </m:r>
                    <m:r>
                      <a:rPr lang="en-GB" sz="2000" b="0" i="1" smtClean="0">
                        <a:latin typeface="Cambria Math" panose="02040503050406030204" pitchFamily="18" charset="0"/>
                        <a:cs typeface="Arial" panose="020B0604020202020204" pitchFamily="34" charset="0"/>
                      </a:rPr>
                      <m:t>=12.7</m:t>
                    </m:r>
                  </m:oMath>
                </a14:m>
                <a:r>
                  <a:rPr lang="en-GB" sz="2000" dirty="0">
                    <a:latin typeface="Arial" panose="020B0604020202020204" pitchFamily="34" charset="0"/>
                    <a:cs typeface="Arial" panose="020B0604020202020204" pitchFamily="34" charset="0"/>
                  </a:rPr>
                  <a:t> correct to 3 significant figures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h</m:t>
                    </m:r>
                    <m:r>
                      <a:rPr lang="en-GB" sz="2000" b="0" i="1" smtClean="0">
                        <a:latin typeface="Cambria Math" panose="02040503050406030204" pitchFamily="18" charset="0"/>
                        <a:cs typeface="Arial" panose="020B0604020202020204" pitchFamily="34" charset="0"/>
                      </a:rPr>
                      <m:t>=9.294</m:t>
                    </m:r>
                  </m:oMath>
                </a14:m>
                <a:r>
                  <a:rPr lang="en-GB" sz="2000" dirty="0">
                    <a:latin typeface="Arial" panose="020B0604020202020204" pitchFamily="34" charset="0"/>
                    <a:cs typeface="Arial" panose="020B0604020202020204" pitchFamily="34" charset="0"/>
                  </a:rPr>
                  <a:t> correct to 3 decimal places</a:t>
                </a:r>
              </a:p>
              <a:p>
                <a:pPr lvl="1"/>
                <a:r>
                  <a:rPr lang="en-GB" sz="2000" dirty="0">
                    <a:latin typeface="Arial" panose="020B0604020202020204" pitchFamily="34" charset="0"/>
                    <a:cs typeface="Arial" panose="020B0604020202020204" pitchFamily="34" charset="0"/>
                  </a:rPr>
                  <a:t>By considering bounds,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𝑓</m:t>
                    </m:r>
                  </m:oMath>
                </a14:m>
                <a:r>
                  <a:rPr lang="en-GB" sz="2000" dirty="0">
                    <a:latin typeface="Arial" panose="020B0604020202020204" pitchFamily="34" charset="0"/>
                    <a:cs typeface="Arial" panose="020B0604020202020204" pitchFamily="34" charset="0"/>
                  </a:rPr>
                  <a:t> to a suitable degree of accuracy.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B and C are points on the circumference of a circle, centre O. AB and AC are tangents to the circle. Angle BAC = 40°. Find the size of angle BCO.</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708049"/>
              </a:xfrm>
              <a:prstGeom prst="rect">
                <a:avLst/>
              </a:prstGeom>
              <a:blipFill>
                <a:blip r:embed="rId2"/>
                <a:stretch>
                  <a:fillRect l="-635" b="-315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7C0EB1B5-7D18-4146-B823-547816014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405" y="3868032"/>
            <a:ext cx="4135190" cy="243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29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640960" cy="180292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20</m:t>
                        </m:r>
                      </m:e>
                    </m:rad>
                    <m:r>
                      <a:rPr lang="en-GB" sz="2000" b="0" i="1" smtClean="0">
                        <a:latin typeface="Cambria Math" panose="02040503050406030204" pitchFamily="18" charset="0"/>
                        <a:cs typeface="Arial" panose="020B0604020202020204" pitchFamily="34" charset="0"/>
                      </a:rPr>
                      <m:t>+</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80</m:t>
                        </m:r>
                      </m:e>
                    </m:rad>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4 red counters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blue counters in a bag. 2 counters are removed from the bag at random. The probability that both the counters taken are blue 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r>
                  <a:rPr lang="en-US" sz="2000" dirty="0">
                    <a:latin typeface="Arial" panose="020B0604020202020204" pitchFamily="34" charset="0"/>
                    <a:cs typeface="Arial" panose="020B0604020202020204" pitchFamily="34" charset="0"/>
                  </a:rPr>
                  <a:t>. Work out the value of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802929"/>
              </a:xfrm>
              <a:prstGeom prst="rect">
                <a:avLst/>
              </a:prstGeom>
              <a:blipFill>
                <a:blip r:embed="rId4"/>
                <a:stretch>
                  <a:fillRect l="-635" t="-338" b="-338"/>
                </a:stretch>
              </a:blipFill>
            </p:spPr>
            <p:txBody>
              <a:bodyPr/>
              <a:lstStyle/>
              <a:p>
                <a:r>
                  <a:rPr lang="en-GB">
                    <a:noFill/>
                  </a:rPr>
                  <a:t> </a:t>
                </a:r>
              </a:p>
            </p:txBody>
          </p:sp>
        </mc:Fallback>
      </mc:AlternateContent>
    </p:spTree>
    <p:extLst>
      <p:ext uri="{BB962C8B-B14F-4D97-AF65-F5344CB8AC3E}">
        <p14:creationId xmlns:p14="http://schemas.microsoft.com/office/powerpoint/2010/main" val="4264321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17009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Clive wants to estimate the number of bees in a beehive. Clive catches 50 bees from the beehive. He marks each bee with a dye. He then lets the bees go. The next day, Clive catches 40 bees from the beehive. 8 of these bees have been marked with the dye. Work out an estimate for the number of bees in the beehive.</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Make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the subject of the formula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d>
                      <m:dPr>
                        <m:ctrlPr>
                          <a:rPr lang="en-US" sz="2000" i="1" dirty="0" smtClean="0">
                            <a:latin typeface="Cambria Math" panose="02040503050406030204" pitchFamily="18" charset="0"/>
                            <a:cs typeface="Arial" panose="020B0604020202020204" pitchFamily="34" charset="0"/>
                          </a:rPr>
                        </m:ctrlPr>
                      </m:dPr>
                      <m:e>
                        <m:r>
                          <a:rPr lang="en-US" sz="2000" i="1" dirty="0" smtClean="0">
                            <a:latin typeface="Cambria Math" panose="02040503050406030204" pitchFamily="18" charset="0"/>
                            <a:cs typeface="Arial" panose="020B0604020202020204" pitchFamily="34" charset="0"/>
                          </a:rPr>
                          <m:t>2+</m:t>
                        </m:r>
                        <m:r>
                          <a:rPr lang="en-US" sz="2000" i="1" dirty="0" smtClean="0">
                            <a:latin typeface="Cambria Math" panose="02040503050406030204" pitchFamily="18" charset="0"/>
                            <a:cs typeface="Arial" panose="020B0604020202020204" pitchFamily="34" charset="0"/>
                          </a:rPr>
                          <m:t>𝑎</m:t>
                        </m:r>
                      </m:e>
                    </m:d>
                    <m:r>
                      <a:rPr lang="en-US" sz="2000" i="1" dirty="0" smtClean="0">
                        <a:latin typeface="Cambria Math" panose="02040503050406030204" pitchFamily="18" charset="0"/>
                        <a:cs typeface="Arial" panose="020B0604020202020204" pitchFamily="34" charset="0"/>
                      </a:rPr>
                      <m:t>=</m:t>
                    </m:r>
                    <m:r>
                      <a:rPr lang="en-US" sz="2000" i="1" dirty="0" smtClean="0">
                        <a:latin typeface="Cambria Math" panose="02040503050406030204" pitchFamily="18" charset="0"/>
                        <a:cs typeface="Arial" panose="020B0604020202020204" pitchFamily="34" charset="0"/>
                      </a:rPr>
                      <m:t>𝑏</m:t>
                    </m:r>
                    <m:d>
                      <m:dPr>
                        <m:ctrlPr>
                          <a:rPr lang="en-US" sz="2000" i="1" dirty="0" smtClean="0">
                            <a:latin typeface="Cambria Math" panose="02040503050406030204" pitchFamily="18" charset="0"/>
                            <a:cs typeface="Arial" panose="020B0604020202020204" pitchFamily="34" charset="0"/>
                          </a:rPr>
                        </m:ctrlPr>
                      </m:dPr>
                      <m:e>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+3</m:t>
                        </m:r>
                      </m:e>
                    </m:d>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table shows some information about the prices of 64 </a:t>
                </a:r>
                <a:r>
                  <a:rPr lang="en-GB" sz="2000" dirty="0" err="1">
                    <a:latin typeface="Arial" panose="020B0604020202020204" pitchFamily="34" charset="0"/>
                    <a:cs typeface="Arial" panose="020B0604020202020204" pitchFamily="34" charset="0"/>
                  </a:rPr>
                  <a:t>secondhand</a:t>
                </a:r>
                <a:r>
                  <a:rPr lang="en-GB" sz="2000" dirty="0">
                    <a:latin typeface="Arial" panose="020B0604020202020204" pitchFamily="34" charset="0"/>
                    <a:cs typeface="Arial" panose="020B0604020202020204" pitchFamily="34" charset="0"/>
                  </a:rPr>
                  <a:t> cars that are for sale. Calculate an estimate for the mean price.</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170099"/>
              </a:xfrm>
              <a:prstGeom prst="rect">
                <a:avLst/>
              </a:prstGeom>
              <a:blipFill>
                <a:blip r:embed="rId2"/>
                <a:stretch>
                  <a:fillRect l="-635" t="-962" r="-987" b="-269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a:extLst>
              <a:ext uri="{FF2B5EF4-FFF2-40B4-BE49-F238E27FC236}">
                <a16:creationId xmlns:a16="http://schemas.microsoft.com/office/drawing/2014/main" id="{769F55B5-BC52-4C6C-A179-9E90AD9F7C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101"/>
          <a:stretch/>
        </p:blipFill>
        <p:spPr bwMode="auto">
          <a:xfrm>
            <a:off x="3095836" y="4326781"/>
            <a:ext cx="2952328" cy="230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923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table below shows information about the times, in minutes, a group of students took to answer 10 maths questions. Draw a box plot to show the information in the table.</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r>
                      <a:rPr lang="en-GB" sz="2000" b="0" i="1" smtClean="0">
                        <a:latin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170099"/>
              </a:xfrm>
              <a:prstGeom prst="rect">
                <a:avLst/>
              </a:prstGeom>
              <a:blipFill>
                <a:blip r:embed="rId2"/>
                <a:stretch>
                  <a:fillRect l="-635" t="-962" b="-269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4E55965-3E62-4F72-AC8E-59F2A53EFCAF}"/>
              </a:ext>
            </a:extLst>
          </p:cNvPr>
          <p:cNvGraphicFramePr>
            <a:graphicFrameLocks noGrp="1"/>
          </p:cNvGraphicFramePr>
          <p:nvPr>
            <p:extLst>
              <p:ext uri="{D42A27DB-BD31-4B8C-83A1-F6EECF244321}">
                <p14:modId xmlns:p14="http://schemas.microsoft.com/office/powerpoint/2010/main" val="2554557490"/>
              </p:ext>
            </p:extLst>
          </p:nvPr>
        </p:nvGraphicFramePr>
        <p:xfrm>
          <a:off x="431540" y="2420888"/>
          <a:ext cx="8280920" cy="1131444"/>
        </p:xfrm>
        <a:graphic>
          <a:graphicData uri="http://schemas.openxmlformats.org/drawingml/2006/table">
            <a:tbl>
              <a:tblPr>
                <a:tableStyleId>{5C22544A-7EE6-4342-B048-85BDC9FD1C3A}</a:tableStyleId>
              </a:tblPr>
              <a:tblGrid>
                <a:gridCol w="1407110">
                  <a:extLst>
                    <a:ext uri="{9D8B030D-6E8A-4147-A177-3AD203B41FA5}">
                      <a16:colId xmlns:a16="http://schemas.microsoft.com/office/drawing/2014/main" val="759113350"/>
                    </a:ext>
                  </a:extLst>
                </a:gridCol>
                <a:gridCol w="1374762">
                  <a:extLst>
                    <a:ext uri="{9D8B030D-6E8A-4147-A177-3AD203B41FA5}">
                      <a16:colId xmlns:a16="http://schemas.microsoft.com/office/drawing/2014/main" val="2109727384"/>
                    </a:ext>
                  </a:extLst>
                </a:gridCol>
                <a:gridCol w="1374762">
                  <a:extLst>
                    <a:ext uri="{9D8B030D-6E8A-4147-A177-3AD203B41FA5}">
                      <a16:colId xmlns:a16="http://schemas.microsoft.com/office/drawing/2014/main" val="3099083405"/>
                    </a:ext>
                  </a:extLst>
                </a:gridCol>
                <a:gridCol w="1374762">
                  <a:extLst>
                    <a:ext uri="{9D8B030D-6E8A-4147-A177-3AD203B41FA5}">
                      <a16:colId xmlns:a16="http://schemas.microsoft.com/office/drawing/2014/main" val="2689772546"/>
                    </a:ext>
                  </a:extLst>
                </a:gridCol>
                <a:gridCol w="1374762">
                  <a:extLst>
                    <a:ext uri="{9D8B030D-6E8A-4147-A177-3AD203B41FA5}">
                      <a16:colId xmlns:a16="http://schemas.microsoft.com/office/drawing/2014/main" val="2974826534"/>
                    </a:ext>
                  </a:extLst>
                </a:gridCol>
                <a:gridCol w="1374762">
                  <a:extLst>
                    <a:ext uri="{9D8B030D-6E8A-4147-A177-3AD203B41FA5}">
                      <a16:colId xmlns:a16="http://schemas.microsoft.com/office/drawing/2014/main" val="1894329805"/>
                    </a:ext>
                  </a:extLst>
                </a:gridCol>
              </a:tblGrid>
              <a:tr h="0">
                <a:tc>
                  <a:txBody>
                    <a:bodyPr/>
                    <a:lstStyle/>
                    <a:p>
                      <a:pPr algn="ctr">
                        <a:lnSpc>
                          <a:spcPct val="107000"/>
                        </a:lnSpc>
                        <a:spcBef>
                          <a:spcPts val="600"/>
                        </a:spcBef>
                        <a:spcAft>
                          <a:spcPts val="600"/>
                        </a:spcAft>
                      </a:pPr>
                      <a:r>
                        <a:rPr lang="en-GB" sz="1800">
                          <a:effectLst/>
                          <a:latin typeface="Arial" panose="020B0604020202020204" pitchFamily="34"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a:effectLst/>
                          <a:latin typeface="Arial" panose="020B0604020202020204" pitchFamily="34" charset="0"/>
                          <a:cs typeface="Arial" panose="020B0604020202020204" pitchFamily="34" charset="0"/>
                        </a:rPr>
                        <a:t>Least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a:effectLst/>
                          <a:latin typeface="Arial" panose="020B0604020202020204" pitchFamily="34" charset="0"/>
                          <a:cs typeface="Arial" panose="020B0604020202020204" pitchFamily="34" charset="0"/>
                        </a:rPr>
                        <a:t>Lower quartile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a:effectLst/>
                          <a:latin typeface="Arial" panose="020B0604020202020204" pitchFamily="34" charset="0"/>
                          <a:cs typeface="Arial" panose="020B0604020202020204" pitchFamily="34" charset="0"/>
                        </a:rPr>
                        <a:t>Median</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a:effectLst/>
                          <a:latin typeface="Arial" panose="020B0604020202020204" pitchFamily="34" charset="0"/>
                          <a:cs typeface="Arial" panose="020B0604020202020204" pitchFamily="34" charset="0"/>
                        </a:rPr>
                        <a:t>Upper quartile</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1800">
                          <a:effectLst/>
                          <a:latin typeface="Arial" panose="020B0604020202020204" pitchFamily="34" charset="0"/>
                          <a:cs typeface="Arial" panose="020B0604020202020204" pitchFamily="34" charset="0"/>
                        </a:rPr>
                        <a:t>Greatest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880509"/>
                  </a:ext>
                </a:extLst>
              </a:tr>
              <a:tr h="0">
                <a:tc>
                  <a:txBody>
                    <a:bodyPr/>
                    <a:lstStyle/>
                    <a:p>
                      <a:pPr algn="ctr">
                        <a:lnSpc>
                          <a:spcPct val="107000"/>
                        </a:lnSpc>
                        <a:spcAft>
                          <a:spcPts val="0"/>
                        </a:spcAft>
                      </a:pPr>
                      <a:r>
                        <a:rPr lang="en-GB" sz="1800">
                          <a:effectLst/>
                          <a:latin typeface="Arial" panose="020B0604020202020204" pitchFamily="34" charset="0"/>
                          <a:cs typeface="Arial" panose="020B0604020202020204" pitchFamily="34" charset="0"/>
                        </a:rPr>
                        <a:t>Time in minutes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a:effectLst/>
                          <a:latin typeface="Arial" panose="020B0604020202020204" pitchFamily="34" charset="0"/>
                          <a:cs typeface="Arial" panose="020B0604020202020204" pitchFamily="34" charset="0"/>
                        </a:rPr>
                        <a:t>14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a:effectLst/>
                          <a:latin typeface="Arial" panose="020B0604020202020204" pitchFamily="34" charset="0"/>
                          <a:cs typeface="Arial" panose="020B0604020202020204" pitchFamily="34" charset="0"/>
                        </a:rPr>
                        <a:t>18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a:effectLst/>
                          <a:latin typeface="Arial" panose="020B0604020202020204" pitchFamily="34" charset="0"/>
                          <a:cs typeface="Arial" panose="020B0604020202020204" pitchFamily="34" charset="0"/>
                        </a:rPr>
                        <a:t>20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a:effectLst/>
                          <a:latin typeface="Arial" panose="020B0604020202020204" pitchFamily="34" charset="0"/>
                          <a:cs typeface="Arial" panose="020B0604020202020204" pitchFamily="34" charset="0"/>
                        </a:rPr>
                        <a:t>25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800" dirty="0">
                          <a:effectLst/>
                          <a:latin typeface="Arial" panose="020B0604020202020204" pitchFamily="34" charset="0"/>
                          <a:cs typeface="Arial" panose="020B0604020202020204" pitchFamily="34" charset="0"/>
                        </a:rPr>
                        <a:t>30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498865"/>
                  </a:ext>
                </a:extLst>
              </a:tr>
            </a:tbl>
          </a:graphicData>
        </a:graphic>
      </p:graphicFrame>
    </p:spTree>
    <p:extLst>
      <p:ext uri="{BB962C8B-B14F-4D97-AF65-F5344CB8AC3E}">
        <p14:creationId xmlns:p14="http://schemas.microsoft.com/office/powerpoint/2010/main" val="420832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b="0" i="1" smtClean="0">
                        <a:latin typeface="Cambria Math" panose="02040503050406030204" pitchFamily="18" charset="0"/>
                        <a:cs typeface="Arial" panose="020B0604020202020204" pitchFamily="34" charset="0"/>
                      </a:rPr>
                      <m:t>𝑦</m:t>
                    </m:r>
                    <m:r>
                      <a:rPr lang="en-GB" sz="2000" b="0" i="1" smtClean="0">
                        <a:latin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oMath>
                </a14:m>
                <a:r>
                  <a:rPr lang="en-US" sz="2000" dirty="0">
                    <a:latin typeface="Arial" panose="020B0604020202020204" pitchFamily="34" charset="0"/>
                    <a:cs typeface="Arial" panose="020B0604020202020204" pitchFamily="34" charset="0"/>
                  </a:rPr>
                  <a:t> and hence identify its turning point.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Some students were asked how many times they each used their mobile phones last week. The box plots give information about the male students' answers and about the female students' answers. Compare the two distributions represented by the box plots.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6355A6C2-4B9B-4B32-B17E-4158D1FE8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624724"/>
            <a:ext cx="6532027"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820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3570A9F-D395-4EF7-B7A5-5A71DB812E2C}"/>
                  </a:ext>
                </a:extLst>
              </p:cNvPr>
              <p:cNvSpPr txBox="1"/>
              <p:nvPr/>
            </p:nvSpPr>
            <p:spPr>
              <a:xfrm>
                <a:off x="251519" y="1156682"/>
                <a:ext cx="8640961" cy="249497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Calculate </a:t>
                </a:r>
                <a14:m>
                  <m:oMath xmlns:m="http://schemas.openxmlformats.org/officeDocument/2006/math">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1.6</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m:t>
                        </m:r>
                        <m:r>
                          <a:rPr lang="en-GB" sz="2000" i="1">
                            <a:latin typeface="Cambria Math" panose="02040503050406030204" pitchFamily="18" charset="0"/>
                            <a:ea typeface="Cambria Math" panose="02040503050406030204" pitchFamily="18" charset="0"/>
                            <a:cs typeface="Arial" panose="020B0604020202020204" pitchFamily="34" charset="0"/>
                          </a:rPr>
                          <m:t>3</m:t>
                        </m:r>
                      </m:sup>
                    </m:sSup>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i="1" smtClean="0">
                        <a:latin typeface="Cambria Math" panose="02040503050406030204" pitchFamily="18" charset="0"/>
                        <a:ea typeface="Cambria Math" panose="02040503050406030204" pitchFamily="18" charset="0"/>
                        <a:cs typeface="Arial" panose="020B0604020202020204" pitchFamily="34" charset="0"/>
                      </a:rPr>
                      <m:t>÷</m:t>
                    </m:r>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6.4</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i="1">
                            <a:latin typeface="Cambria Math" panose="02040503050406030204" pitchFamily="18" charset="0"/>
                            <a:ea typeface="Cambria Math" panose="02040503050406030204" pitchFamily="18" charset="0"/>
                            <a:cs typeface="Arial" panose="020B0604020202020204" pitchFamily="34" charset="0"/>
                          </a:rPr>
                          <m:t>−6</m:t>
                        </m:r>
                      </m:sup>
                    </m:sSup>
                    <m:r>
                      <a:rPr lang="en-GB" sz="2000" i="1">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Give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0.</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3</m:t>
                        </m:r>
                      </m:e>
                    </m:acc>
                    <m:r>
                      <a:rPr lang="en-GB" sz="2000" b="0" i="1" smtClean="0">
                        <a:latin typeface="Cambria Math" panose="02040503050406030204" pitchFamily="18" charset="0"/>
                        <a:cs typeface="Arial" panose="020B0604020202020204" pitchFamily="34" charset="0"/>
                      </a:rPr>
                      <m:t>8</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6</m:t>
                        </m:r>
                      </m:e>
                    </m:acc>
                  </m:oMath>
                </a14:m>
                <a:r>
                  <a:rPr lang="en-GB" sz="2000" dirty="0">
                    <a:latin typeface="Arial" panose="020B0604020202020204" pitchFamily="34" charset="0"/>
                    <a:cs typeface="Arial" panose="020B0604020202020204" pitchFamily="34" charset="0"/>
                  </a:rPr>
                  <a:t> as a fraction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a:latin typeface="Cambria Math" panose="02040503050406030204" pitchFamily="18" charset="0"/>
                        <a:cs typeface="Arial" panose="020B0604020202020204" pitchFamily="34" charset="0"/>
                      </a:rPr>
                      <m:t>𝑎</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−2</m:t>
                              </m:r>
                            </m:e>
                          </m:mr>
                          <m:mr>
                            <m:e>
                              <m:r>
                                <a:rPr lang="en-GB" sz="2000" b="0" i="1" smtClean="0">
                                  <a:latin typeface="Cambria Math" panose="02040503050406030204" pitchFamily="18" charset="0"/>
                                  <a:cs typeface="Arial" panose="020B0604020202020204" pitchFamily="34" charset="0"/>
                                </a:rPr>
                                <m:t>4</m:t>
                              </m:r>
                            </m:e>
                          </m:mr>
                        </m:m>
                      </m:e>
                    </m:d>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a:latin typeface="Cambria Math" panose="02040503050406030204" pitchFamily="18" charset="0"/>
                        <a:cs typeface="Arial" panose="020B0604020202020204" pitchFamily="34" charset="0"/>
                      </a:rPr>
                      <m:t>𝑏</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3</m:t>
                              </m:r>
                            </m:e>
                          </m:mr>
                          <m:mr>
                            <m:e>
                              <m:r>
                                <a:rPr lang="en-GB" sz="2000" b="0" i="1" smtClean="0">
                                  <a:latin typeface="Cambria Math" panose="02040503050406030204" pitchFamily="18" charset="0"/>
                                  <a:cs typeface="Arial" panose="020B0604020202020204" pitchFamily="34" charset="0"/>
                                </a:rPr>
                                <m:t>2</m:t>
                              </m:r>
                            </m:e>
                          </m:mr>
                        </m:m>
                      </m:e>
                    </m:d>
                  </m:oMath>
                </a14:m>
                <a:r>
                  <a:rPr lang="en-GB" sz="2000" dirty="0">
                    <a:latin typeface="Arial" panose="020B0604020202020204" pitchFamily="34" charset="0"/>
                    <a:cs typeface="Arial" panose="020B0604020202020204" pitchFamily="34" charset="0"/>
                  </a:rPr>
                  <a:t>. Calculate </a:t>
                </a:r>
                <a14:m>
                  <m:oMath xmlns:m="http://schemas.openxmlformats.org/officeDocument/2006/math">
                    <m:r>
                      <a:rPr lang="en-GB" sz="2000" i="1">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−2</m:t>
                    </m:r>
                    <m:r>
                      <a:rPr lang="en-GB" sz="2000" i="1">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D3570A9F-D395-4EF7-B7A5-5A71DB812E2C}"/>
                  </a:ext>
                </a:extLst>
              </p:cNvPr>
              <p:cNvSpPr txBox="1">
                <a:spLocks noRot="1" noChangeAspect="1" noMove="1" noResize="1" noEditPoints="1" noAdjustHandles="1" noChangeArrowheads="1" noChangeShapeType="1" noTextEdit="1"/>
              </p:cNvSpPr>
              <p:nvPr/>
            </p:nvSpPr>
            <p:spPr>
              <a:xfrm>
                <a:off x="251519" y="1156682"/>
                <a:ext cx="8640961" cy="2494978"/>
              </a:xfrm>
              <a:prstGeom prst="rect">
                <a:avLst/>
              </a:prstGeom>
              <a:blipFill>
                <a:blip r:embed="rId4"/>
                <a:stretch>
                  <a:fillRect l="-635" t="-1222"/>
                </a:stretch>
              </a:blipFill>
            </p:spPr>
            <p:txBody>
              <a:bodyPr/>
              <a:lstStyle/>
              <a:p>
                <a:r>
                  <a:rPr lang="en-GB">
                    <a:noFill/>
                  </a:rPr>
                  <a:t> </a:t>
                </a:r>
              </a:p>
            </p:txBody>
          </p:sp>
        </mc:Fallback>
      </mc:AlternateContent>
    </p:spTree>
    <p:extLst>
      <p:ext uri="{BB962C8B-B14F-4D97-AF65-F5344CB8AC3E}">
        <p14:creationId xmlns:p14="http://schemas.microsoft.com/office/powerpoint/2010/main" val="2865138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568952" cy="317009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On a coordinate grid, show by shading, the region which satisfies all three of the inequalities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&lt;3</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&gt;–2</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&lt;</m:t>
                    </m:r>
                    <m:r>
                      <a:rPr lang="en-GB" sz="2000" i="1" dirty="0" smtClean="0">
                        <a:latin typeface="Cambria Math" panose="02040503050406030204" pitchFamily="18" charset="0"/>
                        <a:cs typeface="Arial" panose="020B0604020202020204" pitchFamily="34" charset="0"/>
                      </a:rPr>
                      <m:t>𝑥</m:t>
                    </m:r>
                  </m:oMath>
                </a14:m>
                <a:endParaRPr lang="en-GB" sz="2000" dirty="0">
                  <a:latin typeface="Arial" panose="020B0604020202020204" pitchFamily="34" charset="0"/>
                  <a:cs typeface="Arial" panose="020B0604020202020204" pitchFamily="34" charset="0"/>
                </a:endParaRPr>
              </a:p>
              <a:p>
                <a:pPr lvl="1"/>
                <a:r>
                  <a:rPr lang="en-GB" sz="2000" dirty="0">
                    <a:latin typeface="Arial" panose="020B0604020202020204" pitchFamily="34" charset="0"/>
                    <a:cs typeface="Arial" panose="020B0604020202020204" pitchFamily="34" charset="0"/>
                  </a:rPr>
                  <a:t>Label the region 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diagram shows a cone and a hemisphere. The hemisphere has base radius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cm. The cone has base radius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 cm and perpendicular height </a:t>
                </a:r>
                <a14:m>
                  <m:oMath xmlns:m="http://schemas.openxmlformats.org/officeDocument/2006/math">
                    <m:r>
                      <a:rPr lang="en-US" sz="2000" i="1" dirty="0" smtClean="0">
                        <a:latin typeface="Cambria Math" panose="02040503050406030204" pitchFamily="18" charset="0"/>
                        <a:cs typeface="Arial" panose="020B0604020202020204" pitchFamily="34" charset="0"/>
                      </a:rPr>
                      <m:t>h</m:t>
                    </m:r>
                  </m:oMath>
                </a14:m>
                <a:r>
                  <a:rPr lang="en-US" sz="2000" dirty="0">
                    <a:latin typeface="Arial" panose="020B0604020202020204" pitchFamily="34" charset="0"/>
                    <a:cs typeface="Arial" panose="020B0604020202020204" pitchFamily="34" charset="0"/>
                  </a:rPr>
                  <a:t> cm. The volume of the cone is equal to the volume of the hemisphere. The volume of a hemisphere is </a:t>
                </a:r>
                <a14:m>
                  <m:oMath xmlns:m="http://schemas.openxmlformats.org/officeDocument/2006/math">
                    <m:r>
                      <a:rPr lang="en-US" sz="2000" i="1" dirty="0" smtClean="0">
                        <a:latin typeface="Cambria Math" panose="02040503050406030204" pitchFamily="18" charset="0"/>
                        <a:cs typeface="Arial" panose="020B0604020202020204" pitchFamily="34" charset="0"/>
                      </a:rPr>
                      <m:t>⅔</m:t>
                    </m:r>
                    <m:r>
                      <a:rPr lang="en-US" sz="2000" i="1" dirty="0" smtClean="0">
                        <a:latin typeface="Cambria Math" panose="02040503050406030204" pitchFamily="18" charset="0"/>
                        <a:cs typeface="Arial" panose="020B0604020202020204" pitchFamily="34" charset="0"/>
                      </a:rPr>
                      <m:t>𝜋</m:t>
                    </m:r>
                    <m:r>
                      <a:rPr lang="en-US" sz="2000" i="1" dirty="0" smtClean="0">
                        <a:latin typeface="Cambria Math" panose="02040503050406030204" pitchFamily="18" charset="0"/>
                        <a:cs typeface="Arial" panose="020B0604020202020204" pitchFamily="34" charset="0"/>
                      </a:rPr>
                      <m:t>𝑟</m:t>
                    </m:r>
                    <m:r>
                      <a:rPr lang="en-US" sz="2000" i="1" dirty="0" smtClean="0">
                        <a:latin typeface="Cambria Math" panose="02040503050406030204" pitchFamily="18" charset="0"/>
                        <a:cs typeface="Arial" panose="020B0604020202020204" pitchFamily="34" charset="0"/>
                      </a:rPr>
                      <m:t>³</m:t>
                    </m:r>
                  </m:oMath>
                </a14:m>
                <a:r>
                  <a:rPr lang="en-US" sz="2000" dirty="0">
                    <a:latin typeface="Arial" panose="020B0604020202020204" pitchFamily="34" charset="0"/>
                    <a:cs typeface="Arial" panose="020B0604020202020204" pitchFamily="34" charset="0"/>
                  </a:rPr>
                  <a:t>. Find an expression for </a:t>
                </a:r>
                <a14:m>
                  <m:oMath xmlns:m="http://schemas.openxmlformats.org/officeDocument/2006/math">
                    <m:r>
                      <a:rPr lang="en-US" sz="2000" i="1" dirty="0" smtClean="0">
                        <a:latin typeface="Cambria Math" panose="02040503050406030204" pitchFamily="18" charset="0"/>
                        <a:cs typeface="Arial" panose="020B0604020202020204" pitchFamily="34" charset="0"/>
                      </a:rPr>
                      <m:t>h</m:t>
                    </m:r>
                  </m:oMath>
                </a14:m>
                <a:r>
                  <a:rPr lang="en-US" sz="2000" dirty="0">
                    <a:latin typeface="Arial" panose="020B0604020202020204" pitchFamily="34" charset="0"/>
                    <a:cs typeface="Arial" panose="020B0604020202020204" pitchFamily="34" charset="0"/>
                  </a:rPr>
                  <a:t> in terms of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oMath>
                </a14:m>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568952" cy="3170099"/>
              </a:xfrm>
              <a:prstGeom prst="rect">
                <a:avLst/>
              </a:prstGeom>
              <a:blipFill>
                <a:blip r:embed="rId4"/>
                <a:stretch>
                  <a:fillRect l="-640" t="-962" r="-1209" b="-2692"/>
                </a:stretch>
              </a:blipFill>
            </p:spPr>
            <p:txBody>
              <a:bodyPr/>
              <a:lstStyle/>
              <a:p>
                <a:r>
                  <a:rPr lang="en-GB">
                    <a:noFill/>
                  </a:rPr>
                  <a:t> </a:t>
                </a:r>
              </a:p>
            </p:txBody>
          </p:sp>
        </mc:Fallback>
      </mc:AlternateContent>
      <p:pic>
        <p:nvPicPr>
          <p:cNvPr id="2" name="Picture 1"/>
          <p:cNvPicPr>
            <a:picLocks noChangeAspect="1"/>
          </p:cNvPicPr>
          <p:nvPr/>
        </p:nvPicPr>
        <p:blipFill>
          <a:blip r:embed="rId5"/>
          <a:stretch>
            <a:fillRect/>
          </a:stretch>
        </p:blipFill>
        <p:spPr>
          <a:xfrm>
            <a:off x="2355682" y="4437112"/>
            <a:ext cx="4432636" cy="2160240"/>
          </a:xfrm>
          <a:prstGeom prst="rect">
            <a:avLst/>
          </a:prstGeom>
        </p:spPr>
      </p:pic>
    </p:spTree>
    <p:extLst>
      <p:ext uri="{BB962C8B-B14F-4D97-AF65-F5344CB8AC3E}">
        <p14:creationId xmlns:p14="http://schemas.microsoft.com/office/powerpoint/2010/main" val="2821461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248472" cy="364952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Work out the size of angle </a:t>
                </a:r>
                <a14:m>
                  <m:oMath xmlns:m="http://schemas.openxmlformats.org/officeDocument/2006/math">
                    <m:r>
                      <a:rPr lang="en-GB" sz="2000" i="1" dirty="0" smtClean="0">
                        <a:latin typeface="Cambria Math" panose="02040503050406030204" pitchFamily="18" charset="0"/>
                        <a:cs typeface="Arial" panose="020B0604020202020204" pitchFamily="34" charset="0"/>
                      </a:rPr>
                      <m:t>𝐵𝐴𝐶</m:t>
                    </m:r>
                  </m:oMath>
                </a14:m>
                <a:r>
                  <a:rPr lang="en-GB" sz="2000" dirty="0">
                    <a:latin typeface="Arial" panose="020B0604020202020204" pitchFamily="34" charset="0"/>
                    <a:cs typeface="Arial" panose="020B0604020202020204" pitchFamily="34" charset="0"/>
                  </a:rPr>
                  <a:t>. Give your answer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a:latin typeface="Arial" panose="020B0604020202020204" pitchFamily="34" charset="0"/>
                    <a:cs typeface="Arial" panose="020B0604020202020204" pitchFamily="34" charset="0"/>
                  </a:rPr>
                  <a:t> has the coordinates (2, 5). The 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a:latin typeface="Arial" panose="020B0604020202020204" pitchFamily="34" charset="0"/>
                    <a:cs typeface="Arial" panose="020B0604020202020204" pitchFamily="34" charset="0"/>
                  </a:rPr>
                  <a:t> has the coordinates (6, 7). Find the midpoint of </a:t>
                </a:r>
                <a14:m>
                  <m:oMath xmlns:m="http://schemas.openxmlformats.org/officeDocument/2006/math">
                    <m:r>
                      <a:rPr lang="en-US" sz="2000" i="1" dirty="0" smtClean="0">
                        <a:latin typeface="Cambria Math" panose="02040503050406030204" pitchFamily="18" charset="0"/>
                        <a:cs typeface="Arial" panose="020B0604020202020204" pitchFamily="34" charset="0"/>
                      </a:rPr>
                      <m:t>𝐴𝐵</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Using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𝑛</m:t>
                        </m:r>
                        <m:r>
                          <a:rPr lang="en-GB" sz="2000" b="0" i="1" smtClean="0">
                            <a:latin typeface="Cambria Math" panose="02040503050406030204" pitchFamily="18" charset="0"/>
                            <a:cs typeface="Arial" panose="020B0604020202020204" pitchFamily="34" charset="0"/>
                          </a:rPr>
                          <m:t>+1</m:t>
                        </m:r>
                      </m:sub>
                    </m:sSub>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5</m:t>
                        </m:r>
                      </m:num>
                      <m:den>
                        <m:sSup>
                          <m:sSupPr>
                            <m:ctrlPr>
                              <a:rPr lang="en-GB" sz="2000" b="0" i="1" smtClean="0">
                                <a:latin typeface="Cambria Math" panose="02040503050406030204" pitchFamily="18" charset="0"/>
                                <a:cs typeface="Arial" panose="020B0604020202020204" pitchFamily="34" charset="0"/>
                              </a:rPr>
                            </m:ctrlPr>
                          </m:sSupPr>
                          <m:e>
                            <m:sSub>
                              <m:sSubPr>
                                <m:ctrlPr>
                                  <a:rPr lang="en-GB" sz="2000" b="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𝑛</m:t>
                                </m:r>
                              </m:sub>
                            </m:sSub>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+3</m:t>
                        </m:r>
                      </m:den>
                    </m:f>
                  </m:oMath>
                </a14:m>
                <a:r>
                  <a:rPr lang="en-GB" sz="2000" dirty="0">
                    <a:latin typeface="Arial" panose="020B0604020202020204" pitchFamily="34" charset="0"/>
                    <a:cs typeface="Arial" panose="020B0604020202020204" pitchFamily="34" charset="0"/>
                  </a:rPr>
                  <a:t> with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0</m:t>
                        </m:r>
                      </m:sub>
                    </m:sSub>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find the values of </a:t>
                </a:r>
                <a14:m>
                  <m:oMath xmlns:m="http://schemas.openxmlformats.org/officeDocument/2006/math">
                    <m:sSub>
                      <m:sSubPr>
                        <m:ctrlPr>
                          <a:rPr lang="en-GB" sz="2000" i="1" smtClean="0">
                            <a:latin typeface="Cambria Math" panose="02040503050406030204" pitchFamily="18" charset="0"/>
                            <a:cs typeface="Arial" panose="020B0604020202020204" pitchFamily="34" charset="0"/>
                          </a:rPr>
                        </m:ctrlPr>
                      </m:sSubPr>
                      <m:e>
                        <m:r>
                          <a:rPr lang="en-GB" sz="2000" b="0" i="1" smtClean="0">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1</m:t>
                        </m:r>
                      </m:sub>
                    </m:sSub>
                  </m:oMath>
                </a14:m>
                <a:r>
                  <a:rPr lang="en-GB" sz="2000" dirty="0">
                    <a:latin typeface="Arial" panose="020B0604020202020204" pitchFamily="34" charset="0"/>
                    <a:cs typeface="Arial" panose="020B0604020202020204" pitchFamily="34" charset="0"/>
                  </a:rPr>
                  <a:t>, </a:t>
                </a:r>
                <a14:m>
                  <m:oMath xmlns:m="http://schemas.openxmlformats.org/officeDocument/2006/math">
                    <m:sSub>
                      <m:sSubPr>
                        <m:ctrlPr>
                          <a:rPr lang="en-GB" sz="2000" i="1">
                            <a:latin typeface="Cambria Math" panose="02040503050406030204" pitchFamily="18" charset="0"/>
                            <a:cs typeface="Arial" panose="020B0604020202020204" pitchFamily="34" charset="0"/>
                          </a:rPr>
                        </m:ctrlPr>
                      </m:sSubPr>
                      <m:e>
                        <m:r>
                          <a:rPr lang="en-GB" sz="2000" i="1">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2</m:t>
                        </m:r>
                      </m:sub>
                    </m:sSub>
                  </m:oMath>
                </a14:m>
                <a:r>
                  <a:rPr lang="en-GB" sz="2000" dirty="0">
                    <a:latin typeface="Arial" panose="020B0604020202020204" pitchFamily="34" charset="0"/>
                    <a:cs typeface="Arial" panose="020B0604020202020204" pitchFamily="34" charset="0"/>
                  </a:rPr>
                  <a:t> and </a:t>
                </a:r>
                <a14:m>
                  <m:oMath xmlns:m="http://schemas.openxmlformats.org/officeDocument/2006/math">
                    <m:sSub>
                      <m:sSubPr>
                        <m:ctrlPr>
                          <a:rPr lang="en-GB" sz="2000" i="1">
                            <a:latin typeface="Cambria Math" panose="02040503050406030204" pitchFamily="18" charset="0"/>
                            <a:cs typeface="Arial" panose="020B0604020202020204" pitchFamily="34" charset="0"/>
                          </a:rPr>
                        </m:ctrlPr>
                      </m:sSubPr>
                      <m:e>
                        <m:r>
                          <a:rPr lang="en-GB" sz="2000" i="1">
                            <a:latin typeface="Cambria Math" panose="02040503050406030204" pitchFamily="18" charset="0"/>
                            <a:cs typeface="Arial" panose="020B0604020202020204" pitchFamily="34" charset="0"/>
                          </a:rPr>
                          <m:t>𝑥</m:t>
                        </m:r>
                      </m:e>
                      <m:sub>
                        <m:r>
                          <a:rPr lang="en-GB" sz="2000" b="0" i="1" smtClean="0">
                            <a:latin typeface="Cambria Math" panose="02040503050406030204" pitchFamily="18" charset="0"/>
                            <a:cs typeface="Arial" panose="020B0604020202020204" pitchFamily="34" charset="0"/>
                          </a:rPr>
                          <m:t>3</m:t>
                        </m:r>
                      </m:sub>
                    </m:sSub>
                  </m:oMath>
                </a14:m>
                <a:r>
                  <a:rPr lang="en-GB" sz="2000" dirty="0">
                    <a:latin typeface="Arial" panose="020B0604020202020204" pitchFamily="34" charset="0"/>
                    <a:cs typeface="Arial" panose="020B0604020202020204" pitchFamily="34" charset="0"/>
                  </a:rPr>
                  <a:t>.</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248472" cy="3649525"/>
              </a:xfrm>
              <a:prstGeom prst="rect">
                <a:avLst/>
              </a:prstGeom>
              <a:blipFill>
                <a:blip r:embed="rId2"/>
                <a:stretch>
                  <a:fillRect l="-1291" t="-836" r="-2439" b="-217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8C8F6F88-4C1C-4CE7-B0FD-F25E0C5EC61C}"/>
              </a:ext>
            </a:extLst>
          </p:cNvPr>
          <p:cNvSpPr/>
          <p:nvPr/>
        </p:nvSpPr>
        <p:spPr>
          <a:xfrm rot="772821">
            <a:off x="5104628" y="1643781"/>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43C565-567B-4B72-9A9A-F9A047FEC7E4}"/>
                  </a:ext>
                </a:extLst>
              </p:cNvPr>
              <p:cNvSpPr txBox="1"/>
              <p:nvPr/>
            </p:nvSpPr>
            <p:spPr>
              <a:xfrm>
                <a:off x="5133200" y="2069781"/>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5</m:t>
                      </m:r>
                      <m:r>
                        <a:rPr lang="en-GB" b="0" i="1" dirty="0" smtClean="0">
                          <a:latin typeface="Cambria Math" panose="02040503050406030204" pitchFamily="18" charset="0"/>
                        </a:rPr>
                        <m:t>.2 </m:t>
                      </m:r>
                      <m:r>
                        <m:rPr>
                          <m:sty m:val="p"/>
                        </m:rPr>
                        <a:rPr lang="en-GB" b="0" i="0" dirty="0" smtClean="0">
                          <a:latin typeface="Cambria Math" panose="02040503050406030204" pitchFamily="18" charset="0"/>
                        </a:rPr>
                        <m:t>cm</m:t>
                      </m:r>
                    </m:oMath>
                  </m:oMathPara>
                </a14:m>
                <a:endParaRPr lang="en-GB" dirty="0"/>
              </a:p>
            </p:txBody>
          </p:sp>
        </mc:Choice>
        <mc:Fallback xmlns="">
          <p:sp>
            <p:nvSpPr>
              <p:cNvPr id="8" name="TextBox 7">
                <a:extLst>
                  <a:ext uri="{FF2B5EF4-FFF2-40B4-BE49-F238E27FC236}">
                    <a16:creationId xmlns:a16="http://schemas.microsoft.com/office/drawing/2014/main" id="{B743C565-567B-4B72-9A9A-F9A047FEC7E4}"/>
                  </a:ext>
                </a:extLst>
              </p:cNvPr>
              <p:cNvSpPr txBox="1">
                <a:spLocks noRot="1" noChangeAspect="1" noMove="1" noResize="1" noEditPoints="1" noAdjustHandles="1" noChangeArrowheads="1" noChangeShapeType="1" noTextEdit="1"/>
              </p:cNvSpPr>
              <p:nvPr/>
            </p:nvSpPr>
            <p:spPr>
              <a:xfrm>
                <a:off x="5133200" y="2069781"/>
                <a:ext cx="523290" cy="377852"/>
              </a:xfrm>
              <a:prstGeom prst="rect">
                <a:avLst/>
              </a:prstGeom>
              <a:blipFill>
                <a:blip r:embed="rId4"/>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776512-B421-4425-9BA9-ECE8F0DA8664}"/>
                  </a:ext>
                </a:extLst>
              </p:cNvPr>
              <p:cNvSpPr txBox="1"/>
              <p:nvPr/>
            </p:nvSpPr>
            <p:spPr>
              <a:xfrm>
                <a:off x="6134800" y="3728183"/>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7.3 </m:t>
                      </m:r>
                      <m:r>
                        <m:rPr>
                          <m:sty m:val="p"/>
                        </m:rPr>
                        <a:rPr lang="en-GB" b="0" i="0" dirty="0" smtClean="0">
                          <a:latin typeface="Cambria Math" panose="02040503050406030204" pitchFamily="18" charset="0"/>
                        </a:rPr>
                        <m:t>cm</m:t>
                      </m:r>
                    </m:oMath>
                  </m:oMathPara>
                </a14:m>
                <a:endParaRPr lang="en-GB" dirty="0"/>
              </a:p>
            </p:txBody>
          </p:sp>
        </mc:Choice>
        <mc:Fallback xmlns="">
          <p:sp>
            <p:nvSpPr>
              <p:cNvPr id="9" name="TextBox 8">
                <a:extLst>
                  <a:ext uri="{FF2B5EF4-FFF2-40B4-BE49-F238E27FC236}">
                    <a16:creationId xmlns:a16="http://schemas.microsoft.com/office/drawing/2014/main" id="{A4776512-B421-4425-9BA9-ECE8F0DA8664}"/>
                  </a:ext>
                </a:extLst>
              </p:cNvPr>
              <p:cNvSpPr txBox="1">
                <a:spLocks noRot="1" noChangeAspect="1" noMove="1" noResize="1" noEditPoints="1" noAdjustHandles="1" noChangeArrowheads="1" noChangeShapeType="1" noTextEdit="1"/>
              </p:cNvSpPr>
              <p:nvPr/>
            </p:nvSpPr>
            <p:spPr>
              <a:xfrm>
                <a:off x="6134800" y="3728183"/>
                <a:ext cx="523290" cy="377852"/>
              </a:xfrm>
              <a:prstGeom prst="rect">
                <a:avLst/>
              </a:prstGeom>
              <a:blipFill>
                <a:blip r:embed="rId5"/>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B550CB5-973F-4064-BE6D-223ED985147E}"/>
                  </a:ext>
                </a:extLst>
              </p:cNvPr>
              <p:cNvSpPr txBox="1"/>
              <p:nvPr/>
            </p:nvSpPr>
            <p:spPr>
              <a:xfrm>
                <a:off x="7653479" y="249204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6.9 </m:t>
                      </m:r>
                      <m:r>
                        <m:rPr>
                          <m:sty m:val="p"/>
                        </m:rPr>
                        <a:rPr lang="en-GB" b="0" i="0" dirty="0" smtClean="0">
                          <a:latin typeface="Cambria Math" panose="02040503050406030204" pitchFamily="18" charset="0"/>
                        </a:rPr>
                        <m:t>cm</m:t>
                      </m:r>
                    </m:oMath>
                  </m:oMathPara>
                </a14:m>
                <a:endParaRPr lang="en-GB" dirty="0"/>
              </a:p>
            </p:txBody>
          </p:sp>
        </mc:Choice>
        <mc:Fallback xmlns="">
          <p:sp>
            <p:nvSpPr>
              <p:cNvPr id="10" name="TextBox 9">
                <a:extLst>
                  <a:ext uri="{FF2B5EF4-FFF2-40B4-BE49-F238E27FC236}">
                    <a16:creationId xmlns:a16="http://schemas.microsoft.com/office/drawing/2014/main" id="{FB550CB5-973F-4064-BE6D-223ED985147E}"/>
                  </a:ext>
                </a:extLst>
              </p:cNvPr>
              <p:cNvSpPr txBox="1">
                <a:spLocks noRot="1" noChangeAspect="1" noMove="1" noResize="1" noEditPoints="1" noAdjustHandles="1" noChangeArrowheads="1" noChangeShapeType="1" noTextEdit="1"/>
              </p:cNvSpPr>
              <p:nvPr/>
            </p:nvSpPr>
            <p:spPr>
              <a:xfrm>
                <a:off x="7653479" y="2492049"/>
                <a:ext cx="523290" cy="377852"/>
              </a:xfrm>
              <a:prstGeom prst="rect">
                <a:avLst/>
              </a:prstGeom>
              <a:blipFill>
                <a:blip r:embed="rId6"/>
                <a:stretch>
                  <a:fillRect r="-52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0A68471-9CAE-4054-AF39-CA2E791CE08C}"/>
                  </a:ext>
                </a:extLst>
              </p:cNvPr>
              <p:cNvSpPr txBox="1"/>
              <p:nvPr/>
            </p:nvSpPr>
            <p:spPr>
              <a:xfrm>
                <a:off x="4483901" y="3140968"/>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1" name="TextBox 10">
                <a:extLst>
                  <a:ext uri="{FF2B5EF4-FFF2-40B4-BE49-F238E27FC236}">
                    <a16:creationId xmlns:a16="http://schemas.microsoft.com/office/drawing/2014/main" id="{80A68471-9CAE-4054-AF39-CA2E791CE08C}"/>
                  </a:ext>
                </a:extLst>
              </p:cNvPr>
              <p:cNvSpPr txBox="1">
                <a:spLocks noRot="1" noChangeAspect="1" noMove="1" noResize="1" noEditPoints="1" noAdjustHandles="1" noChangeArrowheads="1" noChangeShapeType="1" noTextEdit="1"/>
              </p:cNvSpPr>
              <p:nvPr/>
            </p:nvSpPr>
            <p:spPr>
              <a:xfrm>
                <a:off x="4483901" y="3140968"/>
                <a:ext cx="52329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5656E4-0966-4CAF-A1FA-AD3559CBF7D5}"/>
                  </a:ext>
                </a:extLst>
              </p:cNvPr>
              <p:cNvSpPr txBox="1"/>
              <p:nvPr/>
            </p:nvSpPr>
            <p:spPr>
              <a:xfrm>
                <a:off x="6588224" y="1250678"/>
                <a:ext cx="5232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4" name="TextBox 13">
                <a:extLst>
                  <a:ext uri="{FF2B5EF4-FFF2-40B4-BE49-F238E27FC236}">
                    <a16:creationId xmlns:a16="http://schemas.microsoft.com/office/drawing/2014/main" id="{5C5656E4-0966-4CAF-A1FA-AD3559CBF7D5}"/>
                  </a:ext>
                </a:extLst>
              </p:cNvPr>
              <p:cNvSpPr txBox="1">
                <a:spLocks noRot="1" noChangeAspect="1" noMove="1" noResize="1" noEditPoints="1" noAdjustHandles="1" noChangeArrowheads="1" noChangeShapeType="1" noTextEdit="1"/>
              </p:cNvSpPr>
              <p:nvPr/>
            </p:nvSpPr>
            <p:spPr>
              <a:xfrm>
                <a:off x="6588224" y="1250678"/>
                <a:ext cx="52329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D885E7E-1B8B-4572-9E9A-FDA77D6E56BA}"/>
                  </a:ext>
                </a:extLst>
              </p:cNvPr>
              <p:cNvSpPr txBox="1"/>
              <p:nvPr/>
            </p:nvSpPr>
            <p:spPr>
              <a:xfrm>
                <a:off x="8307125" y="4005064"/>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15" name="TextBox 14">
                <a:extLst>
                  <a:ext uri="{FF2B5EF4-FFF2-40B4-BE49-F238E27FC236}">
                    <a16:creationId xmlns:a16="http://schemas.microsoft.com/office/drawing/2014/main" id="{2D885E7E-1B8B-4572-9E9A-FDA77D6E56BA}"/>
                  </a:ext>
                </a:extLst>
              </p:cNvPr>
              <p:cNvSpPr txBox="1">
                <a:spLocks noRot="1" noChangeAspect="1" noMove="1" noResize="1" noEditPoints="1" noAdjustHandles="1" noChangeArrowheads="1" noChangeShapeType="1" noTextEdit="1"/>
              </p:cNvSpPr>
              <p:nvPr/>
            </p:nvSpPr>
            <p:spPr>
              <a:xfrm>
                <a:off x="8307125" y="4005064"/>
                <a:ext cx="523290" cy="377852"/>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14017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198072" cy="501675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Samantha has 10 black socks, 8 white socks and 2 blue socks. She picks two socks at random, without replacement. Calculate the probability she chooses two socks of the same colour. (</a:t>
                </a:r>
                <a:r>
                  <a:rPr lang="en-GB" sz="2000" b="1" dirty="0">
                    <a:latin typeface="Arial" panose="020B0604020202020204" pitchFamily="34" charset="0"/>
                    <a:cs typeface="Arial" panose="020B0604020202020204" pitchFamily="34" charset="0"/>
                  </a:rPr>
                  <a:t>Hint</a:t>
                </a:r>
                <a:r>
                  <a:rPr lang="en-GB" sz="2000" dirty="0">
                    <a:latin typeface="Arial" panose="020B0604020202020204" pitchFamily="34" charset="0"/>
                    <a:cs typeface="Arial" panose="020B0604020202020204" pitchFamily="34" charset="0"/>
                  </a:rPr>
                  <a:t>: draw a tree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sector </a:t>
                </a:r>
                <a14:m>
                  <m:oMath xmlns:m="http://schemas.openxmlformats.org/officeDocument/2006/math">
                    <m:r>
                      <a:rPr lang="en-GB" sz="2000" b="0" i="1" smtClean="0">
                        <a:latin typeface="Cambria Math" panose="02040503050406030204" pitchFamily="18" charset="0"/>
                        <a:cs typeface="Arial" panose="020B0604020202020204" pitchFamily="34" charset="0"/>
                      </a:rPr>
                      <m:t>𝑂𝐴𝐵𝐶</m:t>
                    </m:r>
                  </m:oMath>
                </a14:m>
                <a:r>
                  <a:rPr lang="en-GB" sz="2000" dirty="0">
                    <a:latin typeface="Arial" panose="020B0604020202020204" pitchFamily="34" charset="0"/>
                    <a:cs typeface="Arial" panose="020B0604020202020204" pitchFamily="34" charset="0"/>
                  </a:rPr>
                  <a:t> of a circle with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𝑂𝐴</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𝑂𝐶</m:t>
                    </m:r>
                    <m:r>
                      <a:rPr lang="en-GB" sz="2000" b="0" i="1" smtClean="0">
                        <a:latin typeface="Cambria Math" panose="02040503050406030204" pitchFamily="18" charset="0"/>
                        <a:cs typeface="Arial" panose="020B0604020202020204" pitchFamily="34" charset="0"/>
                      </a:rPr>
                      <m:t>=10.4 </m:t>
                    </m:r>
                    <m:r>
                      <m:rPr>
                        <m:sty m:val="p"/>
                      </m:rPr>
                      <a:rPr lang="en-GB" sz="2000" b="0" i="0" smtClean="0">
                        <a:latin typeface="Cambria Math" panose="02040503050406030204" pitchFamily="18" charset="0"/>
                        <a:cs typeface="Arial" panose="020B0604020202020204" pitchFamily="34" charset="0"/>
                      </a:rPr>
                      <m:t>cm</m:t>
                    </m:r>
                  </m:oMath>
                </a14:m>
                <a:r>
                  <a:rPr lang="en-GB" sz="2000" dirty="0">
                    <a:latin typeface="Arial" panose="020B0604020202020204" pitchFamily="34" charset="0"/>
                    <a:cs typeface="Arial" panose="020B0604020202020204" pitchFamily="34" charset="0"/>
                  </a:rPr>
                  <a:t>. 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𝐴𝑂𝐶</m:t>
                    </m:r>
                    <m:r>
                      <a:rPr lang="en-GB" sz="2000" b="0" i="1" smtClean="0">
                        <a:latin typeface="Cambria Math" panose="02040503050406030204" pitchFamily="18" charset="0"/>
                        <a:cs typeface="Arial" panose="020B0604020202020204" pitchFamily="34" charset="0"/>
                      </a:rPr>
                      <m:t>=120°</m:t>
                    </m:r>
                  </m:oMath>
                </a14:m>
                <a:r>
                  <a:rPr lang="en-GB" sz="2000" dirty="0">
                    <a:latin typeface="Arial" panose="020B0604020202020204" pitchFamily="34" charset="0"/>
                    <a:cs typeface="Arial" panose="020B0604020202020204" pitchFamily="34" charset="0"/>
                  </a:rPr>
                  <a:t>. Calculate the area of the shaded segment </a:t>
                </a:r>
                <a14:m>
                  <m:oMath xmlns:m="http://schemas.openxmlformats.org/officeDocument/2006/math">
                    <m:r>
                      <a:rPr lang="en-GB" sz="2000" b="0" i="1" smtClean="0">
                        <a:latin typeface="Cambria Math" panose="02040503050406030204" pitchFamily="18" charset="0"/>
                        <a:cs typeface="Arial" panose="020B0604020202020204" pitchFamily="34" charset="0"/>
                      </a:rPr>
                      <m:t>𝐴𝐵𝐶</m:t>
                    </m:r>
                  </m:oMath>
                </a14:m>
                <a:r>
                  <a:rPr lang="en-GB" sz="2000" dirty="0">
                    <a:latin typeface="Arial" panose="020B0604020202020204" pitchFamily="34" charset="0"/>
                    <a:cs typeface="Arial" panose="020B0604020202020204" pitchFamily="34" charset="0"/>
                  </a:rPr>
                  <a:t>. Give your answer correct to 3 significant figures.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198072" cy="5016758"/>
              </a:xfrm>
              <a:prstGeom prst="rect">
                <a:avLst/>
              </a:prstGeom>
              <a:blipFill>
                <a:blip r:embed="rId2"/>
                <a:stretch>
                  <a:fillRect l="-1306" t="-608" r="-2903" b="-133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Partial Circle 4">
            <a:extLst>
              <a:ext uri="{FF2B5EF4-FFF2-40B4-BE49-F238E27FC236}">
                <a16:creationId xmlns:a16="http://schemas.microsoft.com/office/drawing/2014/main" id="{C57060B1-9C80-43D0-8503-7E7BEBE13877}"/>
              </a:ext>
            </a:extLst>
          </p:cNvPr>
          <p:cNvSpPr/>
          <p:nvPr/>
        </p:nvSpPr>
        <p:spPr>
          <a:xfrm>
            <a:off x="4624433" y="1628800"/>
            <a:ext cx="4176464" cy="4176464"/>
          </a:xfrm>
          <a:prstGeom prst="pie">
            <a:avLst>
              <a:gd name="adj1" fmla="val 12798876"/>
              <a:gd name="adj2" fmla="val 19605471"/>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6" name="Isosceles Triangle 5">
            <a:extLst>
              <a:ext uri="{FF2B5EF4-FFF2-40B4-BE49-F238E27FC236}">
                <a16:creationId xmlns:a16="http://schemas.microsoft.com/office/drawing/2014/main" id="{3D937DEF-96CA-4969-8580-EF9D5EA9175C}"/>
              </a:ext>
            </a:extLst>
          </p:cNvPr>
          <p:cNvSpPr/>
          <p:nvPr/>
        </p:nvSpPr>
        <p:spPr>
          <a:xfrm rot="10800000">
            <a:off x="4986442" y="2577480"/>
            <a:ext cx="3456384" cy="113955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Partial Circle 6">
            <a:extLst>
              <a:ext uri="{FF2B5EF4-FFF2-40B4-BE49-F238E27FC236}">
                <a16:creationId xmlns:a16="http://schemas.microsoft.com/office/drawing/2014/main" id="{E7EA0F08-2DC2-44BC-910B-C30F2BCC0648}"/>
              </a:ext>
            </a:extLst>
          </p:cNvPr>
          <p:cNvSpPr/>
          <p:nvPr/>
        </p:nvSpPr>
        <p:spPr>
          <a:xfrm>
            <a:off x="6272940" y="3277307"/>
            <a:ext cx="879450" cy="879450"/>
          </a:xfrm>
          <a:prstGeom prst="pie">
            <a:avLst>
              <a:gd name="adj1" fmla="val 12798876"/>
              <a:gd name="adj2" fmla="val 1960547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D89BF7-B227-487C-B5B8-F8BC555F9894}"/>
                  </a:ext>
                </a:extLst>
              </p:cNvPr>
              <p:cNvSpPr txBox="1"/>
              <p:nvPr/>
            </p:nvSpPr>
            <p:spPr>
              <a:xfrm>
                <a:off x="7476474"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1</m:t>
                      </m:r>
                      <m:r>
                        <a:rPr lang="en-GB" b="0" i="1" dirty="0" smtClean="0">
                          <a:latin typeface="Cambria Math" panose="02040503050406030204" pitchFamily="18" charset="0"/>
                        </a:rPr>
                        <m:t>0.4 </m:t>
                      </m:r>
                      <m:r>
                        <m:rPr>
                          <m:sty m:val="p"/>
                        </m:rPr>
                        <a:rPr lang="en-GB" b="0" i="0" dirty="0" smtClean="0">
                          <a:latin typeface="Cambria Math" panose="02040503050406030204" pitchFamily="18" charset="0"/>
                        </a:rPr>
                        <m:t>cm</m:t>
                      </m:r>
                    </m:oMath>
                  </m:oMathPara>
                </a14:m>
                <a:endParaRPr lang="en-GB" dirty="0"/>
              </a:p>
            </p:txBody>
          </p:sp>
        </mc:Choice>
        <mc:Fallback xmlns="">
          <p:sp>
            <p:nvSpPr>
              <p:cNvPr id="10" name="TextBox 9">
                <a:extLst>
                  <a:ext uri="{FF2B5EF4-FFF2-40B4-BE49-F238E27FC236}">
                    <a16:creationId xmlns:a16="http://schemas.microsoft.com/office/drawing/2014/main" id="{DED89BF7-B227-487C-B5B8-F8BC555F9894}"/>
                  </a:ext>
                </a:extLst>
              </p:cNvPr>
              <p:cNvSpPr txBox="1">
                <a:spLocks noRot="1" noChangeAspect="1" noMove="1" noResize="1" noEditPoints="1" noAdjustHandles="1" noChangeArrowheads="1" noChangeShapeType="1" noTextEdit="1"/>
              </p:cNvSpPr>
              <p:nvPr/>
            </p:nvSpPr>
            <p:spPr>
              <a:xfrm>
                <a:off x="7476474" y="3088687"/>
                <a:ext cx="1069944" cy="37785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C5ABEC2-142A-4ADE-8049-116456E9FF75}"/>
                  </a:ext>
                </a:extLst>
              </p:cNvPr>
              <p:cNvSpPr txBox="1"/>
              <p:nvPr/>
            </p:nvSpPr>
            <p:spPr>
              <a:xfrm>
                <a:off x="6451020" y="293956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120</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11" name="TextBox 10">
                <a:extLst>
                  <a:ext uri="{FF2B5EF4-FFF2-40B4-BE49-F238E27FC236}">
                    <a16:creationId xmlns:a16="http://schemas.microsoft.com/office/drawing/2014/main" id="{FC5ABEC2-142A-4ADE-8049-116456E9FF75}"/>
                  </a:ext>
                </a:extLst>
              </p:cNvPr>
              <p:cNvSpPr txBox="1">
                <a:spLocks noRot="1" noChangeAspect="1" noMove="1" noResize="1" noEditPoints="1" noAdjustHandles="1" noChangeArrowheads="1" noChangeShapeType="1" noTextEdit="1"/>
              </p:cNvSpPr>
              <p:nvPr/>
            </p:nvSpPr>
            <p:spPr>
              <a:xfrm>
                <a:off x="6451020" y="2939569"/>
                <a:ext cx="523290" cy="377852"/>
              </a:xfrm>
              <a:prstGeom prst="rect">
                <a:avLst/>
              </a:prstGeom>
              <a:blipFill>
                <a:blip r:embed="rId6"/>
                <a:stretch>
                  <a:fillRect r="-23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D158CB7-BA07-4399-9F3F-7D7F8493BB79}"/>
                  </a:ext>
                </a:extLst>
              </p:cNvPr>
              <p:cNvSpPr txBox="1"/>
              <p:nvPr/>
            </p:nvSpPr>
            <p:spPr>
              <a:xfrm>
                <a:off x="4543792" y="2363220"/>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2" name="TextBox 11">
                <a:extLst>
                  <a:ext uri="{FF2B5EF4-FFF2-40B4-BE49-F238E27FC236}">
                    <a16:creationId xmlns:a16="http://schemas.microsoft.com/office/drawing/2014/main" id="{CD158CB7-BA07-4399-9F3F-7D7F8493BB79}"/>
                  </a:ext>
                </a:extLst>
              </p:cNvPr>
              <p:cNvSpPr txBox="1">
                <a:spLocks noRot="1" noChangeAspect="1" noMove="1" noResize="1" noEditPoints="1" noAdjustHandles="1" noChangeArrowheads="1" noChangeShapeType="1" noTextEdit="1"/>
              </p:cNvSpPr>
              <p:nvPr/>
            </p:nvSpPr>
            <p:spPr>
              <a:xfrm>
                <a:off x="4543792" y="2363220"/>
                <a:ext cx="52329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4D84CF-0198-402B-AA75-C19E88B06BEF}"/>
                  </a:ext>
                </a:extLst>
              </p:cNvPr>
              <p:cNvSpPr txBox="1"/>
              <p:nvPr/>
            </p:nvSpPr>
            <p:spPr>
              <a:xfrm>
                <a:off x="6451020" y="1259468"/>
                <a:ext cx="5232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3" name="TextBox 12">
                <a:extLst>
                  <a:ext uri="{FF2B5EF4-FFF2-40B4-BE49-F238E27FC236}">
                    <a16:creationId xmlns:a16="http://schemas.microsoft.com/office/drawing/2014/main" id="{564D84CF-0198-402B-AA75-C19E88B06BEF}"/>
                  </a:ext>
                </a:extLst>
              </p:cNvPr>
              <p:cNvSpPr txBox="1">
                <a:spLocks noRot="1" noChangeAspect="1" noMove="1" noResize="1" noEditPoints="1" noAdjustHandles="1" noChangeArrowheads="1" noChangeShapeType="1" noTextEdit="1"/>
              </p:cNvSpPr>
              <p:nvPr/>
            </p:nvSpPr>
            <p:spPr>
              <a:xfrm>
                <a:off x="6451020" y="1259468"/>
                <a:ext cx="52329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19C7ED-8170-4494-B43A-C7C2A1D44C2E}"/>
                  </a:ext>
                </a:extLst>
              </p:cNvPr>
              <p:cNvSpPr txBox="1"/>
              <p:nvPr/>
            </p:nvSpPr>
            <p:spPr>
              <a:xfrm>
                <a:off x="8371807" y="2374215"/>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xmlns="">
          <p:sp>
            <p:nvSpPr>
              <p:cNvPr id="14" name="TextBox 13">
                <a:extLst>
                  <a:ext uri="{FF2B5EF4-FFF2-40B4-BE49-F238E27FC236}">
                    <a16:creationId xmlns:a16="http://schemas.microsoft.com/office/drawing/2014/main" id="{9D19C7ED-8170-4494-B43A-C7C2A1D44C2E}"/>
                  </a:ext>
                </a:extLst>
              </p:cNvPr>
              <p:cNvSpPr txBox="1">
                <a:spLocks noRot="1" noChangeAspect="1" noMove="1" noResize="1" noEditPoints="1" noAdjustHandles="1" noChangeArrowheads="1" noChangeShapeType="1" noTextEdit="1"/>
              </p:cNvSpPr>
              <p:nvPr/>
            </p:nvSpPr>
            <p:spPr>
              <a:xfrm>
                <a:off x="8371807" y="2374215"/>
                <a:ext cx="523290" cy="37785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55B388B-A3F8-4A4C-ADA0-5C88C04D25A9}"/>
                  </a:ext>
                </a:extLst>
              </p:cNvPr>
              <p:cNvSpPr txBox="1"/>
              <p:nvPr/>
            </p:nvSpPr>
            <p:spPr>
              <a:xfrm>
                <a:off x="6451020" y="377298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5" name="TextBox 14">
                <a:extLst>
                  <a:ext uri="{FF2B5EF4-FFF2-40B4-BE49-F238E27FC236}">
                    <a16:creationId xmlns:a16="http://schemas.microsoft.com/office/drawing/2014/main" id="{D55B388B-A3F8-4A4C-ADA0-5C88C04D25A9}"/>
                  </a:ext>
                </a:extLst>
              </p:cNvPr>
              <p:cNvSpPr txBox="1">
                <a:spLocks noRot="1" noChangeAspect="1" noMove="1" noResize="1" noEditPoints="1" noAdjustHandles="1" noChangeArrowheads="1" noChangeShapeType="1" noTextEdit="1"/>
              </p:cNvSpPr>
              <p:nvPr/>
            </p:nvSpPr>
            <p:spPr>
              <a:xfrm>
                <a:off x="6451020" y="3772989"/>
                <a:ext cx="523290" cy="37785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6E25ECE-5464-4F9A-8823-8EE038EDE3FC}"/>
                  </a:ext>
                </a:extLst>
              </p:cNvPr>
              <p:cNvSpPr txBox="1"/>
              <p:nvPr/>
            </p:nvSpPr>
            <p:spPr>
              <a:xfrm>
                <a:off x="4895022"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1</m:t>
                      </m:r>
                      <m:r>
                        <a:rPr lang="en-GB" b="0" i="1" dirty="0" smtClean="0">
                          <a:latin typeface="Cambria Math" panose="02040503050406030204" pitchFamily="18" charset="0"/>
                        </a:rPr>
                        <m:t>0.4 </m:t>
                      </m:r>
                      <m:r>
                        <m:rPr>
                          <m:sty m:val="p"/>
                        </m:rPr>
                        <a:rPr lang="en-GB" b="0" i="0" dirty="0" smtClean="0">
                          <a:latin typeface="Cambria Math" panose="02040503050406030204" pitchFamily="18" charset="0"/>
                        </a:rPr>
                        <m:t>cm</m:t>
                      </m:r>
                    </m:oMath>
                  </m:oMathPara>
                </a14:m>
                <a:endParaRPr lang="en-GB" dirty="0"/>
              </a:p>
            </p:txBody>
          </p:sp>
        </mc:Choice>
        <mc:Fallback xmlns="">
          <p:sp>
            <p:nvSpPr>
              <p:cNvPr id="16" name="TextBox 15">
                <a:extLst>
                  <a:ext uri="{FF2B5EF4-FFF2-40B4-BE49-F238E27FC236}">
                    <a16:creationId xmlns:a16="http://schemas.microsoft.com/office/drawing/2014/main" id="{E6E25ECE-5464-4F9A-8823-8EE038EDE3FC}"/>
                  </a:ext>
                </a:extLst>
              </p:cNvPr>
              <p:cNvSpPr txBox="1">
                <a:spLocks noRot="1" noChangeAspect="1" noMove="1" noResize="1" noEditPoints="1" noAdjustHandles="1" noChangeArrowheads="1" noChangeShapeType="1" noTextEdit="1"/>
              </p:cNvSpPr>
              <p:nvPr/>
            </p:nvSpPr>
            <p:spPr>
              <a:xfrm>
                <a:off x="4895022" y="3088687"/>
                <a:ext cx="1069944" cy="377852"/>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94840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78565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=2</m:t>
                    </m:r>
                    <m:sSup>
                      <m:sSupPr>
                        <m:ctrlPr>
                          <a:rPr lang="en-GB" sz="2000" i="1">
                            <a:latin typeface="Cambria Math" panose="02040503050406030204" pitchFamily="18" charset="0"/>
                            <a:cs typeface="Arial" panose="020B0604020202020204" pitchFamily="34" charset="0"/>
                          </a:rPr>
                        </m:ctrlPr>
                      </m:sSupPr>
                      <m:e>
                        <m:r>
                          <a:rPr lang="en-GB" sz="2000" i="1">
                            <a:latin typeface="Cambria Math" panose="02040503050406030204" pitchFamily="18" charset="0"/>
                            <a:cs typeface="Arial" panose="020B0604020202020204" pitchFamily="34" charset="0"/>
                          </a:rPr>
                          <m:t>𝑥</m:t>
                        </m:r>
                      </m:e>
                      <m:sup>
                        <m:r>
                          <a:rPr lang="en-GB" sz="2000" i="1">
                            <a:latin typeface="Cambria Math" panose="02040503050406030204" pitchFamily="18" charset="0"/>
                            <a:cs typeface="Arial" panose="020B0604020202020204" pitchFamily="34" charset="0"/>
                          </a:rPr>
                          <m:t>2</m:t>
                        </m:r>
                      </m:sup>
                    </m:sSup>
                    <m:r>
                      <a:rPr lang="en-GB" sz="2000" i="1">
                        <a:latin typeface="Cambria Math" panose="02040503050406030204" pitchFamily="18" charset="0"/>
                        <a:cs typeface="Arial" panose="020B0604020202020204" pitchFamily="34" charset="0"/>
                      </a:rPr>
                      <m:t>+2</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−7</m:t>
                    </m:r>
                  </m:oMath>
                </a14:m>
                <a:r>
                  <a:rPr lang="en-US" sz="2000" dirty="0">
                    <a:latin typeface="Arial" panose="020B0604020202020204" pitchFamily="34" charset="0"/>
                    <a:cs typeface="Arial" panose="020B0604020202020204" pitchFamily="34" charset="0"/>
                  </a:rPr>
                  <a:t> and hence identify its turning point.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box plot shows information about the number of countries competing in each Winter Olympic Games since 1948. The table below shows information about the number of countries competing in each Summer Olympic Games since 1948. Compare the distributions.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785652"/>
              </a:xfrm>
              <a:prstGeom prst="rect">
                <a:avLst/>
              </a:prstGeom>
              <a:blipFill>
                <a:blip r:embed="rId2"/>
                <a:stretch>
                  <a:fillRect l="-635" t="-805" r="-1128" b="-20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id="{053F0531-01BD-4277-A5B4-8EEEEA9A23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165" y="1916832"/>
            <a:ext cx="5089669" cy="155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EE4C8595-1ACB-43CF-A476-AC37A9270B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376" y="5065253"/>
            <a:ext cx="6694933" cy="90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413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6029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8</m:t>
                        </m:r>
                      </m:num>
                      <m:den>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6</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den>
                    </m:f>
                    <m:r>
                      <a:rPr lang="en-GB" sz="2000" b="0" i="1" smtClean="0">
                        <a:latin typeface="Cambria Math" panose="02040503050406030204" pitchFamily="18" charset="0"/>
                        <a:cs typeface="Arial" panose="020B0604020202020204" pitchFamily="34" charset="0"/>
                      </a:rPr>
                      <m:t>=2</m:t>
                    </m:r>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The grouped frequency table shows information about the weekly wages of 80 factory workers. Draw a cumulative frequency graph to show this information.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60290"/>
              </a:xfrm>
              <a:prstGeom prst="rect">
                <a:avLst/>
              </a:prstGeom>
              <a:blipFill>
                <a:blip r:embed="rId2"/>
                <a:stretch>
                  <a:fillRect l="-635" b="-519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DEDA3A78-943E-4989-B961-C6C8F33E0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CFB22134-4F13-4E35-B68D-0BCD5002F4B0}"/>
                  </a:ext>
                </a:extLst>
              </p:cNvPr>
              <p:cNvGraphicFramePr>
                <a:graphicFrameLocks noGrp="1"/>
              </p:cNvGraphicFramePr>
              <p:nvPr>
                <p:extLst>
                  <p:ext uri="{D42A27DB-BD31-4B8C-83A1-F6EECF244321}">
                    <p14:modId xmlns:p14="http://schemas.microsoft.com/office/powerpoint/2010/main" val="1467738775"/>
                  </p:ext>
                </p:extLst>
              </p:nvPr>
            </p:nvGraphicFramePr>
            <p:xfrm>
              <a:off x="1645920" y="3789040"/>
              <a:ext cx="5852160" cy="2259267"/>
            </p:xfrm>
            <a:graphic>
              <a:graphicData uri="http://schemas.openxmlformats.org/drawingml/2006/table">
                <a:tbl>
                  <a:tblPr>
                    <a:tableStyleId>{5C22544A-7EE6-4342-B048-85BDC9FD1C3A}</a:tableStyleId>
                  </a:tblPr>
                  <a:tblGrid>
                    <a:gridCol w="2937510">
                      <a:extLst>
                        <a:ext uri="{9D8B030D-6E8A-4147-A177-3AD203B41FA5}">
                          <a16:colId xmlns:a16="http://schemas.microsoft.com/office/drawing/2014/main" val="1161598518"/>
                        </a:ext>
                      </a:extLst>
                    </a:gridCol>
                    <a:gridCol w="2914650">
                      <a:extLst>
                        <a:ext uri="{9D8B030D-6E8A-4147-A177-3AD203B41FA5}">
                          <a16:colId xmlns:a16="http://schemas.microsoft.com/office/drawing/2014/main" val="676853724"/>
                        </a:ext>
                      </a:extLst>
                    </a:gridCol>
                  </a:tblGrid>
                  <a:tr h="0">
                    <a:tc>
                      <a:txBody>
                        <a:bodyPr/>
                        <a:lstStyle/>
                        <a:p>
                          <a:pPr algn="ctr">
                            <a:lnSpc>
                              <a:spcPct val="107000"/>
                            </a:lnSpc>
                            <a:spcBef>
                              <a:spcPts val="600"/>
                            </a:spcBef>
                            <a:spcAft>
                              <a:spcPts val="600"/>
                            </a:spcAft>
                          </a:pPr>
                          <a:r>
                            <a:rPr lang="en-GB" sz="2000" b="1" dirty="0">
                              <a:effectLst/>
                              <a:latin typeface="Arial" panose="020B0604020202020204" pitchFamily="34" charset="0"/>
                              <a:cs typeface="Arial" panose="020B0604020202020204" pitchFamily="34" charset="0"/>
                            </a:rPr>
                            <a:t>Weekly wage (£</a:t>
                          </a:r>
                          <a14:m>
                            <m:oMath xmlns:m="http://schemas.openxmlformats.org/officeDocument/2006/math">
                              <m:r>
                                <a:rPr lang="en-GB" sz="2000" b="1" i="1" dirty="0" smtClean="0">
                                  <a:effectLst/>
                                  <a:latin typeface="Cambria Math" panose="02040503050406030204" pitchFamily="18" charset="0"/>
                                  <a:cs typeface="Arial" panose="020B0604020202020204" pitchFamily="34" charset="0"/>
                                </a:rPr>
                                <m:t>𝒙</m:t>
                              </m:r>
                            </m:oMath>
                          </a14:m>
                          <a:r>
                            <a:rPr lang="en-GB" sz="2000" b="1" dirty="0">
                              <a:effectLst/>
                              <a:latin typeface="Arial" panose="020B0604020202020204" pitchFamily="34" charset="0"/>
                              <a:cs typeface="Arial" panose="020B0604020202020204" pitchFamily="34" charset="0"/>
                            </a:rPr>
                            <a:t>)</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en-GB" sz="2000" b="1" dirty="0">
                              <a:effectLst/>
                              <a:latin typeface="Arial" panose="020B0604020202020204" pitchFamily="34" charset="0"/>
                              <a:cs typeface="Arial" panose="020B0604020202020204" pitchFamily="34" charset="0"/>
                            </a:rPr>
                            <a:t>Frequency</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897974"/>
                      </a:ext>
                    </a:extLst>
                  </a:tr>
                  <a:tr h="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cs typeface="Arial" panose="020B0604020202020204" pitchFamily="34" charset="0"/>
                                  </a:rPr>
                                  <m:t>100 &lt; </m:t>
                                </m:r>
                                <m:r>
                                  <a:rPr lang="en-GB" sz="2000" i="1" dirty="0" smtClean="0">
                                    <a:effectLst/>
                                    <a:latin typeface="Cambria Math" panose="02040503050406030204" pitchFamily="18" charset="0"/>
                                    <a:cs typeface="Arial" panose="020B0604020202020204" pitchFamily="34" charset="0"/>
                                  </a:rPr>
                                  <m:t>𝑥</m:t>
                                </m:r>
                                <m:r>
                                  <a:rPr lang="en-GB" sz="2000" i="1" dirty="0" smtClean="0">
                                    <a:effectLst/>
                                    <a:latin typeface="Cambria Math" panose="02040503050406030204" pitchFamily="18" charset="0"/>
                                    <a:cs typeface="Arial" panose="020B0604020202020204" pitchFamily="34" charset="0"/>
                                  </a:rPr>
                                  <m:t> ≤ 200   </m:t>
                                </m:r>
                              </m:oMath>
                            </m:oMathPara>
                          </a14:m>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8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92924"/>
                      </a:ext>
                    </a:extLst>
                  </a:tr>
                  <a:tr h="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cs typeface="Arial" panose="020B0604020202020204" pitchFamily="34" charset="0"/>
                                  </a:rPr>
                                  <m:t>200 &lt; </m:t>
                                </m:r>
                                <m:r>
                                  <a:rPr lang="en-GB" sz="2000" i="1" dirty="0" smtClean="0">
                                    <a:effectLst/>
                                    <a:latin typeface="Cambria Math" panose="02040503050406030204" pitchFamily="18" charset="0"/>
                                    <a:cs typeface="Arial" panose="020B0604020202020204" pitchFamily="34" charset="0"/>
                                  </a:rPr>
                                  <m:t>𝑥</m:t>
                                </m:r>
                                <m:r>
                                  <a:rPr lang="en-GB" sz="2000" i="1" dirty="0" smtClean="0">
                                    <a:effectLst/>
                                    <a:latin typeface="Cambria Math" panose="02040503050406030204" pitchFamily="18" charset="0"/>
                                    <a:cs typeface="Arial" panose="020B0604020202020204" pitchFamily="34" charset="0"/>
                                  </a:rPr>
                                  <m:t> ≤ 300   </m:t>
                                </m:r>
                              </m:oMath>
                            </m:oMathPara>
                          </a14:m>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15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181244"/>
                      </a:ext>
                    </a:extLst>
                  </a:tr>
                  <a:tr h="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cs typeface="Arial" panose="020B0604020202020204" pitchFamily="34" charset="0"/>
                                  </a:rPr>
                                  <m:t>300 &lt; </m:t>
                                </m:r>
                                <m:r>
                                  <a:rPr lang="en-GB" sz="2000" i="1" dirty="0" smtClean="0">
                                    <a:effectLst/>
                                    <a:latin typeface="Cambria Math" panose="02040503050406030204" pitchFamily="18" charset="0"/>
                                    <a:cs typeface="Arial" panose="020B0604020202020204" pitchFamily="34" charset="0"/>
                                  </a:rPr>
                                  <m:t>𝑥</m:t>
                                </m:r>
                                <m:r>
                                  <a:rPr lang="en-GB" sz="2000" i="1" dirty="0" smtClean="0">
                                    <a:effectLst/>
                                    <a:latin typeface="Cambria Math" panose="02040503050406030204" pitchFamily="18" charset="0"/>
                                    <a:cs typeface="Arial" panose="020B0604020202020204" pitchFamily="34" charset="0"/>
                                  </a:rPr>
                                  <m:t> ≤ 400   </m:t>
                                </m:r>
                              </m:oMath>
                            </m:oMathPara>
                          </a14:m>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30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709548"/>
                      </a:ext>
                    </a:extLst>
                  </a:tr>
                  <a:tr h="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cs typeface="Arial" panose="020B0604020202020204" pitchFamily="34" charset="0"/>
                                  </a:rPr>
                                  <m:t>400 &lt; </m:t>
                                </m:r>
                                <m:r>
                                  <a:rPr lang="en-GB" sz="2000" i="1" dirty="0" smtClean="0">
                                    <a:effectLst/>
                                    <a:latin typeface="Cambria Math" panose="02040503050406030204" pitchFamily="18" charset="0"/>
                                    <a:cs typeface="Arial" panose="020B0604020202020204" pitchFamily="34" charset="0"/>
                                  </a:rPr>
                                  <m:t>𝑥</m:t>
                                </m:r>
                                <m:r>
                                  <a:rPr lang="en-GB" sz="2000" i="1" dirty="0" smtClean="0">
                                    <a:effectLst/>
                                    <a:latin typeface="Cambria Math" panose="02040503050406030204" pitchFamily="18" charset="0"/>
                                    <a:cs typeface="Arial" panose="020B0604020202020204" pitchFamily="34" charset="0"/>
                                  </a:rPr>
                                  <m:t> ≤ 500   </m:t>
                                </m:r>
                              </m:oMath>
                            </m:oMathPara>
                          </a14:m>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17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288719"/>
                      </a:ext>
                    </a:extLst>
                  </a:tr>
                  <a:tr h="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cs typeface="Arial" panose="020B0604020202020204" pitchFamily="34" charset="0"/>
                                  </a:rPr>
                                  <m:t>500 &lt; </m:t>
                                </m:r>
                                <m:r>
                                  <a:rPr lang="en-GB" sz="2000" i="1" dirty="0" smtClean="0">
                                    <a:effectLst/>
                                    <a:latin typeface="Cambria Math" panose="02040503050406030204" pitchFamily="18" charset="0"/>
                                    <a:cs typeface="Arial" panose="020B0604020202020204" pitchFamily="34" charset="0"/>
                                  </a:rPr>
                                  <m:t>𝑥</m:t>
                                </m:r>
                                <m:r>
                                  <a:rPr lang="en-GB" sz="2000" i="1" dirty="0" smtClean="0">
                                    <a:effectLst/>
                                    <a:latin typeface="Cambria Math" panose="02040503050406030204" pitchFamily="18" charset="0"/>
                                    <a:cs typeface="Arial" panose="020B0604020202020204" pitchFamily="34" charset="0"/>
                                  </a:rPr>
                                  <m:t> ≤ 600   </m:t>
                                </m:r>
                              </m:oMath>
                            </m:oMathPara>
                          </a14:m>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7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185104"/>
                      </a:ext>
                    </a:extLst>
                  </a:tr>
                  <a:tr h="0">
                    <a:tc>
                      <a:txBody>
                        <a:bodyPr/>
                        <a:lstStyle/>
                        <a:p>
                          <a:pPr algn="ctr">
                            <a:lnSpc>
                              <a:spcPct val="107000"/>
                            </a:lnSpc>
                            <a:spcAft>
                              <a:spcPts val="0"/>
                            </a:spcAft>
                          </a:pPr>
                          <a14:m>
                            <m:oMathPara xmlns:m="http://schemas.openxmlformats.org/officeDocument/2006/math">
                              <m:oMathParaPr>
                                <m:jc m:val="centerGroup"/>
                              </m:oMathParaPr>
                              <m:oMath xmlns:m="http://schemas.openxmlformats.org/officeDocument/2006/math">
                                <m:r>
                                  <a:rPr lang="en-GB" sz="2000" i="1" dirty="0" smtClean="0">
                                    <a:effectLst/>
                                    <a:latin typeface="Cambria Math" panose="02040503050406030204" pitchFamily="18" charset="0"/>
                                    <a:cs typeface="Arial" panose="020B0604020202020204" pitchFamily="34" charset="0"/>
                                  </a:rPr>
                                  <m:t>600 &lt; </m:t>
                                </m:r>
                                <m:r>
                                  <a:rPr lang="en-GB" sz="2000" i="1" dirty="0" smtClean="0">
                                    <a:effectLst/>
                                    <a:latin typeface="Cambria Math" panose="02040503050406030204" pitchFamily="18" charset="0"/>
                                    <a:cs typeface="Arial" panose="020B0604020202020204" pitchFamily="34" charset="0"/>
                                  </a:rPr>
                                  <m:t>𝑥</m:t>
                                </m:r>
                                <m:r>
                                  <a:rPr lang="en-GB" sz="2000" i="1" dirty="0" smtClean="0">
                                    <a:effectLst/>
                                    <a:latin typeface="Cambria Math" panose="02040503050406030204" pitchFamily="18" charset="0"/>
                                    <a:cs typeface="Arial" panose="020B0604020202020204" pitchFamily="34" charset="0"/>
                                  </a:rPr>
                                  <m:t> ≤ 700   </m:t>
                                </m:r>
                              </m:oMath>
                            </m:oMathPara>
                          </a14:m>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3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001236"/>
                      </a:ext>
                    </a:extLst>
                  </a:tr>
                </a:tbl>
              </a:graphicData>
            </a:graphic>
          </p:graphicFrame>
        </mc:Choice>
        <mc:Fallback>
          <p:graphicFrame>
            <p:nvGraphicFramePr>
              <p:cNvPr id="4" name="Table 3">
                <a:extLst>
                  <a:ext uri="{FF2B5EF4-FFF2-40B4-BE49-F238E27FC236}">
                    <a16:creationId xmlns:a16="http://schemas.microsoft.com/office/drawing/2014/main" id="{CFB22134-4F13-4E35-B68D-0BCD5002F4B0}"/>
                  </a:ext>
                </a:extLst>
              </p:cNvPr>
              <p:cNvGraphicFramePr>
                <a:graphicFrameLocks noGrp="1"/>
              </p:cNvGraphicFramePr>
              <p:nvPr>
                <p:extLst>
                  <p:ext uri="{D42A27DB-BD31-4B8C-83A1-F6EECF244321}">
                    <p14:modId xmlns:p14="http://schemas.microsoft.com/office/powerpoint/2010/main" val="1467738775"/>
                  </p:ext>
                </p:extLst>
              </p:nvPr>
            </p:nvGraphicFramePr>
            <p:xfrm>
              <a:off x="1645920" y="3789040"/>
              <a:ext cx="5852160" cy="2259267"/>
            </p:xfrm>
            <a:graphic>
              <a:graphicData uri="http://schemas.openxmlformats.org/drawingml/2006/table">
                <a:tbl>
                  <a:tblPr>
                    <a:tableStyleId>{5C22544A-7EE6-4342-B048-85BDC9FD1C3A}</a:tableStyleId>
                  </a:tblPr>
                  <a:tblGrid>
                    <a:gridCol w="2937510">
                      <a:extLst>
                        <a:ext uri="{9D8B030D-6E8A-4147-A177-3AD203B41FA5}">
                          <a16:colId xmlns:a16="http://schemas.microsoft.com/office/drawing/2014/main" val="1161598518"/>
                        </a:ext>
                      </a:extLst>
                    </a:gridCol>
                    <a:gridCol w="2914650">
                      <a:extLst>
                        <a:ext uri="{9D8B030D-6E8A-4147-A177-3AD203B41FA5}">
                          <a16:colId xmlns:a16="http://schemas.microsoft.com/office/drawing/2014/main" val="676853724"/>
                        </a:ext>
                      </a:extLst>
                    </a:gridCol>
                  </a:tblGrid>
                  <a:tr h="302451">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15" t="-24000" r="-99793" b="-690000"/>
                          </a:stretch>
                        </a:blipFill>
                      </a:tcPr>
                    </a:tc>
                    <a:tc>
                      <a:txBody>
                        <a:bodyPr/>
                        <a:lstStyle/>
                        <a:p>
                          <a:pPr algn="ctr">
                            <a:lnSpc>
                              <a:spcPct val="107000"/>
                            </a:lnSpc>
                            <a:spcBef>
                              <a:spcPts val="600"/>
                            </a:spcBef>
                            <a:spcAft>
                              <a:spcPts val="600"/>
                            </a:spcAft>
                          </a:pPr>
                          <a:r>
                            <a:rPr lang="en-GB" sz="2000" b="1" dirty="0">
                              <a:effectLst/>
                              <a:latin typeface="Arial" panose="020B0604020202020204" pitchFamily="34" charset="0"/>
                              <a:cs typeface="Arial" panose="020B0604020202020204" pitchFamily="34" charset="0"/>
                            </a:rPr>
                            <a:t>Frequency</a:t>
                          </a:r>
                          <a:endParaRPr lang="en-GB"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897974"/>
                      </a:ext>
                    </a:extLst>
                  </a:tr>
                  <a:tr h="32613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15" t="-114815" r="-99793" b="-538889"/>
                          </a:stretch>
                        </a:blip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8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92924"/>
                      </a:ext>
                    </a:extLst>
                  </a:tr>
                  <a:tr h="32613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15" t="-218868" r="-99793" b="-449057"/>
                          </a:stretch>
                        </a:blip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15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181244"/>
                      </a:ext>
                    </a:extLst>
                  </a:tr>
                  <a:tr h="32613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15" t="-312963" r="-99793" b="-340741"/>
                          </a:stretch>
                        </a:blip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30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709548"/>
                      </a:ext>
                    </a:extLst>
                  </a:tr>
                  <a:tr h="32613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15" t="-412963" r="-99793" b="-240741"/>
                          </a:stretch>
                        </a:blip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17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288719"/>
                      </a:ext>
                    </a:extLst>
                  </a:tr>
                  <a:tr h="32613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15" t="-522642" r="-99793" b="-145283"/>
                          </a:stretch>
                        </a:blipFill>
                      </a:tcPr>
                    </a:tc>
                    <a:tc>
                      <a:txBody>
                        <a:bodyPr/>
                        <a:lstStyle/>
                        <a:p>
                          <a:pPr algn="ctr">
                            <a:lnSpc>
                              <a:spcPct val="107000"/>
                            </a:lnSpc>
                            <a:spcAft>
                              <a:spcPts val="0"/>
                            </a:spcAft>
                          </a:pPr>
                          <a:r>
                            <a:rPr lang="en-GB" sz="2000">
                              <a:effectLst/>
                              <a:latin typeface="Arial" panose="020B0604020202020204" pitchFamily="34" charset="0"/>
                              <a:cs typeface="Arial" panose="020B0604020202020204" pitchFamily="34" charset="0"/>
                            </a:rPr>
                            <a:t>7 </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185104"/>
                      </a:ext>
                    </a:extLst>
                  </a:tr>
                  <a:tr h="326136">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415" t="-611111" r="-99793" b="-42593"/>
                          </a:stretch>
                        </a:blip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3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001236"/>
                      </a:ext>
                    </a:extLst>
                  </a:tr>
                </a:tbl>
              </a:graphicData>
            </a:graphic>
          </p:graphicFrame>
        </mc:Fallback>
      </mc:AlternateContent>
    </p:spTree>
    <p:extLst>
      <p:ext uri="{BB962C8B-B14F-4D97-AF65-F5344CB8AC3E}">
        <p14:creationId xmlns:p14="http://schemas.microsoft.com/office/powerpoint/2010/main" val="916562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2137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𝐹</m:t>
                        </m:r>
                      </m:num>
                      <m:den>
                        <m:r>
                          <a:rPr lang="en-GB" sz="2000" b="0" i="1" smtClean="0">
                            <a:latin typeface="Cambria Math" panose="02040503050406030204" pitchFamily="18" charset="0"/>
                            <a:cs typeface="Arial" panose="020B0604020202020204" pitchFamily="34" charset="0"/>
                          </a:rPr>
                          <m:t>𝐴</m:t>
                        </m:r>
                      </m:den>
                    </m:f>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𝐹</m:t>
                    </m:r>
                    <m:r>
                      <a:rPr lang="en-GB" sz="2000" b="0" i="1" smtClean="0">
                        <a:latin typeface="Cambria Math" panose="02040503050406030204" pitchFamily="18" charset="0"/>
                        <a:cs typeface="Arial" panose="020B0604020202020204" pitchFamily="34" charset="0"/>
                      </a:rPr>
                      <m:t>=25.14</m:t>
                    </m:r>
                    <m:r>
                      <a:rPr lang="en-GB" sz="2000" b="0" i="1" smtClean="0">
                        <a:latin typeface="Cambria Math" panose="02040503050406030204" pitchFamily="18" charset="0"/>
                        <a:cs typeface="Arial" panose="020B0604020202020204" pitchFamily="34" charset="0"/>
                      </a:rPr>
                      <m:t>𝑁</m:t>
                    </m:r>
                  </m:oMath>
                </a14:m>
                <a:r>
                  <a:rPr lang="en-GB" sz="2000" dirty="0">
                    <a:latin typeface="Arial" panose="020B0604020202020204" pitchFamily="34" charset="0"/>
                    <a:cs typeface="Arial" panose="020B0604020202020204" pitchFamily="34" charset="0"/>
                  </a:rPr>
                  <a:t> correct 2 decimal places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𝐴</m:t>
                    </m:r>
                    <m:r>
                      <a:rPr lang="en-GB" sz="2000" b="0" i="1" smtClean="0">
                        <a:latin typeface="Cambria Math" panose="02040503050406030204" pitchFamily="18" charset="0"/>
                        <a:cs typeface="Arial" panose="020B0604020202020204" pitchFamily="34" charset="0"/>
                      </a:rPr>
                      <m:t>=4.29</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𝑚</m:t>
                        </m:r>
                      </m:e>
                      <m:sup>
                        <m:r>
                          <a:rPr lang="en-GB" sz="2000" b="0" i="1" smtClean="0">
                            <a:latin typeface="Cambria Math" panose="02040503050406030204" pitchFamily="18" charset="0"/>
                            <a:cs typeface="Arial" panose="020B0604020202020204" pitchFamily="34" charset="0"/>
                          </a:rPr>
                          <m:t>2</m:t>
                        </m:r>
                      </m:sup>
                    </m:sSup>
                  </m:oMath>
                </a14:m>
                <a:r>
                  <a:rPr lang="en-GB" sz="2000" dirty="0">
                    <a:latin typeface="Arial" panose="020B0604020202020204" pitchFamily="34" charset="0"/>
                    <a:cs typeface="Arial" panose="020B0604020202020204" pitchFamily="34" charset="0"/>
                  </a:rPr>
                  <a:t> correct to 3 significant figures</a:t>
                </a:r>
              </a:p>
              <a:p>
                <a:pPr lvl="1"/>
                <a:r>
                  <a:rPr lang="en-GB" sz="2000" dirty="0">
                    <a:latin typeface="Arial" panose="020B0604020202020204" pitchFamily="34" charset="0"/>
                    <a:cs typeface="Arial" panose="020B0604020202020204" pitchFamily="34" charset="0"/>
                  </a:rPr>
                  <a:t>By considering bounds, work out the value of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to a suitable degree of accuracy. Give a reason for your answer.</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the subject of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den>
                    </m:f>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21377"/>
              </a:xfrm>
              <a:prstGeom prst="rect">
                <a:avLst/>
              </a:prstGeom>
              <a:blipFill>
                <a:blip r:embed="rId2"/>
                <a:stretch>
                  <a:fillRect l="-63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80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328592" cy="347787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X and Y are two geometrically similar solid shapes. The total surface area of shape X is 450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The total surface area of shape Y is 800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The volume of shape X is 1350 cm</a:t>
            </a:r>
            <a:r>
              <a:rPr lang="en-GB" sz="2000" baseline="30000" dirty="0">
                <a:latin typeface="Arial" panose="020B0604020202020204" pitchFamily="34" charset="0"/>
                <a:cs typeface="Arial" panose="020B0604020202020204" pitchFamily="34" charset="0"/>
              </a:rPr>
              <a:t>3</a:t>
            </a:r>
            <a:r>
              <a:rPr lang="en-GB" sz="2000" dirty="0">
                <a:latin typeface="Arial" panose="020B0604020202020204" pitchFamily="34" charset="0"/>
                <a:cs typeface="Arial" panose="020B0604020202020204" pitchFamily="34" charset="0"/>
              </a:rPr>
              <a:t>. Calculate the volume of shape Y.</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 cone has a base radius of 5 cm and a vertical height of 8 cm. Calculate the volume of the cone. Give your answer correct to 3 significant figures.</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7C44D3-883B-4B37-A5C5-78458BE8AC6D}"/>
              </a:ext>
            </a:extLst>
          </p:cNvPr>
          <p:cNvPicPr>
            <a:picLocks noChangeAspect="1"/>
          </p:cNvPicPr>
          <p:nvPr/>
        </p:nvPicPr>
        <p:blipFill>
          <a:blip r:embed="rId3"/>
          <a:stretch>
            <a:fillRect/>
          </a:stretch>
        </p:blipFill>
        <p:spPr>
          <a:xfrm>
            <a:off x="5724128" y="1412776"/>
            <a:ext cx="2751956" cy="3544892"/>
          </a:xfrm>
          <a:prstGeom prst="rect">
            <a:avLst/>
          </a:prstGeom>
        </p:spPr>
      </p:pic>
    </p:spTree>
    <p:extLst>
      <p:ext uri="{BB962C8B-B14F-4D97-AF65-F5344CB8AC3E}">
        <p14:creationId xmlns:p14="http://schemas.microsoft.com/office/powerpoint/2010/main" val="12003967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83216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Simplify fully </a:t>
                </a:r>
                <a14:m>
                  <m:oMath xmlns:m="http://schemas.openxmlformats.org/officeDocument/2006/math">
                    <m:f>
                      <m:fPr>
                        <m:ctrlPr>
                          <a:rPr lang="en-GB" sz="2000" i="1">
                            <a:latin typeface="Cambria Math" panose="02040503050406030204" pitchFamily="18" charset="0"/>
                            <a:cs typeface="Arial" panose="020B0604020202020204" pitchFamily="34" charset="0"/>
                          </a:rPr>
                        </m:ctrlPr>
                      </m:fPr>
                      <m:num>
                        <m:r>
                          <a:rPr lang="en-GB" sz="2000" i="1">
                            <a:latin typeface="Cambria Math" panose="02040503050406030204" pitchFamily="18" charset="0"/>
                            <a:cs typeface="Arial" panose="020B0604020202020204" pitchFamily="34" charset="0"/>
                          </a:rPr>
                          <m:t>(4+2</m:t>
                        </m:r>
                        <m:rad>
                          <m:radPr>
                            <m:degHide m:val="on"/>
                            <m:ctrlPr>
                              <a:rPr lang="en-GB" sz="2000" i="1">
                                <a:latin typeface="Cambria Math" panose="02040503050406030204" pitchFamily="18" charset="0"/>
                                <a:cs typeface="Arial" panose="020B0604020202020204" pitchFamily="34" charset="0"/>
                              </a:rPr>
                            </m:ctrlPr>
                          </m:radPr>
                          <m:deg/>
                          <m:e>
                            <m:r>
                              <a:rPr lang="en-GB" sz="2000" i="1">
                                <a:latin typeface="Cambria Math" panose="02040503050406030204" pitchFamily="18" charset="0"/>
                                <a:cs typeface="Arial" panose="020B0604020202020204" pitchFamily="34" charset="0"/>
                              </a:rPr>
                              <m:t>3</m:t>
                            </m:r>
                          </m:e>
                        </m:rad>
                        <m:r>
                          <a:rPr lang="en-GB" sz="2000" i="1">
                            <a:latin typeface="Cambria Math" panose="02040503050406030204" pitchFamily="18" charset="0"/>
                            <a:cs typeface="Arial" panose="020B0604020202020204" pitchFamily="34" charset="0"/>
                          </a:rPr>
                          <m:t>)(4−2</m:t>
                        </m:r>
                        <m:rad>
                          <m:radPr>
                            <m:degHide m:val="on"/>
                            <m:ctrlPr>
                              <a:rPr lang="en-GB" sz="2000" i="1">
                                <a:latin typeface="Cambria Math" panose="02040503050406030204" pitchFamily="18" charset="0"/>
                                <a:cs typeface="Arial" panose="020B0604020202020204" pitchFamily="34" charset="0"/>
                              </a:rPr>
                            </m:ctrlPr>
                          </m:radPr>
                          <m:deg/>
                          <m:e>
                            <m:r>
                              <a:rPr lang="en-GB" sz="2000" i="1">
                                <a:latin typeface="Cambria Math" panose="02040503050406030204" pitchFamily="18" charset="0"/>
                                <a:cs typeface="Arial" panose="020B0604020202020204" pitchFamily="34" charset="0"/>
                              </a:rPr>
                              <m:t>3</m:t>
                            </m:r>
                          </m:e>
                        </m:rad>
                        <m:r>
                          <a:rPr lang="en-GB" sz="2000" i="1">
                            <a:latin typeface="Cambria Math" panose="02040503050406030204" pitchFamily="18" charset="0"/>
                            <a:cs typeface="Arial" panose="020B0604020202020204" pitchFamily="34" charset="0"/>
                          </a:rPr>
                          <m:t>)</m:t>
                        </m:r>
                      </m:num>
                      <m:den>
                        <m:rad>
                          <m:radPr>
                            <m:degHide m:val="on"/>
                            <m:ctrlPr>
                              <a:rPr lang="en-GB" sz="2000" i="1">
                                <a:latin typeface="Cambria Math" panose="02040503050406030204" pitchFamily="18" charset="0"/>
                                <a:cs typeface="Arial" panose="020B0604020202020204" pitchFamily="34" charset="0"/>
                              </a:rPr>
                            </m:ctrlPr>
                          </m:radPr>
                          <m:deg/>
                          <m:e>
                            <m:r>
                              <a:rPr lang="en-GB" sz="2000" i="1">
                                <a:latin typeface="Cambria Math" panose="02040503050406030204" pitchFamily="18" charset="0"/>
                                <a:cs typeface="Arial" panose="020B0604020202020204" pitchFamily="34" charset="0"/>
                              </a:rPr>
                              <m:t>11</m:t>
                            </m:r>
                          </m:e>
                        </m:rad>
                      </m:den>
                    </m:f>
                  </m:oMath>
                </a14:m>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and B are points on the circumference of a circle, centre O. AC and BC are tangents to the circle. Angle ACB = 36°. Find the size of angle OBA. Give reasons for your answer.</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832168"/>
              </a:xfrm>
              <a:prstGeom prst="rect">
                <a:avLst/>
              </a:prstGeom>
              <a:blipFill>
                <a:blip r:embed="rId2"/>
                <a:stretch>
                  <a:fillRect l="-635" b="-533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135C4A07-9868-41C7-878A-FDADEB50D4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0781"/>
          <a:stretch/>
        </p:blipFill>
        <p:spPr bwMode="auto">
          <a:xfrm>
            <a:off x="1943707" y="3429000"/>
            <a:ext cx="5256585" cy="26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93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3899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is directly proportional to the cube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=32</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=0.4</m:t>
                    </m:r>
                  </m:oMath>
                </a14:m>
                <a:r>
                  <a:rPr lang="en-GB" sz="2000" dirty="0">
                    <a:latin typeface="Arial" panose="020B0604020202020204" pitchFamily="34" charset="0"/>
                    <a:cs typeface="Arial" panose="020B0604020202020204" pitchFamily="34" charset="0"/>
                  </a:rPr>
                  <a:t>. Find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when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=256</m:t>
                    </m:r>
                  </m:oMath>
                </a14:m>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 B, C and D are points on the circumference of a circle with centre O. Angle ABC = 116°. Find the size of the angle marked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reasons for your answer.</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38992"/>
              </a:xfrm>
              <a:prstGeom prst="rect">
                <a:avLst/>
              </a:prstGeom>
              <a:blipFill>
                <a:blip r:embed="rId2"/>
                <a:stretch>
                  <a:fillRect l="-635" t="-1572" r="-1128" b="-503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DE7FE76B-1534-452E-8774-5337717A7F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962"/>
          <a:stretch/>
        </p:blipFill>
        <p:spPr bwMode="auto">
          <a:xfrm>
            <a:off x="2987824" y="3212976"/>
            <a:ext cx="3168352" cy="290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397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544616" cy="2554545"/>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b="0" i="1" smtClean="0">
                        <a:latin typeface="Cambria Math" panose="02040503050406030204" pitchFamily="18" charset="0"/>
                        <a:cs typeface="Arial" panose="020B0604020202020204" pitchFamily="34" charset="0"/>
                      </a:rPr>
                      <m:t>(4</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3</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)×(2×</m:t>
                    </m:r>
                    <m:sSup>
                      <m:sSupPr>
                        <m:ctrlPr>
                          <a:rPr lang="en-GB" sz="2000" b="0" i="1" smtClean="0">
                            <a:latin typeface="Cambria Math" panose="02040503050406030204" pitchFamily="18" charset="0"/>
                            <a:ea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−6</m:t>
                        </m:r>
                      </m:sup>
                    </m:sSup>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Give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Lyndsey records the number of miles (m) she drives each day for 120 days. Some information about the results is given in the table. Draw a cumulative frequency graph to show this information.</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544616" cy="2554545"/>
              </a:xfrm>
              <a:prstGeom prst="rect">
                <a:avLst/>
              </a:prstGeom>
              <a:blipFill>
                <a:blip r:embed="rId2"/>
                <a:stretch>
                  <a:fillRect l="-989" t="-1193" r="-1868" b="-3580"/>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a:extLst>
              <a:ext uri="{FF2B5EF4-FFF2-40B4-BE49-F238E27FC236}">
                <a16:creationId xmlns:a16="http://schemas.microsoft.com/office/drawing/2014/main" id="{9BFAC399-4187-451D-8426-CAF9CD488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427" y="1196752"/>
            <a:ext cx="2839045" cy="329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200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329853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–2&lt;</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ea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&gt;–2</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cs typeface="Arial" panose="020B0604020202020204" pitchFamily="34" charset="0"/>
                      </a:rPr>
                      <m:t>&lt;</m:t>
                    </m:r>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a:p>
                <a:pPr lvl="1"/>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oMath>
                </a14:m>
                <a:r>
                  <a:rPr lang="en-GB" sz="2000" dirty="0">
                    <a:latin typeface="Arial" panose="020B0604020202020204" pitchFamily="34" charset="0"/>
                    <a:cs typeface="Arial" panose="020B0604020202020204" pitchFamily="34" charset="0"/>
                  </a:rPr>
                  <a:t> are integers. On a coordinate grid, mark with a cross (X), each of the six points which satisfies all these 3 inequalities.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There are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 counters in a bag. 4 of the counters are red and the rest are blue. Ross takes a counter from the bag at random and does not replace it. He then takes another counter at random from the bag. The probability that Ross takes two blue counters is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1</m:t>
                        </m:r>
                      </m:num>
                      <m:den>
                        <m:r>
                          <a:rPr lang="en-GB" sz="2000" b="0" i="1" smtClean="0">
                            <a:latin typeface="Cambria Math" panose="02040503050406030204" pitchFamily="18" charset="0"/>
                            <a:cs typeface="Arial" panose="020B0604020202020204" pitchFamily="34" charset="0"/>
                          </a:rPr>
                          <m:t>3</m:t>
                        </m:r>
                      </m:den>
                    </m:f>
                  </m:oMath>
                </a14:m>
                <a:endParaRPr lang="en-US" sz="2000" dirty="0">
                  <a:latin typeface="Arial" panose="020B0604020202020204" pitchFamily="34" charset="0"/>
                  <a:cs typeface="Arial" panose="020B0604020202020204" pitchFamily="34" charset="0"/>
                </a:endParaRPr>
              </a:p>
              <a:p>
                <a:pPr marL="914400" lvl="1" indent="-457200">
                  <a:buFont typeface="+mj-lt"/>
                  <a:buAutoNum type="alphaLcParenR"/>
                </a:pPr>
                <a:r>
                  <a:rPr lang="en-US" sz="2000" dirty="0">
                    <a:latin typeface="Arial" panose="020B0604020202020204" pitchFamily="34" charset="0"/>
                    <a:cs typeface="Arial" panose="020B0604020202020204" pitchFamily="34" charset="0"/>
                  </a:rPr>
                  <a:t>Show that </a:t>
                </a:r>
                <a14:m>
                  <m:oMath xmlns:m="http://schemas.openxmlformats.org/officeDocument/2006/math">
                    <m:sSup>
                      <m:sSupPr>
                        <m:ctrlPr>
                          <a:rPr lang="en-US" sz="2000" i="1" dirty="0" smtClean="0">
                            <a:latin typeface="Cambria Math" panose="02040503050406030204" pitchFamily="18" charset="0"/>
                            <a:cs typeface="Arial" panose="020B0604020202020204" pitchFamily="34" charset="0"/>
                          </a:rPr>
                        </m:ctrlPr>
                      </m:sSupPr>
                      <m:e>
                        <m:r>
                          <a:rPr lang="en-GB" sz="2000" b="0" i="1" dirty="0" smtClean="0">
                            <a:latin typeface="Cambria Math" panose="02040503050406030204" pitchFamily="18" charset="0"/>
                            <a:cs typeface="Arial" panose="020B0604020202020204" pitchFamily="34" charset="0"/>
                          </a:rPr>
                          <m:t>𝑛</m:t>
                        </m:r>
                      </m:e>
                      <m:sup>
                        <m:r>
                          <a:rPr lang="en-GB" sz="2000" b="0" i="1" dirty="0" smtClean="0">
                            <a:latin typeface="Cambria Math" panose="02040503050406030204" pitchFamily="18" charset="0"/>
                            <a:cs typeface="Arial" panose="020B0604020202020204" pitchFamily="34" charset="0"/>
                          </a:rPr>
                          <m:t>2</m:t>
                        </m:r>
                      </m:sup>
                    </m:sSup>
                    <m:r>
                      <a:rPr lang="en-GB" sz="2000" b="0" i="1" dirty="0" smtClean="0">
                        <a:latin typeface="Cambria Math" panose="02040503050406030204" pitchFamily="18" charset="0"/>
                        <a:cs typeface="Arial" panose="020B0604020202020204" pitchFamily="34" charset="0"/>
                      </a:rPr>
                      <m:t>−13</m:t>
                    </m:r>
                    <m:r>
                      <a:rPr lang="en-US" sz="2000" i="1" dirty="0" smtClean="0">
                        <a:latin typeface="Cambria Math" panose="02040503050406030204" pitchFamily="18" charset="0"/>
                        <a:cs typeface="Arial" panose="020B0604020202020204" pitchFamily="34" charset="0"/>
                      </a:rPr>
                      <m:t>𝑛</m:t>
                    </m:r>
                    <m:r>
                      <a:rPr lang="en-GB" sz="2000" b="0" i="1" dirty="0" smtClean="0">
                        <a:latin typeface="Cambria Math" panose="02040503050406030204" pitchFamily="18" charset="0"/>
                        <a:cs typeface="Arial" panose="020B0604020202020204" pitchFamily="34" charset="0"/>
                      </a:rPr>
                      <m:t>+30=0</m:t>
                    </m:r>
                  </m:oMath>
                </a14:m>
                <a:endParaRPr lang="en-GB" sz="2000" b="0" dirty="0">
                  <a:latin typeface="Arial" panose="020B0604020202020204" pitchFamily="34" charset="0"/>
                  <a:cs typeface="Arial" panose="020B0604020202020204" pitchFamily="34" charset="0"/>
                </a:endParaRPr>
              </a:p>
              <a:p>
                <a:pPr marL="914400" lvl="1" indent="-457200">
                  <a:buFont typeface="+mj-lt"/>
                  <a:buAutoNum type="alphaLcParenR"/>
                </a:pPr>
                <a:r>
                  <a:rPr lang="en-US" sz="2000" dirty="0">
                    <a:latin typeface="Arial" panose="020B0604020202020204" pitchFamily="34" charset="0"/>
                    <a:cs typeface="Arial" panose="020B0604020202020204" pitchFamily="34" charset="0"/>
                  </a:rPr>
                  <a:t>Find the value of </a:t>
                </a:r>
                <a14:m>
                  <m:oMath xmlns:m="http://schemas.openxmlformats.org/officeDocument/2006/math">
                    <m:r>
                      <a:rPr lang="en-US" sz="2000" i="1" dirty="0" smtClean="0">
                        <a:latin typeface="Cambria Math" panose="02040503050406030204" pitchFamily="18" charset="0"/>
                        <a:cs typeface="Arial" panose="020B0604020202020204" pitchFamily="34" charset="0"/>
                      </a:rPr>
                      <m:t>𝑛</m:t>
                    </m:r>
                  </m:oMath>
                </a14:m>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3298532"/>
              </a:xfrm>
              <a:prstGeom prst="rect">
                <a:avLst/>
              </a:prstGeom>
              <a:blipFill>
                <a:blip r:embed="rId2"/>
                <a:stretch>
                  <a:fillRect l="-635" t="-370" r="-494" b="-240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52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There are 8 sweets in a bag. Three sweets are red, three sweets are blue and two sweets are green. Three sweets are selected at random without replacement. Calculate the probability that the sweets are not all the same colour. (</a:t>
                </a:r>
                <a:r>
                  <a:rPr lang="en-GB" sz="2000" b="1" dirty="0">
                    <a:latin typeface="Arial" panose="020B0604020202020204" pitchFamily="34" charset="0"/>
                    <a:cs typeface="Arial" panose="020B0604020202020204" pitchFamily="34" charset="0"/>
                  </a:rPr>
                  <a:t>Hint</a:t>
                </a:r>
                <a:r>
                  <a:rPr lang="en-GB" sz="2000" dirty="0">
                    <a:latin typeface="Arial" panose="020B0604020202020204" pitchFamily="34" charset="0"/>
                    <a:cs typeface="Arial" panose="020B0604020202020204" pitchFamily="34" charset="0"/>
                  </a:rPr>
                  <a:t>: draw a tree diagram)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The 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a:latin typeface="Arial" panose="020B0604020202020204" pitchFamily="34" charset="0"/>
                    <a:cs typeface="Arial" panose="020B0604020202020204" pitchFamily="34" charset="0"/>
                  </a:rPr>
                  <a:t> has the coordinates (2, 5). The point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a:latin typeface="Arial" panose="020B0604020202020204" pitchFamily="34" charset="0"/>
                    <a:cs typeface="Arial" panose="020B0604020202020204" pitchFamily="34" charset="0"/>
                  </a:rPr>
                  <a:t> has the coordinates (6, 7). Find the equation of the perpendicular bisector to </a:t>
                </a:r>
                <a14:m>
                  <m:oMath xmlns:m="http://schemas.openxmlformats.org/officeDocument/2006/math">
                    <m:r>
                      <a:rPr lang="en-US" sz="2000" i="1" dirty="0" smtClean="0">
                        <a:latin typeface="Cambria Math" panose="02040503050406030204" pitchFamily="18" charset="0"/>
                        <a:cs typeface="Arial" panose="020B0604020202020204" pitchFamily="34" charset="0"/>
                      </a:rPr>
                      <m:t>𝐴𝐵</m:t>
                    </m:r>
                  </m:oMath>
                </a14:m>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1058"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909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751907"/>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Toga wants to estimate the number of termites in a nest. On Monday Toga catches 80 termites. He puts a mark on each termite. He then puts all 80 termites back in the nest. On Tuesday Toga catches 60 termites. 12 of these termites have a mark on them. Work out an estimate for the total number of termites in the nest. You must write down any assumptions you have made.</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+7</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−18</m:t>
                        </m:r>
                      </m:num>
                      <m:den>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den>
                    </m:f>
                  </m:oMath>
                </a14:m>
                <a:r>
                  <a:rPr lang="en-GB" sz="2000" dirty="0">
                    <a:latin typeface="Arial" panose="020B0604020202020204" pitchFamily="34" charset="0"/>
                    <a:cs typeface="Arial" panose="020B0604020202020204" pitchFamily="34" charset="0"/>
                  </a:rPr>
                  <a:t> in the form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𝑎</m:t>
                        </m:r>
                      </m:num>
                      <m:den>
                        <m:r>
                          <a:rPr lang="en-GB" sz="2000" b="0" i="1" smtClean="0">
                            <a:latin typeface="Cambria Math" panose="02040503050406030204" pitchFamily="18" charset="0"/>
                            <a:cs typeface="Arial" panose="020B0604020202020204" pitchFamily="34" charset="0"/>
                          </a:rPr>
                          <m:t>𝑏𝑥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𝑐</m:t>
                        </m:r>
                      </m:den>
                    </m:f>
                  </m:oMath>
                </a14:m>
                <a:r>
                  <a:rPr lang="en-GB" sz="2000" dirty="0">
                    <a:latin typeface="Arial" panose="020B0604020202020204" pitchFamily="34" charset="0"/>
                    <a:cs typeface="Arial" panose="020B0604020202020204" pitchFamily="34" charset="0"/>
                  </a:rPr>
                  <a:t> where </a:t>
                </a:r>
                <a14:m>
                  <m:oMath xmlns:m="http://schemas.openxmlformats.org/officeDocument/2006/math">
                    <m:r>
                      <a:rPr lang="en-GB" sz="2000" i="1" dirty="0" smtClean="0">
                        <a:latin typeface="Cambria Math" panose="02040503050406030204" pitchFamily="18" charset="0"/>
                        <a:cs typeface="Arial" panose="020B0604020202020204" pitchFamily="34" charset="0"/>
                      </a:rPr>
                      <m:t>𝑎</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dirty="0" smtClean="0">
                        <a:latin typeface="Cambria Math" panose="02040503050406030204" pitchFamily="18" charset="0"/>
                        <a:cs typeface="Arial" panose="020B0604020202020204" pitchFamily="34" charset="0"/>
                      </a:rPr>
                      <m:t>𝑐</m:t>
                    </m:r>
                  </m:oMath>
                </a14:m>
                <a:r>
                  <a:rPr lang="en-GB" sz="2000" dirty="0">
                    <a:latin typeface="Arial" panose="020B0604020202020204" pitchFamily="34" charset="0"/>
                    <a:cs typeface="Arial" panose="020B0604020202020204" pitchFamily="34" charset="0"/>
                  </a:rPr>
                  <a:t> are integers.</a:t>
                </a: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751907"/>
              </a:xfrm>
              <a:prstGeom prst="rect">
                <a:avLst/>
              </a:prstGeom>
              <a:blipFill>
                <a:blip r:embed="rId2"/>
                <a:stretch>
                  <a:fillRect l="-635" t="-110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0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75060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Factorise </a:t>
                </a:r>
                <a14:m>
                  <m:oMath xmlns:m="http://schemas.openxmlformats.org/officeDocument/2006/math">
                    <m:r>
                      <a:rPr lang="en-GB" sz="2000" b="0" i="1" smtClean="0">
                        <a:latin typeface="Cambria Math" panose="02040503050406030204" pitchFamily="18" charset="0"/>
                        <a:cs typeface="Arial" panose="020B0604020202020204" pitchFamily="34" charset="0"/>
                      </a:rPr>
                      <m:t>3</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+6</m:t>
                    </m:r>
                  </m:oMath>
                </a14:m>
                <a:r>
                  <a:rPr lang="en-GB" sz="2000" dirty="0">
                    <a:latin typeface="Arial" panose="020B0604020202020204" pitchFamily="34" charset="0"/>
                    <a:cs typeface="Arial" panose="020B0604020202020204" pitchFamily="34" charset="0"/>
                  </a:rPr>
                  <a:t> </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the subject of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𝑐</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den>
                    </m:f>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an equilateral triangle of side length 5.5 cm.</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750607"/>
              </a:xfrm>
              <a:prstGeom prst="rect">
                <a:avLst/>
              </a:prstGeom>
              <a:blipFill>
                <a:blip r:embed="rId2"/>
                <a:stretch>
                  <a:fillRect l="-635" t="-1742" b="-5575"/>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23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252138"/>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a:latin typeface="Cambria Math" panose="02040503050406030204" pitchFamily="18" charset="0"/>
                        <a:cs typeface="Arial" panose="020B0604020202020204" pitchFamily="34" charset="0"/>
                      </a:rPr>
                      <m:t>𝑎</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1</m:t>
                              </m:r>
                            </m:e>
                          </m:mr>
                          <m:mr>
                            <m:e>
                              <m:r>
                                <a:rPr lang="en-GB" sz="2000" b="0" i="1" smtClean="0">
                                  <a:latin typeface="Cambria Math" panose="02040503050406030204" pitchFamily="18" charset="0"/>
                                  <a:cs typeface="Arial" panose="020B0604020202020204" pitchFamily="34" charset="0"/>
                                </a:rPr>
                                <m:t>−3</m:t>
                              </m:r>
                            </m:e>
                          </m:mr>
                        </m:m>
                      </m:e>
                    </m:d>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i="1">
                        <a:latin typeface="Cambria Math" panose="02040503050406030204" pitchFamily="18" charset="0"/>
                        <a:cs typeface="Arial" panose="020B0604020202020204" pitchFamily="34" charset="0"/>
                      </a:rPr>
                      <m:t>𝑏</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3</m:t>
                              </m:r>
                            </m:e>
                          </m:mr>
                          <m:mr>
                            <m:e>
                              <m:r>
                                <a:rPr lang="en-GB" sz="2000" i="1">
                                  <a:latin typeface="Cambria Math" panose="02040503050406030204" pitchFamily="18" charset="0"/>
                                  <a:cs typeface="Arial" panose="020B0604020202020204" pitchFamily="34" charset="0"/>
                                </a:rPr>
                                <m:t>−1</m:t>
                              </m:r>
                            </m:e>
                          </m:mr>
                        </m:m>
                      </m:e>
                    </m:d>
                  </m:oMath>
                </a14:m>
                <a:r>
                  <a:rPr lang="en-GB" sz="2000" dirty="0">
                    <a:latin typeface="Arial" panose="020B0604020202020204" pitchFamily="34" charset="0"/>
                    <a:cs typeface="Arial" panose="020B0604020202020204" pitchFamily="34" charset="0"/>
                  </a:rPr>
                  <a:t>. Calculate </a:t>
                </a:r>
                <a14:m>
                  <m:oMath xmlns:m="http://schemas.openxmlformats.org/officeDocument/2006/math">
                    <m:r>
                      <a:rPr lang="en-GB" sz="2000" i="1">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−3</m:t>
                    </m:r>
                    <m:r>
                      <a:rPr lang="en-GB" sz="2000" i="1">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Describe the second function following the transformation.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252138"/>
              </a:xfrm>
              <a:prstGeom prst="rect">
                <a:avLst/>
              </a:prstGeom>
              <a:blipFill>
                <a:blip r:embed="rId2"/>
                <a:stretch>
                  <a:fillRect l="-635" b="-829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03A369-4551-43CA-8DF0-8F37608DE154}"/>
              </a:ext>
            </a:extLst>
          </p:cNvPr>
          <p:cNvPicPr>
            <a:picLocks noChangeAspect="1"/>
          </p:cNvPicPr>
          <p:nvPr/>
        </p:nvPicPr>
        <p:blipFill>
          <a:blip r:embed="rId5"/>
          <a:stretch>
            <a:fillRect/>
          </a:stretch>
        </p:blipFill>
        <p:spPr>
          <a:xfrm>
            <a:off x="1386679" y="2804695"/>
            <a:ext cx="6370641" cy="2712537"/>
          </a:xfrm>
          <a:prstGeom prst="rect">
            <a:avLst/>
          </a:prstGeom>
        </p:spPr>
      </p:pic>
    </p:spTree>
    <p:extLst>
      <p:ext uri="{BB962C8B-B14F-4D97-AF65-F5344CB8AC3E}">
        <p14:creationId xmlns:p14="http://schemas.microsoft.com/office/powerpoint/2010/main" val="19174150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A8B9EE9-B1C0-4B9F-BC00-0C197106248E}"/>
                  </a:ext>
                </a:extLst>
              </p:cNvPr>
              <p:cNvSpPr txBox="1"/>
              <p:nvPr/>
            </p:nvSpPr>
            <p:spPr>
              <a:xfrm>
                <a:off x="251519" y="1156682"/>
                <a:ext cx="4536505" cy="206838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volume of the cone. Give your answer correct to 3 significant figures.</a:t>
                </a:r>
              </a:p>
              <a:p>
                <a:pPr lvl="1"/>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the subject of the formula</a:t>
                </a:r>
              </a:p>
              <a:p>
                <a:pPr lvl="1"/>
                <a:r>
                  <a:rPr lang="en-GB" sz="2000" dirty="0">
                    <a:latin typeface="Arial" panose="020B0604020202020204" pitchFamily="34" charset="0"/>
                    <a:cs typeface="Arial" panose="020B0604020202020204" pitchFamily="34" charset="0"/>
                  </a:rPr>
                  <a:t>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𝑎</m:t>
                        </m:r>
                      </m:num>
                      <m:den>
                        <m:r>
                          <a:rPr lang="en-GB" sz="2000" b="0" i="1" smtClean="0">
                            <a:latin typeface="Cambria Math" panose="02040503050406030204" pitchFamily="18" charset="0"/>
                            <a:cs typeface="Arial" panose="020B0604020202020204" pitchFamily="34" charset="0"/>
                          </a:rPr>
                          <m:t>𝑏</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m:t>
                        </m:r>
                      </m:den>
                    </m:f>
                  </m:oMath>
                </a14:m>
                <a:endParaRPr lang="en-GB" sz="2000" dirty="0">
                  <a:latin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AA8B9EE9-B1C0-4B9F-BC00-0C197106248E}"/>
                  </a:ext>
                </a:extLst>
              </p:cNvPr>
              <p:cNvSpPr txBox="1">
                <a:spLocks noRot="1" noChangeAspect="1" noMove="1" noResize="1" noEditPoints="1" noAdjustHandles="1" noChangeArrowheads="1" noChangeShapeType="1" noTextEdit="1"/>
              </p:cNvSpPr>
              <p:nvPr/>
            </p:nvSpPr>
            <p:spPr>
              <a:xfrm>
                <a:off x="251519" y="1156682"/>
                <a:ext cx="4536505" cy="2068387"/>
              </a:xfrm>
              <a:prstGeom prst="rect">
                <a:avLst/>
              </a:prstGeom>
              <a:blipFill>
                <a:blip r:embed="rId3"/>
                <a:stretch>
                  <a:fillRect l="-1210" t="-1475" r="-134"/>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72FE0707-55E4-425A-9EF8-908DB43FE5D3}"/>
              </a:ext>
            </a:extLst>
          </p:cNvPr>
          <p:cNvPicPr>
            <a:picLocks noChangeAspect="1"/>
          </p:cNvPicPr>
          <p:nvPr/>
        </p:nvPicPr>
        <p:blipFill>
          <a:blip r:embed="rId4"/>
          <a:stretch>
            <a:fillRect/>
          </a:stretch>
        </p:blipFill>
        <p:spPr>
          <a:xfrm>
            <a:off x="5076056" y="1268760"/>
            <a:ext cx="3196315" cy="4041055"/>
          </a:xfrm>
          <a:prstGeom prst="rect">
            <a:avLst/>
          </a:prstGeom>
        </p:spPr>
      </p:pic>
    </p:spTree>
    <p:extLst>
      <p:ext uri="{BB962C8B-B14F-4D97-AF65-F5344CB8AC3E}">
        <p14:creationId xmlns:p14="http://schemas.microsoft.com/office/powerpoint/2010/main" val="25057773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73CB9E9-AB2A-417E-A001-DFF5E35EEEF9}"/>
                  </a:ext>
                </a:extLst>
              </p:cNvPr>
              <p:cNvSpPr txBox="1"/>
              <p:nvPr/>
            </p:nvSpPr>
            <p:spPr>
              <a:xfrm>
                <a:off x="251520" y="1156682"/>
                <a:ext cx="8640960" cy="101919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a:t>
                </a:r>
                <a14:m>
                  <m:oMath xmlns:m="http://schemas.openxmlformats.org/officeDocument/2006/math">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4.6</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4</m:t>
                        </m:r>
                      </m:sup>
                    </m:sSup>
                    <m:r>
                      <a:rPr lang="en-GB" sz="2000" i="1">
                        <a:latin typeface="Cambria Math" panose="02040503050406030204" pitchFamily="18" charset="0"/>
                        <a:ea typeface="Cambria Math" panose="02040503050406030204" pitchFamily="18" charset="0"/>
                        <a:cs typeface="Arial" panose="020B0604020202020204" pitchFamily="34" charset="0"/>
                      </a:rPr>
                      <m:t>)×(</m:t>
                    </m:r>
                    <m:r>
                      <a:rPr lang="en-GB" sz="2000" b="0" i="1" smtClean="0">
                        <a:latin typeface="Cambria Math" panose="02040503050406030204" pitchFamily="18" charset="0"/>
                        <a:ea typeface="Cambria Math" panose="02040503050406030204" pitchFamily="18" charset="0"/>
                        <a:cs typeface="Arial" panose="020B0604020202020204" pitchFamily="34" charset="0"/>
                      </a:rPr>
                      <m:t>5.1</m:t>
                    </m:r>
                    <m:r>
                      <a:rPr lang="en-GB" sz="2000" i="1">
                        <a:latin typeface="Cambria Math" panose="02040503050406030204" pitchFamily="18" charset="0"/>
                        <a:ea typeface="Cambria Math" panose="02040503050406030204" pitchFamily="18" charset="0"/>
                        <a:cs typeface="Arial" panose="020B0604020202020204" pitchFamily="34" charset="0"/>
                      </a:rPr>
                      <m:t>×</m:t>
                    </m:r>
                    <m:sSup>
                      <m:sSupPr>
                        <m:ctrlPr>
                          <a:rPr lang="en-GB" sz="2000" i="1">
                            <a:latin typeface="Cambria Math" panose="02040503050406030204" pitchFamily="18" charset="0"/>
                            <a:ea typeface="Cambria Math" panose="02040503050406030204" pitchFamily="18" charset="0"/>
                            <a:cs typeface="Arial" panose="020B0604020202020204" pitchFamily="34" charset="0"/>
                          </a:rPr>
                        </m:ctrlPr>
                      </m:sSupPr>
                      <m:e>
                        <m:r>
                          <a:rPr lang="en-GB" sz="2000" i="1">
                            <a:latin typeface="Cambria Math" panose="02040503050406030204" pitchFamily="18" charset="0"/>
                            <a:ea typeface="Cambria Math" panose="02040503050406030204" pitchFamily="18" charset="0"/>
                            <a:cs typeface="Arial" panose="020B0604020202020204" pitchFamily="34" charset="0"/>
                          </a:rPr>
                          <m:t>10</m:t>
                        </m:r>
                      </m:e>
                      <m:sup>
                        <m:r>
                          <a:rPr lang="en-GB" sz="2000" b="0" i="1" smtClean="0">
                            <a:latin typeface="Cambria Math" panose="02040503050406030204" pitchFamily="18" charset="0"/>
                            <a:ea typeface="Cambria Math" panose="02040503050406030204" pitchFamily="18" charset="0"/>
                            <a:cs typeface="Arial" panose="020B0604020202020204" pitchFamily="34" charset="0"/>
                          </a:rPr>
                          <m:t>5</m:t>
                        </m:r>
                      </m:sup>
                    </m:sSup>
                    <m:r>
                      <a:rPr lang="en-GB" sz="2000" i="1">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Give your answer in standard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r>
                      <a:rPr lang="en-GB" sz="2000" b="0" i="1" smtClean="0">
                        <a:latin typeface="Cambria Math" panose="02040503050406030204" pitchFamily="18" charset="0"/>
                        <a:cs typeface="Arial" panose="020B0604020202020204" pitchFamily="34" charset="0"/>
                      </a:rPr>
                      <m:t>4</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−19</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−5=0</m:t>
                    </m:r>
                  </m:oMath>
                </a14:m>
                <a:endParaRPr lang="en-GB"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019190"/>
              </a:xfrm>
              <a:prstGeom prst="rect">
                <a:avLst/>
              </a:prstGeom>
              <a:blipFill>
                <a:blip r:embed="rId4"/>
                <a:stretch>
                  <a:fillRect l="-635" t="-2994" r="-705" b="-10180"/>
                </a:stretch>
              </a:blipFill>
            </p:spPr>
            <p:txBody>
              <a:bodyPr/>
              <a:lstStyle/>
              <a:p>
                <a:r>
                  <a:rPr lang="en-GB">
                    <a:noFill/>
                  </a:rPr>
                  <a:t> </a:t>
                </a:r>
              </a:p>
            </p:txBody>
          </p:sp>
        </mc:Fallback>
      </mc:AlternateContent>
    </p:spTree>
    <p:extLst>
      <p:ext uri="{BB962C8B-B14F-4D97-AF65-F5344CB8AC3E}">
        <p14:creationId xmlns:p14="http://schemas.microsoft.com/office/powerpoint/2010/main" val="563275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There are a large number of white beads in a bag. There are only white beads in the bag. Felicity wants to find an estimate for the number of beads in the bag. Felicity replaces 30 of the white beads in the bag with 30 black beads. She then takes 50 beads from the bag. 2 of the 50 beads are black. Felicity then puts the 50 beads back in the bag. Work out an estimate for the number of beads in the bag.</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Sketch the graph of </a:t>
                </a:r>
                <a14:m>
                  <m:oMath xmlns:m="http://schemas.openxmlformats.org/officeDocument/2006/math">
                    <m:r>
                      <a:rPr lang="en-GB" sz="2000" i="1">
                        <a:latin typeface="Cambria Math" panose="02040503050406030204" pitchFamily="18" charset="0"/>
                        <a:cs typeface="Arial" panose="020B0604020202020204" pitchFamily="34" charset="0"/>
                      </a:rPr>
                      <m:t>𝑦</m:t>
                    </m:r>
                    <m:r>
                      <a:rPr lang="en-GB" sz="2000" i="1">
                        <a:latin typeface="Cambria Math" panose="02040503050406030204" pitchFamily="18" charset="0"/>
                        <a:cs typeface="Arial" panose="020B0604020202020204" pitchFamily="34" charset="0"/>
                      </a:rPr>
                      <m:t>=</m:t>
                    </m:r>
                    <m:sSup>
                      <m:sSupPr>
                        <m:ctrlPr>
                          <a:rPr lang="en-GB" sz="2000" i="1">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3</m:t>
                        </m:r>
                        <m:r>
                          <a:rPr lang="en-GB" sz="2000" i="1">
                            <a:latin typeface="Cambria Math" panose="02040503050406030204" pitchFamily="18" charset="0"/>
                            <a:cs typeface="Arial" panose="020B0604020202020204" pitchFamily="34" charset="0"/>
                          </a:rPr>
                          <m:t>𝑥</m:t>
                        </m:r>
                      </m:e>
                      <m:sup>
                        <m:r>
                          <a:rPr lang="en-GB" sz="2000" i="1">
                            <a:latin typeface="Cambria Math" panose="02040503050406030204" pitchFamily="18" charset="0"/>
                            <a:cs typeface="Arial" panose="020B0604020202020204" pitchFamily="34" charset="0"/>
                          </a:rPr>
                          <m:t>2</m:t>
                        </m:r>
                      </m:sup>
                    </m:sSup>
                    <m:r>
                      <a:rPr lang="en-GB" sz="2000" i="1">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4</m:t>
                    </m:r>
                    <m:r>
                      <a:rPr lang="en-GB" sz="2000" i="1">
                        <a:latin typeface="Cambria Math" panose="02040503050406030204" pitchFamily="18" charset="0"/>
                        <a:cs typeface="Arial" panose="020B0604020202020204" pitchFamily="34" charset="0"/>
                      </a:rPr>
                      <m:t>𝑥</m:t>
                    </m:r>
                    <m:r>
                      <a:rPr lang="en-GB" sz="2000" i="1">
                        <a:latin typeface="Cambria Math" panose="02040503050406030204" pitchFamily="18" charset="0"/>
                        <a:cs typeface="Arial" panose="020B0604020202020204" pitchFamily="34" charset="0"/>
                      </a:rPr>
                      <m:t>−8</m:t>
                    </m:r>
                  </m:oMath>
                </a14:m>
                <a:r>
                  <a:rPr lang="en-US" sz="2000" dirty="0">
                    <a:latin typeface="Arial" panose="020B0604020202020204" pitchFamily="34" charset="0"/>
                    <a:cs typeface="Arial" panose="020B0604020202020204" pitchFamily="34" charset="0"/>
                  </a:rPr>
                  <a:t> and hence identify its turning point. </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862322"/>
              </a:xfrm>
              <a:prstGeom prst="rect">
                <a:avLst/>
              </a:prstGeom>
              <a:blipFill>
                <a:blip r:embed="rId2"/>
                <a:stretch>
                  <a:fillRect l="-635" t="-1066" r="-1410" b="-319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822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34145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Write </a:t>
                </a:r>
                <a14:m>
                  <m:oMath xmlns:m="http://schemas.openxmlformats.org/officeDocument/2006/math">
                    <m:r>
                      <a:rPr lang="en-GB" sz="2000" b="0" i="1" smtClean="0">
                        <a:latin typeface="Cambria Math" panose="02040503050406030204" pitchFamily="18" charset="0"/>
                        <a:cs typeface="Arial" panose="020B0604020202020204" pitchFamily="34" charset="0"/>
                      </a:rPr>
                      <m:t>2.3</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4</m:t>
                        </m:r>
                      </m:e>
                    </m:acc>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5</m:t>
                        </m:r>
                      </m:e>
                    </m:acc>
                  </m:oMath>
                </a14:m>
                <a:r>
                  <a:rPr lang="en-GB" sz="2000" dirty="0">
                    <a:latin typeface="Arial" panose="020B0604020202020204" pitchFamily="34" charset="0"/>
                    <a:cs typeface="Arial" panose="020B0604020202020204" pitchFamily="34" charset="0"/>
                  </a:rPr>
                  <a:t> as a fraction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cs typeface="Arial" panose="020B0604020202020204" pitchFamily="34" charset="0"/>
                      </a:rPr>
                      <m:t>𝐴</m:t>
                    </m:r>
                  </m:oMath>
                </a14:m>
                <a:r>
                  <a:rPr lang="en-US" sz="2000" dirty="0">
                    <a:latin typeface="Arial" panose="020B0604020202020204" pitchFamily="34" charset="0"/>
                    <a:cs typeface="Arial" panose="020B0604020202020204" pitchFamily="34" charset="0"/>
                  </a:rPr>
                  <a:t> is the point (0, 1).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a:latin typeface="Arial" panose="020B0604020202020204" pitchFamily="34" charset="0"/>
                    <a:cs typeface="Arial" panose="020B0604020202020204" pitchFamily="34" charset="0"/>
                  </a:rPr>
                  <a:t> is the point (10, 6). Find the equation of the line perpendicular to </a:t>
                </a:r>
                <a14:m>
                  <m:oMath xmlns:m="http://schemas.openxmlformats.org/officeDocument/2006/math">
                    <m:r>
                      <a:rPr lang="en-US" sz="2000" i="1" dirty="0" smtClean="0">
                        <a:latin typeface="Cambria Math" panose="02040503050406030204" pitchFamily="18" charset="0"/>
                        <a:cs typeface="Arial" panose="020B0604020202020204" pitchFamily="34" charset="0"/>
                      </a:rPr>
                      <m:t>𝐴𝐵</m:t>
                    </m:r>
                  </m:oMath>
                </a14:m>
                <a:r>
                  <a:rPr lang="en-US" sz="2000" dirty="0">
                    <a:latin typeface="Arial" panose="020B0604020202020204" pitchFamily="34" charset="0"/>
                    <a:cs typeface="Arial" panose="020B0604020202020204" pitchFamily="34" charset="0"/>
                  </a:rPr>
                  <a:t> passing through </a:t>
                </a:r>
                <a14:m>
                  <m:oMath xmlns:m="http://schemas.openxmlformats.org/officeDocument/2006/math">
                    <m:r>
                      <a:rPr lang="en-US" sz="2000" i="1" dirty="0" smtClean="0">
                        <a:latin typeface="Cambria Math" panose="02040503050406030204" pitchFamily="18" charset="0"/>
                        <a:cs typeface="Arial" panose="020B0604020202020204" pitchFamily="34" charset="0"/>
                      </a:rPr>
                      <m:t>𝐵</m:t>
                    </m:r>
                  </m:oMath>
                </a14:m>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341457"/>
              </a:xfrm>
              <a:prstGeom prst="rect">
                <a:avLst/>
              </a:prstGeom>
              <a:blipFill>
                <a:blip r:embed="rId2"/>
                <a:stretch>
                  <a:fillRect l="-635" t="-1364" r="-71" b="-7273"/>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838200" y="3140968"/>
            <a:ext cx="4112688" cy="3126482"/>
          </a:xfrm>
          <a:prstGeom prst="rect">
            <a:avLst/>
          </a:prstGeom>
        </p:spPr>
      </p:pic>
    </p:spTree>
    <p:extLst>
      <p:ext uri="{BB962C8B-B14F-4D97-AF65-F5344CB8AC3E}">
        <p14:creationId xmlns:p14="http://schemas.microsoft.com/office/powerpoint/2010/main" val="19209057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40149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𝑣</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m:t>
                    </m:r>
                    <m:sSup>
                      <m:sSupPr>
                        <m:ctrlPr>
                          <a:rPr lang="en-GB" sz="200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𝑢</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𝑎𝑠</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𝑣</m:t>
                    </m:r>
                    <m:r>
                      <a:rPr lang="en-GB" sz="2000" b="0" i="1" smtClean="0">
                        <a:latin typeface="Cambria Math" panose="02040503050406030204" pitchFamily="18" charset="0"/>
                        <a:cs typeface="Arial" panose="020B0604020202020204" pitchFamily="34" charset="0"/>
                      </a:rPr>
                      <m:t>=35.2</m:t>
                    </m:r>
                  </m:oMath>
                </a14:m>
                <a:r>
                  <a:rPr lang="en-GB" sz="2000" dirty="0">
                    <a:latin typeface="Arial" panose="020B0604020202020204" pitchFamily="34" charset="0"/>
                    <a:cs typeface="Arial" panose="020B0604020202020204" pitchFamily="34" charset="0"/>
                  </a:rPr>
                  <a:t> correct to 1 decimal place</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=9.8</m:t>
                    </m:r>
                  </m:oMath>
                </a14:m>
                <a:r>
                  <a:rPr lang="en-GB" sz="2000" dirty="0">
                    <a:latin typeface="Arial" panose="020B0604020202020204" pitchFamily="34" charset="0"/>
                    <a:cs typeface="Arial" panose="020B0604020202020204" pitchFamily="34" charset="0"/>
                  </a:rPr>
                  <a:t> correct to 1 decimal place</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𝑠</m:t>
                    </m:r>
                    <m:r>
                      <a:rPr lang="en-GB" sz="2000" b="0" i="1" smtClean="0">
                        <a:latin typeface="Cambria Math" panose="02040503050406030204" pitchFamily="18" charset="0"/>
                        <a:cs typeface="Arial" panose="020B0604020202020204" pitchFamily="34" charset="0"/>
                      </a:rPr>
                      <m:t>=60.35</m:t>
                    </m:r>
                  </m:oMath>
                </a14:m>
                <a:r>
                  <a:rPr lang="en-GB" sz="2000" dirty="0">
                    <a:latin typeface="Arial" panose="020B0604020202020204" pitchFamily="34" charset="0"/>
                    <a:cs typeface="Arial" panose="020B0604020202020204" pitchFamily="34" charset="0"/>
                  </a:rPr>
                  <a:t> correct to decimal places</a:t>
                </a:r>
              </a:p>
              <a:p>
                <a:pPr lvl="1"/>
                <a:r>
                  <a:rPr lang="en-GB" sz="2000" dirty="0">
                    <a:latin typeface="Arial" panose="020B0604020202020204" pitchFamily="34" charset="0"/>
                    <a:cs typeface="Arial" panose="020B0604020202020204" pitchFamily="34" charset="0"/>
                  </a:rPr>
                  <a:t>Work out the upper bound for </a:t>
                </a:r>
                <a14:m>
                  <m:oMath xmlns:m="http://schemas.openxmlformats.org/officeDocument/2006/math">
                    <m:r>
                      <a:rPr lang="en-GB" sz="2000" b="0" i="1" smtClean="0">
                        <a:latin typeface="Cambria Math" panose="02040503050406030204" pitchFamily="18" charset="0"/>
                        <a:cs typeface="Arial" panose="020B0604020202020204" pitchFamily="34" charset="0"/>
                      </a:rPr>
                      <m:t>𝑢</m:t>
                    </m:r>
                  </m:oMath>
                </a14:m>
                <a:r>
                  <a:rPr lang="en-GB" sz="2000" dirty="0">
                    <a:latin typeface="Arial" panose="020B0604020202020204" pitchFamily="34" charset="0"/>
                    <a:cs typeface="Arial" panose="020B0604020202020204" pitchFamily="34" charset="0"/>
                  </a:rPr>
                  <a:t>. Give your answer to 3 significant figures.</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Make </a:t>
                </a:r>
                <a14:m>
                  <m:oMath xmlns:m="http://schemas.openxmlformats.org/officeDocument/2006/math">
                    <m:r>
                      <a:rPr lang="en-GB" sz="2000" b="0" i="1"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the subject of the formula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4+2</m:t>
                        </m:r>
                        <m:r>
                          <a:rPr lang="en-GB" sz="2000" b="0" i="1" smtClean="0">
                            <a:latin typeface="Cambria Math" panose="02040503050406030204" pitchFamily="18" charset="0"/>
                            <a:cs typeface="Arial" panose="020B0604020202020204" pitchFamily="34" charset="0"/>
                          </a:rPr>
                          <m:t>𝑏𝑥</m:t>
                        </m:r>
                      </m:num>
                      <m:den>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−3</m:t>
                        </m:r>
                      </m:den>
                    </m:f>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401491"/>
              </a:xfrm>
              <a:prstGeom prst="rect">
                <a:avLst/>
              </a:prstGeom>
              <a:blipFill>
                <a:blip r:embed="rId2"/>
                <a:stretch>
                  <a:fillRect l="-635" t="-126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8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31216"/>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The table shows information about the weekly earnings of 20 people who work in a shop. Work out an estimate for the mean of the weekly earnings.</a:t>
                </a:r>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length of </a:t>
                </a:r>
                <a14:m>
                  <m:oMath xmlns:m="http://schemas.openxmlformats.org/officeDocument/2006/math">
                    <m:r>
                      <a:rPr lang="en-GB" sz="2000" b="0" i="1" smtClean="0">
                        <a:latin typeface="Cambria Math" panose="02040503050406030204" pitchFamily="18" charset="0"/>
                        <a:cs typeface="Arial" panose="020B0604020202020204" pitchFamily="34" charset="0"/>
                      </a:rPr>
                      <m:t>𝐵𝐶</m:t>
                    </m:r>
                  </m:oMath>
                </a14:m>
                <a:r>
                  <a:rPr lang="en-GB" sz="2000" dirty="0">
                    <a:latin typeface="Arial" panose="020B0604020202020204" pitchFamily="34" charset="0"/>
                    <a:cs typeface="Arial" panose="020B0604020202020204" pitchFamily="34" charset="0"/>
                  </a:rPr>
                  <a:t>. Give your answer to 3 significant figures.</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31216"/>
              </a:xfrm>
              <a:prstGeom prst="rect">
                <a:avLst/>
              </a:prstGeom>
              <a:blipFill>
                <a:blip r:embed="rId2"/>
                <a:stretch>
                  <a:fillRect l="-635" t="-1873" b="-6367"/>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66082FC-7293-426D-95B3-270E4415F3E8}"/>
              </a:ext>
            </a:extLst>
          </p:cNvPr>
          <p:cNvGrpSpPr/>
          <p:nvPr/>
        </p:nvGrpSpPr>
        <p:grpSpPr>
          <a:xfrm>
            <a:off x="4667626" y="2859442"/>
            <a:ext cx="3954297" cy="2730262"/>
            <a:chOff x="3498023" y="2962858"/>
            <a:chExt cx="4459305" cy="3340420"/>
          </a:xfrm>
        </p:grpSpPr>
        <p:sp>
          <p:nvSpPr>
            <p:cNvPr id="5" name="Isosceles Triangle 4">
              <a:extLst>
                <a:ext uri="{FF2B5EF4-FFF2-40B4-BE49-F238E27FC236}">
                  <a16:creationId xmlns:a16="http://schemas.microsoft.com/office/drawing/2014/main" id="{A244725E-091C-4222-B731-31B81C6AB709}"/>
                </a:ext>
              </a:extLst>
            </p:cNvPr>
            <p:cNvSpPr/>
            <p:nvPr/>
          </p:nvSpPr>
          <p:spPr>
            <a:xfrm rot="772821">
              <a:off x="4183389" y="3371973"/>
              <a:ext cx="3600400" cy="2088232"/>
            </a:xfrm>
            <a:prstGeom prst="triangle">
              <a:avLst>
                <a:gd name="adj" fmla="val 404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Arc 5">
              <a:extLst>
                <a:ext uri="{FF2B5EF4-FFF2-40B4-BE49-F238E27FC236}">
                  <a16:creationId xmlns:a16="http://schemas.microsoft.com/office/drawing/2014/main" id="{44B5FC65-8ADE-48C1-A8EA-D559F37FD5D3}"/>
                </a:ext>
              </a:extLst>
            </p:cNvPr>
            <p:cNvSpPr/>
            <p:nvPr/>
          </p:nvSpPr>
          <p:spPr>
            <a:xfrm>
              <a:off x="6933072" y="5367174"/>
              <a:ext cx="936104" cy="936104"/>
            </a:xfrm>
            <a:prstGeom prst="arc">
              <a:avLst>
                <a:gd name="adj1" fmla="val 11897376"/>
                <a:gd name="adj2" fmla="val 1492069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7" name="Arc 6">
              <a:extLst>
                <a:ext uri="{FF2B5EF4-FFF2-40B4-BE49-F238E27FC236}">
                  <a16:creationId xmlns:a16="http://schemas.microsoft.com/office/drawing/2014/main" id="{601C66E1-1C1D-4D61-A332-B466558F519B}"/>
                </a:ext>
              </a:extLst>
            </p:cNvPr>
            <p:cNvSpPr/>
            <p:nvPr/>
          </p:nvSpPr>
          <p:spPr>
            <a:xfrm>
              <a:off x="3620704" y="4521895"/>
              <a:ext cx="936104" cy="936104"/>
            </a:xfrm>
            <a:prstGeom prst="arc">
              <a:avLst>
                <a:gd name="adj1" fmla="val 18782874"/>
                <a:gd name="adj2" fmla="val 1151295"/>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DA14B74-DC10-44F8-A511-ACAE7A92DF0D}"/>
                    </a:ext>
                  </a:extLst>
                </p:cNvPr>
                <p:cNvSpPr txBox="1"/>
                <p:nvPr/>
              </p:nvSpPr>
              <p:spPr>
                <a:xfrm>
                  <a:off x="3498023" y="4879659"/>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𝐴</m:t>
                        </m:r>
                      </m:oMath>
                    </m:oMathPara>
                  </a14:m>
                  <a:endParaRPr lang="en-GB" dirty="0"/>
                </a:p>
              </p:txBody>
            </p:sp>
          </mc:Choice>
          <mc:Fallback>
            <p:sp>
              <p:nvSpPr>
                <p:cNvPr id="8" name="TextBox 7">
                  <a:extLst>
                    <a:ext uri="{FF2B5EF4-FFF2-40B4-BE49-F238E27FC236}">
                      <a16:creationId xmlns:a16="http://schemas.microsoft.com/office/drawing/2014/main" id="{ADA14B74-DC10-44F8-A511-ACAE7A92DF0D}"/>
                    </a:ext>
                  </a:extLst>
                </p:cNvPr>
                <p:cNvSpPr txBox="1">
                  <a:spLocks noRot="1" noChangeAspect="1" noMove="1" noResize="1" noEditPoints="1" noAdjustHandles="1" noChangeArrowheads="1" noChangeShapeType="1" noTextEdit="1"/>
                </p:cNvSpPr>
                <p:nvPr/>
              </p:nvSpPr>
              <p:spPr>
                <a:xfrm>
                  <a:off x="3498023" y="4879659"/>
                  <a:ext cx="576064" cy="369332"/>
                </a:xfrm>
                <a:prstGeom prst="rect">
                  <a:avLst/>
                </a:prstGeom>
                <a:blipFill>
                  <a:blip r:embed="rId4"/>
                  <a:stretch>
                    <a:fillRect b="-12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F3F61B8-791E-44F9-B371-7651BC9D9534}"/>
                    </a:ext>
                  </a:extLst>
                </p:cNvPr>
                <p:cNvSpPr txBox="1"/>
                <p:nvPr/>
              </p:nvSpPr>
              <p:spPr>
                <a:xfrm>
                  <a:off x="5695557" y="2962858"/>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𝐵</m:t>
                        </m:r>
                      </m:oMath>
                    </m:oMathPara>
                  </a14:m>
                  <a:endParaRPr lang="en-GB" dirty="0"/>
                </a:p>
              </p:txBody>
            </p:sp>
          </mc:Choice>
          <mc:Fallback>
            <p:sp>
              <p:nvSpPr>
                <p:cNvPr id="9" name="TextBox 8">
                  <a:extLst>
                    <a:ext uri="{FF2B5EF4-FFF2-40B4-BE49-F238E27FC236}">
                      <a16:creationId xmlns:a16="http://schemas.microsoft.com/office/drawing/2014/main" id="{7F3F61B8-791E-44F9-B371-7651BC9D9534}"/>
                    </a:ext>
                  </a:extLst>
                </p:cNvPr>
                <p:cNvSpPr txBox="1">
                  <a:spLocks noRot="1" noChangeAspect="1" noMove="1" noResize="1" noEditPoints="1" noAdjustHandles="1" noChangeArrowheads="1" noChangeShapeType="1" noTextEdit="1"/>
                </p:cNvSpPr>
                <p:nvPr/>
              </p:nvSpPr>
              <p:spPr>
                <a:xfrm>
                  <a:off x="5695557" y="2962858"/>
                  <a:ext cx="576064" cy="369332"/>
                </a:xfrm>
                <a:prstGeom prst="rect">
                  <a:avLst/>
                </a:prstGeom>
                <a:blipFill>
                  <a:blip r:embed="rId5"/>
                  <a:stretch>
                    <a:fillRect b="-12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AC276F1-D16D-4F0F-8893-258989527508}"/>
                    </a:ext>
                  </a:extLst>
                </p:cNvPr>
                <p:cNvSpPr txBox="1"/>
                <p:nvPr/>
              </p:nvSpPr>
              <p:spPr>
                <a:xfrm>
                  <a:off x="7381264" y="576703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𝐶</m:t>
                        </m:r>
                      </m:oMath>
                    </m:oMathPara>
                  </a14:m>
                  <a:endParaRPr lang="en-GB" dirty="0"/>
                </a:p>
              </p:txBody>
            </p:sp>
          </mc:Choice>
          <mc:Fallback>
            <p:sp>
              <p:nvSpPr>
                <p:cNvPr id="10" name="TextBox 9">
                  <a:extLst>
                    <a:ext uri="{FF2B5EF4-FFF2-40B4-BE49-F238E27FC236}">
                      <a16:creationId xmlns:a16="http://schemas.microsoft.com/office/drawing/2014/main" id="{EAC276F1-D16D-4F0F-8893-258989527508}"/>
                    </a:ext>
                  </a:extLst>
                </p:cNvPr>
                <p:cNvSpPr txBox="1">
                  <a:spLocks noRot="1" noChangeAspect="1" noMove="1" noResize="1" noEditPoints="1" noAdjustHandles="1" noChangeArrowheads="1" noChangeShapeType="1" noTextEdit="1"/>
                </p:cNvSpPr>
                <p:nvPr/>
              </p:nvSpPr>
              <p:spPr>
                <a:xfrm>
                  <a:off x="7381264" y="5767037"/>
                  <a:ext cx="576064" cy="369332"/>
                </a:xfrm>
                <a:prstGeom prst="rect">
                  <a:avLst/>
                </a:prstGeom>
                <a:blipFill>
                  <a:blip r:embed="rId6"/>
                  <a:stretch>
                    <a:fillRect b="-12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DFDC450-E625-4BB6-BF1F-14A7CBDA504E}"/>
                    </a:ext>
                  </a:extLst>
                </p:cNvPr>
                <p:cNvSpPr txBox="1"/>
                <p:nvPr/>
              </p:nvSpPr>
              <p:spPr>
                <a:xfrm>
                  <a:off x="4556487" y="4660214"/>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42</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11" name="TextBox 10">
                  <a:extLst>
                    <a:ext uri="{FF2B5EF4-FFF2-40B4-BE49-F238E27FC236}">
                      <a16:creationId xmlns:a16="http://schemas.microsoft.com/office/drawing/2014/main" id="{FDFDC450-E625-4BB6-BF1F-14A7CBDA504E}"/>
                    </a:ext>
                  </a:extLst>
                </p:cNvPr>
                <p:cNvSpPr txBox="1">
                  <a:spLocks noRot="1" noChangeAspect="1" noMove="1" noResize="1" noEditPoints="1" noAdjustHandles="1" noChangeArrowheads="1" noChangeShapeType="1" noTextEdit="1"/>
                </p:cNvSpPr>
                <p:nvPr/>
              </p:nvSpPr>
              <p:spPr>
                <a:xfrm>
                  <a:off x="4556487" y="4660214"/>
                  <a:ext cx="576064" cy="369332"/>
                </a:xfrm>
                <a:prstGeom prst="rect">
                  <a:avLst/>
                </a:prstGeom>
                <a:blipFill>
                  <a:blip r:embed="rId7"/>
                  <a:stretch>
                    <a:fillRect r="-1205" b="-1428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8ECB0F1-F80C-469B-8F4A-957C5CE7D303}"/>
                    </a:ext>
                  </a:extLst>
                </p:cNvPr>
                <p:cNvSpPr txBox="1"/>
                <p:nvPr/>
              </p:nvSpPr>
              <p:spPr>
                <a:xfrm>
                  <a:off x="6542974" y="522985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53°</m:t>
                        </m:r>
                      </m:oMath>
                    </m:oMathPara>
                  </a14:m>
                  <a:endParaRPr lang="en-GB" dirty="0"/>
                </a:p>
              </p:txBody>
            </p:sp>
          </mc:Choice>
          <mc:Fallback>
            <p:sp>
              <p:nvSpPr>
                <p:cNvPr id="12" name="TextBox 11">
                  <a:extLst>
                    <a:ext uri="{FF2B5EF4-FFF2-40B4-BE49-F238E27FC236}">
                      <a16:creationId xmlns:a16="http://schemas.microsoft.com/office/drawing/2014/main" id="{D8ECB0F1-F80C-469B-8F4A-957C5CE7D303}"/>
                    </a:ext>
                  </a:extLst>
                </p:cNvPr>
                <p:cNvSpPr txBox="1">
                  <a:spLocks noRot="1" noChangeAspect="1" noMove="1" noResize="1" noEditPoints="1" noAdjustHandles="1" noChangeArrowheads="1" noChangeShapeType="1" noTextEdit="1"/>
                </p:cNvSpPr>
                <p:nvPr/>
              </p:nvSpPr>
              <p:spPr>
                <a:xfrm>
                  <a:off x="6542974" y="5229857"/>
                  <a:ext cx="576064" cy="369332"/>
                </a:xfrm>
                <a:prstGeom prst="rect">
                  <a:avLst/>
                </a:prstGeom>
                <a:blipFill>
                  <a:blip r:embed="rId8"/>
                  <a:stretch>
                    <a:fillRect r="-2410" b="-14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7A74C40-4057-4B44-A3E3-35523693D228}"/>
                    </a:ext>
                  </a:extLst>
                </p:cNvPr>
                <p:cNvSpPr txBox="1"/>
                <p:nvPr/>
              </p:nvSpPr>
              <p:spPr>
                <a:xfrm>
                  <a:off x="4374003" y="3797973"/>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5 </m:t>
                        </m:r>
                        <m:r>
                          <m:rPr>
                            <m:sty m:val="p"/>
                          </m:rPr>
                          <a:rPr lang="en-GB" b="0" i="0" dirty="0" smtClean="0">
                            <a:latin typeface="Cambria Math" panose="02040503050406030204" pitchFamily="18" charset="0"/>
                          </a:rPr>
                          <m:t>m</m:t>
                        </m:r>
                      </m:oMath>
                    </m:oMathPara>
                  </a14:m>
                  <a:endParaRPr lang="en-GB" dirty="0"/>
                </a:p>
              </p:txBody>
            </p:sp>
          </mc:Choice>
          <mc:Fallback>
            <p:sp>
              <p:nvSpPr>
                <p:cNvPr id="13" name="TextBox 12">
                  <a:extLst>
                    <a:ext uri="{FF2B5EF4-FFF2-40B4-BE49-F238E27FC236}">
                      <a16:creationId xmlns:a16="http://schemas.microsoft.com/office/drawing/2014/main" id="{37A74C40-4057-4B44-A3E3-35523693D228}"/>
                    </a:ext>
                  </a:extLst>
                </p:cNvPr>
                <p:cNvSpPr txBox="1">
                  <a:spLocks noRot="1" noChangeAspect="1" noMove="1" noResize="1" noEditPoints="1" noAdjustHandles="1" noChangeArrowheads="1" noChangeShapeType="1" noTextEdit="1"/>
                </p:cNvSpPr>
                <p:nvPr/>
              </p:nvSpPr>
              <p:spPr>
                <a:xfrm>
                  <a:off x="4374003" y="3797973"/>
                  <a:ext cx="523290" cy="377852"/>
                </a:xfrm>
                <a:prstGeom prst="rect">
                  <a:avLst/>
                </a:prstGeom>
                <a:blipFill>
                  <a:blip r:embed="rId9"/>
                  <a:stretch>
                    <a:fillRect r="-13158" b="-11765"/>
                  </a:stretch>
                </a:blipFill>
              </p:spPr>
              <p:txBody>
                <a:bodyPr/>
                <a:lstStyle/>
                <a:p>
                  <a:r>
                    <a:rPr lang="en-GB">
                      <a:noFill/>
                    </a:rPr>
                    <a:t> </a:t>
                  </a:r>
                </a:p>
              </p:txBody>
            </p:sp>
          </mc:Fallback>
        </mc:AlternateContent>
      </p:grpSp>
      <p:pic>
        <p:nvPicPr>
          <p:cNvPr id="22530" name="Picture 2">
            <a:extLst>
              <a:ext uri="{FF2B5EF4-FFF2-40B4-BE49-F238E27FC236}">
                <a16:creationId xmlns:a16="http://schemas.microsoft.com/office/drawing/2014/main" id="{A77F6F2D-6E31-48B8-9BC8-2B7E43CC96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1793" y="3034252"/>
            <a:ext cx="3096901" cy="264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8227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3888432" cy="3017044"/>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diagram shows a sector of a circle, centre </a:t>
                </a:r>
                <a14:m>
                  <m:oMath xmlns:m="http://schemas.openxmlformats.org/officeDocument/2006/math">
                    <m:r>
                      <a:rPr lang="en-GB" sz="2000" b="0" i="1" smtClean="0">
                        <a:latin typeface="Cambria Math" panose="02040503050406030204" pitchFamily="18" charset="0"/>
                        <a:cs typeface="Arial" panose="020B0604020202020204" pitchFamily="34" charset="0"/>
                      </a:rPr>
                      <m:t>𝑂</m:t>
                    </m:r>
                  </m:oMath>
                </a14:m>
                <a:r>
                  <a:rPr lang="en-GB" sz="2000" dirty="0">
                    <a:latin typeface="Arial" panose="020B0604020202020204" pitchFamily="34" charset="0"/>
                    <a:cs typeface="Arial" panose="020B0604020202020204" pitchFamily="34" charset="0"/>
                  </a:rPr>
                  <a:t>. The radius of the circle is 6 cm. Angle </a:t>
                </a:r>
                <a14:m>
                  <m:oMath xmlns:m="http://schemas.openxmlformats.org/officeDocument/2006/math">
                    <m:r>
                      <a:rPr lang="en-GB" sz="2000" b="0" i="1" smtClean="0">
                        <a:latin typeface="Cambria Math" panose="02040503050406030204" pitchFamily="18" charset="0"/>
                        <a:cs typeface="Arial" panose="020B0604020202020204" pitchFamily="34" charset="0"/>
                      </a:rPr>
                      <m:t>𝐴𝑂𝐵</m:t>
                    </m:r>
                    <m:r>
                      <a:rPr lang="en-GB" sz="2000" b="0" i="0" smtClean="0">
                        <a:latin typeface="Cambria Math" panose="02040503050406030204" pitchFamily="18" charset="0"/>
                        <a:cs typeface="Arial" panose="020B0604020202020204" pitchFamily="34" charset="0"/>
                      </a:rPr>
                      <m:t>=120</m:t>
                    </m:r>
                    <m:r>
                      <a:rPr lang="en-GB" sz="20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2000" dirty="0">
                    <a:latin typeface="Arial" panose="020B0604020202020204" pitchFamily="34" charset="0"/>
                    <a:cs typeface="Arial" panose="020B0604020202020204" pitchFamily="34" charset="0"/>
                  </a:rPr>
                  <a:t>. Work out the perimeter of the sector. Give your answer in terms of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𝜋</m:t>
                    </m:r>
                  </m:oMath>
                </a14:m>
                <a:r>
                  <a:rPr lang="en-GB" sz="2000" dirty="0">
                    <a:latin typeface="Arial" panose="020B0604020202020204" pitchFamily="34" charset="0"/>
                    <a:cs typeface="Arial" panose="020B0604020202020204" pitchFamily="34" charset="0"/>
                  </a:rPr>
                  <a:t> in its simplest form.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Solve </a:t>
                </a:r>
                <a14:m>
                  <m:oMath xmlns:m="http://schemas.openxmlformats.org/officeDocument/2006/math">
                    <m:f>
                      <m:fPr>
                        <m:ctrlPr>
                          <a:rPr lang="en-GB" sz="200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7</m:t>
                        </m:r>
                      </m:num>
                      <m:den>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m:t>
                        </m:r>
                      </m:den>
                    </m:f>
                    <m:r>
                      <a:rPr lang="en-GB" sz="2000" b="0" i="1" smtClean="0">
                        <a:latin typeface="Cambria Math" panose="02040503050406030204" pitchFamily="18" charset="0"/>
                        <a:cs typeface="Arial" panose="020B0604020202020204" pitchFamily="34" charset="0"/>
                      </a:rPr>
                      <m:t>−</m:t>
                    </m:r>
                    <m:f>
                      <m:fPr>
                        <m:ctrlPr>
                          <a:rPr lang="en-GB" sz="2000" b="0" i="1" smtClean="0">
                            <a:latin typeface="Cambria Math" panose="02040503050406030204" pitchFamily="18" charset="0"/>
                            <a:cs typeface="Arial" panose="020B0604020202020204" pitchFamily="34" charset="0"/>
                          </a:rPr>
                        </m:ctrlPr>
                      </m:fPr>
                      <m:num>
                        <m:r>
                          <a:rPr lang="en-GB" sz="2000" b="0" i="1" smtClean="0">
                            <a:latin typeface="Cambria Math" panose="02040503050406030204" pitchFamily="18" charset="0"/>
                            <a:cs typeface="Arial" panose="020B0604020202020204" pitchFamily="34" charset="0"/>
                          </a:rPr>
                          <m:t>4</m:t>
                        </m:r>
                      </m:num>
                      <m:den>
                        <m:r>
                          <a:rPr lang="en-GB" sz="2000" b="0" i="1" smtClean="0">
                            <a:latin typeface="Cambria Math" panose="02040503050406030204" pitchFamily="18" charset="0"/>
                            <a:cs typeface="Arial" panose="020B0604020202020204" pitchFamily="34" charset="0"/>
                          </a:rPr>
                          <m:t>3</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−2</m:t>
                        </m:r>
                      </m:den>
                    </m:f>
                    <m:r>
                      <a:rPr lang="en-GB" sz="2000" b="0" i="1" smtClean="0">
                        <a:latin typeface="Cambria Math" panose="02040503050406030204" pitchFamily="18" charset="0"/>
                        <a:cs typeface="Arial" panose="020B0604020202020204" pitchFamily="34" charset="0"/>
                      </a:rPr>
                      <m:t>=1</m:t>
                    </m:r>
                  </m:oMath>
                </a14:m>
                <a:endParaRPr lang="en-GB"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3888432" cy="3017044"/>
              </a:xfrm>
              <a:prstGeom prst="rect">
                <a:avLst/>
              </a:prstGeom>
              <a:blipFill>
                <a:blip r:embed="rId2"/>
                <a:stretch>
                  <a:fillRect l="-1411" t="-1010" r="-297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
        <p:nvSpPr>
          <p:cNvPr id="5" name="Partial Circle 4">
            <a:extLst>
              <a:ext uri="{FF2B5EF4-FFF2-40B4-BE49-F238E27FC236}">
                <a16:creationId xmlns:a16="http://schemas.microsoft.com/office/drawing/2014/main" id="{48ADC8F9-2305-4590-9D93-9772F15E1BF6}"/>
              </a:ext>
            </a:extLst>
          </p:cNvPr>
          <p:cNvSpPr/>
          <p:nvPr/>
        </p:nvSpPr>
        <p:spPr>
          <a:xfrm>
            <a:off x="4624433" y="1628800"/>
            <a:ext cx="4176464" cy="4176464"/>
          </a:xfrm>
          <a:prstGeom prst="pie">
            <a:avLst>
              <a:gd name="adj1" fmla="val 12798876"/>
              <a:gd name="adj2" fmla="val 1960547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7" name="Partial Circle 6">
            <a:extLst>
              <a:ext uri="{FF2B5EF4-FFF2-40B4-BE49-F238E27FC236}">
                <a16:creationId xmlns:a16="http://schemas.microsoft.com/office/drawing/2014/main" id="{ACEE17B9-51A6-4214-A90A-3107FDCF0ED9}"/>
              </a:ext>
            </a:extLst>
          </p:cNvPr>
          <p:cNvSpPr/>
          <p:nvPr/>
        </p:nvSpPr>
        <p:spPr>
          <a:xfrm>
            <a:off x="6272940" y="3277307"/>
            <a:ext cx="879450" cy="879450"/>
          </a:xfrm>
          <a:prstGeom prst="pie">
            <a:avLst>
              <a:gd name="adj1" fmla="val 12798876"/>
              <a:gd name="adj2" fmla="val 19605471"/>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70E45B2-9723-4E26-B098-858707972089}"/>
                  </a:ext>
                </a:extLst>
              </p:cNvPr>
              <p:cNvSpPr txBox="1"/>
              <p:nvPr/>
            </p:nvSpPr>
            <p:spPr>
              <a:xfrm>
                <a:off x="7476474"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xmlns="">
          <p:sp>
            <p:nvSpPr>
              <p:cNvPr id="8" name="TextBox 7">
                <a:extLst>
                  <a:ext uri="{FF2B5EF4-FFF2-40B4-BE49-F238E27FC236}">
                    <a16:creationId xmlns:a16="http://schemas.microsoft.com/office/drawing/2014/main" id="{570E45B2-9723-4E26-B098-858707972089}"/>
                  </a:ext>
                </a:extLst>
              </p:cNvPr>
              <p:cNvSpPr txBox="1">
                <a:spLocks noRot="1" noChangeAspect="1" noMove="1" noResize="1" noEditPoints="1" noAdjustHandles="1" noChangeArrowheads="1" noChangeShapeType="1" noTextEdit="1"/>
              </p:cNvSpPr>
              <p:nvPr/>
            </p:nvSpPr>
            <p:spPr>
              <a:xfrm>
                <a:off x="7476474" y="3088687"/>
                <a:ext cx="1069944" cy="37785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6CEBA27-F109-4C0A-BCDE-6BE68F0AEDC9}"/>
                  </a:ext>
                </a:extLst>
              </p:cNvPr>
              <p:cNvSpPr txBox="1"/>
              <p:nvPr/>
            </p:nvSpPr>
            <p:spPr>
              <a:xfrm>
                <a:off x="6451020" y="2939569"/>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120</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F6CEBA27-F109-4C0A-BCDE-6BE68F0AEDC9}"/>
                  </a:ext>
                </a:extLst>
              </p:cNvPr>
              <p:cNvSpPr txBox="1">
                <a:spLocks noRot="1" noChangeAspect="1" noMove="1" noResize="1" noEditPoints="1" noAdjustHandles="1" noChangeArrowheads="1" noChangeShapeType="1" noTextEdit="1"/>
              </p:cNvSpPr>
              <p:nvPr/>
            </p:nvSpPr>
            <p:spPr>
              <a:xfrm>
                <a:off x="6451020" y="2939569"/>
                <a:ext cx="523290" cy="377852"/>
              </a:xfrm>
              <a:prstGeom prst="rect">
                <a:avLst/>
              </a:prstGeom>
              <a:blipFill>
                <a:blip r:embed="rId6"/>
                <a:stretch>
                  <a:fillRect r="-232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8F7E00-A1CD-46FD-97B4-BB7A85F10B29}"/>
                  </a:ext>
                </a:extLst>
              </p:cNvPr>
              <p:cNvSpPr txBox="1"/>
              <p:nvPr/>
            </p:nvSpPr>
            <p:spPr>
              <a:xfrm>
                <a:off x="4543792" y="2363220"/>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𝐴</m:t>
                      </m:r>
                    </m:oMath>
                  </m:oMathPara>
                </a14:m>
                <a:endParaRPr lang="en-GB" dirty="0"/>
              </a:p>
            </p:txBody>
          </p:sp>
        </mc:Choice>
        <mc:Fallback xmlns="">
          <p:sp>
            <p:nvSpPr>
              <p:cNvPr id="10" name="TextBox 9">
                <a:extLst>
                  <a:ext uri="{FF2B5EF4-FFF2-40B4-BE49-F238E27FC236}">
                    <a16:creationId xmlns:a16="http://schemas.microsoft.com/office/drawing/2014/main" id="{7B8F7E00-A1CD-46FD-97B4-BB7A85F10B29}"/>
                  </a:ext>
                </a:extLst>
              </p:cNvPr>
              <p:cNvSpPr txBox="1">
                <a:spLocks noRot="1" noChangeAspect="1" noMove="1" noResize="1" noEditPoints="1" noAdjustHandles="1" noChangeArrowheads="1" noChangeShapeType="1" noTextEdit="1"/>
              </p:cNvSpPr>
              <p:nvPr/>
            </p:nvSpPr>
            <p:spPr>
              <a:xfrm>
                <a:off x="4543792" y="2363220"/>
                <a:ext cx="52329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42A20E-41DF-453A-A33E-E0E10400718F}"/>
                  </a:ext>
                </a:extLst>
              </p:cNvPr>
              <p:cNvSpPr txBox="1"/>
              <p:nvPr/>
            </p:nvSpPr>
            <p:spPr>
              <a:xfrm>
                <a:off x="8332646" y="2426892"/>
                <a:ext cx="52329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a:extLst>
                  <a:ext uri="{FF2B5EF4-FFF2-40B4-BE49-F238E27FC236}">
                    <a16:creationId xmlns:a16="http://schemas.microsoft.com/office/drawing/2014/main" id="{6942A20E-41DF-453A-A33E-E0E10400718F}"/>
                  </a:ext>
                </a:extLst>
              </p:cNvPr>
              <p:cNvSpPr txBox="1">
                <a:spLocks noRot="1" noChangeAspect="1" noMove="1" noResize="1" noEditPoints="1" noAdjustHandles="1" noChangeArrowheads="1" noChangeShapeType="1" noTextEdit="1"/>
              </p:cNvSpPr>
              <p:nvPr/>
            </p:nvSpPr>
            <p:spPr>
              <a:xfrm>
                <a:off x="8332646" y="2426892"/>
                <a:ext cx="52329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A028C1B-F151-49C4-929B-271DADE8EF60}"/>
                  </a:ext>
                </a:extLst>
              </p:cNvPr>
              <p:cNvSpPr txBox="1"/>
              <p:nvPr/>
            </p:nvSpPr>
            <p:spPr>
              <a:xfrm>
                <a:off x="6451020" y="3717032"/>
                <a:ext cx="52329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𝑂</m:t>
                      </m:r>
                    </m:oMath>
                  </m:oMathPara>
                </a14:m>
                <a:endParaRPr lang="en-GB" dirty="0"/>
              </a:p>
            </p:txBody>
          </p:sp>
        </mc:Choice>
        <mc:Fallback xmlns="">
          <p:sp>
            <p:nvSpPr>
              <p:cNvPr id="13" name="TextBox 12">
                <a:extLst>
                  <a:ext uri="{FF2B5EF4-FFF2-40B4-BE49-F238E27FC236}">
                    <a16:creationId xmlns:a16="http://schemas.microsoft.com/office/drawing/2014/main" id="{0A028C1B-F151-49C4-929B-271DADE8EF60}"/>
                  </a:ext>
                </a:extLst>
              </p:cNvPr>
              <p:cNvSpPr txBox="1">
                <a:spLocks noRot="1" noChangeAspect="1" noMove="1" noResize="1" noEditPoints="1" noAdjustHandles="1" noChangeArrowheads="1" noChangeShapeType="1" noTextEdit="1"/>
              </p:cNvSpPr>
              <p:nvPr/>
            </p:nvSpPr>
            <p:spPr>
              <a:xfrm>
                <a:off x="6451020" y="3717032"/>
                <a:ext cx="523290" cy="37785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06C85F-1A19-4D37-AA54-EEEE27929920}"/>
                  </a:ext>
                </a:extLst>
              </p:cNvPr>
              <p:cNvSpPr txBox="1"/>
              <p:nvPr/>
            </p:nvSpPr>
            <p:spPr>
              <a:xfrm>
                <a:off x="4895022" y="3088687"/>
                <a:ext cx="1069944"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6 </m:t>
                      </m:r>
                      <m:r>
                        <m:rPr>
                          <m:sty m:val="p"/>
                        </m:rPr>
                        <a:rPr lang="en-GB" b="0" i="0" dirty="0" smtClean="0">
                          <a:latin typeface="Cambria Math" panose="02040503050406030204" pitchFamily="18" charset="0"/>
                        </a:rPr>
                        <m:t>cm</m:t>
                      </m:r>
                    </m:oMath>
                  </m:oMathPara>
                </a14:m>
                <a:endParaRPr lang="en-GB" dirty="0"/>
              </a:p>
            </p:txBody>
          </p:sp>
        </mc:Choice>
        <mc:Fallback xmlns="">
          <p:sp>
            <p:nvSpPr>
              <p:cNvPr id="14" name="TextBox 13">
                <a:extLst>
                  <a:ext uri="{FF2B5EF4-FFF2-40B4-BE49-F238E27FC236}">
                    <a16:creationId xmlns:a16="http://schemas.microsoft.com/office/drawing/2014/main" id="{2206C85F-1A19-4D37-AA54-EEEE27929920}"/>
                  </a:ext>
                </a:extLst>
              </p:cNvPr>
              <p:cNvSpPr txBox="1">
                <a:spLocks noRot="1" noChangeAspect="1" noMove="1" noResize="1" noEditPoints="1" noAdjustHandles="1" noChangeArrowheads="1" noChangeShapeType="1" noTextEdit="1"/>
              </p:cNvSpPr>
              <p:nvPr/>
            </p:nvSpPr>
            <p:spPr>
              <a:xfrm>
                <a:off x="4895022" y="3088687"/>
                <a:ext cx="1069944" cy="377852"/>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384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971117"/>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Simplify </a:t>
                </a:r>
                <a14:m>
                  <m:oMath xmlns:m="http://schemas.openxmlformats.org/officeDocument/2006/math">
                    <m:rad>
                      <m:radPr>
                        <m:degHide m:val="on"/>
                        <m:ctrlPr>
                          <a:rPr lang="en-GB" sz="200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72</m:t>
                        </m:r>
                      </m:e>
                    </m:rad>
                    <m:r>
                      <a:rPr lang="en-GB" sz="2000" b="0" i="1" smtClean="0">
                        <a:latin typeface="Cambria Math" panose="02040503050406030204" pitchFamily="18" charset="0"/>
                        <a:cs typeface="Arial" panose="020B0604020202020204" pitchFamily="34" charset="0"/>
                      </a:rPr>
                      <m:t>−</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50</m:t>
                        </m:r>
                      </m:e>
                    </m:rad>
                  </m:oMath>
                </a14:m>
                <a:endParaRPr lang="en-GB" sz="2000" dirty="0">
                  <a:latin typeface="Arial" panose="020B0604020202020204" pitchFamily="34" charset="0"/>
                  <a:cs typeface="Arial" panose="020B0604020202020204" pitchFamily="34" charset="0"/>
                </a:endParaRP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Jenny and Penny are identical twins. They are in the same mathematics class, which has a total of twenty students. The teacher selects two students at random to go on a trip. Calculate the probability that at least one twin will go on the trip. (</a:t>
                </a:r>
                <a:r>
                  <a:rPr lang="en-GB" sz="2000" b="1" dirty="0">
                    <a:latin typeface="Arial" panose="020B0604020202020204" pitchFamily="34" charset="0"/>
                    <a:cs typeface="Arial" panose="020B0604020202020204" pitchFamily="34" charset="0"/>
                  </a:rPr>
                  <a:t>Hint</a:t>
                </a:r>
                <a:r>
                  <a:rPr lang="en-GB" sz="2000" dirty="0">
                    <a:latin typeface="Arial" panose="020B0604020202020204" pitchFamily="34" charset="0"/>
                    <a:cs typeface="Arial" panose="020B0604020202020204" pitchFamily="34" charset="0"/>
                  </a:rPr>
                  <a:t>: draw a tree diagram)</a:t>
                </a:r>
                <a:endParaRPr lang="en-US"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971117"/>
              </a:xfrm>
              <a:prstGeom prst="rect">
                <a:avLst/>
              </a:prstGeom>
              <a:blipFill>
                <a:blip r:embed="rId2"/>
                <a:stretch>
                  <a:fillRect l="-635" r="-1128" b="-4954"/>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55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862322"/>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Describe the shape of a cubic graph.</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Here are the ages, in years, of 15 women at West </a:t>
            </a:r>
            <a:r>
              <a:rPr lang="en-GB" sz="2000" dirty="0" err="1">
                <a:latin typeface="Arial" panose="020B0604020202020204" pitchFamily="34" charset="0"/>
                <a:cs typeface="Arial" panose="020B0604020202020204" pitchFamily="34" charset="0"/>
              </a:rPr>
              <a:t>Ribble</a:t>
            </a:r>
            <a:r>
              <a:rPr lang="en-GB" sz="2000" dirty="0">
                <a:latin typeface="Arial" panose="020B0604020202020204" pitchFamily="34" charset="0"/>
                <a:cs typeface="Arial" panose="020B0604020202020204" pitchFamily="34" charset="0"/>
              </a:rPr>
              <a:t> Tennis Club.</a:t>
            </a:r>
          </a:p>
          <a:p>
            <a:r>
              <a:rPr lang="en-GB" sz="2000" dirty="0">
                <a:latin typeface="Arial" panose="020B0604020202020204" pitchFamily="34" charset="0"/>
                <a:cs typeface="Arial" panose="020B0604020202020204" pitchFamily="34" charset="0"/>
              </a:rPr>
              <a:t>	16,     18,     18,     20,     25,     25,     27,     28,     </a:t>
            </a:r>
          </a:p>
          <a:p>
            <a:r>
              <a:rPr lang="en-GB" sz="2000" dirty="0">
                <a:latin typeface="Arial" panose="020B0604020202020204" pitchFamily="34" charset="0"/>
                <a:cs typeface="Arial" panose="020B0604020202020204" pitchFamily="34" charset="0"/>
              </a:rPr>
              <a:t>	30,     35,     38,     42,     45,     46,    50</a:t>
            </a:r>
          </a:p>
          <a:p>
            <a:r>
              <a:rPr lang="en-GB" sz="2000" dirty="0">
                <a:latin typeface="Arial" panose="020B0604020202020204" pitchFamily="34" charset="0"/>
                <a:cs typeface="Arial" panose="020B0604020202020204" pitchFamily="34" charset="0"/>
              </a:rPr>
              <a:t>        The box plot below shows the distribution of the ages of the men at</a:t>
            </a:r>
          </a:p>
          <a:p>
            <a:r>
              <a:rPr lang="en-GB" sz="2000" dirty="0">
                <a:latin typeface="Arial" panose="020B0604020202020204" pitchFamily="34" charset="0"/>
                <a:cs typeface="Arial" panose="020B0604020202020204" pitchFamily="34" charset="0"/>
              </a:rPr>
              <a:t>        West </a:t>
            </a:r>
            <a:r>
              <a:rPr lang="en-GB" sz="2000" dirty="0" err="1">
                <a:latin typeface="Arial" panose="020B0604020202020204" pitchFamily="34" charset="0"/>
                <a:cs typeface="Arial" panose="020B0604020202020204" pitchFamily="34" charset="0"/>
              </a:rPr>
              <a:t>Ribble</a:t>
            </a:r>
            <a:r>
              <a:rPr lang="en-GB" sz="2000" dirty="0">
                <a:latin typeface="Arial" panose="020B0604020202020204" pitchFamily="34" charset="0"/>
                <a:cs typeface="Arial" panose="020B0604020202020204" pitchFamily="34" charset="0"/>
              </a:rPr>
              <a:t> Tennis Club. Use the box plots to compare the    </a:t>
            </a:r>
          </a:p>
          <a:p>
            <a:r>
              <a:rPr lang="en-GB" sz="2000" dirty="0">
                <a:latin typeface="Arial" panose="020B0604020202020204" pitchFamily="34" charset="0"/>
                <a:cs typeface="Arial" panose="020B0604020202020204" pitchFamily="34" charset="0"/>
              </a:rPr>
              <a:t>        distributions of the ages of these women and the distributions of the </a:t>
            </a:r>
          </a:p>
          <a:p>
            <a:r>
              <a:rPr lang="en-GB" sz="2000" dirty="0">
                <a:latin typeface="Arial" panose="020B0604020202020204" pitchFamily="34" charset="0"/>
                <a:cs typeface="Arial" panose="020B0604020202020204" pitchFamily="34" charset="0"/>
              </a:rPr>
              <a:t>        ages of these men.</a:t>
            </a:r>
          </a:p>
        </p:txBody>
      </p:sp>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not allowed symbol">
            <a:extLst>
              <a:ext uri="{FF2B5EF4-FFF2-40B4-BE49-F238E27FC236}">
                <a16:creationId xmlns:a16="http://schemas.microsoft.com/office/drawing/2014/main" id="{8E951CE6-ECF0-497D-BEFE-16622DBC3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4477309F-BD24-407D-9DB1-A12D61606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19004"/>
            <a:ext cx="5357738" cy="223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4275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5256584"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The table shows some information about the times, in minutes, 60 people took to get to work. Calculate an estimate for the mean.</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Give your answer to 1 decimal place.</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5256584" cy="2246769"/>
              </a:xfrm>
              <a:prstGeom prst="rect">
                <a:avLst/>
              </a:prstGeom>
              <a:blipFill>
                <a:blip r:embed="rId2"/>
                <a:stretch>
                  <a:fillRect l="-1043" t="-1359" r="-2317"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2A66066-92CD-43DC-8D83-3E6280D30053}"/>
                  </a:ext>
                </a:extLst>
              </p:cNvPr>
              <p:cNvSpPr txBox="1"/>
              <p:nvPr/>
            </p:nvSpPr>
            <p:spPr>
              <a:xfrm>
                <a:off x="1638078" y="4157575"/>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𝑥</m:t>
                      </m:r>
                      <m:r>
                        <a:rPr lang="en-GB" b="0" i="1" dirty="0" smtClean="0">
                          <a:latin typeface="Cambria Math" panose="02040503050406030204" pitchFamily="18" charset="0"/>
                        </a:rPr>
                        <m:t> </m:t>
                      </m:r>
                      <m:r>
                        <m:rPr>
                          <m:sty m:val="p"/>
                        </m:rPr>
                        <a:rPr lang="en-GB" b="0" i="0" dirty="0" smtClean="0">
                          <a:latin typeface="Cambria Math" panose="02040503050406030204" pitchFamily="18" charset="0"/>
                        </a:rPr>
                        <m:t>cm</m:t>
                      </m:r>
                    </m:oMath>
                  </m:oMathPara>
                </a14:m>
                <a:endParaRPr lang="en-GB" dirty="0"/>
              </a:p>
            </p:txBody>
          </p:sp>
        </mc:Choice>
        <mc:Fallback>
          <p:sp>
            <p:nvSpPr>
              <p:cNvPr id="5" name="TextBox 4">
                <a:extLst>
                  <a:ext uri="{FF2B5EF4-FFF2-40B4-BE49-F238E27FC236}">
                    <a16:creationId xmlns:a16="http://schemas.microsoft.com/office/drawing/2014/main" id="{C2A66066-92CD-43DC-8D83-3E6280D30053}"/>
                  </a:ext>
                </a:extLst>
              </p:cNvPr>
              <p:cNvSpPr txBox="1">
                <a:spLocks noRot="1" noChangeAspect="1" noMove="1" noResize="1" noEditPoints="1" noAdjustHandles="1" noChangeArrowheads="1" noChangeShapeType="1" noTextEdit="1"/>
              </p:cNvSpPr>
              <p:nvPr/>
            </p:nvSpPr>
            <p:spPr>
              <a:xfrm>
                <a:off x="1638078" y="4157575"/>
                <a:ext cx="720080" cy="37785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D10D486-8F8C-43C1-9972-3183EFE74E80}"/>
                  </a:ext>
                </a:extLst>
              </p:cNvPr>
              <p:cNvSpPr txBox="1"/>
              <p:nvPr/>
            </p:nvSpPr>
            <p:spPr>
              <a:xfrm>
                <a:off x="4242091" y="4499528"/>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13 </m:t>
                      </m:r>
                      <m:r>
                        <m:rPr>
                          <m:sty m:val="p"/>
                        </m:rPr>
                        <a:rPr lang="en-GB" b="0" i="0" dirty="0" smtClean="0">
                          <a:latin typeface="Cambria Math" panose="02040503050406030204" pitchFamily="18" charset="0"/>
                        </a:rPr>
                        <m:t>cm</m:t>
                      </m:r>
                    </m:oMath>
                  </m:oMathPara>
                </a14:m>
                <a:endParaRPr lang="en-GB" dirty="0"/>
              </a:p>
            </p:txBody>
          </p:sp>
        </mc:Choice>
        <mc:Fallback>
          <p:sp>
            <p:nvSpPr>
              <p:cNvPr id="6" name="TextBox 5">
                <a:extLst>
                  <a:ext uri="{FF2B5EF4-FFF2-40B4-BE49-F238E27FC236}">
                    <a16:creationId xmlns:a16="http://schemas.microsoft.com/office/drawing/2014/main" id="{5D10D486-8F8C-43C1-9972-3183EFE74E80}"/>
                  </a:ext>
                </a:extLst>
              </p:cNvPr>
              <p:cNvSpPr txBox="1">
                <a:spLocks noRot="1" noChangeAspect="1" noMove="1" noResize="1" noEditPoints="1" noAdjustHandles="1" noChangeArrowheads="1" noChangeShapeType="1" noTextEdit="1"/>
              </p:cNvSpPr>
              <p:nvPr/>
            </p:nvSpPr>
            <p:spPr>
              <a:xfrm>
                <a:off x="4242091" y="4499528"/>
                <a:ext cx="720080" cy="377852"/>
              </a:xfrm>
              <a:prstGeom prst="rect">
                <a:avLst/>
              </a:prstGeom>
              <a:blipFill>
                <a:blip r:embed="rId5"/>
                <a:stretch>
                  <a:fillRect r="-5085"/>
                </a:stretch>
              </a:blipFill>
            </p:spPr>
            <p:txBody>
              <a:bodyPr/>
              <a:lstStyle/>
              <a:p>
                <a:r>
                  <a:rPr lang="en-GB">
                    <a:noFill/>
                  </a:rPr>
                  <a:t> </a:t>
                </a:r>
              </a:p>
            </p:txBody>
          </p:sp>
        </mc:Fallback>
      </mc:AlternateContent>
      <p:sp>
        <p:nvSpPr>
          <p:cNvPr id="10" name="Isosceles Triangle 9">
            <a:extLst>
              <a:ext uri="{FF2B5EF4-FFF2-40B4-BE49-F238E27FC236}">
                <a16:creationId xmlns:a16="http://schemas.microsoft.com/office/drawing/2014/main" id="{1FF5C1E6-87CC-46A6-8240-B728FF7C0074}"/>
              </a:ext>
            </a:extLst>
          </p:cNvPr>
          <p:cNvSpPr/>
          <p:nvPr/>
        </p:nvSpPr>
        <p:spPr>
          <a:xfrm>
            <a:off x="3522011" y="3843960"/>
            <a:ext cx="1512168" cy="2042856"/>
          </a:xfrm>
          <a:prstGeom prst="triangle">
            <a:avLst>
              <a:gd name="adj" fmla="val 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7A0BD4F4-6A29-4FED-B350-A978B7D9720B}"/>
              </a:ext>
            </a:extLst>
          </p:cNvPr>
          <p:cNvSpPr/>
          <p:nvPr/>
        </p:nvSpPr>
        <p:spPr>
          <a:xfrm rot="16200000">
            <a:off x="1273497" y="3644202"/>
            <a:ext cx="2048756" cy="2448272"/>
          </a:xfrm>
          <a:prstGeom prst="triangle">
            <a:avLst>
              <a:gd name="adj" fmla="val 3027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Arc 11">
            <a:extLst>
              <a:ext uri="{FF2B5EF4-FFF2-40B4-BE49-F238E27FC236}">
                <a16:creationId xmlns:a16="http://schemas.microsoft.com/office/drawing/2014/main" id="{16372460-04F4-451E-868F-471DA7098DCE}"/>
              </a:ext>
            </a:extLst>
          </p:cNvPr>
          <p:cNvSpPr/>
          <p:nvPr/>
        </p:nvSpPr>
        <p:spPr>
          <a:xfrm>
            <a:off x="2957672" y="3298851"/>
            <a:ext cx="1080120" cy="1080120"/>
          </a:xfrm>
          <a:prstGeom prst="arc">
            <a:avLst>
              <a:gd name="adj1" fmla="val 5310198"/>
              <a:gd name="adj2" fmla="val 879709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A07242AE-F26F-42A3-8CC5-AD7B6C6E0953}"/>
              </a:ext>
            </a:extLst>
          </p:cNvPr>
          <p:cNvSpPr/>
          <p:nvPr/>
        </p:nvSpPr>
        <p:spPr>
          <a:xfrm>
            <a:off x="3522011" y="5628731"/>
            <a:ext cx="258085" cy="2580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Arc 13">
            <a:extLst>
              <a:ext uri="{FF2B5EF4-FFF2-40B4-BE49-F238E27FC236}">
                <a16:creationId xmlns:a16="http://schemas.microsoft.com/office/drawing/2014/main" id="{3C769415-C0FE-45A6-94DF-F822CB089496}"/>
              </a:ext>
            </a:extLst>
          </p:cNvPr>
          <p:cNvSpPr/>
          <p:nvPr/>
        </p:nvSpPr>
        <p:spPr>
          <a:xfrm>
            <a:off x="557958" y="4708498"/>
            <a:ext cx="1080120" cy="1080120"/>
          </a:xfrm>
          <a:prstGeom prst="arc">
            <a:avLst>
              <a:gd name="adj1" fmla="val 19935536"/>
              <a:gd name="adj2" fmla="val 1122921"/>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CC4A817-9AD5-41EE-90A4-1C92C92F893C}"/>
                  </a:ext>
                </a:extLst>
              </p:cNvPr>
              <p:cNvSpPr txBox="1"/>
              <p:nvPr/>
            </p:nvSpPr>
            <p:spPr>
              <a:xfrm>
                <a:off x="3918055" y="5909019"/>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5 </m:t>
                      </m:r>
                      <m:r>
                        <m:rPr>
                          <m:sty m:val="p"/>
                        </m:rPr>
                        <a:rPr lang="en-GB" b="0" i="0" dirty="0" smtClean="0">
                          <a:latin typeface="Cambria Math" panose="02040503050406030204" pitchFamily="18" charset="0"/>
                        </a:rPr>
                        <m:t>cm</m:t>
                      </m:r>
                    </m:oMath>
                  </m:oMathPara>
                </a14:m>
                <a:endParaRPr lang="en-GB" dirty="0"/>
              </a:p>
            </p:txBody>
          </p:sp>
        </mc:Choice>
        <mc:Fallback>
          <p:sp>
            <p:nvSpPr>
              <p:cNvPr id="7" name="TextBox 6">
                <a:extLst>
                  <a:ext uri="{FF2B5EF4-FFF2-40B4-BE49-F238E27FC236}">
                    <a16:creationId xmlns:a16="http://schemas.microsoft.com/office/drawing/2014/main" id="{6CC4A817-9AD5-41EE-90A4-1C92C92F893C}"/>
                  </a:ext>
                </a:extLst>
              </p:cNvPr>
              <p:cNvSpPr txBox="1">
                <a:spLocks noRot="1" noChangeAspect="1" noMove="1" noResize="1" noEditPoints="1" noAdjustHandles="1" noChangeArrowheads="1" noChangeShapeType="1" noTextEdit="1"/>
              </p:cNvSpPr>
              <p:nvPr/>
            </p:nvSpPr>
            <p:spPr>
              <a:xfrm>
                <a:off x="3918055" y="5909019"/>
                <a:ext cx="720080" cy="37785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9736854-E89A-48BF-BA55-A44F8D737202}"/>
                  </a:ext>
                </a:extLst>
              </p:cNvPr>
              <p:cNvSpPr txBox="1"/>
              <p:nvPr/>
            </p:nvSpPr>
            <p:spPr>
              <a:xfrm>
                <a:off x="2704611" y="4300824"/>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rPr>
                        <m:t>65</m:t>
                      </m:r>
                      <m:r>
                        <a:rPr lang="en-GB" b="0" i="1" dirty="0" smtClean="0">
                          <a:latin typeface="Cambria Math" panose="02040503050406030204" pitchFamily="18" charset="0"/>
                          <a:ea typeface="Cambria Math" panose="02040503050406030204" pitchFamily="18" charset="0"/>
                        </a:rPr>
                        <m:t>°</m:t>
                      </m:r>
                    </m:oMath>
                  </m:oMathPara>
                </a14:m>
                <a:endParaRPr lang="en-GB" dirty="0"/>
              </a:p>
            </p:txBody>
          </p:sp>
        </mc:Choice>
        <mc:Fallback>
          <p:sp>
            <p:nvSpPr>
              <p:cNvPr id="8" name="TextBox 7">
                <a:extLst>
                  <a:ext uri="{FF2B5EF4-FFF2-40B4-BE49-F238E27FC236}">
                    <a16:creationId xmlns:a16="http://schemas.microsoft.com/office/drawing/2014/main" id="{29736854-E89A-48BF-BA55-A44F8D737202}"/>
                  </a:ext>
                </a:extLst>
              </p:cNvPr>
              <p:cNvSpPr txBox="1">
                <a:spLocks noRot="1" noChangeAspect="1" noMove="1" noResize="1" noEditPoints="1" noAdjustHandles="1" noChangeArrowheads="1" noChangeShapeType="1" noTextEdit="1"/>
              </p:cNvSpPr>
              <p:nvPr/>
            </p:nvSpPr>
            <p:spPr>
              <a:xfrm>
                <a:off x="2704611" y="4300824"/>
                <a:ext cx="720080" cy="37785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0BF8AAA-B66F-42CB-96C1-75C181A026FC}"/>
                  </a:ext>
                </a:extLst>
              </p:cNvPr>
              <p:cNvSpPr txBox="1"/>
              <p:nvPr/>
            </p:nvSpPr>
            <p:spPr>
              <a:xfrm>
                <a:off x="1535929" y="5008807"/>
                <a:ext cx="720080" cy="377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ea typeface="Cambria Math" panose="02040503050406030204" pitchFamily="18" charset="0"/>
                        </a:rPr>
                        <m:t>40°</m:t>
                      </m:r>
                    </m:oMath>
                  </m:oMathPara>
                </a14:m>
                <a:endParaRPr lang="en-GB" dirty="0"/>
              </a:p>
            </p:txBody>
          </p:sp>
        </mc:Choice>
        <mc:Fallback>
          <p:sp>
            <p:nvSpPr>
              <p:cNvPr id="9" name="TextBox 8">
                <a:extLst>
                  <a:ext uri="{FF2B5EF4-FFF2-40B4-BE49-F238E27FC236}">
                    <a16:creationId xmlns:a16="http://schemas.microsoft.com/office/drawing/2014/main" id="{30BF8AAA-B66F-42CB-96C1-75C181A026FC}"/>
                  </a:ext>
                </a:extLst>
              </p:cNvPr>
              <p:cNvSpPr txBox="1">
                <a:spLocks noRot="1" noChangeAspect="1" noMove="1" noResize="1" noEditPoints="1" noAdjustHandles="1" noChangeArrowheads="1" noChangeShapeType="1" noTextEdit="1"/>
              </p:cNvSpPr>
              <p:nvPr/>
            </p:nvSpPr>
            <p:spPr>
              <a:xfrm>
                <a:off x="1535929" y="5008807"/>
                <a:ext cx="720080" cy="377852"/>
              </a:xfrm>
              <a:prstGeom prst="rect">
                <a:avLst/>
              </a:prstGeom>
              <a:blipFill>
                <a:blip r:embed="rId8"/>
                <a:stretch>
                  <a:fillRect/>
                </a:stretch>
              </a:blipFill>
            </p:spPr>
            <p:txBody>
              <a:bodyPr/>
              <a:lstStyle/>
              <a:p>
                <a:r>
                  <a:rPr lang="en-GB">
                    <a:noFill/>
                  </a:rPr>
                  <a:t> </a:t>
                </a:r>
              </a:p>
            </p:txBody>
          </p:sp>
        </mc:Fallback>
      </mc:AlternateContent>
      <p:pic>
        <p:nvPicPr>
          <p:cNvPr id="26626" name="Picture 2">
            <a:extLst>
              <a:ext uri="{FF2B5EF4-FFF2-40B4-BE49-F238E27FC236}">
                <a16:creationId xmlns:a16="http://schemas.microsoft.com/office/drawing/2014/main" id="{A8C8D058-26BA-4516-9EAD-08E2C598935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9806"/>
          <a:stretch/>
        </p:blipFill>
        <p:spPr bwMode="auto">
          <a:xfrm>
            <a:off x="5682148" y="1268760"/>
            <a:ext cx="3096344" cy="25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631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867691"/>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a:latin typeface="Cambria Math" panose="02040503050406030204" pitchFamily="18" charset="0"/>
                        <a:cs typeface="Arial" panose="020B0604020202020204" pitchFamily="34" charset="0"/>
                      </a:rPr>
                      <m:t>𝑎</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4</m:t>
                              </m:r>
                            </m:e>
                          </m:mr>
                          <m:mr>
                            <m:e>
                              <m:r>
                                <a:rPr lang="en-GB" sz="2000" i="1">
                                  <a:latin typeface="Cambria Math" panose="02040503050406030204" pitchFamily="18" charset="0"/>
                                  <a:cs typeface="Arial" panose="020B0604020202020204" pitchFamily="34" charset="0"/>
                                </a:rPr>
                                <m:t>2</m:t>
                              </m:r>
                            </m:e>
                          </m:mr>
                        </m:m>
                      </m:e>
                    </m:d>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a:latin typeface="Cambria Math" panose="02040503050406030204" pitchFamily="18" charset="0"/>
                        <a:cs typeface="Arial" panose="020B0604020202020204" pitchFamily="34" charset="0"/>
                      </a:rPr>
                      <m:t>𝑏</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i="1">
                                  <a:latin typeface="Cambria Math" panose="02040503050406030204" pitchFamily="18" charset="0"/>
                                  <a:cs typeface="Arial" panose="020B0604020202020204" pitchFamily="34" charset="0"/>
                                </a:rPr>
                                <m:t>3</m:t>
                              </m:r>
                            </m:e>
                          </m:mr>
                          <m:mr>
                            <m:e>
                              <m:r>
                                <a:rPr lang="en-GB" sz="2000" i="1">
                                  <a:latin typeface="Cambria Math" panose="02040503050406030204" pitchFamily="18" charset="0"/>
                                  <a:cs typeface="Arial" panose="020B0604020202020204" pitchFamily="34" charset="0"/>
                                </a:rPr>
                                <m:t>−1</m:t>
                              </m:r>
                            </m:e>
                          </m:mr>
                        </m:m>
                      </m:e>
                    </m:d>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𝑐</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2</m:t>
                              </m:r>
                            </m:e>
                          </m:mr>
                          <m:mr>
                            <m:e>
                              <m:r>
                                <a:rPr lang="en-GB" sz="2000" b="0" i="1" smtClean="0">
                                  <a:latin typeface="Cambria Math" panose="02040503050406030204" pitchFamily="18" charset="0"/>
                                  <a:cs typeface="Arial" panose="020B0604020202020204" pitchFamily="34" charset="0"/>
                                </a:rPr>
                                <m:t>5</m:t>
                              </m:r>
                            </m:e>
                          </m:mr>
                        </m:m>
                      </m:e>
                    </m:d>
                  </m:oMath>
                </a14:m>
                <a:r>
                  <a:rPr lang="en-GB" sz="2000" dirty="0">
                    <a:latin typeface="Arial" panose="020B0604020202020204" pitchFamily="34" charset="0"/>
                    <a:cs typeface="Arial" panose="020B0604020202020204" pitchFamily="34" charset="0"/>
                  </a:rPr>
                  <a:t>. Calculate </a:t>
                </a:r>
                <a14:m>
                  <m:oMath xmlns:m="http://schemas.openxmlformats.org/officeDocument/2006/math">
                    <m:r>
                      <a:rPr lang="en-GB" sz="2000" i="1">
                        <a:latin typeface="Cambria Math" panose="02040503050406030204" pitchFamily="18" charset="0"/>
                        <a:cs typeface="Arial" panose="020B0604020202020204" pitchFamily="34" charset="0"/>
                      </a:rPr>
                      <m:t>𝑎</m:t>
                    </m:r>
                    <m:r>
                      <a:rPr lang="en-GB" sz="2000" i="1">
                        <a:latin typeface="Cambria Math" panose="02040503050406030204" pitchFamily="18" charset="0"/>
                        <a:cs typeface="Arial" panose="020B0604020202020204" pitchFamily="34" charset="0"/>
                      </a:rPr>
                      <m:t>+</m:t>
                    </m:r>
                    <m:r>
                      <a:rPr lang="en-GB" sz="2000" i="1">
                        <a:latin typeface="Cambria Math" panose="02040503050406030204" pitchFamily="18" charset="0"/>
                        <a:cs typeface="Arial" panose="020B0604020202020204" pitchFamily="34" charset="0"/>
                      </a:rPr>
                      <m:t>𝑏</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𝑐</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S and U are points on the circumference of a circle, centre O. ST and UT are tangents to the circle. Angle STU = 42°. Work out the size of angle SOU. Give reasons for your answer.</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867691"/>
              </a:xfrm>
              <a:prstGeom prst="rect">
                <a:avLst/>
              </a:prstGeom>
              <a:blipFill>
                <a:blip r:embed="rId2"/>
                <a:stretch>
                  <a:fillRect l="-635" b="-5229"/>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F8E8735B-03C6-441E-97EE-E7FCC894F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8D5A45E8-E513-43FF-B843-15A90DE3D8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701"/>
          <a:stretch/>
        </p:blipFill>
        <p:spPr bwMode="auto">
          <a:xfrm>
            <a:off x="2627784" y="3356992"/>
            <a:ext cx="3888432" cy="22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3836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6019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On a coordinate grid, draw straight lines and use shading to show the region R that satisfies the inequalities</a:t>
                </a:r>
              </a:p>
              <a:p>
                <a:pPr lvl="1"/>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b="0" i="1" dirty="0" smtClean="0">
                        <a:latin typeface="Cambria Math" panose="02040503050406030204" pitchFamily="18" charset="0"/>
                        <a:cs typeface="Arial" panose="020B0604020202020204" pitchFamily="34" charset="0"/>
                      </a:rPr>
                      <m:t>&gt;</m:t>
                    </m:r>
                    <m:r>
                      <a:rPr lang="en-GB" sz="2000" i="1" dirty="0" smtClean="0">
                        <a:latin typeface="Cambria Math" panose="02040503050406030204" pitchFamily="18" charset="0"/>
                        <a:cs typeface="Arial" panose="020B0604020202020204" pitchFamily="34" charset="0"/>
                      </a:rPr>
                      <m:t>2</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ea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r>
                      <a:rPr lang="en-GB" sz="2000" i="1" dirty="0" smtClean="0">
                        <a:latin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𝑦</m:t>
                    </m:r>
                    <m:r>
                      <a:rPr lang="en-GB" sz="2000" i="1" dirty="0" smtClean="0">
                        <a:latin typeface="Cambria Math" panose="02040503050406030204" pitchFamily="18" charset="0"/>
                        <a:ea typeface="Cambria Math" panose="02040503050406030204" pitchFamily="18" charset="0"/>
                        <a:cs typeface="Arial" panose="020B0604020202020204" pitchFamily="34" charset="0"/>
                      </a:rPr>
                      <m:t>≤</m:t>
                    </m:r>
                    <m:r>
                      <a:rPr lang="en-GB" sz="2000" i="1" dirty="0" smtClean="0">
                        <a:latin typeface="Cambria Math" panose="02040503050406030204" pitchFamily="18" charset="0"/>
                        <a:cs typeface="Arial" panose="020B0604020202020204" pitchFamily="34" charset="0"/>
                      </a:rPr>
                      <m:t>6</m:t>
                    </m:r>
                  </m:oMath>
                </a14:m>
                <a:endParaRPr lang="en-US" sz="2000" dirty="0">
                  <a:latin typeface="Arial" panose="020B0604020202020204" pitchFamily="34" charset="0"/>
                  <a:cs typeface="Arial" panose="020B0604020202020204" pitchFamily="34" charset="0"/>
                </a:endParaRP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The area of the triangle is </a:t>
                </a:r>
                <a14:m>
                  <m:oMath xmlns:m="http://schemas.openxmlformats.org/officeDocument/2006/math">
                    <m:r>
                      <a:rPr lang="en-GB" sz="2000" b="0" i="1" smtClean="0">
                        <a:latin typeface="Cambria Math" panose="02040503050406030204" pitchFamily="18" charset="0"/>
                        <a:cs typeface="Arial" panose="020B0604020202020204" pitchFamily="34" charset="0"/>
                      </a:rPr>
                      <m:t>15</m:t>
                    </m:r>
                    <m:rad>
                      <m:radPr>
                        <m:degHide m:val="on"/>
                        <m:ctrlPr>
                          <a:rPr lang="en-GB" sz="2000" b="0" i="1" smtClean="0">
                            <a:latin typeface="Cambria Math" panose="02040503050406030204" pitchFamily="18" charset="0"/>
                            <a:cs typeface="Arial" panose="020B0604020202020204" pitchFamily="34" charset="0"/>
                          </a:rPr>
                        </m:ctrlPr>
                      </m:radPr>
                      <m:deg/>
                      <m:e>
                        <m:r>
                          <a:rPr lang="en-GB" sz="2000" b="0" i="1" smtClean="0">
                            <a:latin typeface="Cambria Math" panose="02040503050406030204" pitchFamily="18" charset="0"/>
                            <a:cs typeface="Arial" panose="020B0604020202020204" pitchFamily="34" charset="0"/>
                          </a:rPr>
                          <m:t>3</m:t>
                        </m:r>
                      </m:e>
                    </m:rad>
                  </m:oMath>
                </a14:m>
                <a:r>
                  <a:rPr lang="en-GB" sz="2000" dirty="0">
                    <a:latin typeface="Arial" panose="020B0604020202020204" pitchFamily="34" charset="0"/>
                    <a:cs typeface="Arial" panose="020B0604020202020204" pitchFamily="34" charset="0"/>
                  </a:rPr>
                  <a:t>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Work out the value of </a:t>
                </a:r>
                <a14:m>
                  <m:oMath xmlns:m="http://schemas.openxmlformats.org/officeDocument/2006/math">
                    <m:r>
                      <a:rPr lang="en-GB" sz="2000" i="1" dirty="0" smtClean="0">
                        <a:latin typeface="Cambria Math" panose="02040503050406030204" pitchFamily="18" charset="0"/>
                        <a:cs typeface="Arial" panose="020B0604020202020204" pitchFamily="34" charset="0"/>
                      </a:rPr>
                      <m:t>𝑥</m:t>
                    </m:r>
                  </m:oMath>
                </a14:m>
                <a:r>
                  <a:rPr lang="en-GB" sz="2000" dirty="0">
                    <a:latin typeface="Arial" panose="020B0604020202020204" pitchFamily="34" charset="0"/>
                    <a:cs typeface="Arial" panose="020B0604020202020204" pitchFamily="34" charset="0"/>
                  </a:rPr>
                  <a:t>.</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60198"/>
              </a:xfrm>
              <a:prstGeom prst="rect">
                <a:avLst/>
              </a:prstGeom>
              <a:blipFill>
                <a:blip r:embed="rId2"/>
                <a:stretch>
                  <a:fillRect l="-635" t="-1838" b="-588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BD8B9F5-DB39-4759-A0F9-5E10F1A53015}"/>
              </a:ext>
            </a:extLst>
          </p:cNvPr>
          <p:cNvPicPr>
            <a:picLocks noChangeAspect="1"/>
          </p:cNvPicPr>
          <p:nvPr/>
        </p:nvPicPr>
        <p:blipFill>
          <a:blip r:embed="rId5"/>
          <a:stretch>
            <a:fillRect/>
          </a:stretch>
        </p:blipFill>
        <p:spPr>
          <a:xfrm>
            <a:off x="2212197" y="3143142"/>
            <a:ext cx="4719606" cy="2998465"/>
          </a:xfrm>
          <a:prstGeom prst="rect">
            <a:avLst/>
          </a:prstGeom>
        </p:spPr>
      </p:pic>
    </p:spTree>
    <p:extLst>
      <p:ext uri="{BB962C8B-B14F-4D97-AF65-F5344CB8AC3E}">
        <p14:creationId xmlns:p14="http://schemas.microsoft.com/office/powerpoint/2010/main" val="645751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4392488" cy="1938992"/>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Calculate the curved surface area of the cone. Give your answer as a multiple of </a:t>
                </a:r>
                <a14:m>
                  <m:oMath xmlns:m="http://schemas.openxmlformats.org/officeDocument/2006/math">
                    <m:r>
                      <a:rPr lang="en-GB" sz="2000" i="1" smtClean="0">
                        <a:latin typeface="Cambria Math" panose="02040503050406030204" pitchFamily="18" charset="0"/>
                        <a:ea typeface="Cambria Math" panose="02040503050406030204" pitchFamily="18" charset="0"/>
                        <a:cs typeface="Arial" panose="020B0604020202020204" pitchFamily="34" charset="0"/>
                      </a:rPr>
                      <m:t>𝜋</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Factorise and solve                   </a:t>
                </a:r>
                <a14:m>
                  <m:oMath xmlns:m="http://schemas.openxmlformats.org/officeDocument/2006/math">
                    <m:r>
                      <a:rPr lang="en-GB" sz="2000" b="0" i="1" smtClean="0">
                        <a:latin typeface="Cambria Math" panose="02040503050406030204" pitchFamily="18" charset="0"/>
                        <a:cs typeface="Arial" panose="020B0604020202020204" pitchFamily="34" charset="0"/>
                      </a:rPr>
                      <m:t>5</m:t>
                    </m:r>
                    <m:sSup>
                      <m:sSupPr>
                        <m:ctrlPr>
                          <a:rPr lang="en-GB" sz="2000" b="0" i="1" smtClean="0">
                            <a:latin typeface="Cambria Math" panose="02040503050406030204" pitchFamily="18" charset="0"/>
                            <a:cs typeface="Arial" panose="020B0604020202020204" pitchFamily="34" charset="0"/>
                          </a:rPr>
                        </m:ctrlPr>
                      </m:sSupPr>
                      <m:e>
                        <m:r>
                          <a:rPr lang="en-GB" sz="2000" b="0" i="1" smtClean="0">
                            <a:latin typeface="Cambria Math" panose="02040503050406030204" pitchFamily="18" charset="0"/>
                            <a:cs typeface="Arial" panose="020B0604020202020204" pitchFamily="34" charset="0"/>
                          </a:rPr>
                          <m:t>𝑥</m:t>
                        </m:r>
                      </m:e>
                      <m:sup>
                        <m:r>
                          <a:rPr lang="en-GB" sz="2000" b="0" i="1" smtClean="0">
                            <a:latin typeface="Cambria Math" panose="02040503050406030204" pitchFamily="18" charset="0"/>
                            <a:cs typeface="Arial" panose="020B0604020202020204" pitchFamily="34" charset="0"/>
                          </a:rPr>
                          <m:t>2</m:t>
                        </m:r>
                      </m:sup>
                    </m:sSup>
                    <m:r>
                      <a:rPr lang="en-GB" sz="2000" b="0" i="1" smtClean="0">
                        <a:latin typeface="Cambria Math" panose="02040503050406030204" pitchFamily="18" charset="0"/>
                        <a:cs typeface="Arial" panose="020B0604020202020204" pitchFamily="34" charset="0"/>
                      </a:rPr>
                      <m:t>+11</m:t>
                    </m:r>
                    <m:r>
                      <a:rPr lang="en-GB" sz="2000" b="0" i="1" smtClean="0">
                        <a:latin typeface="Cambria Math" panose="02040503050406030204" pitchFamily="18" charset="0"/>
                        <a:cs typeface="Arial" panose="020B0604020202020204" pitchFamily="34" charset="0"/>
                      </a:rPr>
                      <m:t>𝑥</m:t>
                    </m:r>
                    <m:r>
                      <a:rPr lang="en-GB" sz="2000" b="0" i="1" smtClean="0">
                        <a:latin typeface="Cambria Math" panose="02040503050406030204" pitchFamily="18" charset="0"/>
                        <a:cs typeface="Arial" panose="020B0604020202020204" pitchFamily="34" charset="0"/>
                      </a:rPr>
                      <m:t>−12=0</m:t>
                    </m:r>
                  </m:oMath>
                </a14:m>
                <a:endParaRPr lang="en-GB"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4392488" cy="1938992"/>
              </a:xfrm>
              <a:prstGeom prst="rect">
                <a:avLst/>
              </a:prstGeom>
              <a:blipFill>
                <a:blip r:embed="rId3"/>
                <a:stretch>
                  <a:fillRect l="-1248" t="-1572"/>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C90657-3E6F-4E87-9FBC-62566ED5445E}"/>
              </a:ext>
            </a:extLst>
          </p:cNvPr>
          <p:cNvPicPr>
            <a:picLocks noChangeAspect="1"/>
          </p:cNvPicPr>
          <p:nvPr/>
        </p:nvPicPr>
        <p:blipFill>
          <a:blip r:embed="rId6"/>
          <a:stretch>
            <a:fillRect/>
          </a:stretch>
        </p:blipFill>
        <p:spPr>
          <a:xfrm>
            <a:off x="4987280" y="1198514"/>
            <a:ext cx="3826173" cy="2833354"/>
          </a:xfrm>
          <a:prstGeom prst="rect">
            <a:avLst/>
          </a:prstGeom>
        </p:spPr>
      </p:pic>
    </p:spTree>
    <p:extLst>
      <p:ext uri="{BB962C8B-B14F-4D97-AF65-F5344CB8AC3E}">
        <p14:creationId xmlns:p14="http://schemas.microsoft.com/office/powerpoint/2010/main" val="811467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1642950"/>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Prove algebraically that </a:t>
                </a:r>
                <a14:m>
                  <m:oMath xmlns:m="http://schemas.openxmlformats.org/officeDocument/2006/math">
                    <m:r>
                      <a:rPr lang="en-GB" sz="2000" b="0" i="1" smtClean="0">
                        <a:latin typeface="Cambria Math" panose="02040503050406030204" pitchFamily="18" charset="0"/>
                        <a:cs typeface="Arial" panose="020B0604020202020204" pitchFamily="34" charset="0"/>
                      </a:rPr>
                      <m:t>0.</m:t>
                    </m:r>
                    <m:acc>
                      <m:accPr>
                        <m:chr m:val="̇"/>
                        <m:ctrlPr>
                          <a:rPr lang="en-GB" sz="2000" b="0" i="1" smtClean="0">
                            <a:latin typeface="Cambria Math" panose="02040503050406030204" pitchFamily="18" charset="0"/>
                            <a:cs typeface="Arial" panose="020B0604020202020204" pitchFamily="34" charset="0"/>
                          </a:rPr>
                        </m:ctrlPr>
                      </m:accPr>
                      <m:e>
                        <m:r>
                          <a:rPr lang="en-GB" sz="2000" b="0" i="1" smtClean="0">
                            <a:latin typeface="Cambria Math" panose="02040503050406030204" pitchFamily="18" charset="0"/>
                            <a:cs typeface="Arial" panose="020B0604020202020204" pitchFamily="34" charset="0"/>
                          </a:rPr>
                          <m:t>9</m:t>
                        </m:r>
                      </m:e>
                    </m:acc>
                    <m:r>
                      <a:rPr lang="en-GB" sz="2000" b="0" i="1" smtClean="0">
                        <a:latin typeface="Cambria Math" panose="02040503050406030204" pitchFamily="18" charset="0"/>
                        <a:cs typeface="Arial" panose="020B0604020202020204" pitchFamily="34" charset="0"/>
                      </a:rPr>
                      <m:t>=1</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err="1">
                    <a:latin typeface="Arial" panose="020B0604020202020204" pitchFamily="34" charset="0"/>
                    <a:cs typeface="Arial" panose="020B0604020202020204" pitchFamily="34" charset="0"/>
                  </a:rPr>
                  <a:t>Presta</a:t>
                </a:r>
                <a:r>
                  <a:rPr lang="en-GB" sz="2000" dirty="0">
                    <a:latin typeface="Arial" panose="020B0604020202020204" pitchFamily="34" charset="0"/>
                    <a:cs typeface="Arial" panose="020B0604020202020204" pitchFamily="34" charset="0"/>
                  </a:rPr>
                  <a:t> recorded the number of lemons on each of 60 lemon trees. The incomplete table and box plot give information about her results. Complete the table and the box plot.</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1642950"/>
              </a:xfrm>
              <a:prstGeom prst="rect">
                <a:avLst/>
              </a:prstGeom>
              <a:blipFill>
                <a:blip r:embed="rId2"/>
                <a:stretch>
                  <a:fillRect l="-635" t="-1487" r="-423" b="-59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029A87C0-872F-4891-9B11-339DD23D3D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315D6ACF-5B70-444D-936B-75C291DA8D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828" y="2924944"/>
            <a:ext cx="4074934" cy="1873009"/>
          </a:xfrm>
          <a:prstGeom prst="rect">
            <a:avLst/>
          </a:prstGeom>
          <a:noFill/>
          <a:extLst>
            <a:ext uri="{909E8E84-426E-40DD-AFC4-6F175D3DCCD1}">
              <a14:hiddenFill xmlns:a14="http://schemas.microsoft.com/office/drawing/2010/main">
                <a:solidFill>
                  <a:srgbClr val="FFFFFF"/>
                </a:solidFill>
              </a14:hiddenFill>
            </a:ext>
          </a:extLst>
        </p:spPr>
      </p:pic>
      <p:pic>
        <p:nvPicPr>
          <p:cNvPr id="18433" name="Picture 1">
            <a:extLst>
              <a:ext uri="{FF2B5EF4-FFF2-40B4-BE49-F238E27FC236}">
                <a16:creationId xmlns:a16="http://schemas.microsoft.com/office/drawing/2014/main" id="{340CBC7B-FAAA-45F3-9474-951F28358F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24945"/>
            <a:ext cx="3672408" cy="187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89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246769"/>
              </a:xfrm>
              <a:prstGeom prst="rect">
                <a:avLst/>
              </a:prstGeom>
              <a:noFill/>
            </p:spPr>
            <p:txBody>
              <a:bodyPr wrap="square" rtlCol="0">
                <a:spAutoFit/>
              </a:bodyPr>
              <a:lstStyle/>
              <a:p>
                <a:pPr marL="457200" indent="-457200">
                  <a:buFont typeface="+mj-lt"/>
                  <a:buAutoNum type="arabicPeriod"/>
                </a:pPr>
                <a:r>
                  <a:rPr lang="en-GB" sz="2000" dirty="0">
                    <a:latin typeface="Arial" panose="020B0604020202020204" pitchFamily="34" charset="0"/>
                    <a:cs typeface="Arial" panose="020B0604020202020204" pitchFamily="34" charset="0"/>
                  </a:rPr>
                  <a:t>Two cylinders, P and Q, are mathematically similar. The total surface area of cylinder P is 90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The total surface area of cylinder Q is 810 cm</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The length of cylinder P is 4 cm. Work out the length of cylinder Q.</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𝑃</m:t>
                    </m:r>
                  </m:oMath>
                </a14:m>
                <a:r>
                  <a:rPr lang="en-GB" sz="2000" dirty="0">
                    <a:latin typeface="Arial" panose="020B0604020202020204" pitchFamily="34" charset="0"/>
                    <a:cs typeface="Arial" panose="020B0604020202020204" pitchFamily="34" charset="0"/>
                  </a:rPr>
                  <a:t> is the point (4, -9). </a:t>
                </a:r>
                <a14:m>
                  <m:oMath xmlns:m="http://schemas.openxmlformats.org/officeDocument/2006/math">
                    <m:r>
                      <a:rPr lang="en-GB" sz="2000" b="0" i="1" smtClean="0">
                        <a:latin typeface="Cambria Math" panose="02040503050406030204" pitchFamily="18" charset="0"/>
                        <a:cs typeface="Arial" panose="020B0604020202020204" pitchFamily="34" charset="0"/>
                      </a:rPr>
                      <m:t>𝑄</m:t>
                    </m:r>
                  </m:oMath>
                </a14:m>
                <a:r>
                  <a:rPr lang="en-GB" sz="2000" dirty="0">
                    <a:latin typeface="Arial" panose="020B0604020202020204" pitchFamily="34" charset="0"/>
                    <a:cs typeface="Arial" panose="020B0604020202020204" pitchFamily="34" charset="0"/>
                  </a:rPr>
                  <a:t> is the point (-2, 0). Find the equation of the perpendicular bisector of </a:t>
                </a:r>
                <a14:m>
                  <m:oMath xmlns:m="http://schemas.openxmlformats.org/officeDocument/2006/math">
                    <m:r>
                      <a:rPr lang="en-GB" sz="2000" b="0" i="1" smtClean="0">
                        <a:latin typeface="Cambria Math" panose="02040503050406030204" pitchFamily="18" charset="0"/>
                        <a:cs typeface="Arial" panose="020B0604020202020204" pitchFamily="34" charset="0"/>
                      </a:rPr>
                      <m:t>𝑃𝑄</m:t>
                    </m:r>
                  </m:oMath>
                </a14:m>
                <a:r>
                  <a:rPr lang="en-GB" sz="2000" dirty="0">
                    <a:latin typeface="Arial" panose="020B0604020202020204" pitchFamily="34" charset="0"/>
                    <a:cs typeface="Arial" panose="020B0604020202020204" pitchFamily="34" charset="0"/>
                  </a:rPr>
                  <a:t>.</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246769"/>
              </a:xfrm>
              <a:prstGeom prst="rect">
                <a:avLst/>
              </a:prstGeom>
              <a:blipFill>
                <a:blip r:embed="rId2"/>
                <a:stretch>
                  <a:fillRect l="-635" t="-1359" r="-635" b="-4348"/>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1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3CB9E9-AB2A-417E-A001-DFF5E35EEEF9}"/>
                  </a:ext>
                </a:extLst>
              </p:cNvPr>
              <p:cNvSpPr txBox="1"/>
              <p:nvPr/>
            </p:nvSpPr>
            <p:spPr>
              <a:xfrm>
                <a:off x="251520" y="1156682"/>
                <a:ext cx="8640960" cy="2175467"/>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Write </a:t>
                </a:r>
                <a14:m>
                  <m:oMath xmlns:m="http://schemas.openxmlformats.org/officeDocument/2006/math">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²–6</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m:t>
                    </m:r>
                  </m:oMath>
                </a14:m>
                <a:r>
                  <a:rPr lang="en-US" sz="2000" dirty="0">
                    <a:latin typeface="Arial" panose="020B0604020202020204" pitchFamily="34" charset="0"/>
                    <a:cs typeface="Arial" panose="020B0604020202020204" pitchFamily="34" charset="0"/>
                  </a:rPr>
                  <a:t> in the form </a:t>
                </a:r>
                <a14:m>
                  <m:oMath xmlns:m="http://schemas.openxmlformats.org/officeDocument/2006/math">
                    <m:r>
                      <a:rPr lang="en-US" sz="2000" i="1" dirty="0"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𝑥</m:t>
                    </m:r>
                    <m:r>
                      <a:rPr lang="en-US" sz="2000" i="1" dirty="0" err="1" smtClean="0">
                        <a:latin typeface="Cambria Math" panose="02040503050406030204" pitchFamily="18" charset="0"/>
                        <a:cs typeface="Arial" panose="020B0604020202020204" pitchFamily="34" charset="0"/>
                      </a:rPr>
                      <m:t>+</m:t>
                    </m:r>
                    <m:r>
                      <a:rPr lang="en-US" sz="2000" i="1" dirty="0" err="1" smtClean="0">
                        <a:latin typeface="Cambria Math" panose="02040503050406030204" pitchFamily="18" charset="0"/>
                        <a:cs typeface="Arial" panose="020B0604020202020204" pitchFamily="34" charset="0"/>
                      </a:rPr>
                      <m:t>𝑎</m:t>
                    </m:r>
                    <m:r>
                      <a:rPr lang="en-US" sz="2000" i="1" dirty="0" smtClean="0">
                        <a:latin typeface="Cambria Math" panose="02040503050406030204" pitchFamily="18" charset="0"/>
                        <a:cs typeface="Arial" panose="020B0604020202020204" pitchFamily="34" charset="0"/>
                      </a:rPr>
                      <m:t>)²+</m:t>
                    </m:r>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where </a:t>
                </a:r>
                <a14:m>
                  <m:oMath xmlns:m="http://schemas.openxmlformats.org/officeDocument/2006/math">
                    <m:r>
                      <a:rPr lang="en-US" sz="2000" i="1" dirty="0" smtClean="0">
                        <a:latin typeface="Cambria Math" panose="02040503050406030204" pitchFamily="18" charset="0"/>
                        <a:cs typeface="Arial" panose="020B0604020202020204" pitchFamily="34" charset="0"/>
                      </a:rPr>
                      <m:t>𝑎</m:t>
                    </m:r>
                  </m:oMath>
                </a14:m>
                <a:r>
                  <a:rPr lang="en-US" sz="2000" dirty="0">
                    <a:latin typeface="Arial" panose="020B0604020202020204" pitchFamily="34" charset="0"/>
                    <a:cs typeface="Arial" panose="020B0604020202020204" pitchFamily="34" charset="0"/>
                  </a:rPr>
                  <a:t> and </a:t>
                </a:r>
                <a14:m>
                  <m:oMath xmlns:m="http://schemas.openxmlformats.org/officeDocument/2006/math">
                    <m:r>
                      <a:rPr lang="en-US" sz="2000" i="1" dirty="0" smtClean="0">
                        <a:latin typeface="Cambria Math" panose="02040503050406030204" pitchFamily="18" charset="0"/>
                        <a:cs typeface="Arial" panose="020B0604020202020204" pitchFamily="34" charset="0"/>
                      </a:rPr>
                      <m:t>𝑏</m:t>
                    </m:r>
                  </m:oMath>
                </a14:m>
                <a:r>
                  <a:rPr lang="en-US" sz="2000" dirty="0">
                    <a:latin typeface="Arial" panose="020B0604020202020204" pitchFamily="34" charset="0"/>
                    <a:cs typeface="Arial" panose="020B0604020202020204" pitchFamily="34" charset="0"/>
                  </a:rPr>
                  <a:t> are integers. Hence, or otherwise, solve </a:t>
                </a:r>
                <a14:m>
                  <m:oMath xmlns:m="http://schemas.openxmlformats.org/officeDocument/2006/math">
                    <m:sSup>
                      <m:sSupPr>
                        <m:ctrlPr>
                          <a:rPr lang="en-US" sz="2000" i="1" dirty="0" smtClean="0">
                            <a:latin typeface="Cambria Math" panose="02040503050406030204" pitchFamily="18" charset="0"/>
                            <a:cs typeface="Arial" panose="020B0604020202020204" pitchFamily="34" charset="0"/>
                          </a:rPr>
                        </m:ctrlPr>
                      </m:sSupPr>
                      <m:e>
                        <m:r>
                          <a:rPr lang="en-US" sz="2000" i="1" dirty="0" smtClean="0">
                            <a:latin typeface="Cambria Math" panose="02040503050406030204" pitchFamily="18" charset="0"/>
                            <a:cs typeface="Arial" panose="020B0604020202020204" pitchFamily="34" charset="0"/>
                          </a:rPr>
                          <m:t>𝑥</m:t>
                        </m:r>
                      </m:e>
                      <m:sup>
                        <m:r>
                          <a:rPr lang="en-US" sz="2000" i="1" dirty="0" smtClean="0">
                            <a:latin typeface="Cambria Math" panose="02040503050406030204" pitchFamily="18" charset="0"/>
                            <a:cs typeface="Arial" panose="020B0604020202020204" pitchFamily="34" charset="0"/>
                          </a:rPr>
                          <m:t>2</m:t>
                        </m:r>
                      </m:sup>
                    </m:sSup>
                    <m:r>
                      <a:rPr lang="en-US" sz="2000" i="1" dirty="0" smtClean="0">
                        <a:latin typeface="Cambria Math" panose="02040503050406030204" pitchFamily="18" charset="0"/>
                        <a:cs typeface="Arial" panose="020B0604020202020204" pitchFamily="34" charset="0"/>
                      </a:rPr>
                      <m:t>–6</m:t>
                    </m:r>
                    <m:r>
                      <a:rPr lang="en-US" sz="2000" i="1" dirty="0" smtClean="0">
                        <a:latin typeface="Cambria Math" panose="02040503050406030204" pitchFamily="18" charset="0"/>
                        <a:cs typeface="Arial" panose="020B0604020202020204" pitchFamily="34" charset="0"/>
                      </a:rPr>
                      <m:t>𝑥</m:t>
                    </m:r>
                    <m:r>
                      <a:rPr lang="en-US" sz="2000" i="1" dirty="0" smtClean="0">
                        <a:latin typeface="Cambria Math" panose="02040503050406030204" pitchFamily="18" charset="0"/>
                        <a:cs typeface="Arial" panose="020B0604020202020204" pitchFamily="34" charset="0"/>
                      </a:rPr>
                      <m:t>+1=0</m:t>
                    </m:r>
                  </m:oMath>
                </a14:m>
                <a:r>
                  <a:rPr lang="en-GB" sz="2000" dirty="0">
                    <a:latin typeface="Arial" panose="020B0604020202020204" pitchFamily="34" charset="0"/>
                    <a:cs typeface="Arial" panose="020B0604020202020204" pitchFamily="34" charset="0"/>
                  </a:rPr>
                  <a:t>.</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Accurately construct a triangle with sides 6 cm, 7 cm and 8 cm.</a:t>
                </a:r>
              </a:p>
              <a:p>
                <a:pPr marL="457200" indent="-457200">
                  <a:buFont typeface="+mj-lt"/>
                  <a:buAutoNum type="arabicPeriod"/>
                </a:pPr>
                <a:endParaRPr lang="en-GB" sz="2000" dirty="0">
                  <a:latin typeface="Arial" panose="020B0604020202020204" pitchFamily="34" charset="0"/>
                  <a:cs typeface="Arial" panose="020B0604020202020204" pitchFamily="34" charset="0"/>
                </a:endParaRPr>
              </a:p>
              <a:p>
                <a:pPr marL="457200" indent="-457200">
                  <a:buFont typeface="+mj-lt"/>
                  <a:buAutoNum type="arabicPeriod"/>
                </a:pPr>
                <a:r>
                  <a:rPr lang="en-GB" sz="2000" dirty="0">
                    <a:latin typeface="Arial" panose="020B0604020202020204" pitchFamily="34" charset="0"/>
                    <a:cs typeface="Arial" panose="020B0604020202020204" pitchFamily="34" charset="0"/>
                  </a:rPr>
                  <a:t> </a:t>
                </a:r>
                <a14:m>
                  <m:oMath xmlns:m="http://schemas.openxmlformats.org/officeDocument/2006/math">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d>
                      <m:dPr>
                        <m:ctrlPr>
                          <a:rPr lang="en-GB" sz="2000" b="0" i="1" smtClean="0">
                            <a:latin typeface="Cambria Math" panose="02040503050406030204" pitchFamily="18" charset="0"/>
                            <a:cs typeface="Arial" panose="020B0604020202020204" pitchFamily="34" charset="0"/>
                          </a:rPr>
                        </m:ctrlPr>
                      </m:dPr>
                      <m:e>
                        <m:m>
                          <m:mPr>
                            <m:mcs>
                              <m:mc>
                                <m:mcPr>
                                  <m:count m:val="1"/>
                                  <m:mcJc m:val="center"/>
                                </m:mcPr>
                              </m:mc>
                            </m:mcs>
                            <m:ctrlPr>
                              <a:rPr lang="en-GB" sz="2000" b="0" i="1" smtClean="0">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4</m:t>
                              </m:r>
                            </m:e>
                          </m:mr>
                          <m:mr>
                            <m:e>
                              <m:r>
                                <a:rPr lang="en-GB" sz="2000" b="0" i="1" smtClean="0">
                                  <a:latin typeface="Cambria Math" panose="02040503050406030204" pitchFamily="18" charset="0"/>
                                  <a:cs typeface="Arial" panose="020B0604020202020204" pitchFamily="34" charset="0"/>
                                </a:rPr>
                                <m:t>2</m:t>
                              </m:r>
                            </m:e>
                          </m:mr>
                        </m:m>
                      </m:e>
                    </m:d>
                  </m:oMath>
                </a14:m>
                <a:r>
                  <a:rPr lang="en-GB" sz="2000" dirty="0">
                    <a:latin typeface="Arial" panose="020B0604020202020204" pitchFamily="34" charset="0"/>
                    <a:cs typeface="Arial" panose="020B0604020202020204" pitchFamily="34" charset="0"/>
                  </a:rPr>
                  <a:t> and </a:t>
                </a:r>
                <a14:m>
                  <m:oMath xmlns:m="http://schemas.openxmlformats.org/officeDocument/2006/math">
                    <m:r>
                      <a:rPr lang="en-GB" sz="2000" b="0" i="1" smtClean="0">
                        <a:latin typeface="Cambria Math" panose="02040503050406030204" pitchFamily="18" charset="0"/>
                        <a:cs typeface="Arial" panose="020B0604020202020204" pitchFamily="34" charset="0"/>
                      </a:rPr>
                      <m:t>𝑏</m:t>
                    </m:r>
                    <m:r>
                      <a:rPr lang="en-GB" sz="2000" i="1">
                        <a:latin typeface="Cambria Math" panose="02040503050406030204" pitchFamily="18" charset="0"/>
                        <a:cs typeface="Arial" panose="020B0604020202020204" pitchFamily="34" charset="0"/>
                      </a:rPr>
                      <m:t>=</m:t>
                    </m:r>
                    <m:d>
                      <m:dPr>
                        <m:ctrlPr>
                          <a:rPr lang="en-GB" sz="2000" i="1">
                            <a:latin typeface="Cambria Math" panose="02040503050406030204" pitchFamily="18" charset="0"/>
                            <a:cs typeface="Arial" panose="020B0604020202020204" pitchFamily="34" charset="0"/>
                          </a:rPr>
                        </m:ctrlPr>
                      </m:dPr>
                      <m:e>
                        <m:m>
                          <m:mPr>
                            <m:mcs>
                              <m:mc>
                                <m:mcPr>
                                  <m:count m:val="1"/>
                                  <m:mcJc m:val="center"/>
                                </m:mcPr>
                              </m:mc>
                            </m:mcs>
                            <m:ctrlPr>
                              <a:rPr lang="en-GB" sz="2000" i="1">
                                <a:latin typeface="Cambria Math" panose="02040503050406030204" pitchFamily="18" charset="0"/>
                                <a:cs typeface="Arial" panose="020B0604020202020204" pitchFamily="34" charset="0"/>
                              </a:rPr>
                            </m:ctrlPr>
                          </m:mPr>
                          <m:mr>
                            <m:e>
                              <m:r>
                                <m:rPr>
                                  <m:brk m:alnAt="7"/>
                                </m:rPr>
                                <a:rPr lang="en-GB" sz="2000" b="0" i="1" smtClean="0">
                                  <a:latin typeface="Cambria Math" panose="02040503050406030204" pitchFamily="18" charset="0"/>
                                  <a:cs typeface="Arial" panose="020B0604020202020204" pitchFamily="34" charset="0"/>
                                </a:rPr>
                                <m:t>3</m:t>
                              </m:r>
                            </m:e>
                          </m:mr>
                          <m:mr>
                            <m:e>
                              <m:r>
                                <a:rPr lang="en-GB" sz="2000" b="0" i="1" smtClean="0">
                                  <a:latin typeface="Cambria Math" panose="02040503050406030204" pitchFamily="18" charset="0"/>
                                  <a:cs typeface="Arial" panose="020B0604020202020204" pitchFamily="34" charset="0"/>
                                </a:rPr>
                                <m:t>−1</m:t>
                              </m:r>
                            </m:e>
                          </m:mr>
                        </m:m>
                      </m:e>
                    </m:d>
                  </m:oMath>
                </a14:m>
                <a:r>
                  <a:rPr lang="en-GB" sz="2000" dirty="0">
                    <a:latin typeface="Arial" panose="020B0604020202020204" pitchFamily="34" charset="0"/>
                    <a:cs typeface="Arial" panose="020B0604020202020204" pitchFamily="34" charset="0"/>
                  </a:rPr>
                  <a:t>. Calculate </a:t>
                </a:r>
                <a14:m>
                  <m:oMath xmlns:m="http://schemas.openxmlformats.org/officeDocument/2006/math">
                    <m:r>
                      <a:rPr lang="en-GB" sz="2000" b="0" i="1" smtClean="0">
                        <a:latin typeface="Cambria Math" panose="02040503050406030204" pitchFamily="18" charset="0"/>
                        <a:cs typeface="Arial" panose="020B0604020202020204" pitchFamily="34" charset="0"/>
                      </a:rPr>
                      <m:t>2</m:t>
                    </m:r>
                    <m:r>
                      <a:rPr lang="en-GB" sz="2000" b="0" i="1" smtClean="0">
                        <a:latin typeface="Cambria Math" panose="02040503050406030204" pitchFamily="18" charset="0"/>
                        <a:cs typeface="Arial" panose="020B0604020202020204" pitchFamily="34" charset="0"/>
                      </a:rPr>
                      <m:t>𝑎</m:t>
                    </m:r>
                    <m:r>
                      <a:rPr lang="en-GB" sz="2000" b="0" i="1" smtClean="0">
                        <a:latin typeface="Cambria Math" panose="02040503050406030204" pitchFamily="18" charset="0"/>
                        <a:cs typeface="Arial" panose="020B0604020202020204" pitchFamily="34" charset="0"/>
                      </a:rPr>
                      <m:t>+</m:t>
                    </m:r>
                    <m:r>
                      <a:rPr lang="en-GB" sz="2000" b="0" i="1" smtClean="0">
                        <a:latin typeface="Cambria Math" panose="02040503050406030204" pitchFamily="18" charset="0"/>
                        <a:cs typeface="Arial" panose="020B0604020202020204" pitchFamily="34" charset="0"/>
                      </a:rPr>
                      <m:t>𝑏</m:t>
                    </m:r>
                  </m:oMath>
                </a14:m>
                <a:r>
                  <a:rPr lang="en-GB" sz="2000" dirty="0">
                    <a:latin typeface="Arial" panose="020B0604020202020204" pitchFamily="34" charset="0"/>
                    <a:cs typeface="Arial" panose="020B0604020202020204" pitchFamily="34" charset="0"/>
                  </a:rPr>
                  <a:t>.</a:t>
                </a:r>
              </a:p>
            </p:txBody>
          </p:sp>
        </mc:Choice>
        <mc:Fallback>
          <p:sp>
            <p:nvSpPr>
              <p:cNvPr id="2" name="TextBox 1">
                <a:extLst>
                  <a:ext uri="{FF2B5EF4-FFF2-40B4-BE49-F238E27FC236}">
                    <a16:creationId xmlns:a16="http://schemas.microsoft.com/office/drawing/2014/main" id="{273CB9E9-AB2A-417E-A001-DFF5E35EEEF9}"/>
                  </a:ext>
                </a:extLst>
              </p:cNvPr>
              <p:cNvSpPr txBox="1">
                <a:spLocks noRot="1" noChangeAspect="1" noMove="1" noResize="1" noEditPoints="1" noAdjustHandles="1" noChangeArrowheads="1" noChangeShapeType="1" noTextEdit="1"/>
              </p:cNvSpPr>
              <p:nvPr/>
            </p:nvSpPr>
            <p:spPr>
              <a:xfrm>
                <a:off x="251520" y="1156682"/>
                <a:ext cx="8640960" cy="2175467"/>
              </a:xfrm>
              <a:prstGeom prst="rect">
                <a:avLst/>
              </a:prstGeom>
              <a:blipFill>
                <a:blip r:embed="rId2"/>
                <a:stretch>
                  <a:fillRect l="-635" t="-1401"/>
                </a:stretch>
              </a:blipFill>
            </p:spPr>
            <p:txBody>
              <a:bodyPr/>
              <a:lstStyle/>
              <a:p>
                <a:r>
                  <a:rPr lang="en-GB">
                    <a:noFill/>
                  </a:rPr>
                  <a:t> </a:t>
                </a:r>
              </a:p>
            </p:txBody>
          </p:sp>
        </mc:Fallback>
      </mc:AlternateContent>
      <p:pic>
        <p:nvPicPr>
          <p:cNvPr id="3" name="Picture 2" descr="Image result for calculator symbol">
            <a:extLst>
              <a:ext uri="{FF2B5EF4-FFF2-40B4-BE49-F238E27FC236}">
                <a16:creationId xmlns:a16="http://schemas.microsoft.com/office/drawing/2014/main" id="{7215FAE6-DC64-4E9E-A9C7-16A6F606674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065"/>
          <a:stretch/>
        </p:blipFill>
        <p:spPr bwMode="auto">
          <a:xfrm>
            <a:off x="8040959" y="5661248"/>
            <a:ext cx="576064" cy="8058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not allowed symbol">
            <a:extLst>
              <a:ext uri="{FF2B5EF4-FFF2-40B4-BE49-F238E27FC236}">
                <a16:creationId xmlns:a16="http://schemas.microsoft.com/office/drawing/2014/main" id="{61CD0E9A-3D99-43A0-BDE2-E97AC413F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2927" y="5517232"/>
            <a:ext cx="1139553" cy="113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05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4806</Words>
  <Application>Microsoft Office PowerPoint</Application>
  <PresentationFormat>On-screen Show (4:3)</PresentationFormat>
  <Paragraphs>659</Paragraphs>
  <Slides>88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88</vt:i4>
      </vt:variant>
    </vt:vector>
  </HeadingPairs>
  <TitlesOfParts>
    <vt:vector size="95" baseType="lpstr">
      <vt:lpstr>Arial</vt:lpstr>
      <vt:lpstr>Calibri</vt:lpstr>
      <vt:lpstr>Cambria Math</vt:lpstr>
      <vt:lpstr>Comic Sans MS</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Duston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PixiMaths</dc:creator>
  <cp:lastModifiedBy>Danielle Moosajee</cp:lastModifiedBy>
  <cp:revision>232</cp:revision>
  <dcterms:created xsi:type="dcterms:W3CDTF">2015-07-01T12:05:39Z</dcterms:created>
  <dcterms:modified xsi:type="dcterms:W3CDTF">2019-03-12T19:00:14Z</dcterms:modified>
</cp:coreProperties>
</file>