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6" r:id="rId2"/>
  </p:sldIdLst>
  <p:sldSz cx="9906000" cy="6858000" type="A4"/>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444" autoAdjust="0"/>
  </p:normalViewPr>
  <p:slideViewPr>
    <p:cSldViewPr snapToGrid="0">
      <p:cViewPr varScale="1">
        <p:scale>
          <a:sx n="68" d="100"/>
          <a:sy n="68" d="100"/>
        </p:scale>
        <p:origin x="126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2143AC57-047A-4C46-A343-36D7ED5AC387}" type="datetimeFigureOut">
              <a:rPr lang="en-GB" smtClean="0"/>
              <a:t>30/11/2017</a:t>
            </a:fld>
            <a:endParaRPr lang="en-GB"/>
          </a:p>
        </p:txBody>
      </p:sp>
      <p:sp>
        <p:nvSpPr>
          <p:cNvPr id="4" name="Slide Image Placeholder 3"/>
          <p:cNvSpPr>
            <a:spLocks noGrp="1" noRot="1" noChangeAspect="1"/>
          </p:cNvSpPr>
          <p:nvPr>
            <p:ph type="sldImg" idx="2"/>
          </p:nvPr>
        </p:nvSpPr>
        <p:spPr>
          <a:xfrm>
            <a:off x="979488" y="1241425"/>
            <a:ext cx="4838700"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0ACC4DDC-F88D-4704-9A57-71403D4FA51B}" type="slidenum">
              <a:rPr lang="en-GB" smtClean="0"/>
              <a:t>‹#›</a:t>
            </a:fld>
            <a:endParaRPr lang="en-GB"/>
          </a:p>
        </p:txBody>
      </p:sp>
    </p:spTree>
    <p:extLst>
      <p:ext uri="{BB962C8B-B14F-4D97-AF65-F5344CB8AC3E}">
        <p14:creationId xmlns:p14="http://schemas.microsoft.com/office/powerpoint/2010/main" val="24248404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ACC4DDC-F88D-4704-9A57-71403D4FA51B}" type="slidenum">
              <a:rPr lang="en-GB" smtClean="0"/>
              <a:t>1</a:t>
            </a:fld>
            <a:endParaRPr lang="en-GB"/>
          </a:p>
        </p:txBody>
      </p:sp>
    </p:spTree>
    <p:extLst>
      <p:ext uri="{BB962C8B-B14F-4D97-AF65-F5344CB8AC3E}">
        <p14:creationId xmlns:p14="http://schemas.microsoft.com/office/powerpoint/2010/main" val="21039685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a:prstGeom prst="rect">
            <a:avLst/>
          </a:prstGeo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238250" y="3602038"/>
            <a:ext cx="74295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681038" y="6356352"/>
            <a:ext cx="2228850" cy="365125"/>
          </a:xfrm>
          <a:prstGeom prst="rect">
            <a:avLst/>
          </a:prstGeom>
        </p:spPr>
        <p:txBody>
          <a:bodyPr/>
          <a:lstStyle/>
          <a:p>
            <a:fld id="{697C9A82-4BB0-47FF-9FF5-8711343865B7}" type="datetimeFigureOut">
              <a:rPr lang="en-GB" smtClean="0"/>
              <a:t>30/11/2017</a:t>
            </a:fld>
            <a:endParaRPr lang="en-GB"/>
          </a:p>
        </p:txBody>
      </p:sp>
      <p:sp>
        <p:nvSpPr>
          <p:cNvPr id="5" name="Footer Placeholder 4"/>
          <p:cNvSpPr>
            <a:spLocks noGrp="1"/>
          </p:cNvSpPr>
          <p:nvPr>
            <p:ph type="ftr" sz="quarter" idx="11"/>
          </p:nvPr>
        </p:nvSpPr>
        <p:spPr>
          <a:xfrm>
            <a:off x="3281363" y="6356352"/>
            <a:ext cx="3343275"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6996113" y="6356352"/>
            <a:ext cx="2228850" cy="365125"/>
          </a:xfrm>
          <a:prstGeom prst="rect">
            <a:avLst/>
          </a:prstGeom>
        </p:spPr>
        <p:txBody>
          <a:bodyPr/>
          <a:lstStyle/>
          <a:p>
            <a:fld id="{D65E5ED3-91D2-4DDA-B448-3189E100C418}" type="slidenum">
              <a:rPr lang="en-GB" smtClean="0"/>
              <a:t>‹#›</a:t>
            </a:fld>
            <a:endParaRPr lang="en-GB"/>
          </a:p>
        </p:txBody>
      </p:sp>
    </p:spTree>
    <p:extLst>
      <p:ext uri="{BB962C8B-B14F-4D97-AF65-F5344CB8AC3E}">
        <p14:creationId xmlns:p14="http://schemas.microsoft.com/office/powerpoint/2010/main" val="9630003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81038" y="365127"/>
            <a:ext cx="8543925" cy="1325563"/>
          </a:xfrm>
          <a:prstGeom prst="rect">
            <a:avLst/>
          </a:prstGeo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1038" y="1825625"/>
            <a:ext cx="8543925" cy="4351338"/>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81038" y="6356352"/>
            <a:ext cx="2228850" cy="365125"/>
          </a:xfrm>
          <a:prstGeom prst="rect">
            <a:avLst/>
          </a:prstGeom>
        </p:spPr>
        <p:txBody>
          <a:bodyPr/>
          <a:lstStyle/>
          <a:p>
            <a:fld id="{697C9A82-4BB0-47FF-9FF5-8711343865B7}" type="datetimeFigureOut">
              <a:rPr lang="en-GB" smtClean="0"/>
              <a:t>30/11/2017</a:t>
            </a:fld>
            <a:endParaRPr lang="en-GB"/>
          </a:p>
        </p:txBody>
      </p:sp>
      <p:sp>
        <p:nvSpPr>
          <p:cNvPr id="5" name="Footer Placeholder 4"/>
          <p:cNvSpPr>
            <a:spLocks noGrp="1"/>
          </p:cNvSpPr>
          <p:nvPr>
            <p:ph type="ftr" sz="quarter" idx="11"/>
          </p:nvPr>
        </p:nvSpPr>
        <p:spPr>
          <a:xfrm>
            <a:off x="3281363" y="6356352"/>
            <a:ext cx="3343275"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6996113" y="6356352"/>
            <a:ext cx="2228850" cy="365125"/>
          </a:xfrm>
          <a:prstGeom prst="rect">
            <a:avLst/>
          </a:prstGeom>
        </p:spPr>
        <p:txBody>
          <a:bodyPr/>
          <a:lstStyle/>
          <a:p>
            <a:fld id="{D65E5ED3-91D2-4DDA-B448-3189E100C418}" type="slidenum">
              <a:rPr lang="en-GB" smtClean="0"/>
              <a:t>‹#›</a:t>
            </a:fld>
            <a:endParaRPr lang="en-GB"/>
          </a:p>
        </p:txBody>
      </p:sp>
    </p:spTree>
    <p:extLst>
      <p:ext uri="{BB962C8B-B14F-4D97-AF65-F5344CB8AC3E}">
        <p14:creationId xmlns:p14="http://schemas.microsoft.com/office/powerpoint/2010/main" val="31471078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a:prstGeom prst="rect">
            <a:avLst/>
          </a:prstGeo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1038" y="365125"/>
            <a:ext cx="6284119" cy="5811838"/>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81038" y="6356352"/>
            <a:ext cx="2228850" cy="365125"/>
          </a:xfrm>
          <a:prstGeom prst="rect">
            <a:avLst/>
          </a:prstGeom>
        </p:spPr>
        <p:txBody>
          <a:bodyPr/>
          <a:lstStyle/>
          <a:p>
            <a:fld id="{697C9A82-4BB0-47FF-9FF5-8711343865B7}" type="datetimeFigureOut">
              <a:rPr lang="en-GB" smtClean="0"/>
              <a:t>30/11/2017</a:t>
            </a:fld>
            <a:endParaRPr lang="en-GB"/>
          </a:p>
        </p:txBody>
      </p:sp>
      <p:sp>
        <p:nvSpPr>
          <p:cNvPr id="5" name="Footer Placeholder 4"/>
          <p:cNvSpPr>
            <a:spLocks noGrp="1"/>
          </p:cNvSpPr>
          <p:nvPr>
            <p:ph type="ftr" sz="quarter" idx="11"/>
          </p:nvPr>
        </p:nvSpPr>
        <p:spPr>
          <a:xfrm>
            <a:off x="3281363" y="6356352"/>
            <a:ext cx="3343275"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6996113" y="6356352"/>
            <a:ext cx="2228850" cy="365125"/>
          </a:xfrm>
          <a:prstGeom prst="rect">
            <a:avLst/>
          </a:prstGeom>
        </p:spPr>
        <p:txBody>
          <a:bodyPr/>
          <a:lstStyle/>
          <a:p>
            <a:fld id="{D65E5ED3-91D2-4DDA-B448-3189E100C418}" type="slidenum">
              <a:rPr lang="en-GB" smtClean="0"/>
              <a:t>‹#›</a:t>
            </a:fld>
            <a:endParaRPr lang="en-GB"/>
          </a:p>
        </p:txBody>
      </p:sp>
    </p:spTree>
    <p:extLst>
      <p:ext uri="{BB962C8B-B14F-4D97-AF65-F5344CB8AC3E}">
        <p14:creationId xmlns:p14="http://schemas.microsoft.com/office/powerpoint/2010/main" val="40619929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1038" y="365127"/>
            <a:ext cx="8543925" cy="1325563"/>
          </a:xfrm>
          <a:prstGeom prst="rect">
            <a:avLst/>
          </a:prstGeom>
        </p:spPr>
        <p:txBody>
          <a:bodyPr/>
          <a:lstStyle/>
          <a:p>
            <a:r>
              <a:rPr lang="en-US" smtClean="0"/>
              <a:t>Click to edit Master title style</a:t>
            </a:r>
            <a:endParaRPr lang="en-US" dirty="0"/>
          </a:p>
        </p:txBody>
      </p:sp>
      <p:sp>
        <p:nvSpPr>
          <p:cNvPr id="3" name="Content Placeholder 2"/>
          <p:cNvSpPr>
            <a:spLocks noGrp="1"/>
          </p:cNvSpPr>
          <p:nvPr>
            <p:ph idx="1"/>
          </p:nvPr>
        </p:nvSpPr>
        <p:spPr>
          <a:xfrm>
            <a:off x="681038" y="1825625"/>
            <a:ext cx="8543925" cy="435133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81038" y="6356352"/>
            <a:ext cx="2228850" cy="365125"/>
          </a:xfrm>
          <a:prstGeom prst="rect">
            <a:avLst/>
          </a:prstGeom>
        </p:spPr>
        <p:txBody>
          <a:bodyPr/>
          <a:lstStyle/>
          <a:p>
            <a:fld id="{697C9A82-4BB0-47FF-9FF5-8711343865B7}" type="datetimeFigureOut">
              <a:rPr lang="en-GB" smtClean="0"/>
              <a:t>30/11/2017</a:t>
            </a:fld>
            <a:endParaRPr lang="en-GB"/>
          </a:p>
        </p:txBody>
      </p:sp>
      <p:sp>
        <p:nvSpPr>
          <p:cNvPr id="5" name="Footer Placeholder 4"/>
          <p:cNvSpPr>
            <a:spLocks noGrp="1"/>
          </p:cNvSpPr>
          <p:nvPr>
            <p:ph type="ftr" sz="quarter" idx="11"/>
          </p:nvPr>
        </p:nvSpPr>
        <p:spPr>
          <a:xfrm>
            <a:off x="3281363" y="6356352"/>
            <a:ext cx="3343275"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6996113" y="6356352"/>
            <a:ext cx="2228850" cy="365125"/>
          </a:xfrm>
          <a:prstGeom prst="rect">
            <a:avLst/>
          </a:prstGeom>
        </p:spPr>
        <p:txBody>
          <a:bodyPr/>
          <a:lstStyle/>
          <a:p>
            <a:fld id="{D65E5ED3-91D2-4DDA-B448-3189E100C418}" type="slidenum">
              <a:rPr lang="en-GB" smtClean="0"/>
              <a:t>‹#›</a:t>
            </a:fld>
            <a:endParaRPr lang="en-GB"/>
          </a:p>
        </p:txBody>
      </p:sp>
    </p:spTree>
    <p:extLst>
      <p:ext uri="{BB962C8B-B14F-4D97-AF65-F5344CB8AC3E}">
        <p14:creationId xmlns:p14="http://schemas.microsoft.com/office/powerpoint/2010/main" val="15028271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a:prstGeom prst="rect">
            <a:avLst/>
          </a:prstGeo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75879" y="4589465"/>
            <a:ext cx="8543925" cy="1500187"/>
          </a:xfrm>
          <a:prstGeom prst="rect">
            <a:avLst/>
          </a:prstGeo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681038" y="6356352"/>
            <a:ext cx="2228850" cy="365125"/>
          </a:xfrm>
          <a:prstGeom prst="rect">
            <a:avLst/>
          </a:prstGeom>
        </p:spPr>
        <p:txBody>
          <a:bodyPr/>
          <a:lstStyle/>
          <a:p>
            <a:fld id="{697C9A82-4BB0-47FF-9FF5-8711343865B7}" type="datetimeFigureOut">
              <a:rPr lang="en-GB" smtClean="0"/>
              <a:t>30/11/2017</a:t>
            </a:fld>
            <a:endParaRPr lang="en-GB"/>
          </a:p>
        </p:txBody>
      </p:sp>
      <p:sp>
        <p:nvSpPr>
          <p:cNvPr id="5" name="Footer Placeholder 4"/>
          <p:cNvSpPr>
            <a:spLocks noGrp="1"/>
          </p:cNvSpPr>
          <p:nvPr>
            <p:ph type="ftr" sz="quarter" idx="11"/>
          </p:nvPr>
        </p:nvSpPr>
        <p:spPr>
          <a:xfrm>
            <a:off x="3281363" y="6356352"/>
            <a:ext cx="3343275"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6996113" y="6356352"/>
            <a:ext cx="2228850" cy="365125"/>
          </a:xfrm>
          <a:prstGeom prst="rect">
            <a:avLst/>
          </a:prstGeom>
        </p:spPr>
        <p:txBody>
          <a:bodyPr/>
          <a:lstStyle/>
          <a:p>
            <a:fld id="{D65E5ED3-91D2-4DDA-B448-3189E100C418}" type="slidenum">
              <a:rPr lang="en-GB" smtClean="0"/>
              <a:t>‹#›</a:t>
            </a:fld>
            <a:endParaRPr lang="en-GB"/>
          </a:p>
        </p:txBody>
      </p:sp>
    </p:spTree>
    <p:extLst>
      <p:ext uri="{BB962C8B-B14F-4D97-AF65-F5344CB8AC3E}">
        <p14:creationId xmlns:p14="http://schemas.microsoft.com/office/powerpoint/2010/main" val="2115944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81038" y="365127"/>
            <a:ext cx="8543925" cy="1325563"/>
          </a:xfrm>
          <a:prstGeom prst="rect">
            <a:avLst/>
          </a:prstGeo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1038" y="1825625"/>
            <a:ext cx="4210050" cy="435133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14913" y="1825625"/>
            <a:ext cx="4210050" cy="435133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a:xfrm>
            <a:off x="681038" y="6356352"/>
            <a:ext cx="2228850" cy="365125"/>
          </a:xfrm>
          <a:prstGeom prst="rect">
            <a:avLst/>
          </a:prstGeom>
        </p:spPr>
        <p:txBody>
          <a:bodyPr/>
          <a:lstStyle/>
          <a:p>
            <a:fld id="{697C9A82-4BB0-47FF-9FF5-8711343865B7}" type="datetimeFigureOut">
              <a:rPr lang="en-GB" smtClean="0"/>
              <a:t>30/11/2017</a:t>
            </a:fld>
            <a:endParaRPr lang="en-GB"/>
          </a:p>
        </p:txBody>
      </p:sp>
      <p:sp>
        <p:nvSpPr>
          <p:cNvPr id="6" name="Footer Placeholder 5"/>
          <p:cNvSpPr>
            <a:spLocks noGrp="1"/>
          </p:cNvSpPr>
          <p:nvPr>
            <p:ph type="ftr" sz="quarter" idx="11"/>
          </p:nvPr>
        </p:nvSpPr>
        <p:spPr>
          <a:xfrm>
            <a:off x="3281363" y="6356352"/>
            <a:ext cx="3343275" cy="365125"/>
          </a:xfrm>
          <a:prstGeom prst="rect">
            <a:avLst/>
          </a:prstGeom>
        </p:spPr>
        <p:txBody>
          <a:bodyPr/>
          <a:lstStyle/>
          <a:p>
            <a:endParaRPr lang="en-GB"/>
          </a:p>
        </p:txBody>
      </p:sp>
      <p:sp>
        <p:nvSpPr>
          <p:cNvPr id="7" name="Slide Number Placeholder 6"/>
          <p:cNvSpPr>
            <a:spLocks noGrp="1"/>
          </p:cNvSpPr>
          <p:nvPr>
            <p:ph type="sldNum" sz="quarter" idx="12"/>
          </p:nvPr>
        </p:nvSpPr>
        <p:spPr>
          <a:xfrm>
            <a:off x="6996113" y="6356352"/>
            <a:ext cx="2228850" cy="365125"/>
          </a:xfrm>
          <a:prstGeom prst="rect">
            <a:avLst/>
          </a:prstGeom>
        </p:spPr>
        <p:txBody>
          <a:bodyPr/>
          <a:lstStyle/>
          <a:p>
            <a:fld id="{D65E5ED3-91D2-4DDA-B448-3189E100C418}" type="slidenum">
              <a:rPr lang="en-GB" smtClean="0"/>
              <a:t>‹#›</a:t>
            </a:fld>
            <a:endParaRPr lang="en-GB"/>
          </a:p>
        </p:txBody>
      </p:sp>
    </p:spTree>
    <p:extLst>
      <p:ext uri="{BB962C8B-B14F-4D97-AF65-F5344CB8AC3E}">
        <p14:creationId xmlns:p14="http://schemas.microsoft.com/office/powerpoint/2010/main" val="4246708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a:prstGeom prst="rect">
            <a:avLst/>
          </a:prstGeo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82329" y="1681163"/>
            <a:ext cx="4190702"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2329" y="2505075"/>
            <a:ext cx="4190702" cy="368458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4913" y="1681163"/>
            <a:ext cx="4211340"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14913" y="2505075"/>
            <a:ext cx="4211340" cy="368458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a:xfrm>
            <a:off x="681038" y="6356352"/>
            <a:ext cx="2228850" cy="365125"/>
          </a:xfrm>
          <a:prstGeom prst="rect">
            <a:avLst/>
          </a:prstGeom>
        </p:spPr>
        <p:txBody>
          <a:bodyPr/>
          <a:lstStyle/>
          <a:p>
            <a:fld id="{697C9A82-4BB0-47FF-9FF5-8711343865B7}" type="datetimeFigureOut">
              <a:rPr lang="en-GB" smtClean="0"/>
              <a:t>30/11/2017</a:t>
            </a:fld>
            <a:endParaRPr lang="en-GB"/>
          </a:p>
        </p:txBody>
      </p:sp>
      <p:sp>
        <p:nvSpPr>
          <p:cNvPr id="8" name="Footer Placeholder 7"/>
          <p:cNvSpPr>
            <a:spLocks noGrp="1"/>
          </p:cNvSpPr>
          <p:nvPr>
            <p:ph type="ftr" sz="quarter" idx="11"/>
          </p:nvPr>
        </p:nvSpPr>
        <p:spPr>
          <a:xfrm>
            <a:off x="3281363" y="6356352"/>
            <a:ext cx="3343275" cy="365125"/>
          </a:xfrm>
          <a:prstGeom prst="rect">
            <a:avLst/>
          </a:prstGeom>
        </p:spPr>
        <p:txBody>
          <a:bodyPr/>
          <a:lstStyle/>
          <a:p>
            <a:endParaRPr lang="en-GB"/>
          </a:p>
        </p:txBody>
      </p:sp>
      <p:sp>
        <p:nvSpPr>
          <p:cNvPr id="9" name="Slide Number Placeholder 8"/>
          <p:cNvSpPr>
            <a:spLocks noGrp="1"/>
          </p:cNvSpPr>
          <p:nvPr>
            <p:ph type="sldNum" sz="quarter" idx="12"/>
          </p:nvPr>
        </p:nvSpPr>
        <p:spPr>
          <a:xfrm>
            <a:off x="6996113" y="6356352"/>
            <a:ext cx="2228850" cy="365125"/>
          </a:xfrm>
          <a:prstGeom prst="rect">
            <a:avLst/>
          </a:prstGeom>
        </p:spPr>
        <p:txBody>
          <a:bodyPr/>
          <a:lstStyle/>
          <a:p>
            <a:fld id="{D65E5ED3-91D2-4DDA-B448-3189E100C418}" type="slidenum">
              <a:rPr lang="en-GB" smtClean="0"/>
              <a:t>‹#›</a:t>
            </a:fld>
            <a:endParaRPr lang="en-GB"/>
          </a:p>
        </p:txBody>
      </p:sp>
    </p:spTree>
    <p:extLst>
      <p:ext uri="{BB962C8B-B14F-4D97-AF65-F5344CB8AC3E}">
        <p14:creationId xmlns:p14="http://schemas.microsoft.com/office/powerpoint/2010/main" val="39673057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81038" y="365127"/>
            <a:ext cx="8543925" cy="1325563"/>
          </a:xfrm>
          <a:prstGeom prst="rect">
            <a:avLst/>
          </a:prstGeom>
        </p:spPr>
        <p:txBody>
          <a:bodyPr/>
          <a:lstStyle/>
          <a:p>
            <a:r>
              <a:rPr lang="en-US" smtClean="0"/>
              <a:t>Click to edit Master title style</a:t>
            </a:r>
            <a:endParaRPr lang="en-US" dirty="0"/>
          </a:p>
        </p:txBody>
      </p:sp>
      <p:sp>
        <p:nvSpPr>
          <p:cNvPr id="3" name="Date Placeholder 2"/>
          <p:cNvSpPr>
            <a:spLocks noGrp="1"/>
          </p:cNvSpPr>
          <p:nvPr>
            <p:ph type="dt" sz="half" idx="10"/>
          </p:nvPr>
        </p:nvSpPr>
        <p:spPr>
          <a:xfrm>
            <a:off x="681038" y="6356352"/>
            <a:ext cx="2228850" cy="365125"/>
          </a:xfrm>
          <a:prstGeom prst="rect">
            <a:avLst/>
          </a:prstGeom>
        </p:spPr>
        <p:txBody>
          <a:bodyPr/>
          <a:lstStyle/>
          <a:p>
            <a:fld id="{697C9A82-4BB0-47FF-9FF5-8711343865B7}" type="datetimeFigureOut">
              <a:rPr lang="en-GB" smtClean="0"/>
              <a:t>30/11/2017</a:t>
            </a:fld>
            <a:endParaRPr lang="en-GB"/>
          </a:p>
        </p:txBody>
      </p:sp>
      <p:sp>
        <p:nvSpPr>
          <p:cNvPr id="4" name="Footer Placeholder 3"/>
          <p:cNvSpPr>
            <a:spLocks noGrp="1"/>
          </p:cNvSpPr>
          <p:nvPr>
            <p:ph type="ftr" sz="quarter" idx="11"/>
          </p:nvPr>
        </p:nvSpPr>
        <p:spPr>
          <a:xfrm>
            <a:off x="3281363" y="6356352"/>
            <a:ext cx="3343275" cy="365125"/>
          </a:xfrm>
          <a:prstGeom prst="rect">
            <a:avLst/>
          </a:prstGeom>
        </p:spPr>
        <p:txBody>
          <a:bodyPr/>
          <a:lstStyle/>
          <a:p>
            <a:endParaRPr lang="en-GB"/>
          </a:p>
        </p:txBody>
      </p:sp>
      <p:sp>
        <p:nvSpPr>
          <p:cNvPr id="5" name="Slide Number Placeholder 4"/>
          <p:cNvSpPr>
            <a:spLocks noGrp="1"/>
          </p:cNvSpPr>
          <p:nvPr>
            <p:ph type="sldNum" sz="quarter" idx="12"/>
          </p:nvPr>
        </p:nvSpPr>
        <p:spPr>
          <a:xfrm>
            <a:off x="6996113" y="6356352"/>
            <a:ext cx="2228850" cy="365125"/>
          </a:xfrm>
          <a:prstGeom prst="rect">
            <a:avLst/>
          </a:prstGeom>
        </p:spPr>
        <p:txBody>
          <a:bodyPr/>
          <a:lstStyle/>
          <a:p>
            <a:fld id="{D65E5ED3-91D2-4DDA-B448-3189E100C418}" type="slidenum">
              <a:rPr lang="en-GB" smtClean="0"/>
              <a:t>‹#›</a:t>
            </a:fld>
            <a:endParaRPr lang="en-GB"/>
          </a:p>
        </p:txBody>
      </p:sp>
    </p:spTree>
    <p:extLst>
      <p:ext uri="{BB962C8B-B14F-4D97-AF65-F5344CB8AC3E}">
        <p14:creationId xmlns:p14="http://schemas.microsoft.com/office/powerpoint/2010/main" val="3523224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81038" y="6356352"/>
            <a:ext cx="2228850" cy="365125"/>
          </a:xfrm>
          <a:prstGeom prst="rect">
            <a:avLst/>
          </a:prstGeom>
        </p:spPr>
        <p:txBody>
          <a:bodyPr/>
          <a:lstStyle/>
          <a:p>
            <a:fld id="{697C9A82-4BB0-47FF-9FF5-8711343865B7}" type="datetimeFigureOut">
              <a:rPr lang="en-GB" smtClean="0"/>
              <a:t>30/11/2017</a:t>
            </a:fld>
            <a:endParaRPr lang="en-GB"/>
          </a:p>
        </p:txBody>
      </p:sp>
      <p:sp>
        <p:nvSpPr>
          <p:cNvPr id="3" name="Footer Placeholder 2"/>
          <p:cNvSpPr>
            <a:spLocks noGrp="1"/>
          </p:cNvSpPr>
          <p:nvPr>
            <p:ph type="ftr" sz="quarter" idx="11"/>
          </p:nvPr>
        </p:nvSpPr>
        <p:spPr>
          <a:xfrm>
            <a:off x="3281363" y="6356352"/>
            <a:ext cx="3343275" cy="365125"/>
          </a:xfrm>
          <a:prstGeom prst="rect">
            <a:avLst/>
          </a:prstGeom>
        </p:spPr>
        <p:txBody>
          <a:bodyPr/>
          <a:lstStyle/>
          <a:p>
            <a:endParaRPr lang="en-GB"/>
          </a:p>
        </p:txBody>
      </p:sp>
      <p:sp>
        <p:nvSpPr>
          <p:cNvPr id="4" name="Slide Number Placeholder 3"/>
          <p:cNvSpPr>
            <a:spLocks noGrp="1"/>
          </p:cNvSpPr>
          <p:nvPr>
            <p:ph type="sldNum" sz="quarter" idx="12"/>
          </p:nvPr>
        </p:nvSpPr>
        <p:spPr>
          <a:xfrm>
            <a:off x="6996113" y="6356352"/>
            <a:ext cx="2228850" cy="365125"/>
          </a:xfrm>
          <a:prstGeom prst="rect">
            <a:avLst/>
          </a:prstGeom>
        </p:spPr>
        <p:txBody>
          <a:bodyPr/>
          <a:lstStyle/>
          <a:p>
            <a:fld id="{D65E5ED3-91D2-4DDA-B448-3189E100C418}" type="slidenum">
              <a:rPr lang="en-GB" smtClean="0"/>
              <a:t>‹#›</a:t>
            </a:fld>
            <a:endParaRPr lang="en-GB"/>
          </a:p>
        </p:txBody>
      </p:sp>
    </p:spTree>
    <p:extLst>
      <p:ext uri="{BB962C8B-B14F-4D97-AF65-F5344CB8AC3E}">
        <p14:creationId xmlns:p14="http://schemas.microsoft.com/office/powerpoint/2010/main" val="29283870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a:prstGeom prst="rect">
            <a:avLst/>
          </a:prstGeo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4211340" y="987427"/>
            <a:ext cx="5014913"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2328" y="2057400"/>
            <a:ext cx="3194943"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681038" y="6356352"/>
            <a:ext cx="2228850" cy="365125"/>
          </a:xfrm>
          <a:prstGeom prst="rect">
            <a:avLst/>
          </a:prstGeom>
        </p:spPr>
        <p:txBody>
          <a:bodyPr/>
          <a:lstStyle/>
          <a:p>
            <a:fld id="{697C9A82-4BB0-47FF-9FF5-8711343865B7}" type="datetimeFigureOut">
              <a:rPr lang="en-GB" smtClean="0"/>
              <a:t>30/11/2017</a:t>
            </a:fld>
            <a:endParaRPr lang="en-GB"/>
          </a:p>
        </p:txBody>
      </p:sp>
      <p:sp>
        <p:nvSpPr>
          <p:cNvPr id="6" name="Footer Placeholder 5"/>
          <p:cNvSpPr>
            <a:spLocks noGrp="1"/>
          </p:cNvSpPr>
          <p:nvPr>
            <p:ph type="ftr" sz="quarter" idx="11"/>
          </p:nvPr>
        </p:nvSpPr>
        <p:spPr>
          <a:xfrm>
            <a:off x="3281363" y="6356352"/>
            <a:ext cx="3343275" cy="365125"/>
          </a:xfrm>
          <a:prstGeom prst="rect">
            <a:avLst/>
          </a:prstGeom>
        </p:spPr>
        <p:txBody>
          <a:bodyPr/>
          <a:lstStyle/>
          <a:p>
            <a:endParaRPr lang="en-GB"/>
          </a:p>
        </p:txBody>
      </p:sp>
      <p:sp>
        <p:nvSpPr>
          <p:cNvPr id="7" name="Slide Number Placeholder 6"/>
          <p:cNvSpPr>
            <a:spLocks noGrp="1"/>
          </p:cNvSpPr>
          <p:nvPr>
            <p:ph type="sldNum" sz="quarter" idx="12"/>
          </p:nvPr>
        </p:nvSpPr>
        <p:spPr>
          <a:xfrm>
            <a:off x="6996113" y="6356352"/>
            <a:ext cx="2228850" cy="365125"/>
          </a:xfrm>
          <a:prstGeom prst="rect">
            <a:avLst/>
          </a:prstGeom>
        </p:spPr>
        <p:txBody>
          <a:bodyPr/>
          <a:lstStyle/>
          <a:p>
            <a:fld id="{D65E5ED3-91D2-4DDA-B448-3189E100C418}" type="slidenum">
              <a:rPr lang="en-GB" smtClean="0"/>
              <a:t>‹#›</a:t>
            </a:fld>
            <a:endParaRPr lang="en-GB"/>
          </a:p>
        </p:txBody>
      </p:sp>
    </p:spTree>
    <p:extLst>
      <p:ext uri="{BB962C8B-B14F-4D97-AF65-F5344CB8AC3E}">
        <p14:creationId xmlns:p14="http://schemas.microsoft.com/office/powerpoint/2010/main" val="23718197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a:prstGeom prst="rect">
            <a:avLst/>
          </a:prstGeo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211340" y="987427"/>
            <a:ext cx="5014913" cy="4873625"/>
          </a:xfrm>
          <a:prstGeom prst="rect">
            <a:avLst/>
          </a:prstGeo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2328" y="2057400"/>
            <a:ext cx="3194943"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681038" y="6356352"/>
            <a:ext cx="2228850" cy="365125"/>
          </a:xfrm>
          <a:prstGeom prst="rect">
            <a:avLst/>
          </a:prstGeom>
        </p:spPr>
        <p:txBody>
          <a:bodyPr/>
          <a:lstStyle/>
          <a:p>
            <a:fld id="{697C9A82-4BB0-47FF-9FF5-8711343865B7}" type="datetimeFigureOut">
              <a:rPr lang="en-GB" smtClean="0"/>
              <a:t>30/11/2017</a:t>
            </a:fld>
            <a:endParaRPr lang="en-GB"/>
          </a:p>
        </p:txBody>
      </p:sp>
      <p:sp>
        <p:nvSpPr>
          <p:cNvPr id="6" name="Footer Placeholder 5"/>
          <p:cNvSpPr>
            <a:spLocks noGrp="1"/>
          </p:cNvSpPr>
          <p:nvPr>
            <p:ph type="ftr" sz="quarter" idx="11"/>
          </p:nvPr>
        </p:nvSpPr>
        <p:spPr>
          <a:xfrm>
            <a:off x="3281363" y="6356352"/>
            <a:ext cx="3343275" cy="365125"/>
          </a:xfrm>
          <a:prstGeom prst="rect">
            <a:avLst/>
          </a:prstGeom>
        </p:spPr>
        <p:txBody>
          <a:bodyPr/>
          <a:lstStyle/>
          <a:p>
            <a:endParaRPr lang="en-GB"/>
          </a:p>
        </p:txBody>
      </p:sp>
      <p:sp>
        <p:nvSpPr>
          <p:cNvPr id="7" name="Slide Number Placeholder 6"/>
          <p:cNvSpPr>
            <a:spLocks noGrp="1"/>
          </p:cNvSpPr>
          <p:nvPr>
            <p:ph type="sldNum" sz="quarter" idx="12"/>
          </p:nvPr>
        </p:nvSpPr>
        <p:spPr>
          <a:xfrm>
            <a:off x="6996113" y="6356352"/>
            <a:ext cx="2228850" cy="365125"/>
          </a:xfrm>
          <a:prstGeom prst="rect">
            <a:avLst/>
          </a:prstGeom>
        </p:spPr>
        <p:txBody>
          <a:bodyPr/>
          <a:lstStyle/>
          <a:p>
            <a:fld id="{D65E5ED3-91D2-4DDA-B448-3189E100C418}" type="slidenum">
              <a:rPr lang="en-GB" smtClean="0"/>
              <a:t>‹#›</a:t>
            </a:fld>
            <a:endParaRPr lang="en-GB"/>
          </a:p>
        </p:txBody>
      </p:sp>
    </p:spTree>
    <p:extLst>
      <p:ext uri="{BB962C8B-B14F-4D97-AF65-F5344CB8AC3E}">
        <p14:creationId xmlns:p14="http://schemas.microsoft.com/office/powerpoint/2010/main" val="16197025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13">
            <a:extLst>
              <a:ext uri="{28A0092B-C50C-407E-A947-70E740481C1C}">
                <a14:useLocalDpi xmlns:a14="http://schemas.microsoft.com/office/drawing/2010/main" val="0"/>
              </a:ext>
            </a:extLst>
          </a:blip>
          <a:srcRect l="20150" t="13519" r="8266" b="7574"/>
          <a:stretch/>
        </p:blipFill>
        <p:spPr>
          <a:xfrm>
            <a:off x="1097662" y="0"/>
            <a:ext cx="7828771" cy="6858000"/>
          </a:xfrm>
          <a:prstGeom prst="rect">
            <a:avLst/>
          </a:prstGeom>
        </p:spPr>
      </p:pic>
    </p:spTree>
    <p:extLst>
      <p:ext uri="{BB962C8B-B14F-4D97-AF65-F5344CB8AC3E}">
        <p14:creationId xmlns:p14="http://schemas.microsoft.com/office/powerpoint/2010/main" val="157070348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p:cNvSpPr/>
          <p:nvPr/>
        </p:nvSpPr>
        <p:spPr>
          <a:xfrm>
            <a:off x="0" y="0"/>
            <a:ext cx="3222172" cy="395785"/>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dirty="0" smtClean="0">
                <a:solidFill>
                  <a:schemeClr val="tx1"/>
                </a:solidFill>
                <a:latin typeface="Arial" panose="020B0604020202020204" pitchFamily="34" charset="0"/>
                <a:ea typeface="Calibri" panose="020F0502020204030204" pitchFamily="34" charset="0"/>
                <a:cs typeface="Arial" panose="020B0604020202020204" pitchFamily="34" charset="0"/>
              </a:rPr>
              <a:t>Probability Revision </a:t>
            </a:r>
            <a:r>
              <a:rPr lang="en-GB" dirty="0" smtClean="0">
                <a:solidFill>
                  <a:schemeClr val="tx1"/>
                </a:solidFill>
                <a:latin typeface="Arial" panose="020B0604020202020204" pitchFamily="34" charset="0"/>
                <a:ea typeface="Calibri" panose="020F0502020204030204" pitchFamily="34" charset="0"/>
                <a:cs typeface="Arial" panose="020B0604020202020204" pitchFamily="34" charset="0"/>
              </a:rPr>
              <a:t>Mat</a:t>
            </a:r>
            <a:endParaRPr lang="en-GB" dirty="0">
              <a:solidFill>
                <a:schemeClr val="tx1"/>
              </a:solidFill>
              <a:latin typeface="Arial" panose="020B0604020202020204" pitchFamily="34" charset="0"/>
              <a:cs typeface="Arial" panose="020B0604020202020204" pitchFamily="34" charset="0"/>
            </a:endParaRPr>
          </a:p>
        </p:txBody>
      </p:sp>
      <p:sp>
        <p:nvSpPr>
          <p:cNvPr id="17" name="Rectangle 16"/>
          <p:cNvSpPr/>
          <p:nvPr/>
        </p:nvSpPr>
        <p:spPr>
          <a:xfrm>
            <a:off x="6679439" y="-2"/>
            <a:ext cx="3222172" cy="6858001"/>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1000" b="1" dirty="0" smtClean="0">
                <a:solidFill>
                  <a:schemeClr val="tx1"/>
                </a:solidFill>
                <a:latin typeface="Arial" panose="020B0604020202020204" pitchFamily="34" charset="0"/>
                <a:ea typeface="Calibri" panose="020F0502020204030204" pitchFamily="34" charset="0"/>
                <a:cs typeface="Arial" panose="020B0604020202020204" pitchFamily="34" charset="0"/>
              </a:rPr>
              <a:t>Probability Trees</a:t>
            </a:r>
            <a:endParaRPr lang="en-GB" sz="1000" b="1" dirty="0" smtClean="0">
              <a:solidFill>
                <a:schemeClr val="tx1"/>
              </a:solidFill>
              <a:latin typeface="Arial" panose="020B0604020202020204" pitchFamily="34" charset="0"/>
              <a:ea typeface="Calibri" panose="020F0502020204030204" pitchFamily="34" charset="0"/>
              <a:cs typeface="Arial" panose="020B0604020202020204" pitchFamily="34" charset="0"/>
            </a:endParaRPr>
          </a:p>
          <a:p>
            <a:r>
              <a:rPr lang="en-GB" sz="1000" dirty="0" smtClean="0">
                <a:solidFill>
                  <a:schemeClr val="tx1"/>
                </a:solidFill>
                <a:latin typeface="Arial" panose="020B0604020202020204" pitchFamily="34" charset="0"/>
                <a:cs typeface="Arial" panose="020B0604020202020204" pitchFamily="34" charset="0"/>
              </a:rPr>
              <a:t>1) An </a:t>
            </a:r>
            <a:r>
              <a:rPr lang="en-GB" sz="1000" dirty="0">
                <a:solidFill>
                  <a:schemeClr val="tx1"/>
                </a:solidFill>
                <a:latin typeface="Arial" panose="020B0604020202020204" pitchFamily="34" charset="0"/>
                <a:cs typeface="Arial" panose="020B0604020202020204" pitchFamily="34" charset="0"/>
              </a:rPr>
              <a:t>ordinary fair dice is rolled.</a:t>
            </a:r>
          </a:p>
          <a:p>
            <a:r>
              <a:rPr lang="en-GB" sz="1000" dirty="0" smtClean="0">
                <a:solidFill>
                  <a:schemeClr val="tx1"/>
                </a:solidFill>
                <a:latin typeface="Arial" panose="020B0604020202020204" pitchFamily="34" charset="0"/>
                <a:cs typeface="Arial" panose="020B0604020202020204" pitchFamily="34" charset="0"/>
              </a:rPr>
              <a:t>(a) Complete </a:t>
            </a:r>
            <a:r>
              <a:rPr lang="en-GB" sz="1000" dirty="0">
                <a:solidFill>
                  <a:schemeClr val="tx1"/>
                </a:solidFill>
                <a:latin typeface="Arial" panose="020B0604020202020204" pitchFamily="34" charset="0"/>
                <a:cs typeface="Arial" panose="020B0604020202020204" pitchFamily="34" charset="0"/>
              </a:rPr>
              <a:t>the tree diagram for the dice landing </a:t>
            </a:r>
            <a:r>
              <a:rPr lang="en-GB" sz="1000" dirty="0" smtClean="0">
                <a:solidFill>
                  <a:schemeClr val="tx1"/>
                </a:solidFill>
                <a:latin typeface="Arial" panose="020B0604020202020204" pitchFamily="34" charset="0"/>
                <a:cs typeface="Arial" panose="020B0604020202020204" pitchFamily="34" charset="0"/>
              </a:rPr>
              <a:t>on the number 4.</a:t>
            </a:r>
          </a:p>
          <a:p>
            <a:endParaRPr lang="en-GB" sz="1000" dirty="0" smtClean="0">
              <a:solidFill>
                <a:schemeClr val="tx1"/>
              </a:solidFill>
              <a:latin typeface="Arial" panose="020B0604020202020204" pitchFamily="34" charset="0"/>
              <a:cs typeface="Arial" panose="020B0604020202020204" pitchFamily="34" charset="0"/>
            </a:endParaRPr>
          </a:p>
          <a:p>
            <a:endParaRPr lang="en-GB" sz="1000" dirty="0">
              <a:solidFill>
                <a:schemeClr val="tx1"/>
              </a:solidFill>
              <a:latin typeface="Arial" panose="020B0604020202020204" pitchFamily="34" charset="0"/>
              <a:cs typeface="Arial" panose="020B0604020202020204" pitchFamily="34" charset="0"/>
            </a:endParaRPr>
          </a:p>
          <a:p>
            <a:endParaRPr lang="en-GB" sz="1000" dirty="0" smtClean="0">
              <a:solidFill>
                <a:schemeClr val="tx1"/>
              </a:solidFill>
              <a:latin typeface="Arial" panose="020B0604020202020204" pitchFamily="34" charset="0"/>
              <a:cs typeface="Arial" panose="020B0604020202020204" pitchFamily="34" charset="0"/>
            </a:endParaRPr>
          </a:p>
          <a:p>
            <a:endParaRPr lang="en-GB" sz="1000" dirty="0">
              <a:solidFill>
                <a:schemeClr val="tx1"/>
              </a:solidFill>
              <a:latin typeface="Arial" panose="020B0604020202020204" pitchFamily="34" charset="0"/>
              <a:cs typeface="Arial" panose="020B0604020202020204" pitchFamily="34" charset="0"/>
            </a:endParaRPr>
          </a:p>
          <a:p>
            <a:endParaRPr lang="en-GB" sz="1000" dirty="0" smtClean="0">
              <a:solidFill>
                <a:schemeClr val="tx1"/>
              </a:solidFill>
              <a:latin typeface="Arial" panose="020B0604020202020204" pitchFamily="34" charset="0"/>
              <a:cs typeface="Arial" panose="020B0604020202020204" pitchFamily="34" charset="0"/>
            </a:endParaRPr>
          </a:p>
          <a:p>
            <a:endParaRPr lang="en-GB" sz="1000" dirty="0">
              <a:solidFill>
                <a:schemeClr val="tx1"/>
              </a:solidFill>
              <a:latin typeface="Arial" panose="020B0604020202020204" pitchFamily="34" charset="0"/>
              <a:cs typeface="Arial" panose="020B0604020202020204" pitchFamily="34" charset="0"/>
            </a:endParaRPr>
          </a:p>
          <a:p>
            <a:endParaRPr lang="en-GB" sz="1000" dirty="0" smtClean="0">
              <a:solidFill>
                <a:schemeClr val="tx1"/>
              </a:solidFill>
              <a:latin typeface="Arial" panose="020B0604020202020204" pitchFamily="34" charset="0"/>
              <a:cs typeface="Arial" panose="020B0604020202020204" pitchFamily="34" charset="0"/>
            </a:endParaRPr>
          </a:p>
          <a:p>
            <a:endParaRPr lang="en-GB" sz="1000" dirty="0">
              <a:solidFill>
                <a:schemeClr val="tx1"/>
              </a:solidFill>
              <a:latin typeface="Arial" panose="020B0604020202020204" pitchFamily="34" charset="0"/>
              <a:cs typeface="Arial" panose="020B0604020202020204" pitchFamily="34" charset="0"/>
            </a:endParaRPr>
          </a:p>
          <a:p>
            <a:endParaRPr lang="en-GB" sz="1000" dirty="0" smtClean="0">
              <a:solidFill>
                <a:schemeClr val="tx1"/>
              </a:solidFill>
              <a:latin typeface="Arial" panose="020B0604020202020204" pitchFamily="34" charset="0"/>
              <a:cs typeface="Arial" panose="020B0604020202020204" pitchFamily="34" charset="0"/>
            </a:endParaRPr>
          </a:p>
          <a:p>
            <a:endParaRPr lang="en-GB" sz="1000" dirty="0">
              <a:solidFill>
                <a:schemeClr val="tx1"/>
              </a:solidFill>
              <a:latin typeface="Arial" panose="020B0604020202020204" pitchFamily="34" charset="0"/>
              <a:cs typeface="Arial" panose="020B0604020202020204" pitchFamily="34" charset="0"/>
            </a:endParaRPr>
          </a:p>
          <a:p>
            <a:endParaRPr lang="en-GB" sz="1000" dirty="0">
              <a:solidFill>
                <a:schemeClr val="tx1"/>
              </a:solidFill>
              <a:latin typeface="Arial" panose="020B0604020202020204" pitchFamily="34" charset="0"/>
              <a:cs typeface="Arial" panose="020B0604020202020204" pitchFamily="34" charset="0"/>
            </a:endParaRPr>
          </a:p>
          <a:p>
            <a:endParaRPr lang="en-GB" sz="1000" dirty="0">
              <a:solidFill>
                <a:schemeClr val="tx1"/>
              </a:solidFill>
              <a:latin typeface="Arial" panose="020B0604020202020204" pitchFamily="34" charset="0"/>
              <a:cs typeface="Arial" panose="020B0604020202020204" pitchFamily="34" charset="0"/>
            </a:endParaRPr>
          </a:p>
          <a:p>
            <a:r>
              <a:rPr lang="en-GB" sz="1000" dirty="0">
                <a:solidFill>
                  <a:schemeClr val="tx1"/>
                </a:solidFill>
                <a:latin typeface="Arial" panose="020B0604020202020204" pitchFamily="34" charset="0"/>
                <a:cs typeface="Arial" panose="020B0604020202020204" pitchFamily="34" charset="0"/>
              </a:rPr>
              <a:t>(b</a:t>
            </a:r>
            <a:r>
              <a:rPr lang="en-GB" sz="1000" dirty="0" smtClean="0">
                <a:solidFill>
                  <a:schemeClr val="tx1"/>
                </a:solidFill>
                <a:latin typeface="Arial" panose="020B0604020202020204" pitchFamily="34" charset="0"/>
                <a:cs typeface="Arial" panose="020B0604020202020204" pitchFamily="34" charset="0"/>
              </a:rPr>
              <a:t>) Work </a:t>
            </a:r>
            <a:r>
              <a:rPr lang="en-GB" sz="1000" dirty="0">
                <a:solidFill>
                  <a:schemeClr val="tx1"/>
                </a:solidFill>
                <a:latin typeface="Arial" panose="020B0604020202020204" pitchFamily="34" charset="0"/>
                <a:cs typeface="Arial" panose="020B0604020202020204" pitchFamily="34" charset="0"/>
              </a:rPr>
              <a:t>out the probability of the dice landing on 4 both times</a:t>
            </a:r>
            <a:r>
              <a:rPr lang="en-GB" sz="1000" dirty="0" smtClean="0">
                <a:solidFill>
                  <a:schemeClr val="tx1"/>
                </a:solidFill>
                <a:latin typeface="Arial" panose="020B0604020202020204" pitchFamily="34" charset="0"/>
                <a:cs typeface="Arial" panose="020B0604020202020204" pitchFamily="34" charset="0"/>
              </a:rPr>
              <a:t>.</a:t>
            </a:r>
          </a:p>
          <a:p>
            <a:endParaRPr lang="en-GB" sz="1000" dirty="0">
              <a:solidFill>
                <a:schemeClr val="tx1"/>
              </a:solidFill>
              <a:latin typeface="Arial" panose="020B0604020202020204" pitchFamily="34" charset="0"/>
              <a:cs typeface="Arial" panose="020B0604020202020204" pitchFamily="34" charset="0"/>
            </a:endParaRPr>
          </a:p>
          <a:p>
            <a:endParaRPr lang="en-GB" sz="1000" dirty="0" smtClean="0">
              <a:solidFill>
                <a:schemeClr val="tx1"/>
              </a:solidFill>
              <a:latin typeface="Arial" panose="020B0604020202020204" pitchFamily="34" charset="0"/>
              <a:cs typeface="Arial" panose="020B0604020202020204" pitchFamily="34" charset="0"/>
            </a:endParaRPr>
          </a:p>
          <a:p>
            <a:endParaRPr lang="en-GB" sz="1000" dirty="0" smtClean="0">
              <a:solidFill>
                <a:schemeClr val="tx1"/>
              </a:solidFill>
              <a:latin typeface="Arial" panose="020B0604020202020204" pitchFamily="34" charset="0"/>
              <a:cs typeface="Arial" panose="020B0604020202020204" pitchFamily="34" charset="0"/>
            </a:endParaRPr>
          </a:p>
          <a:p>
            <a:r>
              <a:rPr lang="en-GB" sz="1000" dirty="0" smtClean="0">
                <a:solidFill>
                  <a:schemeClr val="tx1"/>
                </a:solidFill>
                <a:latin typeface="Arial" panose="020B0604020202020204" pitchFamily="34" charset="0"/>
                <a:cs typeface="Arial" panose="020B0604020202020204" pitchFamily="34" charset="0"/>
              </a:rPr>
              <a:t>2</a:t>
            </a:r>
            <a:r>
              <a:rPr lang="en-GB" sz="1000" dirty="0">
                <a:solidFill>
                  <a:schemeClr val="tx1"/>
                </a:solidFill>
                <a:latin typeface="Arial" panose="020B0604020202020204" pitchFamily="34" charset="0"/>
                <a:cs typeface="Arial" panose="020B0604020202020204" pitchFamily="34" charset="0"/>
              </a:rPr>
              <a:t>) A team has 7 boys and 3 girls</a:t>
            </a:r>
            <a:r>
              <a:rPr lang="en-GB" sz="1000" dirty="0" smtClean="0">
                <a:solidFill>
                  <a:schemeClr val="tx1"/>
                </a:solidFill>
                <a:latin typeface="Arial" panose="020B0604020202020204" pitchFamily="34" charset="0"/>
                <a:cs typeface="Arial" panose="020B0604020202020204" pitchFamily="34" charset="0"/>
              </a:rPr>
              <a:t>. Stevie </a:t>
            </a:r>
            <a:r>
              <a:rPr lang="en-GB" sz="1000" dirty="0">
                <a:solidFill>
                  <a:schemeClr val="tx1"/>
                </a:solidFill>
                <a:latin typeface="Arial" panose="020B0604020202020204" pitchFamily="34" charset="0"/>
                <a:cs typeface="Arial" panose="020B0604020202020204" pitchFamily="34" charset="0"/>
              </a:rPr>
              <a:t>chooses two of the team at random.</a:t>
            </a:r>
          </a:p>
          <a:p>
            <a:r>
              <a:rPr lang="en-GB" sz="1000" dirty="0">
                <a:solidFill>
                  <a:schemeClr val="tx1"/>
                </a:solidFill>
                <a:latin typeface="Arial" panose="020B0604020202020204" pitchFamily="34" charset="0"/>
                <a:cs typeface="Arial" panose="020B0604020202020204" pitchFamily="34" charset="0"/>
              </a:rPr>
              <a:t>(a) </a:t>
            </a:r>
            <a:r>
              <a:rPr lang="en-GB" sz="1000" dirty="0" smtClean="0">
                <a:solidFill>
                  <a:schemeClr val="tx1"/>
                </a:solidFill>
                <a:latin typeface="Arial" panose="020B0604020202020204" pitchFamily="34" charset="0"/>
                <a:cs typeface="Arial" panose="020B0604020202020204" pitchFamily="34" charset="0"/>
              </a:rPr>
              <a:t>Complete </a:t>
            </a:r>
            <a:r>
              <a:rPr lang="en-GB" sz="1000" dirty="0">
                <a:solidFill>
                  <a:schemeClr val="tx1"/>
                </a:solidFill>
                <a:latin typeface="Arial" panose="020B0604020202020204" pitchFamily="34" charset="0"/>
                <a:cs typeface="Arial" panose="020B0604020202020204" pitchFamily="34" charset="0"/>
              </a:rPr>
              <a:t>the probability tree diagram.</a:t>
            </a:r>
          </a:p>
          <a:p>
            <a:r>
              <a:rPr lang="en-GB" sz="1000" dirty="0">
                <a:solidFill>
                  <a:schemeClr val="tx1"/>
                </a:solidFill>
                <a:latin typeface="Arial" panose="020B0604020202020204" pitchFamily="34" charset="0"/>
                <a:cs typeface="Arial" panose="020B0604020202020204" pitchFamily="34" charset="0"/>
              </a:rPr>
              <a:t> </a:t>
            </a:r>
            <a:endParaRPr lang="en-GB" sz="1000" dirty="0" smtClean="0">
              <a:solidFill>
                <a:schemeClr val="tx1"/>
              </a:solidFill>
              <a:latin typeface="Arial" panose="020B0604020202020204" pitchFamily="34" charset="0"/>
              <a:cs typeface="Arial" panose="020B0604020202020204" pitchFamily="34" charset="0"/>
            </a:endParaRPr>
          </a:p>
          <a:p>
            <a:endParaRPr lang="en-GB" sz="1000" dirty="0">
              <a:solidFill>
                <a:schemeClr val="tx1"/>
              </a:solidFill>
              <a:latin typeface="Arial" panose="020B0604020202020204" pitchFamily="34" charset="0"/>
              <a:cs typeface="Arial" panose="020B0604020202020204" pitchFamily="34" charset="0"/>
            </a:endParaRPr>
          </a:p>
          <a:p>
            <a:endParaRPr lang="en-GB" sz="1000" dirty="0" smtClean="0">
              <a:solidFill>
                <a:schemeClr val="tx1"/>
              </a:solidFill>
              <a:latin typeface="Arial" panose="020B0604020202020204" pitchFamily="34" charset="0"/>
              <a:cs typeface="Arial" panose="020B0604020202020204" pitchFamily="34" charset="0"/>
            </a:endParaRPr>
          </a:p>
          <a:p>
            <a:endParaRPr lang="en-GB" sz="1000" dirty="0" smtClean="0">
              <a:solidFill>
                <a:schemeClr val="tx1"/>
              </a:solidFill>
              <a:latin typeface="Arial" panose="020B0604020202020204" pitchFamily="34" charset="0"/>
              <a:cs typeface="Arial" panose="020B0604020202020204" pitchFamily="34" charset="0"/>
            </a:endParaRPr>
          </a:p>
          <a:p>
            <a:endParaRPr lang="en-GB" sz="1000" dirty="0">
              <a:solidFill>
                <a:schemeClr val="tx1"/>
              </a:solidFill>
              <a:latin typeface="Arial" panose="020B0604020202020204" pitchFamily="34" charset="0"/>
              <a:cs typeface="Arial" panose="020B0604020202020204" pitchFamily="34" charset="0"/>
            </a:endParaRPr>
          </a:p>
          <a:p>
            <a:endParaRPr lang="en-GB" sz="1000" dirty="0" smtClean="0">
              <a:solidFill>
                <a:schemeClr val="tx1"/>
              </a:solidFill>
              <a:latin typeface="Arial" panose="020B0604020202020204" pitchFamily="34" charset="0"/>
              <a:cs typeface="Arial" panose="020B0604020202020204" pitchFamily="34" charset="0"/>
            </a:endParaRPr>
          </a:p>
          <a:p>
            <a:endParaRPr lang="en-GB" sz="1000" dirty="0">
              <a:solidFill>
                <a:schemeClr val="tx1"/>
              </a:solidFill>
              <a:latin typeface="Arial" panose="020B0604020202020204" pitchFamily="34" charset="0"/>
              <a:cs typeface="Arial" panose="020B0604020202020204" pitchFamily="34" charset="0"/>
            </a:endParaRPr>
          </a:p>
          <a:p>
            <a:endParaRPr lang="en-GB" sz="1000" dirty="0" smtClean="0">
              <a:solidFill>
                <a:schemeClr val="tx1"/>
              </a:solidFill>
              <a:latin typeface="Arial" panose="020B0604020202020204" pitchFamily="34" charset="0"/>
              <a:cs typeface="Arial" panose="020B0604020202020204" pitchFamily="34" charset="0"/>
            </a:endParaRPr>
          </a:p>
          <a:p>
            <a:endParaRPr lang="en-GB" sz="1000" dirty="0">
              <a:solidFill>
                <a:schemeClr val="tx1"/>
              </a:solidFill>
              <a:latin typeface="Arial" panose="020B0604020202020204" pitchFamily="34" charset="0"/>
              <a:cs typeface="Arial" panose="020B0604020202020204" pitchFamily="34" charset="0"/>
            </a:endParaRPr>
          </a:p>
          <a:p>
            <a:endParaRPr lang="en-GB" sz="1000" dirty="0">
              <a:solidFill>
                <a:schemeClr val="tx1"/>
              </a:solidFill>
              <a:latin typeface="Arial" panose="020B0604020202020204" pitchFamily="34" charset="0"/>
              <a:cs typeface="Arial" panose="020B0604020202020204" pitchFamily="34" charset="0"/>
            </a:endParaRPr>
          </a:p>
          <a:p>
            <a:endParaRPr lang="en-GB" sz="1000" dirty="0">
              <a:solidFill>
                <a:schemeClr val="tx1"/>
              </a:solidFill>
              <a:latin typeface="Arial" panose="020B0604020202020204" pitchFamily="34" charset="0"/>
              <a:cs typeface="Arial" panose="020B0604020202020204" pitchFamily="34" charset="0"/>
            </a:endParaRPr>
          </a:p>
          <a:p>
            <a:endParaRPr lang="en-GB" sz="1000" dirty="0" smtClean="0">
              <a:solidFill>
                <a:schemeClr val="tx1"/>
              </a:solidFill>
              <a:latin typeface="Arial" panose="020B0604020202020204" pitchFamily="34" charset="0"/>
              <a:cs typeface="Arial" panose="020B0604020202020204" pitchFamily="34" charset="0"/>
            </a:endParaRPr>
          </a:p>
          <a:p>
            <a:endParaRPr lang="en-GB" sz="1000" dirty="0">
              <a:solidFill>
                <a:schemeClr val="tx1"/>
              </a:solidFill>
              <a:latin typeface="Arial" panose="020B0604020202020204" pitchFamily="34" charset="0"/>
              <a:cs typeface="Arial" panose="020B0604020202020204" pitchFamily="34" charset="0"/>
            </a:endParaRPr>
          </a:p>
          <a:p>
            <a:endParaRPr lang="en-GB" sz="1000" dirty="0" smtClean="0">
              <a:solidFill>
                <a:schemeClr val="tx1"/>
              </a:solidFill>
              <a:latin typeface="Arial" panose="020B0604020202020204" pitchFamily="34" charset="0"/>
              <a:cs typeface="Arial" panose="020B0604020202020204" pitchFamily="34" charset="0"/>
            </a:endParaRPr>
          </a:p>
          <a:p>
            <a:endParaRPr lang="en-GB" sz="1000" dirty="0">
              <a:solidFill>
                <a:schemeClr val="tx1"/>
              </a:solidFill>
              <a:latin typeface="Arial" panose="020B0604020202020204" pitchFamily="34" charset="0"/>
              <a:cs typeface="Arial" panose="020B0604020202020204" pitchFamily="34" charset="0"/>
            </a:endParaRPr>
          </a:p>
          <a:p>
            <a:r>
              <a:rPr lang="en-GB" sz="1000" dirty="0">
                <a:solidFill>
                  <a:schemeClr val="tx1"/>
                </a:solidFill>
                <a:latin typeface="Arial" panose="020B0604020202020204" pitchFamily="34" charset="0"/>
                <a:cs typeface="Arial" panose="020B0604020202020204" pitchFamily="34" charset="0"/>
              </a:rPr>
              <a:t>(b</a:t>
            </a:r>
            <a:r>
              <a:rPr lang="en-GB" sz="1000" dirty="0" smtClean="0">
                <a:solidFill>
                  <a:schemeClr val="tx1"/>
                </a:solidFill>
                <a:latin typeface="Arial" panose="020B0604020202020204" pitchFamily="34" charset="0"/>
                <a:cs typeface="Arial" panose="020B0604020202020204" pitchFamily="34" charset="0"/>
              </a:rPr>
              <a:t>) Work </a:t>
            </a:r>
            <a:r>
              <a:rPr lang="en-GB" sz="1000" dirty="0">
                <a:solidFill>
                  <a:schemeClr val="tx1"/>
                </a:solidFill>
                <a:latin typeface="Arial" panose="020B0604020202020204" pitchFamily="34" charset="0"/>
                <a:cs typeface="Arial" panose="020B0604020202020204" pitchFamily="34" charset="0"/>
              </a:rPr>
              <a:t>out the probability that he chooses one boy and one girl.</a:t>
            </a:r>
          </a:p>
          <a:p>
            <a:endParaRPr lang="en-GB" sz="1000" dirty="0">
              <a:solidFill>
                <a:schemeClr val="tx1"/>
              </a:solidFill>
              <a:latin typeface="Arial" panose="020B0604020202020204" pitchFamily="34" charset="0"/>
              <a:cs typeface="Arial" panose="020B0604020202020204" pitchFamily="34" charset="0"/>
            </a:endParaRPr>
          </a:p>
        </p:txBody>
      </p:sp>
      <p:sp>
        <p:nvSpPr>
          <p:cNvPr id="23" name="Rectangle 22"/>
          <p:cNvSpPr/>
          <p:nvPr/>
        </p:nvSpPr>
        <p:spPr>
          <a:xfrm>
            <a:off x="0" y="524435"/>
            <a:ext cx="3217277" cy="6333564"/>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1000" b="1" dirty="0" smtClean="0">
                <a:solidFill>
                  <a:schemeClr val="tx1"/>
                </a:solidFill>
                <a:latin typeface="Arial" panose="020B0604020202020204" pitchFamily="34" charset="0"/>
                <a:ea typeface="Calibri" panose="020F0502020204030204" pitchFamily="34" charset="0"/>
                <a:cs typeface="Arial" panose="020B0604020202020204" pitchFamily="34" charset="0"/>
              </a:rPr>
              <a:t>Probability Essentials</a:t>
            </a:r>
            <a:endParaRPr lang="en-GB" sz="1000" b="1" dirty="0" smtClean="0">
              <a:solidFill>
                <a:schemeClr val="tx1"/>
              </a:solidFill>
              <a:latin typeface="Arial" panose="020B0604020202020204" pitchFamily="34" charset="0"/>
              <a:ea typeface="Calibri" panose="020F0502020204030204" pitchFamily="34" charset="0"/>
              <a:cs typeface="Arial" panose="020B0604020202020204" pitchFamily="34" charset="0"/>
            </a:endParaRPr>
          </a:p>
          <a:p>
            <a:r>
              <a:rPr lang="en-GB" sz="1000" dirty="0" smtClean="0">
                <a:solidFill>
                  <a:schemeClr val="tx1"/>
                </a:solidFill>
                <a:latin typeface="Arial" panose="020B0604020202020204" pitchFamily="34" charset="0"/>
                <a:cs typeface="Arial" panose="020B0604020202020204" pitchFamily="34" charset="0"/>
              </a:rPr>
              <a:t>1) An </a:t>
            </a:r>
            <a:r>
              <a:rPr lang="en-GB" sz="1000" dirty="0">
                <a:solidFill>
                  <a:schemeClr val="tx1"/>
                </a:solidFill>
                <a:latin typeface="Arial" panose="020B0604020202020204" pitchFamily="34" charset="0"/>
                <a:cs typeface="Arial" panose="020B0604020202020204" pitchFamily="34" charset="0"/>
              </a:rPr>
              <a:t>electronic game can show red or blue or green or yellow. The table shows the probabilities that the colour shown will be red or will be green or will be yellow. Arthur plays the game.</a:t>
            </a:r>
          </a:p>
          <a:p>
            <a:r>
              <a:rPr lang="en-GB" sz="1000" dirty="0">
                <a:solidFill>
                  <a:schemeClr val="tx1"/>
                </a:solidFill>
                <a:latin typeface="Arial" panose="020B0604020202020204" pitchFamily="34" charset="0"/>
                <a:cs typeface="Arial" panose="020B0604020202020204" pitchFamily="34" charset="0"/>
              </a:rPr>
              <a:t>(a) Work out the probability that the colour shown will be blue.</a:t>
            </a:r>
          </a:p>
          <a:p>
            <a:endParaRPr lang="en-GB" sz="1000" dirty="0" smtClean="0">
              <a:solidFill>
                <a:schemeClr val="tx1"/>
              </a:solidFill>
              <a:latin typeface="Arial" panose="020B0604020202020204" pitchFamily="34" charset="0"/>
              <a:cs typeface="Arial" panose="020B0604020202020204" pitchFamily="34" charset="0"/>
            </a:endParaRPr>
          </a:p>
          <a:p>
            <a:endParaRPr lang="en-GB" sz="1000" dirty="0" smtClean="0">
              <a:solidFill>
                <a:schemeClr val="tx1"/>
              </a:solidFill>
              <a:latin typeface="Arial" panose="020B0604020202020204" pitchFamily="34" charset="0"/>
              <a:cs typeface="Arial" panose="020B0604020202020204" pitchFamily="34" charset="0"/>
            </a:endParaRPr>
          </a:p>
          <a:p>
            <a:endParaRPr lang="en-GB" sz="1000" dirty="0">
              <a:solidFill>
                <a:schemeClr val="tx1"/>
              </a:solidFill>
              <a:latin typeface="Arial" panose="020B0604020202020204" pitchFamily="34" charset="0"/>
              <a:cs typeface="Arial" panose="020B0604020202020204" pitchFamily="34" charset="0"/>
            </a:endParaRPr>
          </a:p>
          <a:p>
            <a:endParaRPr lang="en-GB" sz="1000" dirty="0">
              <a:solidFill>
                <a:schemeClr val="tx1"/>
              </a:solidFill>
              <a:latin typeface="Arial" panose="020B0604020202020204" pitchFamily="34" charset="0"/>
              <a:cs typeface="Arial" panose="020B0604020202020204" pitchFamily="34" charset="0"/>
            </a:endParaRPr>
          </a:p>
          <a:p>
            <a:r>
              <a:rPr lang="en-GB" sz="1000" dirty="0">
                <a:solidFill>
                  <a:schemeClr val="tx1"/>
                </a:solidFill>
                <a:latin typeface="Arial" panose="020B0604020202020204" pitchFamily="34" charset="0"/>
                <a:cs typeface="Arial" panose="020B0604020202020204" pitchFamily="34" charset="0"/>
              </a:rPr>
              <a:t>Janice is going to play the game 50 times.</a:t>
            </a:r>
          </a:p>
          <a:p>
            <a:r>
              <a:rPr lang="en-GB" sz="1000" dirty="0">
                <a:solidFill>
                  <a:schemeClr val="tx1"/>
                </a:solidFill>
                <a:latin typeface="Arial" panose="020B0604020202020204" pitchFamily="34" charset="0"/>
                <a:cs typeface="Arial" panose="020B0604020202020204" pitchFamily="34" charset="0"/>
              </a:rPr>
              <a:t>(b) Work out an estimate for the number of times the colour shown will be yellow.</a:t>
            </a:r>
          </a:p>
          <a:p>
            <a:endParaRPr lang="en-GB" sz="1000" dirty="0">
              <a:solidFill>
                <a:schemeClr val="tx1"/>
              </a:solidFill>
              <a:latin typeface="Arial" panose="020B0604020202020204" pitchFamily="34" charset="0"/>
              <a:cs typeface="Arial" panose="020B0604020202020204" pitchFamily="34" charset="0"/>
            </a:endParaRPr>
          </a:p>
          <a:p>
            <a:r>
              <a:rPr lang="en-GB" sz="1000" dirty="0" smtClean="0">
                <a:solidFill>
                  <a:schemeClr val="tx1"/>
                </a:solidFill>
                <a:latin typeface="Arial" panose="020B0604020202020204" pitchFamily="34" charset="0"/>
                <a:cs typeface="Arial" panose="020B0604020202020204" pitchFamily="34" charset="0"/>
              </a:rPr>
              <a:t>2) </a:t>
            </a:r>
            <a:r>
              <a:rPr lang="en-GB" sz="1000" dirty="0">
                <a:solidFill>
                  <a:schemeClr val="tx1"/>
                </a:solidFill>
                <a:latin typeface="Arial" panose="020B0604020202020204" pitchFamily="34" charset="0"/>
                <a:cs typeface="Arial" panose="020B0604020202020204" pitchFamily="34" charset="0"/>
              </a:rPr>
              <a:t>Josh plays a game with two sets of cards.</a:t>
            </a:r>
          </a:p>
          <a:p>
            <a:endParaRPr lang="en-GB" sz="1000" dirty="0" smtClean="0">
              <a:solidFill>
                <a:schemeClr val="tx1"/>
              </a:solidFill>
              <a:latin typeface="Arial" panose="020B0604020202020204" pitchFamily="34" charset="0"/>
              <a:cs typeface="Arial" panose="020B0604020202020204" pitchFamily="34" charset="0"/>
            </a:endParaRPr>
          </a:p>
          <a:p>
            <a:r>
              <a:rPr lang="en-GB" sz="1000" dirty="0" smtClean="0">
                <a:solidFill>
                  <a:schemeClr val="tx1"/>
                </a:solidFill>
                <a:latin typeface="Arial" panose="020B0604020202020204" pitchFamily="34" charset="0"/>
                <a:cs typeface="Arial" panose="020B0604020202020204" pitchFamily="34" charset="0"/>
              </a:rPr>
              <a:t>Set A</a:t>
            </a:r>
            <a:endParaRPr lang="en-GB" sz="1000" dirty="0">
              <a:solidFill>
                <a:schemeClr val="tx1"/>
              </a:solidFill>
              <a:latin typeface="Arial" panose="020B0604020202020204" pitchFamily="34" charset="0"/>
              <a:cs typeface="Arial" panose="020B0604020202020204" pitchFamily="34" charset="0"/>
            </a:endParaRPr>
          </a:p>
          <a:p>
            <a:endParaRPr lang="en-GB" sz="1000" dirty="0" smtClean="0">
              <a:solidFill>
                <a:schemeClr val="tx1"/>
              </a:solidFill>
              <a:latin typeface="Arial" panose="020B0604020202020204" pitchFamily="34" charset="0"/>
              <a:cs typeface="Arial" panose="020B0604020202020204" pitchFamily="34" charset="0"/>
            </a:endParaRPr>
          </a:p>
          <a:p>
            <a:r>
              <a:rPr lang="en-GB" sz="1000" dirty="0" smtClean="0">
                <a:solidFill>
                  <a:schemeClr val="tx1"/>
                </a:solidFill>
                <a:latin typeface="Arial" panose="020B0604020202020204" pitchFamily="34" charset="0"/>
                <a:cs typeface="Arial" panose="020B0604020202020204" pitchFamily="34" charset="0"/>
              </a:rPr>
              <a:t>Set B</a:t>
            </a:r>
            <a:endParaRPr lang="en-GB" sz="1000" dirty="0">
              <a:solidFill>
                <a:schemeClr val="tx1"/>
              </a:solidFill>
              <a:latin typeface="Arial" panose="020B0604020202020204" pitchFamily="34" charset="0"/>
              <a:cs typeface="Arial" panose="020B0604020202020204" pitchFamily="34" charset="0"/>
            </a:endParaRPr>
          </a:p>
          <a:p>
            <a:endParaRPr lang="en-GB" sz="1000" dirty="0">
              <a:solidFill>
                <a:schemeClr val="tx1"/>
              </a:solidFill>
              <a:latin typeface="Arial" panose="020B0604020202020204" pitchFamily="34" charset="0"/>
              <a:cs typeface="Arial" panose="020B0604020202020204" pitchFamily="34" charset="0"/>
            </a:endParaRPr>
          </a:p>
          <a:p>
            <a:r>
              <a:rPr lang="en-GB" sz="1000" dirty="0">
                <a:solidFill>
                  <a:schemeClr val="tx1"/>
                </a:solidFill>
                <a:latin typeface="Arial" panose="020B0604020202020204" pitchFamily="34" charset="0"/>
                <a:cs typeface="Arial" panose="020B0604020202020204" pitchFamily="34" charset="0"/>
              </a:rPr>
              <a:t>Josh takes at random one card from each set. He adds the numbers on the two cards to get the total score.</a:t>
            </a:r>
          </a:p>
          <a:p>
            <a:r>
              <a:rPr lang="en-GB" sz="1000" dirty="0">
                <a:solidFill>
                  <a:schemeClr val="tx1"/>
                </a:solidFill>
                <a:latin typeface="Arial" panose="020B0604020202020204" pitchFamily="34" charset="0"/>
                <a:cs typeface="Arial" panose="020B0604020202020204" pitchFamily="34" charset="0"/>
              </a:rPr>
              <a:t>(a) Complete the table to show all the possible total scores.</a:t>
            </a:r>
          </a:p>
          <a:p>
            <a:endParaRPr lang="en-GB" sz="1000" dirty="0" smtClean="0">
              <a:solidFill>
                <a:schemeClr val="tx1"/>
              </a:solidFill>
              <a:latin typeface="Arial" panose="020B0604020202020204" pitchFamily="34" charset="0"/>
              <a:cs typeface="Arial" panose="020B0604020202020204" pitchFamily="34" charset="0"/>
            </a:endParaRPr>
          </a:p>
          <a:p>
            <a:endParaRPr lang="en-GB" sz="1000" dirty="0">
              <a:solidFill>
                <a:schemeClr val="tx1"/>
              </a:solidFill>
              <a:latin typeface="Arial" panose="020B0604020202020204" pitchFamily="34" charset="0"/>
              <a:cs typeface="Arial" panose="020B0604020202020204" pitchFamily="34" charset="0"/>
            </a:endParaRPr>
          </a:p>
          <a:p>
            <a:endParaRPr lang="en-GB" sz="1000" dirty="0" smtClean="0">
              <a:solidFill>
                <a:schemeClr val="tx1"/>
              </a:solidFill>
              <a:latin typeface="Arial" panose="020B0604020202020204" pitchFamily="34" charset="0"/>
              <a:cs typeface="Arial" panose="020B0604020202020204" pitchFamily="34" charset="0"/>
            </a:endParaRPr>
          </a:p>
          <a:p>
            <a:endParaRPr lang="en-GB" sz="1000" dirty="0">
              <a:solidFill>
                <a:schemeClr val="tx1"/>
              </a:solidFill>
              <a:latin typeface="Arial" panose="020B0604020202020204" pitchFamily="34" charset="0"/>
              <a:cs typeface="Arial" panose="020B0604020202020204" pitchFamily="34" charset="0"/>
            </a:endParaRPr>
          </a:p>
          <a:p>
            <a:endParaRPr lang="en-GB" sz="1000" dirty="0" smtClean="0">
              <a:solidFill>
                <a:schemeClr val="tx1"/>
              </a:solidFill>
              <a:latin typeface="Arial" panose="020B0604020202020204" pitchFamily="34" charset="0"/>
              <a:cs typeface="Arial" panose="020B0604020202020204" pitchFamily="34" charset="0"/>
            </a:endParaRPr>
          </a:p>
          <a:p>
            <a:endParaRPr lang="en-GB" sz="1000" dirty="0">
              <a:solidFill>
                <a:schemeClr val="tx1"/>
              </a:solidFill>
              <a:latin typeface="Arial" panose="020B0604020202020204" pitchFamily="34" charset="0"/>
              <a:cs typeface="Arial" panose="020B0604020202020204" pitchFamily="34" charset="0"/>
            </a:endParaRPr>
          </a:p>
          <a:p>
            <a:endParaRPr lang="en-GB" sz="1000" dirty="0" smtClean="0">
              <a:solidFill>
                <a:schemeClr val="tx1"/>
              </a:solidFill>
              <a:latin typeface="Arial" panose="020B0604020202020204" pitchFamily="34" charset="0"/>
              <a:cs typeface="Arial" panose="020B0604020202020204" pitchFamily="34" charset="0"/>
            </a:endParaRPr>
          </a:p>
          <a:p>
            <a:endParaRPr lang="en-GB" sz="1000" dirty="0">
              <a:solidFill>
                <a:schemeClr val="tx1"/>
              </a:solidFill>
              <a:latin typeface="Arial" panose="020B0604020202020204" pitchFamily="34" charset="0"/>
              <a:cs typeface="Arial" panose="020B0604020202020204" pitchFamily="34" charset="0"/>
            </a:endParaRPr>
          </a:p>
          <a:p>
            <a:endParaRPr lang="en-GB" sz="1000" dirty="0" smtClean="0">
              <a:solidFill>
                <a:schemeClr val="tx1"/>
              </a:solidFill>
              <a:latin typeface="Arial" panose="020B0604020202020204" pitchFamily="34" charset="0"/>
              <a:cs typeface="Arial" panose="020B0604020202020204" pitchFamily="34" charset="0"/>
            </a:endParaRPr>
          </a:p>
          <a:p>
            <a:endParaRPr lang="en-GB" sz="1000" dirty="0">
              <a:solidFill>
                <a:schemeClr val="tx1"/>
              </a:solidFill>
              <a:latin typeface="Arial" panose="020B0604020202020204" pitchFamily="34" charset="0"/>
              <a:cs typeface="Arial" panose="020B0604020202020204" pitchFamily="34" charset="0"/>
            </a:endParaRPr>
          </a:p>
          <a:p>
            <a:endParaRPr lang="en-GB" sz="1000" dirty="0" smtClean="0">
              <a:solidFill>
                <a:schemeClr val="tx1"/>
              </a:solidFill>
              <a:latin typeface="Arial" panose="020B0604020202020204" pitchFamily="34" charset="0"/>
              <a:cs typeface="Arial" panose="020B0604020202020204" pitchFamily="34" charset="0"/>
            </a:endParaRPr>
          </a:p>
          <a:p>
            <a:endParaRPr lang="en-GB" sz="1000" dirty="0">
              <a:solidFill>
                <a:schemeClr val="tx1"/>
              </a:solidFill>
              <a:latin typeface="Arial" panose="020B0604020202020204" pitchFamily="34" charset="0"/>
              <a:cs typeface="Arial" panose="020B0604020202020204" pitchFamily="34" charset="0"/>
            </a:endParaRPr>
          </a:p>
          <a:p>
            <a:r>
              <a:rPr lang="en-GB" sz="1000" dirty="0">
                <a:solidFill>
                  <a:schemeClr val="tx1"/>
                </a:solidFill>
                <a:latin typeface="Arial" panose="020B0604020202020204" pitchFamily="34" charset="0"/>
                <a:cs typeface="Arial" panose="020B0604020202020204" pitchFamily="34" charset="0"/>
              </a:rPr>
              <a:t>(b) What is the probability that Josh's total score will be greater than 12?</a:t>
            </a:r>
          </a:p>
          <a:p>
            <a:endParaRPr lang="en-GB" sz="1000" dirty="0" smtClean="0">
              <a:solidFill>
                <a:schemeClr val="tx1"/>
              </a:solidFill>
              <a:latin typeface="Arial" panose="020B0604020202020204" pitchFamily="34" charset="0"/>
              <a:cs typeface="Arial" panose="020B0604020202020204" pitchFamily="34" charset="0"/>
            </a:endParaRPr>
          </a:p>
        </p:txBody>
      </p:sp>
      <p:sp>
        <p:nvSpPr>
          <p:cNvPr id="24" name="Rectangle 23"/>
          <p:cNvSpPr/>
          <p:nvPr/>
        </p:nvSpPr>
        <p:spPr>
          <a:xfrm>
            <a:off x="3341914" y="3439236"/>
            <a:ext cx="3222172" cy="3418764"/>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1000" b="1" dirty="0" smtClean="0">
                <a:solidFill>
                  <a:schemeClr val="tx1"/>
                </a:solidFill>
                <a:latin typeface="Arial" panose="020B0604020202020204" pitchFamily="34" charset="0"/>
                <a:ea typeface="Calibri" panose="020F0502020204030204" pitchFamily="34" charset="0"/>
                <a:cs typeface="Arial" panose="020B0604020202020204" pitchFamily="34" charset="0"/>
              </a:rPr>
              <a:t>Set Theory</a:t>
            </a:r>
            <a:endParaRPr lang="en-GB" sz="1000" b="1" dirty="0" smtClean="0">
              <a:solidFill>
                <a:schemeClr val="tx1"/>
              </a:solidFill>
              <a:latin typeface="Arial" panose="020B0604020202020204" pitchFamily="34" charset="0"/>
              <a:ea typeface="Calibri" panose="020F0502020204030204" pitchFamily="34" charset="0"/>
              <a:cs typeface="Arial" panose="020B0604020202020204" pitchFamily="34" charset="0"/>
            </a:endParaRPr>
          </a:p>
          <a:p>
            <a:r>
              <a:rPr lang="en-GB" sz="1000" dirty="0" smtClean="0">
                <a:solidFill>
                  <a:schemeClr val="tx1"/>
                </a:solidFill>
                <a:latin typeface="Arial" panose="020B0604020202020204" pitchFamily="34" charset="0"/>
                <a:ea typeface="Calibri" panose="020F0502020204030204" pitchFamily="34" charset="0"/>
                <a:cs typeface="Arial" panose="020B0604020202020204" pitchFamily="34" charset="0"/>
              </a:rPr>
              <a:t>ξ </a:t>
            </a:r>
            <a:r>
              <a:rPr lang="en-GB" sz="1000" dirty="0">
                <a:solidFill>
                  <a:schemeClr val="tx1"/>
                </a:solidFill>
                <a:latin typeface="Arial" panose="020B0604020202020204" pitchFamily="34" charset="0"/>
                <a:ea typeface="Calibri" panose="020F0502020204030204" pitchFamily="34" charset="0"/>
                <a:cs typeface="Arial" panose="020B0604020202020204" pitchFamily="34" charset="0"/>
              </a:rPr>
              <a:t>= {1, 2, 3, 4, 5, 6, 7, 8, 9, 10, 11, 12}</a:t>
            </a:r>
          </a:p>
          <a:p>
            <a:r>
              <a:rPr lang="en-GB" sz="1000" dirty="0">
                <a:solidFill>
                  <a:schemeClr val="tx1"/>
                </a:solidFill>
                <a:latin typeface="Arial" panose="020B0604020202020204" pitchFamily="34" charset="0"/>
                <a:ea typeface="Calibri" panose="020F0502020204030204" pitchFamily="34" charset="0"/>
                <a:cs typeface="Arial" panose="020B0604020202020204" pitchFamily="34" charset="0"/>
              </a:rPr>
              <a:t>S = square </a:t>
            </a:r>
            <a:r>
              <a:rPr lang="en-GB" sz="1000" dirty="0" smtClean="0">
                <a:solidFill>
                  <a:schemeClr val="tx1"/>
                </a:solidFill>
                <a:latin typeface="Arial" panose="020B0604020202020204" pitchFamily="34" charset="0"/>
                <a:ea typeface="Calibri" panose="020F0502020204030204" pitchFamily="34" charset="0"/>
                <a:cs typeface="Arial" panose="020B0604020202020204" pitchFamily="34" charset="0"/>
              </a:rPr>
              <a:t>numbers, E </a:t>
            </a:r>
            <a:r>
              <a:rPr lang="en-GB" sz="1000" dirty="0">
                <a:solidFill>
                  <a:schemeClr val="tx1"/>
                </a:solidFill>
                <a:latin typeface="Arial" panose="020B0604020202020204" pitchFamily="34" charset="0"/>
                <a:ea typeface="Calibri" panose="020F0502020204030204" pitchFamily="34" charset="0"/>
                <a:cs typeface="Arial" panose="020B0604020202020204" pitchFamily="34" charset="0"/>
              </a:rPr>
              <a:t>= even numbers</a:t>
            </a:r>
          </a:p>
          <a:p>
            <a:r>
              <a:rPr lang="en-GB" sz="1000" dirty="0" smtClean="0">
                <a:solidFill>
                  <a:schemeClr val="tx1"/>
                </a:solidFill>
                <a:latin typeface="Arial" panose="020B0604020202020204" pitchFamily="34" charset="0"/>
                <a:ea typeface="Calibri" panose="020F0502020204030204" pitchFamily="34" charset="0"/>
                <a:cs typeface="Arial" panose="020B0604020202020204" pitchFamily="34" charset="0"/>
              </a:rPr>
              <a:t>(</a:t>
            </a:r>
            <a:r>
              <a:rPr lang="en-GB" sz="1000" dirty="0">
                <a:solidFill>
                  <a:schemeClr val="tx1"/>
                </a:solidFill>
                <a:latin typeface="Arial" panose="020B0604020202020204" pitchFamily="34" charset="0"/>
                <a:ea typeface="Calibri" panose="020F0502020204030204" pitchFamily="34" charset="0"/>
                <a:cs typeface="Arial" panose="020B0604020202020204" pitchFamily="34" charset="0"/>
              </a:rPr>
              <a:t>a</a:t>
            </a:r>
            <a:r>
              <a:rPr lang="en-GB" sz="1000" dirty="0" smtClean="0">
                <a:solidFill>
                  <a:schemeClr val="tx1"/>
                </a:solidFill>
                <a:latin typeface="Arial" panose="020B0604020202020204" pitchFamily="34" charset="0"/>
                <a:ea typeface="Calibri" panose="020F0502020204030204" pitchFamily="34" charset="0"/>
                <a:cs typeface="Arial" panose="020B0604020202020204" pitchFamily="34" charset="0"/>
              </a:rPr>
              <a:t>) Complete </a:t>
            </a:r>
            <a:r>
              <a:rPr lang="en-GB" sz="1000" dirty="0">
                <a:solidFill>
                  <a:schemeClr val="tx1"/>
                </a:solidFill>
                <a:latin typeface="Arial" panose="020B0604020202020204" pitchFamily="34" charset="0"/>
                <a:ea typeface="Calibri" panose="020F0502020204030204" pitchFamily="34" charset="0"/>
                <a:cs typeface="Arial" panose="020B0604020202020204" pitchFamily="34" charset="0"/>
              </a:rPr>
              <a:t>the Venn diagram.</a:t>
            </a:r>
          </a:p>
          <a:p>
            <a:endParaRPr lang="en-GB" sz="1000" dirty="0" smtClean="0">
              <a:solidFill>
                <a:schemeClr val="tx1"/>
              </a:solidFill>
              <a:latin typeface="Arial" panose="020B0604020202020204" pitchFamily="34" charset="0"/>
              <a:ea typeface="Calibri" panose="020F0502020204030204" pitchFamily="34" charset="0"/>
              <a:cs typeface="Arial" panose="020B0604020202020204" pitchFamily="34" charset="0"/>
            </a:endParaRPr>
          </a:p>
          <a:p>
            <a:endParaRPr lang="en-GB" sz="1000" dirty="0">
              <a:solidFill>
                <a:schemeClr val="tx1"/>
              </a:solidFill>
              <a:latin typeface="Arial" panose="020B0604020202020204" pitchFamily="34" charset="0"/>
              <a:ea typeface="Calibri" panose="020F0502020204030204" pitchFamily="34" charset="0"/>
              <a:cs typeface="Arial" panose="020B0604020202020204" pitchFamily="34" charset="0"/>
            </a:endParaRPr>
          </a:p>
          <a:p>
            <a:endParaRPr lang="en-GB" sz="1000" dirty="0" smtClean="0">
              <a:solidFill>
                <a:schemeClr val="tx1"/>
              </a:solidFill>
              <a:latin typeface="Arial" panose="020B0604020202020204" pitchFamily="34" charset="0"/>
              <a:ea typeface="Calibri" panose="020F0502020204030204" pitchFamily="34" charset="0"/>
              <a:cs typeface="Arial" panose="020B0604020202020204" pitchFamily="34" charset="0"/>
            </a:endParaRPr>
          </a:p>
          <a:p>
            <a:endParaRPr lang="en-GB" sz="1000" dirty="0">
              <a:solidFill>
                <a:schemeClr val="tx1"/>
              </a:solidFill>
              <a:latin typeface="Arial" panose="020B0604020202020204" pitchFamily="34" charset="0"/>
              <a:ea typeface="Calibri" panose="020F0502020204030204" pitchFamily="34" charset="0"/>
              <a:cs typeface="Arial" panose="020B0604020202020204" pitchFamily="34" charset="0"/>
            </a:endParaRPr>
          </a:p>
          <a:p>
            <a:endParaRPr lang="en-GB" sz="1000" dirty="0" smtClean="0">
              <a:solidFill>
                <a:schemeClr val="tx1"/>
              </a:solidFill>
              <a:latin typeface="Arial" panose="020B0604020202020204" pitchFamily="34" charset="0"/>
              <a:ea typeface="Calibri" panose="020F0502020204030204" pitchFamily="34" charset="0"/>
              <a:cs typeface="Arial" panose="020B0604020202020204" pitchFamily="34" charset="0"/>
            </a:endParaRPr>
          </a:p>
          <a:p>
            <a:endParaRPr lang="en-GB" sz="1000" dirty="0" smtClean="0">
              <a:solidFill>
                <a:schemeClr val="tx1"/>
              </a:solidFill>
              <a:latin typeface="Arial" panose="020B0604020202020204" pitchFamily="34" charset="0"/>
              <a:ea typeface="Calibri" panose="020F0502020204030204" pitchFamily="34" charset="0"/>
              <a:cs typeface="Arial" panose="020B0604020202020204" pitchFamily="34" charset="0"/>
            </a:endParaRPr>
          </a:p>
          <a:p>
            <a:endParaRPr lang="en-GB" sz="1000" dirty="0">
              <a:solidFill>
                <a:schemeClr val="tx1"/>
              </a:solidFill>
              <a:latin typeface="Arial" panose="020B0604020202020204" pitchFamily="34" charset="0"/>
              <a:ea typeface="Calibri" panose="020F0502020204030204" pitchFamily="34" charset="0"/>
              <a:cs typeface="Arial" panose="020B0604020202020204" pitchFamily="34" charset="0"/>
            </a:endParaRPr>
          </a:p>
          <a:p>
            <a:endParaRPr lang="en-GB" sz="1000" dirty="0" smtClean="0">
              <a:solidFill>
                <a:schemeClr val="tx1"/>
              </a:solidFill>
              <a:latin typeface="Arial" panose="020B0604020202020204" pitchFamily="34" charset="0"/>
              <a:ea typeface="Calibri" panose="020F0502020204030204" pitchFamily="34" charset="0"/>
              <a:cs typeface="Arial" panose="020B0604020202020204" pitchFamily="34" charset="0"/>
            </a:endParaRPr>
          </a:p>
          <a:p>
            <a:endParaRPr lang="en-GB" sz="1000" dirty="0">
              <a:solidFill>
                <a:schemeClr val="tx1"/>
              </a:solidFill>
              <a:latin typeface="Arial" panose="020B0604020202020204" pitchFamily="34" charset="0"/>
              <a:ea typeface="Calibri" panose="020F0502020204030204" pitchFamily="34" charset="0"/>
              <a:cs typeface="Arial" panose="020B0604020202020204" pitchFamily="34" charset="0"/>
            </a:endParaRPr>
          </a:p>
          <a:p>
            <a:endParaRPr lang="en-GB" sz="1000" dirty="0">
              <a:solidFill>
                <a:schemeClr val="tx1"/>
              </a:solidFill>
              <a:latin typeface="Arial" panose="020B0604020202020204" pitchFamily="34" charset="0"/>
              <a:ea typeface="Calibri" panose="020F0502020204030204" pitchFamily="34" charset="0"/>
              <a:cs typeface="Arial" panose="020B0604020202020204" pitchFamily="34" charset="0"/>
            </a:endParaRPr>
          </a:p>
          <a:p>
            <a:r>
              <a:rPr lang="en-GB" sz="1000" dirty="0" smtClean="0">
                <a:solidFill>
                  <a:schemeClr val="tx1"/>
                </a:solidFill>
                <a:latin typeface="Arial" panose="020B0604020202020204" pitchFamily="34" charset="0"/>
                <a:ea typeface="Calibri" panose="020F0502020204030204" pitchFamily="34" charset="0"/>
                <a:cs typeface="Arial" panose="020B0604020202020204" pitchFamily="34" charset="0"/>
              </a:rPr>
              <a:t>One </a:t>
            </a:r>
            <a:r>
              <a:rPr lang="en-GB" sz="1000" dirty="0">
                <a:solidFill>
                  <a:schemeClr val="tx1"/>
                </a:solidFill>
                <a:latin typeface="Arial" panose="020B0604020202020204" pitchFamily="34" charset="0"/>
                <a:ea typeface="Calibri" panose="020F0502020204030204" pitchFamily="34" charset="0"/>
                <a:cs typeface="Arial" panose="020B0604020202020204" pitchFamily="34" charset="0"/>
              </a:rPr>
              <a:t>of the numbers is chosen at random.</a:t>
            </a:r>
          </a:p>
          <a:p>
            <a:r>
              <a:rPr lang="en-GB" sz="1000" dirty="0" smtClean="0">
                <a:solidFill>
                  <a:schemeClr val="tx1"/>
                </a:solidFill>
                <a:latin typeface="Arial" panose="020B0604020202020204" pitchFamily="34" charset="0"/>
                <a:ea typeface="Calibri" panose="020F0502020204030204" pitchFamily="34" charset="0"/>
                <a:cs typeface="Arial" panose="020B0604020202020204" pitchFamily="34" charset="0"/>
              </a:rPr>
              <a:t>(b) Write </a:t>
            </a:r>
            <a:r>
              <a:rPr lang="en-GB" sz="1000" dirty="0">
                <a:solidFill>
                  <a:schemeClr val="tx1"/>
                </a:solidFill>
                <a:latin typeface="Arial" panose="020B0604020202020204" pitchFamily="34" charset="0"/>
                <a:ea typeface="Calibri" panose="020F0502020204030204" pitchFamily="34" charset="0"/>
                <a:cs typeface="Arial" panose="020B0604020202020204" pitchFamily="34" charset="0"/>
              </a:rPr>
              <a:t>down </a:t>
            </a:r>
            <a:r>
              <a:rPr lang="en-GB" sz="1000" dirty="0" smtClean="0">
                <a:solidFill>
                  <a:schemeClr val="tx1"/>
                </a:solidFill>
                <a:latin typeface="Arial" panose="020B0604020202020204" pitchFamily="34" charset="0"/>
                <a:ea typeface="Calibri" panose="020F0502020204030204" pitchFamily="34" charset="0"/>
                <a:cs typeface="Arial" panose="020B0604020202020204" pitchFamily="34" charset="0"/>
              </a:rPr>
              <a:t>P (S)</a:t>
            </a:r>
          </a:p>
          <a:p>
            <a:endParaRPr lang="en-GB" sz="1000" dirty="0">
              <a:solidFill>
                <a:schemeClr val="tx1"/>
              </a:solidFill>
              <a:latin typeface="Arial" panose="020B0604020202020204" pitchFamily="34" charset="0"/>
              <a:ea typeface="Calibri" panose="020F0502020204030204" pitchFamily="34" charset="0"/>
              <a:cs typeface="Arial" panose="020B0604020202020204" pitchFamily="34" charset="0"/>
            </a:endParaRPr>
          </a:p>
          <a:p>
            <a:r>
              <a:rPr lang="en-GB" sz="1000" dirty="0" smtClean="0">
                <a:solidFill>
                  <a:schemeClr val="tx1"/>
                </a:solidFill>
                <a:latin typeface="Arial" panose="020B0604020202020204" pitchFamily="34" charset="0"/>
                <a:ea typeface="Calibri" panose="020F0502020204030204" pitchFamily="34" charset="0"/>
                <a:cs typeface="Arial" panose="020B0604020202020204" pitchFamily="34" charset="0"/>
              </a:rPr>
              <a:t>(c) Write down P (E’)</a:t>
            </a:r>
          </a:p>
          <a:p>
            <a:endParaRPr lang="en-GB" sz="1000" dirty="0">
              <a:solidFill>
                <a:schemeClr val="tx1"/>
              </a:solidFill>
              <a:latin typeface="Arial" panose="020B0604020202020204" pitchFamily="34" charset="0"/>
              <a:ea typeface="Calibri" panose="020F0502020204030204" pitchFamily="34" charset="0"/>
              <a:cs typeface="Arial" panose="020B0604020202020204" pitchFamily="34" charset="0"/>
            </a:endParaRPr>
          </a:p>
          <a:p>
            <a:r>
              <a:rPr lang="en-GB" sz="1000" dirty="0" smtClean="0">
                <a:solidFill>
                  <a:schemeClr val="tx1"/>
                </a:solidFill>
                <a:latin typeface="Arial" panose="020B0604020202020204" pitchFamily="34" charset="0"/>
                <a:ea typeface="Calibri" panose="020F0502020204030204" pitchFamily="34" charset="0"/>
                <a:cs typeface="Arial" panose="020B0604020202020204" pitchFamily="34" charset="0"/>
              </a:rPr>
              <a:t>(d) </a:t>
            </a:r>
            <a:r>
              <a:rPr lang="en-GB" sz="1000" dirty="0">
                <a:solidFill>
                  <a:schemeClr val="tx1"/>
                </a:solidFill>
                <a:latin typeface="Arial" panose="020B0604020202020204" pitchFamily="34" charset="0"/>
                <a:ea typeface="Calibri" panose="020F0502020204030204" pitchFamily="34" charset="0"/>
                <a:cs typeface="Arial" panose="020B0604020202020204" pitchFamily="34" charset="0"/>
              </a:rPr>
              <a:t>Write down P (S ∩ E</a:t>
            </a:r>
            <a:r>
              <a:rPr lang="en-GB" sz="1000" dirty="0" smtClean="0">
                <a:solidFill>
                  <a:schemeClr val="tx1"/>
                </a:solidFill>
                <a:latin typeface="Arial" panose="020B0604020202020204" pitchFamily="34" charset="0"/>
                <a:ea typeface="Calibri" panose="020F0502020204030204" pitchFamily="34" charset="0"/>
                <a:cs typeface="Arial" panose="020B0604020202020204" pitchFamily="34" charset="0"/>
              </a:rPr>
              <a:t>)</a:t>
            </a:r>
            <a:endParaRPr lang="en-GB" sz="1000" dirty="0">
              <a:solidFill>
                <a:schemeClr val="tx1"/>
              </a:solidFill>
              <a:latin typeface="Arial" panose="020B0604020202020204" pitchFamily="34" charset="0"/>
              <a:ea typeface="Calibri" panose="020F0502020204030204" pitchFamily="34" charset="0"/>
              <a:cs typeface="Arial" panose="020B0604020202020204" pitchFamily="34" charset="0"/>
            </a:endParaRPr>
          </a:p>
        </p:txBody>
      </p:sp>
      <p:sp>
        <p:nvSpPr>
          <p:cNvPr id="30" name="Rectangle 29"/>
          <p:cNvSpPr/>
          <p:nvPr/>
        </p:nvSpPr>
        <p:spPr>
          <a:xfrm>
            <a:off x="3346809" y="-2"/>
            <a:ext cx="3217277" cy="3323987"/>
          </a:xfrm>
          <a:prstGeom prst="rect">
            <a:avLst/>
          </a:prstGeom>
          <a:ln w="28575">
            <a:solidFill>
              <a:schemeClr val="tx1"/>
            </a:solidFill>
          </a:ln>
        </p:spPr>
        <p:txBody>
          <a:bodyPr wrap="square">
            <a:spAutoFit/>
          </a:bodyPr>
          <a:lstStyle/>
          <a:p>
            <a:pPr>
              <a:spcAft>
                <a:spcPts val="0"/>
              </a:spcAft>
            </a:pPr>
            <a:r>
              <a:rPr lang="en-GB" sz="1000" b="1" dirty="0" smtClean="0">
                <a:latin typeface="Arial" panose="020B0604020202020204" pitchFamily="34" charset="0"/>
                <a:ea typeface="Calibri" panose="020F0502020204030204" pitchFamily="34" charset="0"/>
                <a:cs typeface="Arial" panose="020B0604020202020204" pitchFamily="34" charset="0"/>
              </a:rPr>
              <a:t>Venn Diagra</a:t>
            </a:r>
            <a:r>
              <a:rPr lang="en-GB" sz="1000" b="1" dirty="0" smtClean="0">
                <a:latin typeface="Arial" panose="020B0604020202020204" pitchFamily="34" charset="0"/>
                <a:ea typeface="Calibri" panose="020F0502020204030204" pitchFamily="34" charset="0"/>
                <a:cs typeface="Arial" panose="020B0604020202020204" pitchFamily="34" charset="0"/>
              </a:rPr>
              <a:t>ms</a:t>
            </a:r>
            <a:endParaRPr lang="en-GB" sz="1000" b="1" dirty="0" smtClean="0">
              <a:latin typeface="Arial" panose="020B0604020202020204" pitchFamily="34" charset="0"/>
              <a:ea typeface="Calibri" panose="020F0502020204030204" pitchFamily="34" charset="0"/>
              <a:cs typeface="Arial" panose="020B0604020202020204" pitchFamily="34" charset="0"/>
            </a:endParaRPr>
          </a:p>
          <a:p>
            <a:pPr>
              <a:spcAft>
                <a:spcPts val="0"/>
              </a:spcAft>
            </a:pPr>
            <a:r>
              <a:rPr lang="en-GB" sz="1000" dirty="0">
                <a:latin typeface="Arial" panose="020B0604020202020204" pitchFamily="34" charset="0"/>
                <a:ea typeface="Calibri" panose="020F0502020204030204" pitchFamily="34" charset="0"/>
                <a:cs typeface="Arial" panose="020B0604020202020204" pitchFamily="34" charset="0"/>
              </a:rPr>
              <a:t>100 men who drink coffee were asked if they have milk and sugar in their coffee.</a:t>
            </a:r>
          </a:p>
          <a:p>
            <a:pPr>
              <a:spcAft>
                <a:spcPts val="0"/>
              </a:spcAft>
            </a:pPr>
            <a:r>
              <a:rPr lang="en-GB" sz="1000" dirty="0">
                <a:latin typeface="Arial" panose="020B0604020202020204" pitchFamily="34" charset="0"/>
                <a:ea typeface="Calibri" panose="020F0502020204030204" pitchFamily="34" charset="0"/>
                <a:cs typeface="Arial" panose="020B0604020202020204" pitchFamily="34" charset="0"/>
              </a:rPr>
              <a:t>Some of the results are shown in the Venn diagram.</a:t>
            </a:r>
          </a:p>
          <a:p>
            <a:pPr>
              <a:spcAft>
                <a:spcPts val="0"/>
              </a:spcAft>
            </a:pPr>
            <a:r>
              <a:rPr lang="en-GB" sz="1000" dirty="0" smtClean="0">
                <a:latin typeface="Arial" panose="020B0604020202020204" pitchFamily="34" charset="0"/>
                <a:ea typeface="Calibri" panose="020F0502020204030204" pitchFamily="34" charset="0"/>
                <a:cs typeface="Arial" panose="020B0604020202020204" pitchFamily="34" charset="0"/>
              </a:rPr>
              <a:t>(</a:t>
            </a:r>
            <a:r>
              <a:rPr lang="en-GB" sz="1000" dirty="0">
                <a:latin typeface="Arial" panose="020B0604020202020204" pitchFamily="34" charset="0"/>
                <a:ea typeface="Calibri" panose="020F0502020204030204" pitchFamily="34" charset="0"/>
                <a:cs typeface="Arial" panose="020B0604020202020204" pitchFamily="34" charset="0"/>
              </a:rPr>
              <a:t>a</a:t>
            </a:r>
            <a:r>
              <a:rPr lang="en-GB" sz="1000" dirty="0" smtClean="0">
                <a:latin typeface="Arial" panose="020B0604020202020204" pitchFamily="34" charset="0"/>
                <a:ea typeface="Calibri" panose="020F0502020204030204" pitchFamily="34" charset="0"/>
                <a:cs typeface="Arial" panose="020B0604020202020204" pitchFamily="34" charset="0"/>
              </a:rPr>
              <a:t>) Complete </a:t>
            </a:r>
            <a:r>
              <a:rPr lang="en-GB" sz="1000" dirty="0">
                <a:latin typeface="Arial" panose="020B0604020202020204" pitchFamily="34" charset="0"/>
                <a:ea typeface="Calibri" panose="020F0502020204030204" pitchFamily="34" charset="0"/>
                <a:cs typeface="Arial" panose="020B0604020202020204" pitchFamily="34" charset="0"/>
              </a:rPr>
              <a:t>the Venn diagram.</a:t>
            </a:r>
          </a:p>
          <a:p>
            <a:pPr>
              <a:spcAft>
                <a:spcPts val="0"/>
              </a:spcAft>
            </a:pPr>
            <a:endParaRPr lang="en-GB" sz="1000" dirty="0" smtClean="0">
              <a:latin typeface="Arial" panose="020B0604020202020204" pitchFamily="34" charset="0"/>
              <a:ea typeface="Calibri" panose="020F0502020204030204" pitchFamily="34" charset="0"/>
              <a:cs typeface="Arial" panose="020B0604020202020204" pitchFamily="34" charset="0"/>
            </a:endParaRPr>
          </a:p>
          <a:p>
            <a:pPr>
              <a:spcAft>
                <a:spcPts val="0"/>
              </a:spcAft>
            </a:pPr>
            <a:endParaRPr lang="en-GB" sz="1000" dirty="0">
              <a:latin typeface="Arial" panose="020B0604020202020204" pitchFamily="34" charset="0"/>
              <a:ea typeface="Calibri" panose="020F0502020204030204" pitchFamily="34" charset="0"/>
              <a:cs typeface="Arial" panose="020B0604020202020204" pitchFamily="34" charset="0"/>
            </a:endParaRPr>
          </a:p>
          <a:p>
            <a:pPr>
              <a:spcAft>
                <a:spcPts val="0"/>
              </a:spcAft>
            </a:pPr>
            <a:endParaRPr lang="en-GB" sz="1000" dirty="0" smtClean="0">
              <a:latin typeface="Arial" panose="020B0604020202020204" pitchFamily="34" charset="0"/>
              <a:ea typeface="Calibri" panose="020F0502020204030204" pitchFamily="34" charset="0"/>
              <a:cs typeface="Arial" panose="020B0604020202020204" pitchFamily="34" charset="0"/>
            </a:endParaRPr>
          </a:p>
          <a:p>
            <a:pPr>
              <a:spcAft>
                <a:spcPts val="0"/>
              </a:spcAft>
            </a:pPr>
            <a:endParaRPr lang="en-GB" sz="1000" dirty="0">
              <a:latin typeface="Arial" panose="020B0604020202020204" pitchFamily="34" charset="0"/>
              <a:ea typeface="Calibri" panose="020F0502020204030204" pitchFamily="34" charset="0"/>
              <a:cs typeface="Arial" panose="020B0604020202020204" pitchFamily="34" charset="0"/>
            </a:endParaRPr>
          </a:p>
          <a:p>
            <a:pPr>
              <a:spcAft>
                <a:spcPts val="0"/>
              </a:spcAft>
            </a:pPr>
            <a:endParaRPr lang="en-GB" sz="1000" dirty="0" smtClean="0">
              <a:latin typeface="Arial" panose="020B0604020202020204" pitchFamily="34" charset="0"/>
              <a:ea typeface="Calibri" panose="020F0502020204030204" pitchFamily="34" charset="0"/>
              <a:cs typeface="Arial" panose="020B0604020202020204" pitchFamily="34" charset="0"/>
            </a:endParaRPr>
          </a:p>
          <a:p>
            <a:pPr>
              <a:spcAft>
                <a:spcPts val="0"/>
              </a:spcAft>
            </a:pPr>
            <a:endParaRPr lang="en-GB" sz="1000" dirty="0" smtClean="0">
              <a:latin typeface="Arial" panose="020B0604020202020204" pitchFamily="34" charset="0"/>
              <a:ea typeface="Calibri" panose="020F0502020204030204" pitchFamily="34" charset="0"/>
              <a:cs typeface="Arial" panose="020B0604020202020204" pitchFamily="34" charset="0"/>
            </a:endParaRPr>
          </a:p>
          <a:p>
            <a:pPr>
              <a:spcAft>
                <a:spcPts val="0"/>
              </a:spcAft>
            </a:pPr>
            <a:endParaRPr lang="en-GB" sz="1000" dirty="0" smtClean="0">
              <a:latin typeface="Arial" panose="020B0604020202020204" pitchFamily="34" charset="0"/>
              <a:ea typeface="Calibri" panose="020F0502020204030204" pitchFamily="34" charset="0"/>
              <a:cs typeface="Arial" panose="020B0604020202020204" pitchFamily="34" charset="0"/>
            </a:endParaRPr>
          </a:p>
          <a:p>
            <a:pPr>
              <a:spcAft>
                <a:spcPts val="0"/>
              </a:spcAft>
            </a:pPr>
            <a:endParaRPr lang="en-GB" sz="1000" dirty="0">
              <a:latin typeface="Arial" panose="020B0604020202020204" pitchFamily="34" charset="0"/>
              <a:ea typeface="Calibri" panose="020F0502020204030204" pitchFamily="34" charset="0"/>
              <a:cs typeface="Arial" panose="020B0604020202020204" pitchFamily="34" charset="0"/>
            </a:endParaRPr>
          </a:p>
          <a:p>
            <a:pPr>
              <a:spcAft>
                <a:spcPts val="0"/>
              </a:spcAft>
            </a:pPr>
            <a:endParaRPr lang="en-GB" sz="1000" dirty="0">
              <a:latin typeface="Arial" panose="020B0604020202020204" pitchFamily="34" charset="0"/>
              <a:ea typeface="Calibri" panose="020F0502020204030204" pitchFamily="34" charset="0"/>
              <a:cs typeface="Arial" panose="020B0604020202020204" pitchFamily="34" charset="0"/>
            </a:endParaRPr>
          </a:p>
          <a:p>
            <a:pPr>
              <a:spcAft>
                <a:spcPts val="0"/>
              </a:spcAft>
            </a:pPr>
            <a:endParaRPr lang="en-GB" sz="1000" dirty="0" smtClean="0">
              <a:latin typeface="Arial" panose="020B0604020202020204" pitchFamily="34" charset="0"/>
              <a:ea typeface="Calibri" panose="020F0502020204030204" pitchFamily="34" charset="0"/>
              <a:cs typeface="Arial" panose="020B0604020202020204" pitchFamily="34" charset="0"/>
            </a:endParaRPr>
          </a:p>
          <a:p>
            <a:pPr>
              <a:spcAft>
                <a:spcPts val="0"/>
              </a:spcAft>
            </a:pPr>
            <a:r>
              <a:rPr lang="en-GB" sz="1000" dirty="0" smtClean="0">
                <a:latin typeface="Arial" panose="020B0604020202020204" pitchFamily="34" charset="0"/>
                <a:ea typeface="Calibri" panose="020F0502020204030204" pitchFamily="34" charset="0"/>
                <a:cs typeface="Arial" panose="020B0604020202020204" pitchFamily="34" charset="0"/>
              </a:rPr>
              <a:t>(</a:t>
            </a:r>
            <a:r>
              <a:rPr lang="en-GB" sz="1000" dirty="0">
                <a:latin typeface="Arial" panose="020B0604020202020204" pitchFamily="34" charset="0"/>
                <a:ea typeface="Calibri" panose="020F0502020204030204" pitchFamily="34" charset="0"/>
                <a:cs typeface="Arial" panose="020B0604020202020204" pitchFamily="34" charset="0"/>
              </a:rPr>
              <a:t>b</a:t>
            </a:r>
            <a:r>
              <a:rPr lang="en-GB" sz="1000" dirty="0" smtClean="0">
                <a:latin typeface="Arial" panose="020B0604020202020204" pitchFamily="34" charset="0"/>
                <a:ea typeface="Calibri" panose="020F0502020204030204" pitchFamily="34" charset="0"/>
                <a:cs typeface="Arial" panose="020B0604020202020204" pitchFamily="34" charset="0"/>
              </a:rPr>
              <a:t>) What </a:t>
            </a:r>
            <a:r>
              <a:rPr lang="en-GB" sz="1000" dirty="0">
                <a:latin typeface="Arial" panose="020B0604020202020204" pitchFamily="34" charset="0"/>
                <a:ea typeface="Calibri" panose="020F0502020204030204" pitchFamily="34" charset="0"/>
                <a:cs typeface="Arial" panose="020B0604020202020204" pitchFamily="34" charset="0"/>
              </a:rPr>
              <a:t>is the probability that one of the men, chosen at random, has milk but no sugar in his coffee?</a:t>
            </a:r>
          </a:p>
          <a:p>
            <a:pPr>
              <a:spcAft>
                <a:spcPts val="0"/>
              </a:spcAft>
            </a:pPr>
            <a:endParaRPr lang="en-GB" sz="1000" dirty="0" smtClean="0">
              <a:latin typeface="Arial" panose="020B0604020202020204" pitchFamily="34" charset="0"/>
              <a:ea typeface="Calibri" panose="020F0502020204030204" pitchFamily="34" charset="0"/>
              <a:cs typeface="Arial" panose="020B0604020202020204" pitchFamily="34" charset="0"/>
            </a:endParaRPr>
          </a:p>
          <a:p>
            <a:pPr>
              <a:spcAft>
                <a:spcPts val="0"/>
              </a:spcAft>
            </a:pPr>
            <a:r>
              <a:rPr lang="en-GB" sz="1000" dirty="0" smtClean="0">
                <a:latin typeface="Arial" panose="020B0604020202020204" pitchFamily="34" charset="0"/>
                <a:ea typeface="Calibri" panose="020F0502020204030204" pitchFamily="34" charset="0"/>
                <a:cs typeface="Arial" panose="020B0604020202020204" pitchFamily="34" charset="0"/>
              </a:rPr>
              <a:t>(</a:t>
            </a:r>
            <a:r>
              <a:rPr lang="en-GB" sz="1000" dirty="0">
                <a:latin typeface="Arial" panose="020B0604020202020204" pitchFamily="34" charset="0"/>
                <a:ea typeface="Calibri" panose="020F0502020204030204" pitchFamily="34" charset="0"/>
                <a:cs typeface="Arial" panose="020B0604020202020204" pitchFamily="34" charset="0"/>
              </a:rPr>
              <a:t>c</a:t>
            </a:r>
            <a:r>
              <a:rPr lang="en-GB" sz="1000" dirty="0" smtClean="0">
                <a:latin typeface="Arial" panose="020B0604020202020204" pitchFamily="34" charset="0"/>
                <a:ea typeface="Calibri" panose="020F0502020204030204" pitchFamily="34" charset="0"/>
                <a:cs typeface="Arial" panose="020B0604020202020204" pitchFamily="34" charset="0"/>
              </a:rPr>
              <a:t>) What </a:t>
            </a:r>
            <a:r>
              <a:rPr lang="en-GB" sz="1000" dirty="0">
                <a:latin typeface="Arial" panose="020B0604020202020204" pitchFamily="34" charset="0"/>
                <a:ea typeface="Calibri" panose="020F0502020204030204" pitchFamily="34" charset="0"/>
                <a:cs typeface="Arial" panose="020B0604020202020204" pitchFamily="34" charset="0"/>
              </a:rPr>
              <a:t>is the probability that one of the men, chosen at random, has no milk and no sugar in his coffee</a:t>
            </a:r>
            <a:r>
              <a:rPr lang="en-GB" sz="1000" dirty="0" smtClean="0">
                <a:latin typeface="Arial" panose="020B0604020202020204" pitchFamily="34" charset="0"/>
                <a:ea typeface="Calibri" panose="020F0502020204030204" pitchFamily="34" charset="0"/>
                <a:cs typeface="Arial" panose="020B0604020202020204" pitchFamily="34" charset="0"/>
              </a:rPr>
              <a:t>?</a:t>
            </a:r>
          </a:p>
          <a:p>
            <a:pPr>
              <a:spcAft>
                <a:spcPts val="0"/>
              </a:spcAft>
            </a:pPr>
            <a:endParaRPr lang="en-GB" sz="1000" dirty="0">
              <a:latin typeface="Arial" panose="020B0604020202020204" pitchFamily="34" charset="0"/>
              <a:ea typeface="Calibri" panose="020F0502020204030204" pitchFamily="34" charset="0"/>
              <a:cs typeface="Arial" panose="020B0604020202020204"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3089965269"/>
              </p:ext>
            </p:extLst>
          </p:nvPr>
        </p:nvGraphicFramePr>
        <p:xfrm>
          <a:off x="119790" y="1706256"/>
          <a:ext cx="3066780" cy="504000"/>
        </p:xfrm>
        <a:graphic>
          <a:graphicData uri="http://schemas.openxmlformats.org/drawingml/2006/table">
            <a:tbl>
              <a:tblPr firstRow="1" bandRow="1">
                <a:tableStyleId>{5C22544A-7EE6-4342-B048-85BDC9FD1C3A}</a:tableStyleId>
              </a:tblPr>
              <a:tblGrid>
                <a:gridCol w="906780">
                  <a:extLst>
                    <a:ext uri="{9D8B030D-6E8A-4147-A177-3AD203B41FA5}">
                      <a16:colId xmlns:a16="http://schemas.microsoft.com/office/drawing/2014/main" val="1621881834"/>
                    </a:ext>
                  </a:extLst>
                </a:gridCol>
                <a:gridCol w="540000">
                  <a:extLst>
                    <a:ext uri="{9D8B030D-6E8A-4147-A177-3AD203B41FA5}">
                      <a16:colId xmlns:a16="http://schemas.microsoft.com/office/drawing/2014/main" val="763725435"/>
                    </a:ext>
                  </a:extLst>
                </a:gridCol>
                <a:gridCol w="540000">
                  <a:extLst>
                    <a:ext uri="{9D8B030D-6E8A-4147-A177-3AD203B41FA5}">
                      <a16:colId xmlns:a16="http://schemas.microsoft.com/office/drawing/2014/main" val="3392178991"/>
                    </a:ext>
                  </a:extLst>
                </a:gridCol>
                <a:gridCol w="540000">
                  <a:extLst>
                    <a:ext uri="{9D8B030D-6E8A-4147-A177-3AD203B41FA5}">
                      <a16:colId xmlns:a16="http://schemas.microsoft.com/office/drawing/2014/main" val="1715465306"/>
                    </a:ext>
                  </a:extLst>
                </a:gridCol>
                <a:gridCol w="540000">
                  <a:extLst>
                    <a:ext uri="{9D8B030D-6E8A-4147-A177-3AD203B41FA5}">
                      <a16:colId xmlns:a16="http://schemas.microsoft.com/office/drawing/2014/main" val="1731429548"/>
                    </a:ext>
                  </a:extLst>
                </a:gridCol>
              </a:tblGrid>
              <a:tr h="252000">
                <a:tc>
                  <a:txBody>
                    <a:bodyPr/>
                    <a:lstStyle/>
                    <a:p>
                      <a:r>
                        <a:rPr lang="en-GB" sz="1000" b="1" dirty="0" smtClean="0">
                          <a:solidFill>
                            <a:schemeClr val="tx1"/>
                          </a:solidFill>
                          <a:latin typeface="Arial" panose="020B0604020202020204" pitchFamily="34" charset="0"/>
                          <a:cs typeface="Arial" panose="020B0604020202020204" pitchFamily="34" charset="0"/>
                        </a:rPr>
                        <a:t>Colour</a:t>
                      </a:r>
                      <a:endParaRPr lang="en-GB" sz="1000" b="1"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000" b="0" dirty="0" smtClean="0">
                          <a:solidFill>
                            <a:schemeClr val="tx1"/>
                          </a:solidFill>
                          <a:latin typeface="Arial" panose="020B0604020202020204" pitchFamily="34" charset="0"/>
                          <a:cs typeface="Arial" panose="020B0604020202020204" pitchFamily="34" charset="0"/>
                        </a:rPr>
                        <a:t>red</a:t>
                      </a:r>
                      <a:endParaRPr lang="en-GB" sz="10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000" b="0" dirty="0" smtClean="0">
                          <a:solidFill>
                            <a:schemeClr val="tx1"/>
                          </a:solidFill>
                          <a:latin typeface="Arial" panose="020B0604020202020204" pitchFamily="34" charset="0"/>
                          <a:cs typeface="Arial" panose="020B0604020202020204" pitchFamily="34" charset="0"/>
                        </a:rPr>
                        <a:t>blue</a:t>
                      </a:r>
                      <a:endParaRPr lang="en-GB" sz="10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000" b="0" dirty="0" smtClean="0">
                          <a:solidFill>
                            <a:schemeClr val="tx1"/>
                          </a:solidFill>
                          <a:latin typeface="Arial" panose="020B0604020202020204" pitchFamily="34" charset="0"/>
                          <a:cs typeface="Arial" panose="020B0604020202020204" pitchFamily="34" charset="0"/>
                        </a:rPr>
                        <a:t>green</a:t>
                      </a:r>
                      <a:endParaRPr lang="en-GB" sz="10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000" b="0" dirty="0" smtClean="0">
                          <a:solidFill>
                            <a:schemeClr val="tx1"/>
                          </a:solidFill>
                          <a:latin typeface="Arial" panose="020B0604020202020204" pitchFamily="34" charset="0"/>
                          <a:cs typeface="Arial" panose="020B0604020202020204" pitchFamily="34" charset="0"/>
                        </a:rPr>
                        <a:t>yellow</a:t>
                      </a:r>
                      <a:endParaRPr lang="en-GB" sz="10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18776318"/>
                  </a:ext>
                </a:extLst>
              </a:tr>
              <a:tr h="252000">
                <a:tc>
                  <a:txBody>
                    <a:bodyPr/>
                    <a:lstStyle/>
                    <a:p>
                      <a:r>
                        <a:rPr lang="en-GB" sz="1000" b="1" dirty="0" smtClean="0">
                          <a:solidFill>
                            <a:schemeClr val="tx1"/>
                          </a:solidFill>
                          <a:latin typeface="Arial" panose="020B0604020202020204" pitchFamily="34" charset="0"/>
                          <a:cs typeface="Arial" panose="020B0604020202020204" pitchFamily="34" charset="0"/>
                        </a:rPr>
                        <a:t>Probability</a:t>
                      </a:r>
                      <a:r>
                        <a:rPr lang="en-GB" sz="1000" b="1" baseline="0" dirty="0" smtClean="0">
                          <a:solidFill>
                            <a:schemeClr val="tx1"/>
                          </a:solidFill>
                          <a:latin typeface="Arial" panose="020B0604020202020204" pitchFamily="34" charset="0"/>
                          <a:cs typeface="Arial" panose="020B0604020202020204" pitchFamily="34" charset="0"/>
                        </a:rPr>
                        <a:t> </a:t>
                      </a:r>
                      <a:endParaRPr lang="en-GB" sz="1000" b="1"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000" b="0" dirty="0" smtClean="0">
                          <a:solidFill>
                            <a:schemeClr val="tx1"/>
                          </a:solidFill>
                          <a:latin typeface="Arial" panose="020B0604020202020204" pitchFamily="34" charset="0"/>
                          <a:cs typeface="Arial" panose="020B0604020202020204" pitchFamily="34" charset="0"/>
                        </a:rPr>
                        <a:t>0.15</a:t>
                      </a:r>
                      <a:endParaRPr lang="en-GB" sz="10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0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000" b="0" dirty="0" smtClean="0">
                          <a:solidFill>
                            <a:schemeClr val="tx1"/>
                          </a:solidFill>
                          <a:latin typeface="Arial" panose="020B0604020202020204" pitchFamily="34" charset="0"/>
                          <a:cs typeface="Arial" panose="020B0604020202020204" pitchFamily="34" charset="0"/>
                        </a:rPr>
                        <a:t>0.41</a:t>
                      </a:r>
                      <a:endParaRPr lang="en-GB" sz="10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000" b="0" dirty="0" smtClean="0">
                          <a:solidFill>
                            <a:schemeClr val="tx1"/>
                          </a:solidFill>
                          <a:latin typeface="Arial" panose="020B0604020202020204" pitchFamily="34" charset="0"/>
                          <a:cs typeface="Arial" panose="020B0604020202020204" pitchFamily="34" charset="0"/>
                        </a:rPr>
                        <a:t>0.24</a:t>
                      </a:r>
                      <a:endParaRPr lang="en-GB" sz="10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60882333"/>
                  </a:ext>
                </a:extLst>
              </a:tr>
            </a:tbl>
          </a:graphicData>
        </a:graphic>
      </p:graphicFrame>
      <p:grpSp>
        <p:nvGrpSpPr>
          <p:cNvPr id="10" name="Group 9"/>
          <p:cNvGrpSpPr/>
          <p:nvPr/>
        </p:nvGrpSpPr>
        <p:grpSpPr>
          <a:xfrm>
            <a:off x="3728429" y="914400"/>
            <a:ext cx="2194700" cy="1295856"/>
            <a:chOff x="7512638" y="2757268"/>
            <a:chExt cx="1852176" cy="1167618"/>
          </a:xfrm>
        </p:grpSpPr>
        <p:sp>
          <p:nvSpPr>
            <p:cNvPr id="5" name="Oval 4"/>
            <p:cNvSpPr/>
            <p:nvPr/>
          </p:nvSpPr>
          <p:spPr>
            <a:xfrm>
              <a:off x="7835705" y="2883877"/>
              <a:ext cx="914400" cy="914400"/>
            </a:xfrm>
            <a:prstGeom prst="ellipse">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22" name="Oval 21"/>
            <p:cNvSpPr/>
            <p:nvPr/>
          </p:nvSpPr>
          <p:spPr>
            <a:xfrm>
              <a:off x="8248322" y="2883877"/>
              <a:ext cx="914400" cy="914400"/>
            </a:xfrm>
            <a:prstGeom prst="ellipse">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6" name="Rectangle 5"/>
            <p:cNvSpPr/>
            <p:nvPr/>
          </p:nvSpPr>
          <p:spPr>
            <a:xfrm>
              <a:off x="7720352" y="2757268"/>
              <a:ext cx="1550257" cy="1153550"/>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8" name="Rectangle 7"/>
            <p:cNvSpPr/>
            <p:nvPr/>
          </p:nvSpPr>
          <p:spPr>
            <a:xfrm>
              <a:off x="7512638" y="2757268"/>
              <a:ext cx="412617" cy="276999"/>
            </a:xfrm>
            <a:prstGeom prst="rect">
              <a:avLst/>
            </a:prstGeom>
          </p:spPr>
          <p:txBody>
            <a:bodyPr wrap="square">
              <a:spAutoFit/>
            </a:bodyPr>
            <a:lstStyle/>
            <a:p>
              <a:r>
                <a:rPr lang="en-GB" sz="1200" dirty="0">
                  <a:latin typeface="Arial" panose="020B0604020202020204" pitchFamily="34" charset="0"/>
                  <a:ea typeface="Calibri" panose="020F0502020204030204" pitchFamily="34" charset="0"/>
                  <a:cs typeface="Arial" panose="020B0604020202020204" pitchFamily="34" charset="0"/>
                </a:rPr>
                <a:t>ξ </a:t>
              </a:r>
              <a:endParaRPr lang="en-GB" sz="1200" dirty="0"/>
            </a:p>
          </p:txBody>
        </p:sp>
        <p:sp>
          <p:nvSpPr>
            <p:cNvPr id="27" name="Rectangle 26"/>
            <p:cNvSpPr/>
            <p:nvPr/>
          </p:nvSpPr>
          <p:spPr>
            <a:xfrm>
              <a:off x="7687557" y="2788046"/>
              <a:ext cx="583284" cy="246221"/>
            </a:xfrm>
            <a:prstGeom prst="rect">
              <a:avLst/>
            </a:prstGeom>
          </p:spPr>
          <p:txBody>
            <a:bodyPr wrap="square">
              <a:spAutoFit/>
            </a:bodyPr>
            <a:lstStyle/>
            <a:p>
              <a:r>
                <a:rPr lang="en-GB" sz="1000" b="1" dirty="0" smtClean="0">
                  <a:latin typeface="Arial" panose="020B0604020202020204" pitchFamily="34" charset="0"/>
                  <a:ea typeface="Calibri" panose="020F0502020204030204" pitchFamily="34" charset="0"/>
                  <a:cs typeface="Arial" panose="020B0604020202020204" pitchFamily="34" charset="0"/>
                </a:rPr>
                <a:t>Milk </a:t>
              </a:r>
              <a:endParaRPr lang="en-GB" sz="1000" b="1" dirty="0"/>
            </a:p>
          </p:txBody>
        </p:sp>
        <p:sp>
          <p:nvSpPr>
            <p:cNvPr id="31" name="Rectangle 30"/>
            <p:cNvSpPr/>
            <p:nvPr/>
          </p:nvSpPr>
          <p:spPr>
            <a:xfrm>
              <a:off x="8781530" y="2757268"/>
              <a:ext cx="583284" cy="246221"/>
            </a:xfrm>
            <a:prstGeom prst="rect">
              <a:avLst/>
            </a:prstGeom>
          </p:spPr>
          <p:txBody>
            <a:bodyPr wrap="square">
              <a:spAutoFit/>
            </a:bodyPr>
            <a:lstStyle/>
            <a:p>
              <a:r>
                <a:rPr lang="en-GB" sz="1000" b="1" dirty="0" smtClean="0">
                  <a:latin typeface="Arial" panose="020B0604020202020204" pitchFamily="34" charset="0"/>
                  <a:ea typeface="Calibri" panose="020F0502020204030204" pitchFamily="34" charset="0"/>
                  <a:cs typeface="Arial" panose="020B0604020202020204" pitchFamily="34" charset="0"/>
                </a:rPr>
                <a:t>Sugar </a:t>
              </a:r>
              <a:endParaRPr lang="en-GB" sz="1000" b="1" dirty="0"/>
            </a:p>
          </p:txBody>
        </p:sp>
        <p:sp>
          <p:nvSpPr>
            <p:cNvPr id="32" name="Rectangle 31"/>
            <p:cNvSpPr/>
            <p:nvPr/>
          </p:nvSpPr>
          <p:spPr>
            <a:xfrm>
              <a:off x="8933106" y="3647887"/>
              <a:ext cx="362541" cy="276999"/>
            </a:xfrm>
            <a:prstGeom prst="rect">
              <a:avLst/>
            </a:prstGeom>
          </p:spPr>
          <p:txBody>
            <a:bodyPr wrap="square">
              <a:spAutoFit/>
            </a:bodyPr>
            <a:lstStyle/>
            <a:p>
              <a:r>
                <a:rPr lang="en-GB" sz="1200" dirty="0" smtClean="0"/>
                <a:t>12</a:t>
              </a:r>
              <a:endParaRPr lang="en-GB" sz="1200" dirty="0"/>
            </a:p>
          </p:txBody>
        </p:sp>
        <p:sp>
          <p:nvSpPr>
            <p:cNvPr id="33" name="Rectangle 32"/>
            <p:cNvSpPr/>
            <p:nvPr/>
          </p:nvSpPr>
          <p:spPr>
            <a:xfrm>
              <a:off x="7877263" y="3196378"/>
              <a:ext cx="362541" cy="276999"/>
            </a:xfrm>
            <a:prstGeom prst="rect">
              <a:avLst/>
            </a:prstGeom>
          </p:spPr>
          <p:txBody>
            <a:bodyPr wrap="square">
              <a:spAutoFit/>
            </a:bodyPr>
            <a:lstStyle/>
            <a:p>
              <a:r>
                <a:rPr lang="en-GB" sz="1200" dirty="0" smtClean="0">
                  <a:latin typeface="Arial" panose="020B0604020202020204" pitchFamily="34" charset="0"/>
                  <a:ea typeface="Calibri" panose="020F0502020204030204" pitchFamily="34" charset="0"/>
                  <a:cs typeface="Arial" panose="020B0604020202020204" pitchFamily="34" charset="0"/>
                </a:rPr>
                <a:t>27</a:t>
              </a:r>
              <a:endParaRPr lang="en-GB" sz="1200" dirty="0"/>
            </a:p>
          </p:txBody>
        </p:sp>
        <p:sp>
          <p:nvSpPr>
            <p:cNvPr id="34" name="Rectangle 33"/>
            <p:cNvSpPr/>
            <p:nvPr/>
          </p:nvSpPr>
          <p:spPr>
            <a:xfrm>
              <a:off x="8290525" y="3300736"/>
              <a:ext cx="362541" cy="276999"/>
            </a:xfrm>
            <a:prstGeom prst="rect">
              <a:avLst/>
            </a:prstGeom>
          </p:spPr>
          <p:txBody>
            <a:bodyPr wrap="square">
              <a:spAutoFit/>
            </a:bodyPr>
            <a:lstStyle/>
            <a:p>
              <a:r>
                <a:rPr lang="en-GB" sz="1200" dirty="0" smtClean="0">
                  <a:latin typeface="Arial" panose="020B0604020202020204" pitchFamily="34" charset="0"/>
                  <a:ea typeface="Calibri" panose="020F0502020204030204" pitchFamily="34" charset="0"/>
                  <a:cs typeface="Arial" panose="020B0604020202020204" pitchFamily="34" charset="0"/>
                </a:rPr>
                <a:t>21</a:t>
              </a:r>
              <a:endParaRPr lang="en-GB" sz="1200" dirty="0"/>
            </a:p>
          </p:txBody>
        </p:sp>
      </p:grpSp>
      <p:grpSp>
        <p:nvGrpSpPr>
          <p:cNvPr id="35" name="Group 34"/>
          <p:cNvGrpSpPr/>
          <p:nvPr/>
        </p:nvGrpSpPr>
        <p:grpSpPr>
          <a:xfrm>
            <a:off x="3710664" y="4238387"/>
            <a:ext cx="2364730" cy="1280243"/>
            <a:chOff x="7512638" y="2757268"/>
            <a:chExt cx="1995670" cy="1153550"/>
          </a:xfrm>
        </p:grpSpPr>
        <p:sp>
          <p:nvSpPr>
            <p:cNvPr id="36" name="Oval 35"/>
            <p:cNvSpPr/>
            <p:nvPr/>
          </p:nvSpPr>
          <p:spPr>
            <a:xfrm>
              <a:off x="7835705" y="2883877"/>
              <a:ext cx="914400" cy="914400"/>
            </a:xfrm>
            <a:prstGeom prst="ellipse">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37" name="Oval 36"/>
            <p:cNvSpPr/>
            <p:nvPr/>
          </p:nvSpPr>
          <p:spPr>
            <a:xfrm>
              <a:off x="8248322" y="2883877"/>
              <a:ext cx="914400" cy="914400"/>
            </a:xfrm>
            <a:prstGeom prst="ellipse">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38" name="Rectangle 37"/>
            <p:cNvSpPr/>
            <p:nvPr/>
          </p:nvSpPr>
          <p:spPr>
            <a:xfrm>
              <a:off x="7720352" y="2757268"/>
              <a:ext cx="1550257" cy="1153550"/>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39" name="Rectangle 38"/>
            <p:cNvSpPr/>
            <p:nvPr/>
          </p:nvSpPr>
          <p:spPr>
            <a:xfrm>
              <a:off x="7512638" y="2757268"/>
              <a:ext cx="412617" cy="276999"/>
            </a:xfrm>
            <a:prstGeom prst="rect">
              <a:avLst/>
            </a:prstGeom>
          </p:spPr>
          <p:txBody>
            <a:bodyPr wrap="square">
              <a:spAutoFit/>
            </a:bodyPr>
            <a:lstStyle/>
            <a:p>
              <a:r>
                <a:rPr lang="en-GB" sz="1200" dirty="0">
                  <a:latin typeface="Arial" panose="020B0604020202020204" pitchFamily="34" charset="0"/>
                  <a:ea typeface="Calibri" panose="020F0502020204030204" pitchFamily="34" charset="0"/>
                  <a:cs typeface="Arial" panose="020B0604020202020204" pitchFamily="34" charset="0"/>
                </a:rPr>
                <a:t>ξ </a:t>
              </a:r>
              <a:endParaRPr lang="en-GB" sz="1200" dirty="0"/>
            </a:p>
          </p:txBody>
        </p:sp>
        <p:sp>
          <p:nvSpPr>
            <p:cNvPr id="40" name="Rectangle 39"/>
            <p:cNvSpPr/>
            <p:nvPr/>
          </p:nvSpPr>
          <p:spPr>
            <a:xfrm>
              <a:off x="7687557" y="2788046"/>
              <a:ext cx="583284" cy="221855"/>
            </a:xfrm>
            <a:prstGeom prst="rect">
              <a:avLst/>
            </a:prstGeom>
          </p:spPr>
          <p:txBody>
            <a:bodyPr wrap="square">
              <a:spAutoFit/>
            </a:bodyPr>
            <a:lstStyle/>
            <a:p>
              <a:pPr algn="ctr"/>
              <a:r>
                <a:rPr lang="en-GB" sz="1000" b="1" dirty="0" smtClean="0">
                  <a:latin typeface="Arial" panose="020B0604020202020204" pitchFamily="34" charset="0"/>
                  <a:ea typeface="Calibri" panose="020F0502020204030204" pitchFamily="34" charset="0"/>
                  <a:cs typeface="Arial" panose="020B0604020202020204" pitchFamily="34" charset="0"/>
                </a:rPr>
                <a:t>S </a:t>
              </a:r>
              <a:endParaRPr lang="en-GB" sz="1000" b="1" dirty="0"/>
            </a:p>
          </p:txBody>
        </p:sp>
        <p:sp>
          <p:nvSpPr>
            <p:cNvPr id="41" name="Rectangle 40"/>
            <p:cNvSpPr/>
            <p:nvPr/>
          </p:nvSpPr>
          <p:spPr>
            <a:xfrm>
              <a:off x="8925024" y="2811076"/>
              <a:ext cx="583284" cy="221855"/>
            </a:xfrm>
            <a:prstGeom prst="rect">
              <a:avLst/>
            </a:prstGeom>
          </p:spPr>
          <p:txBody>
            <a:bodyPr wrap="square">
              <a:spAutoFit/>
            </a:bodyPr>
            <a:lstStyle/>
            <a:p>
              <a:r>
                <a:rPr lang="en-GB" sz="1000" b="1" dirty="0" smtClean="0">
                  <a:latin typeface="Arial" panose="020B0604020202020204" pitchFamily="34" charset="0"/>
                  <a:ea typeface="Calibri" panose="020F0502020204030204" pitchFamily="34" charset="0"/>
                  <a:cs typeface="Arial" panose="020B0604020202020204" pitchFamily="34" charset="0"/>
                </a:rPr>
                <a:t>E </a:t>
              </a:r>
              <a:endParaRPr lang="en-GB" sz="1000" b="1" dirty="0"/>
            </a:p>
          </p:txBody>
        </p:sp>
      </p:grpSp>
      <p:grpSp>
        <p:nvGrpSpPr>
          <p:cNvPr id="20" name="Group 19"/>
          <p:cNvGrpSpPr/>
          <p:nvPr/>
        </p:nvGrpSpPr>
        <p:grpSpPr>
          <a:xfrm>
            <a:off x="7178963" y="3847094"/>
            <a:ext cx="2136666" cy="2062827"/>
            <a:chOff x="10583433" y="418523"/>
            <a:chExt cx="2136666" cy="2062827"/>
          </a:xfrm>
        </p:grpSpPr>
        <p:cxnSp>
          <p:nvCxnSpPr>
            <p:cNvPr id="12" name="Straight Connector 11"/>
            <p:cNvCxnSpPr/>
            <p:nvPr/>
          </p:nvCxnSpPr>
          <p:spPr>
            <a:xfrm flipV="1">
              <a:off x="10583433" y="1221821"/>
              <a:ext cx="669117" cy="34050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a:off x="10583433" y="1562329"/>
              <a:ext cx="669117" cy="34050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flipV="1">
              <a:off x="11631637" y="1653682"/>
              <a:ext cx="669117" cy="34050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11631637" y="1994190"/>
              <a:ext cx="669117" cy="34050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flipV="1">
              <a:off x="11631637" y="785027"/>
              <a:ext cx="669117" cy="34050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a:off x="11631637" y="1125535"/>
              <a:ext cx="669117" cy="34050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10583433" y="1401737"/>
              <a:ext cx="239151"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10583433" y="1902835"/>
              <a:ext cx="239151"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a:off x="11631637" y="952227"/>
              <a:ext cx="239151"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a:off x="11631637" y="1453325"/>
              <a:ext cx="239151"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a:off x="11631637" y="1820882"/>
              <a:ext cx="239151"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a:off x="11631637" y="2321980"/>
              <a:ext cx="239151"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11227359" y="1041152"/>
              <a:ext cx="404278" cy="246221"/>
            </a:xfrm>
            <a:prstGeom prst="rect">
              <a:avLst/>
            </a:prstGeom>
            <a:noFill/>
          </p:spPr>
          <p:txBody>
            <a:bodyPr wrap="none" rtlCol="0">
              <a:spAutoFit/>
            </a:bodyPr>
            <a:lstStyle/>
            <a:p>
              <a:r>
                <a:rPr lang="en-GB" sz="1000" dirty="0" smtClean="0">
                  <a:latin typeface="Arial" panose="020B0604020202020204" pitchFamily="34" charset="0"/>
                  <a:cs typeface="Arial" panose="020B0604020202020204" pitchFamily="34" charset="0"/>
                </a:rPr>
                <a:t>Boy</a:t>
              </a:r>
              <a:endParaRPr lang="en-GB" sz="1000" dirty="0">
                <a:latin typeface="Arial" panose="020B0604020202020204" pitchFamily="34" charset="0"/>
                <a:cs typeface="Arial" panose="020B0604020202020204" pitchFamily="34" charset="0"/>
              </a:endParaRPr>
            </a:p>
          </p:txBody>
        </p:sp>
        <p:sp>
          <p:nvSpPr>
            <p:cNvPr id="60" name="TextBox 59"/>
            <p:cNvSpPr txBox="1"/>
            <p:nvPr/>
          </p:nvSpPr>
          <p:spPr>
            <a:xfrm>
              <a:off x="12288027" y="659916"/>
              <a:ext cx="404278" cy="246221"/>
            </a:xfrm>
            <a:prstGeom prst="rect">
              <a:avLst/>
            </a:prstGeom>
            <a:noFill/>
          </p:spPr>
          <p:txBody>
            <a:bodyPr wrap="none" rtlCol="0">
              <a:spAutoFit/>
            </a:bodyPr>
            <a:lstStyle/>
            <a:p>
              <a:r>
                <a:rPr lang="en-GB" sz="1000" dirty="0" smtClean="0">
                  <a:latin typeface="Arial" panose="020B0604020202020204" pitchFamily="34" charset="0"/>
                  <a:cs typeface="Arial" panose="020B0604020202020204" pitchFamily="34" charset="0"/>
                </a:rPr>
                <a:t>Boy</a:t>
              </a:r>
              <a:endParaRPr lang="en-GB" sz="1000" dirty="0">
                <a:latin typeface="Arial" panose="020B0604020202020204" pitchFamily="34" charset="0"/>
                <a:cs typeface="Arial" panose="020B0604020202020204" pitchFamily="34" charset="0"/>
              </a:endParaRPr>
            </a:p>
          </p:txBody>
        </p:sp>
        <p:sp>
          <p:nvSpPr>
            <p:cNvPr id="61" name="TextBox 60"/>
            <p:cNvSpPr txBox="1"/>
            <p:nvPr/>
          </p:nvSpPr>
          <p:spPr>
            <a:xfrm>
              <a:off x="12315821" y="1539194"/>
              <a:ext cx="404278" cy="246221"/>
            </a:xfrm>
            <a:prstGeom prst="rect">
              <a:avLst/>
            </a:prstGeom>
            <a:noFill/>
          </p:spPr>
          <p:txBody>
            <a:bodyPr wrap="none" rtlCol="0">
              <a:spAutoFit/>
            </a:bodyPr>
            <a:lstStyle/>
            <a:p>
              <a:r>
                <a:rPr lang="en-GB" sz="1000" dirty="0" smtClean="0">
                  <a:latin typeface="Arial" panose="020B0604020202020204" pitchFamily="34" charset="0"/>
                  <a:cs typeface="Arial" panose="020B0604020202020204" pitchFamily="34" charset="0"/>
                </a:rPr>
                <a:t>Boy</a:t>
              </a:r>
              <a:endParaRPr lang="en-GB" sz="1000" dirty="0">
                <a:latin typeface="Arial" panose="020B0604020202020204" pitchFamily="34" charset="0"/>
                <a:cs typeface="Arial" panose="020B0604020202020204" pitchFamily="34" charset="0"/>
              </a:endParaRPr>
            </a:p>
          </p:txBody>
        </p:sp>
        <p:sp>
          <p:nvSpPr>
            <p:cNvPr id="62" name="TextBox 61"/>
            <p:cNvSpPr txBox="1"/>
            <p:nvPr/>
          </p:nvSpPr>
          <p:spPr>
            <a:xfrm>
              <a:off x="11234694" y="1840032"/>
              <a:ext cx="385042" cy="246221"/>
            </a:xfrm>
            <a:prstGeom prst="rect">
              <a:avLst/>
            </a:prstGeom>
            <a:noFill/>
          </p:spPr>
          <p:txBody>
            <a:bodyPr wrap="none" rtlCol="0">
              <a:spAutoFit/>
            </a:bodyPr>
            <a:lstStyle/>
            <a:p>
              <a:r>
                <a:rPr lang="en-GB" sz="1000" dirty="0" smtClean="0">
                  <a:latin typeface="Arial" panose="020B0604020202020204" pitchFamily="34" charset="0"/>
                  <a:cs typeface="Arial" panose="020B0604020202020204" pitchFamily="34" charset="0"/>
                </a:rPr>
                <a:t>Girl</a:t>
              </a:r>
              <a:endParaRPr lang="en-GB" sz="1000" dirty="0">
                <a:latin typeface="Arial" panose="020B0604020202020204" pitchFamily="34" charset="0"/>
                <a:cs typeface="Arial" panose="020B0604020202020204" pitchFamily="34" charset="0"/>
              </a:endParaRPr>
            </a:p>
          </p:txBody>
        </p:sp>
        <p:sp>
          <p:nvSpPr>
            <p:cNvPr id="63" name="TextBox 62"/>
            <p:cNvSpPr txBox="1"/>
            <p:nvPr/>
          </p:nvSpPr>
          <p:spPr>
            <a:xfrm>
              <a:off x="12288027" y="1316959"/>
              <a:ext cx="385042" cy="246221"/>
            </a:xfrm>
            <a:prstGeom prst="rect">
              <a:avLst/>
            </a:prstGeom>
            <a:noFill/>
          </p:spPr>
          <p:txBody>
            <a:bodyPr wrap="none" rtlCol="0">
              <a:spAutoFit/>
            </a:bodyPr>
            <a:lstStyle/>
            <a:p>
              <a:r>
                <a:rPr lang="en-GB" sz="1000" dirty="0" smtClean="0">
                  <a:latin typeface="Arial" panose="020B0604020202020204" pitchFamily="34" charset="0"/>
                  <a:cs typeface="Arial" panose="020B0604020202020204" pitchFamily="34" charset="0"/>
                </a:rPr>
                <a:t>Girl</a:t>
              </a:r>
              <a:endParaRPr lang="en-GB" sz="1000" dirty="0">
                <a:latin typeface="Arial" panose="020B0604020202020204" pitchFamily="34" charset="0"/>
                <a:cs typeface="Arial" panose="020B0604020202020204" pitchFamily="34" charset="0"/>
              </a:endParaRPr>
            </a:p>
          </p:txBody>
        </p:sp>
        <p:sp>
          <p:nvSpPr>
            <p:cNvPr id="64" name="TextBox 63"/>
            <p:cNvSpPr txBox="1"/>
            <p:nvPr/>
          </p:nvSpPr>
          <p:spPr>
            <a:xfrm>
              <a:off x="12288027" y="2235129"/>
              <a:ext cx="385042" cy="246221"/>
            </a:xfrm>
            <a:prstGeom prst="rect">
              <a:avLst/>
            </a:prstGeom>
            <a:noFill/>
          </p:spPr>
          <p:txBody>
            <a:bodyPr wrap="none" rtlCol="0">
              <a:spAutoFit/>
            </a:bodyPr>
            <a:lstStyle/>
            <a:p>
              <a:r>
                <a:rPr lang="en-GB" sz="1000" dirty="0" smtClean="0">
                  <a:latin typeface="Arial" panose="020B0604020202020204" pitchFamily="34" charset="0"/>
                  <a:cs typeface="Arial" panose="020B0604020202020204" pitchFamily="34" charset="0"/>
                </a:rPr>
                <a:t>Girl</a:t>
              </a:r>
              <a:endParaRPr lang="en-GB" sz="1000" dirty="0">
                <a:latin typeface="Arial" panose="020B0604020202020204" pitchFamily="34" charset="0"/>
                <a:cs typeface="Arial" panose="020B0604020202020204" pitchFamily="34" charset="0"/>
              </a:endParaRPr>
            </a:p>
          </p:txBody>
        </p:sp>
        <p:sp>
          <p:nvSpPr>
            <p:cNvPr id="65" name="TextBox 64"/>
            <p:cNvSpPr txBox="1"/>
            <p:nvPr/>
          </p:nvSpPr>
          <p:spPr>
            <a:xfrm>
              <a:off x="10686998" y="422361"/>
              <a:ext cx="461986" cy="246221"/>
            </a:xfrm>
            <a:prstGeom prst="rect">
              <a:avLst/>
            </a:prstGeom>
            <a:noFill/>
          </p:spPr>
          <p:txBody>
            <a:bodyPr wrap="none" rtlCol="0">
              <a:spAutoFit/>
            </a:bodyPr>
            <a:lstStyle/>
            <a:p>
              <a:r>
                <a:rPr lang="en-GB" sz="1000" b="1" dirty="0" smtClean="0">
                  <a:latin typeface="Arial" panose="020B0604020202020204" pitchFamily="34" charset="0"/>
                  <a:cs typeface="Arial" panose="020B0604020202020204" pitchFamily="34" charset="0"/>
                </a:rPr>
                <a:t>First</a:t>
              </a:r>
              <a:endParaRPr lang="en-GB" sz="1000" b="1" dirty="0">
                <a:latin typeface="Arial" panose="020B0604020202020204" pitchFamily="34" charset="0"/>
                <a:cs typeface="Arial" panose="020B0604020202020204" pitchFamily="34" charset="0"/>
              </a:endParaRPr>
            </a:p>
          </p:txBody>
        </p:sp>
        <p:sp>
          <p:nvSpPr>
            <p:cNvPr id="66" name="TextBox 65"/>
            <p:cNvSpPr txBox="1"/>
            <p:nvPr/>
          </p:nvSpPr>
          <p:spPr>
            <a:xfrm>
              <a:off x="11676426" y="418523"/>
              <a:ext cx="646331" cy="246221"/>
            </a:xfrm>
            <a:prstGeom prst="rect">
              <a:avLst/>
            </a:prstGeom>
            <a:noFill/>
          </p:spPr>
          <p:txBody>
            <a:bodyPr wrap="none" rtlCol="0">
              <a:spAutoFit/>
            </a:bodyPr>
            <a:lstStyle/>
            <a:p>
              <a:r>
                <a:rPr lang="en-GB" sz="1000" b="1" dirty="0" smtClean="0">
                  <a:latin typeface="Arial" panose="020B0604020202020204" pitchFamily="34" charset="0"/>
                  <a:cs typeface="Arial" panose="020B0604020202020204" pitchFamily="34" charset="0"/>
                </a:rPr>
                <a:t>Second</a:t>
              </a:r>
              <a:endParaRPr lang="en-GB" sz="1000" b="1" dirty="0">
                <a:latin typeface="Arial" panose="020B0604020202020204" pitchFamily="34" charset="0"/>
                <a:cs typeface="Arial" panose="020B0604020202020204" pitchFamily="34" charset="0"/>
              </a:endParaRPr>
            </a:p>
          </p:txBody>
        </p:sp>
      </p:grpSp>
      <p:grpSp>
        <p:nvGrpSpPr>
          <p:cNvPr id="50" name="Group 49"/>
          <p:cNvGrpSpPr/>
          <p:nvPr/>
        </p:nvGrpSpPr>
        <p:grpSpPr>
          <a:xfrm>
            <a:off x="7127542" y="660421"/>
            <a:ext cx="2199249" cy="1803811"/>
            <a:chOff x="10438543" y="1984795"/>
            <a:chExt cx="2199249" cy="1803811"/>
          </a:xfrm>
        </p:grpSpPr>
        <p:grpSp>
          <p:nvGrpSpPr>
            <p:cNvPr id="68" name="Group 67"/>
            <p:cNvGrpSpPr/>
            <p:nvPr/>
          </p:nvGrpSpPr>
          <p:grpSpPr>
            <a:xfrm>
              <a:off x="10443962" y="1984795"/>
              <a:ext cx="2193830" cy="1803811"/>
              <a:chOff x="10583433" y="418523"/>
              <a:chExt cx="2193830" cy="2103772"/>
            </a:xfrm>
          </p:grpSpPr>
          <p:cxnSp>
            <p:nvCxnSpPr>
              <p:cNvPr id="69" name="Straight Connector 68"/>
              <p:cNvCxnSpPr/>
              <p:nvPr/>
            </p:nvCxnSpPr>
            <p:spPr>
              <a:xfrm flipV="1">
                <a:off x="10583433" y="1221821"/>
                <a:ext cx="669117" cy="34050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a:off x="10583433" y="1562329"/>
                <a:ext cx="669117" cy="34050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flipV="1">
                <a:off x="11631637" y="1653682"/>
                <a:ext cx="669117" cy="34050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a:off x="11631637" y="1994190"/>
                <a:ext cx="669117" cy="34050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flipV="1">
                <a:off x="11631637" y="785027"/>
                <a:ext cx="669117" cy="34050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a:off x="11631637" y="1125535"/>
                <a:ext cx="669117" cy="34050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a:off x="10583433" y="1902835"/>
                <a:ext cx="239151"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a:off x="11631637" y="952227"/>
                <a:ext cx="239151"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a:off x="11631637" y="1453325"/>
                <a:ext cx="239151"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a:off x="11631637" y="1820882"/>
                <a:ext cx="239151"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a:off x="11631637" y="2321980"/>
                <a:ext cx="239151"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81" name="TextBox 80"/>
              <p:cNvSpPr txBox="1"/>
              <p:nvPr/>
            </p:nvSpPr>
            <p:spPr>
              <a:xfrm>
                <a:off x="11227359" y="1041152"/>
                <a:ext cx="255198" cy="287166"/>
              </a:xfrm>
              <a:prstGeom prst="rect">
                <a:avLst/>
              </a:prstGeom>
              <a:noFill/>
            </p:spPr>
            <p:txBody>
              <a:bodyPr wrap="none" rtlCol="0">
                <a:spAutoFit/>
              </a:bodyPr>
              <a:lstStyle/>
              <a:p>
                <a:r>
                  <a:rPr lang="en-GB" sz="1000" dirty="0" smtClean="0">
                    <a:latin typeface="Arial" panose="020B0604020202020204" pitchFamily="34" charset="0"/>
                    <a:cs typeface="Arial" panose="020B0604020202020204" pitchFamily="34" charset="0"/>
                  </a:rPr>
                  <a:t>4</a:t>
                </a:r>
                <a:endParaRPr lang="en-GB" sz="1000" dirty="0">
                  <a:latin typeface="Arial" panose="020B0604020202020204" pitchFamily="34" charset="0"/>
                  <a:cs typeface="Arial" panose="020B0604020202020204" pitchFamily="34" charset="0"/>
                </a:endParaRPr>
              </a:p>
            </p:txBody>
          </p:sp>
          <p:sp>
            <p:nvSpPr>
              <p:cNvPr id="82" name="TextBox 81"/>
              <p:cNvSpPr txBox="1"/>
              <p:nvPr/>
            </p:nvSpPr>
            <p:spPr>
              <a:xfrm>
                <a:off x="12288027" y="659916"/>
                <a:ext cx="255198" cy="287166"/>
              </a:xfrm>
              <a:prstGeom prst="rect">
                <a:avLst/>
              </a:prstGeom>
              <a:noFill/>
            </p:spPr>
            <p:txBody>
              <a:bodyPr wrap="none" rtlCol="0">
                <a:spAutoFit/>
              </a:bodyPr>
              <a:lstStyle/>
              <a:p>
                <a:r>
                  <a:rPr lang="en-GB" sz="1000" dirty="0" smtClean="0">
                    <a:latin typeface="Arial" panose="020B0604020202020204" pitchFamily="34" charset="0"/>
                    <a:cs typeface="Arial" panose="020B0604020202020204" pitchFamily="34" charset="0"/>
                  </a:rPr>
                  <a:t>4</a:t>
                </a:r>
                <a:endParaRPr lang="en-GB" sz="1000" dirty="0">
                  <a:latin typeface="Arial" panose="020B0604020202020204" pitchFamily="34" charset="0"/>
                  <a:cs typeface="Arial" panose="020B0604020202020204" pitchFamily="34" charset="0"/>
                </a:endParaRPr>
              </a:p>
            </p:txBody>
          </p:sp>
          <p:sp>
            <p:nvSpPr>
              <p:cNvPr id="83" name="TextBox 82"/>
              <p:cNvSpPr txBox="1"/>
              <p:nvPr/>
            </p:nvSpPr>
            <p:spPr>
              <a:xfrm>
                <a:off x="12315821" y="1539194"/>
                <a:ext cx="255198" cy="287166"/>
              </a:xfrm>
              <a:prstGeom prst="rect">
                <a:avLst/>
              </a:prstGeom>
              <a:noFill/>
            </p:spPr>
            <p:txBody>
              <a:bodyPr wrap="none" rtlCol="0">
                <a:spAutoFit/>
              </a:bodyPr>
              <a:lstStyle/>
              <a:p>
                <a:r>
                  <a:rPr lang="en-GB" sz="1000" dirty="0">
                    <a:latin typeface="Arial" panose="020B0604020202020204" pitchFamily="34" charset="0"/>
                    <a:cs typeface="Arial" panose="020B0604020202020204" pitchFamily="34" charset="0"/>
                  </a:rPr>
                  <a:t>4</a:t>
                </a:r>
              </a:p>
            </p:txBody>
          </p:sp>
          <p:sp>
            <p:nvSpPr>
              <p:cNvPr id="84" name="TextBox 83"/>
              <p:cNvSpPr txBox="1"/>
              <p:nvPr/>
            </p:nvSpPr>
            <p:spPr>
              <a:xfrm>
                <a:off x="11187190" y="1836827"/>
                <a:ext cx="489236" cy="287166"/>
              </a:xfrm>
              <a:prstGeom prst="rect">
                <a:avLst/>
              </a:prstGeom>
              <a:noFill/>
            </p:spPr>
            <p:txBody>
              <a:bodyPr wrap="none" rtlCol="0">
                <a:spAutoFit/>
              </a:bodyPr>
              <a:lstStyle/>
              <a:p>
                <a:r>
                  <a:rPr lang="en-GB" sz="1000" dirty="0" smtClean="0">
                    <a:latin typeface="Arial" panose="020B0604020202020204" pitchFamily="34" charset="0"/>
                    <a:cs typeface="Arial" panose="020B0604020202020204" pitchFamily="34" charset="0"/>
                  </a:rPr>
                  <a:t>Not 4</a:t>
                </a:r>
                <a:endParaRPr lang="en-GB" sz="1000" dirty="0">
                  <a:latin typeface="Arial" panose="020B0604020202020204" pitchFamily="34" charset="0"/>
                  <a:cs typeface="Arial" panose="020B0604020202020204" pitchFamily="34" charset="0"/>
                </a:endParaRPr>
              </a:p>
            </p:txBody>
          </p:sp>
          <p:sp>
            <p:nvSpPr>
              <p:cNvPr id="85" name="TextBox 84"/>
              <p:cNvSpPr txBox="1"/>
              <p:nvPr/>
            </p:nvSpPr>
            <p:spPr>
              <a:xfrm>
                <a:off x="12288027" y="1316959"/>
                <a:ext cx="489236" cy="287166"/>
              </a:xfrm>
              <a:prstGeom prst="rect">
                <a:avLst/>
              </a:prstGeom>
              <a:noFill/>
            </p:spPr>
            <p:txBody>
              <a:bodyPr wrap="none" rtlCol="0">
                <a:spAutoFit/>
              </a:bodyPr>
              <a:lstStyle/>
              <a:p>
                <a:r>
                  <a:rPr lang="en-GB" sz="1000" dirty="0" smtClean="0">
                    <a:latin typeface="Arial" panose="020B0604020202020204" pitchFamily="34" charset="0"/>
                    <a:cs typeface="Arial" panose="020B0604020202020204" pitchFamily="34" charset="0"/>
                  </a:rPr>
                  <a:t>Not 4</a:t>
                </a:r>
                <a:endParaRPr lang="en-GB" sz="1000" dirty="0">
                  <a:latin typeface="Arial" panose="020B0604020202020204" pitchFamily="34" charset="0"/>
                  <a:cs typeface="Arial" panose="020B0604020202020204" pitchFamily="34" charset="0"/>
                </a:endParaRPr>
              </a:p>
            </p:txBody>
          </p:sp>
          <p:sp>
            <p:nvSpPr>
              <p:cNvPr id="86" name="TextBox 85"/>
              <p:cNvSpPr txBox="1"/>
              <p:nvPr/>
            </p:nvSpPr>
            <p:spPr>
              <a:xfrm>
                <a:off x="12288027" y="2235129"/>
                <a:ext cx="489236" cy="287166"/>
              </a:xfrm>
              <a:prstGeom prst="rect">
                <a:avLst/>
              </a:prstGeom>
              <a:noFill/>
            </p:spPr>
            <p:txBody>
              <a:bodyPr wrap="none" rtlCol="0">
                <a:spAutoFit/>
              </a:bodyPr>
              <a:lstStyle/>
              <a:p>
                <a:r>
                  <a:rPr lang="en-GB" sz="1000" dirty="0" smtClean="0">
                    <a:latin typeface="Arial" panose="020B0604020202020204" pitchFamily="34" charset="0"/>
                    <a:cs typeface="Arial" panose="020B0604020202020204" pitchFamily="34" charset="0"/>
                  </a:rPr>
                  <a:t>Not 4</a:t>
                </a:r>
                <a:endParaRPr lang="en-GB" sz="1000" dirty="0">
                  <a:latin typeface="Arial" panose="020B0604020202020204" pitchFamily="34" charset="0"/>
                  <a:cs typeface="Arial" panose="020B0604020202020204" pitchFamily="34" charset="0"/>
                </a:endParaRPr>
              </a:p>
            </p:txBody>
          </p:sp>
          <p:sp>
            <p:nvSpPr>
              <p:cNvPr id="87" name="TextBox 86"/>
              <p:cNvSpPr txBox="1"/>
              <p:nvPr/>
            </p:nvSpPr>
            <p:spPr>
              <a:xfrm>
                <a:off x="10686998" y="422361"/>
                <a:ext cx="461986" cy="246221"/>
              </a:xfrm>
              <a:prstGeom prst="rect">
                <a:avLst/>
              </a:prstGeom>
              <a:noFill/>
            </p:spPr>
            <p:txBody>
              <a:bodyPr wrap="none" rtlCol="0">
                <a:spAutoFit/>
              </a:bodyPr>
              <a:lstStyle/>
              <a:p>
                <a:r>
                  <a:rPr lang="en-GB" sz="1000" b="1" dirty="0" smtClean="0">
                    <a:latin typeface="Arial" panose="020B0604020202020204" pitchFamily="34" charset="0"/>
                    <a:cs typeface="Arial" panose="020B0604020202020204" pitchFamily="34" charset="0"/>
                  </a:rPr>
                  <a:t>First</a:t>
                </a:r>
                <a:endParaRPr lang="en-GB" sz="1000" b="1" dirty="0">
                  <a:latin typeface="Arial" panose="020B0604020202020204" pitchFamily="34" charset="0"/>
                  <a:cs typeface="Arial" panose="020B0604020202020204" pitchFamily="34" charset="0"/>
                </a:endParaRPr>
              </a:p>
            </p:txBody>
          </p:sp>
          <p:sp>
            <p:nvSpPr>
              <p:cNvPr id="88" name="TextBox 87"/>
              <p:cNvSpPr txBox="1"/>
              <p:nvPr/>
            </p:nvSpPr>
            <p:spPr>
              <a:xfrm>
                <a:off x="11676426" y="418523"/>
                <a:ext cx="646331" cy="246221"/>
              </a:xfrm>
              <a:prstGeom prst="rect">
                <a:avLst/>
              </a:prstGeom>
              <a:noFill/>
            </p:spPr>
            <p:txBody>
              <a:bodyPr wrap="none" rtlCol="0">
                <a:spAutoFit/>
              </a:bodyPr>
              <a:lstStyle/>
              <a:p>
                <a:r>
                  <a:rPr lang="en-GB" sz="1000" b="1" dirty="0" smtClean="0">
                    <a:latin typeface="Arial" panose="020B0604020202020204" pitchFamily="34" charset="0"/>
                    <a:cs typeface="Arial" panose="020B0604020202020204" pitchFamily="34" charset="0"/>
                  </a:rPr>
                  <a:t>Second</a:t>
                </a:r>
                <a:endParaRPr lang="en-GB" sz="1000" b="1" dirty="0">
                  <a:latin typeface="Arial" panose="020B0604020202020204" pitchFamily="34" charset="0"/>
                  <a:cs typeface="Arial" panose="020B0604020202020204" pitchFamily="34" charset="0"/>
                </a:endParaRPr>
              </a:p>
            </p:txBody>
          </p:sp>
        </p:grpSp>
        <mc:AlternateContent xmlns:mc="http://schemas.openxmlformats.org/markup-compatibility/2006">
          <mc:Choice xmlns:a14="http://schemas.microsoft.com/office/drawing/2010/main" Requires="a14">
            <p:sp>
              <p:nvSpPr>
                <p:cNvPr id="21" name="TextBox 20"/>
                <p:cNvSpPr txBox="1"/>
                <p:nvPr/>
              </p:nvSpPr>
              <p:spPr>
                <a:xfrm>
                  <a:off x="10438543" y="2519822"/>
                  <a:ext cx="263213" cy="323550"/>
                </a:xfrm>
                <a:prstGeom prst="rect">
                  <a:avLst/>
                </a:prstGeom>
                <a:noFill/>
              </p:spPr>
              <p:txBody>
                <a:bodyPr wrap="none" rtlCol="0">
                  <a:spAutoFit/>
                </a:bodyPr>
                <a:lstStyle/>
                <a:p>
                  <a14:m>
                    <m:oMathPara xmlns:m="http://schemas.openxmlformats.org/officeDocument/2006/math">
                      <m:oMathParaPr>
                        <m:jc m:val="centerGroup"/>
                      </m:oMathParaPr>
                      <m:oMath xmlns:m="http://schemas.openxmlformats.org/officeDocument/2006/math">
                        <m:f>
                          <m:fPr>
                            <m:ctrlPr>
                              <a:rPr lang="en-GB" sz="800" i="1" smtClean="0">
                                <a:latin typeface="Cambria Math" panose="02040503050406030204" pitchFamily="18" charset="0"/>
                              </a:rPr>
                            </m:ctrlPr>
                          </m:fPr>
                          <m:num>
                            <m:r>
                              <a:rPr lang="en-GB" sz="800" b="0" i="1" smtClean="0">
                                <a:latin typeface="Cambria Math" panose="02040503050406030204" pitchFamily="18" charset="0"/>
                              </a:rPr>
                              <m:t>1</m:t>
                            </m:r>
                          </m:num>
                          <m:den>
                            <m:r>
                              <a:rPr lang="en-GB" sz="800" b="0" i="1" smtClean="0">
                                <a:latin typeface="Cambria Math" panose="02040503050406030204" pitchFamily="18" charset="0"/>
                              </a:rPr>
                              <m:t>6</m:t>
                            </m:r>
                          </m:den>
                        </m:f>
                      </m:oMath>
                    </m:oMathPara>
                  </a14:m>
                  <a:endParaRPr lang="en-GB" sz="800" dirty="0"/>
                </a:p>
              </p:txBody>
            </p:sp>
          </mc:Choice>
          <mc:Fallback>
            <p:sp>
              <p:nvSpPr>
                <p:cNvPr id="21" name="TextBox 20"/>
                <p:cNvSpPr txBox="1">
                  <a:spLocks noRot="1" noChangeAspect="1" noMove="1" noResize="1" noEditPoints="1" noAdjustHandles="1" noChangeArrowheads="1" noChangeShapeType="1" noTextEdit="1"/>
                </p:cNvSpPr>
                <p:nvPr/>
              </p:nvSpPr>
              <p:spPr>
                <a:xfrm>
                  <a:off x="10438543" y="2519822"/>
                  <a:ext cx="263213" cy="323550"/>
                </a:xfrm>
                <a:prstGeom prst="rect">
                  <a:avLst/>
                </a:prstGeom>
                <a:blipFill>
                  <a:blip r:embed="rId3"/>
                  <a:stretch>
                    <a:fillRect/>
                  </a:stretch>
                </a:blipFill>
              </p:spPr>
              <p:txBody>
                <a:bodyPr/>
                <a:lstStyle/>
                <a:p>
                  <a:r>
                    <a:rPr lang="en-GB">
                      <a:noFill/>
                    </a:rPr>
                    <a:t> </a:t>
                  </a:r>
                </a:p>
              </p:txBody>
            </p:sp>
          </mc:Fallback>
        </mc:AlternateContent>
      </p:grpSp>
      <p:grpSp>
        <p:nvGrpSpPr>
          <p:cNvPr id="52" name="Group 51"/>
          <p:cNvGrpSpPr/>
          <p:nvPr/>
        </p:nvGrpSpPr>
        <p:grpSpPr>
          <a:xfrm>
            <a:off x="511522" y="3117371"/>
            <a:ext cx="1640559" cy="577662"/>
            <a:chOff x="-2583371" y="4399597"/>
            <a:chExt cx="1640559" cy="577662"/>
          </a:xfrm>
        </p:grpSpPr>
        <p:sp>
          <p:nvSpPr>
            <p:cNvPr id="51" name="TextBox 50"/>
            <p:cNvSpPr txBox="1"/>
            <p:nvPr/>
          </p:nvSpPr>
          <p:spPr>
            <a:xfrm>
              <a:off x="-1898792" y="4404171"/>
              <a:ext cx="255198" cy="246221"/>
            </a:xfrm>
            <a:prstGeom prst="rect">
              <a:avLst/>
            </a:prstGeom>
            <a:noFill/>
            <a:ln>
              <a:solidFill>
                <a:schemeClr val="tx1"/>
              </a:solidFill>
            </a:ln>
          </p:spPr>
          <p:txBody>
            <a:bodyPr wrap="none" rtlCol="0">
              <a:spAutoFit/>
            </a:bodyPr>
            <a:lstStyle/>
            <a:p>
              <a:r>
                <a:rPr lang="en-GB" sz="1000" dirty="0" smtClean="0">
                  <a:latin typeface="Arial" panose="020B0604020202020204" pitchFamily="34" charset="0"/>
                  <a:cs typeface="Arial" panose="020B0604020202020204" pitchFamily="34" charset="0"/>
                </a:rPr>
                <a:t>4</a:t>
              </a:r>
              <a:endParaRPr lang="en-GB" sz="1000" dirty="0">
                <a:latin typeface="Arial" panose="020B0604020202020204" pitchFamily="34" charset="0"/>
                <a:cs typeface="Arial" panose="020B0604020202020204" pitchFamily="34" charset="0"/>
              </a:endParaRPr>
            </a:p>
          </p:txBody>
        </p:sp>
        <p:sp>
          <p:nvSpPr>
            <p:cNvPr id="92" name="TextBox 91"/>
            <p:cNvSpPr txBox="1"/>
            <p:nvPr/>
          </p:nvSpPr>
          <p:spPr>
            <a:xfrm>
              <a:off x="-1546427" y="4404171"/>
              <a:ext cx="255198" cy="246221"/>
            </a:xfrm>
            <a:prstGeom prst="rect">
              <a:avLst/>
            </a:prstGeom>
            <a:noFill/>
            <a:ln>
              <a:solidFill>
                <a:schemeClr val="tx1"/>
              </a:solidFill>
            </a:ln>
          </p:spPr>
          <p:txBody>
            <a:bodyPr wrap="none" rtlCol="0">
              <a:spAutoFit/>
            </a:bodyPr>
            <a:lstStyle/>
            <a:p>
              <a:r>
                <a:rPr lang="en-GB" sz="1000" dirty="0" smtClean="0">
                  <a:latin typeface="Arial" panose="020B0604020202020204" pitchFamily="34" charset="0"/>
                  <a:cs typeface="Arial" panose="020B0604020202020204" pitchFamily="34" charset="0"/>
                </a:rPr>
                <a:t>5</a:t>
              </a:r>
              <a:endParaRPr lang="en-GB" sz="1000" dirty="0">
                <a:latin typeface="Arial" panose="020B0604020202020204" pitchFamily="34" charset="0"/>
                <a:cs typeface="Arial" panose="020B0604020202020204" pitchFamily="34" charset="0"/>
              </a:endParaRPr>
            </a:p>
          </p:txBody>
        </p:sp>
        <p:sp>
          <p:nvSpPr>
            <p:cNvPr id="93" name="TextBox 92"/>
            <p:cNvSpPr txBox="1"/>
            <p:nvPr/>
          </p:nvSpPr>
          <p:spPr>
            <a:xfrm>
              <a:off x="-1198010" y="4404170"/>
              <a:ext cx="255198" cy="246221"/>
            </a:xfrm>
            <a:prstGeom prst="rect">
              <a:avLst/>
            </a:prstGeom>
            <a:noFill/>
            <a:ln>
              <a:solidFill>
                <a:schemeClr val="tx1"/>
              </a:solidFill>
            </a:ln>
          </p:spPr>
          <p:txBody>
            <a:bodyPr wrap="none" rtlCol="0">
              <a:spAutoFit/>
            </a:bodyPr>
            <a:lstStyle/>
            <a:p>
              <a:r>
                <a:rPr lang="en-GB" sz="1000" dirty="0">
                  <a:latin typeface="Arial" panose="020B0604020202020204" pitchFamily="34" charset="0"/>
                  <a:cs typeface="Arial" panose="020B0604020202020204" pitchFamily="34" charset="0"/>
                </a:rPr>
                <a:t>7</a:t>
              </a:r>
              <a:endParaRPr lang="en-GB" sz="1000" dirty="0">
                <a:latin typeface="Arial" panose="020B0604020202020204" pitchFamily="34" charset="0"/>
                <a:cs typeface="Arial" panose="020B0604020202020204" pitchFamily="34" charset="0"/>
              </a:endParaRPr>
            </a:p>
          </p:txBody>
        </p:sp>
        <p:sp>
          <p:nvSpPr>
            <p:cNvPr id="94" name="TextBox 93"/>
            <p:cNvSpPr txBox="1"/>
            <p:nvPr/>
          </p:nvSpPr>
          <p:spPr>
            <a:xfrm>
              <a:off x="-2242789" y="4399597"/>
              <a:ext cx="255198" cy="246221"/>
            </a:xfrm>
            <a:prstGeom prst="rect">
              <a:avLst/>
            </a:prstGeom>
            <a:noFill/>
            <a:ln>
              <a:solidFill>
                <a:schemeClr val="tx1"/>
              </a:solidFill>
            </a:ln>
          </p:spPr>
          <p:txBody>
            <a:bodyPr wrap="none" rtlCol="0">
              <a:spAutoFit/>
            </a:bodyPr>
            <a:lstStyle/>
            <a:p>
              <a:r>
                <a:rPr lang="en-GB" sz="1000" dirty="0" smtClean="0">
                  <a:latin typeface="Arial" panose="020B0604020202020204" pitchFamily="34" charset="0"/>
                  <a:cs typeface="Arial" panose="020B0604020202020204" pitchFamily="34" charset="0"/>
                </a:rPr>
                <a:t>2</a:t>
              </a:r>
              <a:endParaRPr lang="en-GB" sz="1000" dirty="0">
                <a:latin typeface="Arial" panose="020B0604020202020204" pitchFamily="34" charset="0"/>
                <a:cs typeface="Arial" panose="020B0604020202020204" pitchFamily="34" charset="0"/>
              </a:endParaRPr>
            </a:p>
          </p:txBody>
        </p:sp>
        <p:sp>
          <p:nvSpPr>
            <p:cNvPr id="95" name="TextBox 94"/>
            <p:cNvSpPr txBox="1"/>
            <p:nvPr/>
          </p:nvSpPr>
          <p:spPr>
            <a:xfrm>
              <a:off x="-2583371" y="4399597"/>
              <a:ext cx="255198" cy="246221"/>
            </a:xfrm>
            <a:prstGeom prst="rect">
              <a:avLst/>
            </a:prstGeom>
            <a:noFill/>
            <a:ln>
              <a:solidFill>
                <a:schemeClr val="tx1"/>
              </a:solidFill>
            </a:ln>
          </p:spPr>
          <p:txBody>
            <a:bodyPr wrap="none" rtlCol="0">
              <a:spAutoFit/>
            </a:bodyPr>
            <a:lstStyle/>
            <a:p>
              <a:r>
                <a:rPr lang="en-GB" sz="1000" dirty="0" smtClean="0">
                  <a:latin typeface="Arial" panose="020B0604020202020204" pitchFamily="34" charset="0"/>
                  <a:cs typeface="Arial" panose="020B0604020202020204" pitchFamily="34" charset="0"/>
                </a:rPr>
                <a:t>1</a:t>
              </a:r>
              <a:endParaRPr lang="en-GB" sz="1000" dirty="0">
                <a:latin typeface="Arial" panose="020B0604020202020204" pitchFamily="34" charset="0"/>
                <a:cs typeface="Arial" panose="020B0604020202020204" pitchFamily="34" charset="0"/>
              </a:endParaRPr>
            </a:p>
          </p:txBody>
        </p:sp>
        <p:sp>
          <p:nvSpPr>
            <p:cNvPr id="98" name="TextBox 97"/>
            <p:cNvSpPr txBox="1"/>
            <p:nvPr/>
          </p:nvSpPr>
          <p:spPr>
            <a:xfrm>
              <a:off x="-1898792" y="4731038"/>
              <a:ext cx="255198" cy="246221"/>
            </a:xfrm>
            <a:prstGeom prst="rect">
              <a:avLst/>
            </a:prstGeom>
            <a:noFill/>
            <a:ln>
              <a:solidFill>
                <a:schemeClr val="tx1"/>
              </a:solidFill>
            </a:ln>
          </p:spPr>
          <p:txBody>
            <a:bodyPr wrap="none" rtlCol="0">
              <a:spAutoFit/>
            </a:bodyPr>
            <a:lstStyle/>
            <a:p>
              <a:r>
                <a:rPr lang="en-GB" sz="1000" dirty="0" smtClean="0">
                  <a:latin typeface="Arial" panose="020B0604020202020204" pitchFamily="34" charset="0"/>
                  <a:cs typeface="Arial" panose="020B0604020202020204" pitchFamily="34" charset="0"/>
                </a:rPr>
                <a:t>8</a:t>
              </a:r>
              <a:endParaRPr lang="en-GB" sz="1000" dirty="0">
                <a:latin typeface="Arial" panose="020B0604020202020204" pitchFamily="34" charset="0"/>
                <a:cs typeface="Arial" panose="020B0604020202020204" pitchFamily="34" charset="0"/>
              </a:endParaRPr>
            </a:p>
          </p:txBody>
        </p:sp>
        <p:sp>
          <p:nvSpPr>
            <p:cNvPr id="99" name="TextBox 98"/>
            <p:cNvSpPr txBox="1"/>
            <p:nvPr/>
          </p:nvSpPr>
          <p:spPr>
            <a:xfrm>
              <a:off x="-1546427" y="4731038"/>
              <a:ext cx="255198" cy="246221"/>
            </a:xfrm>
            <a:prstGeom prst="rect">
              <a:avLst/>
            </a:prstGeom>
            <a:noFill/>
            <a:ln>
              <a:solidFill>
                <a:schemeClr val="tx1"/>
              </a:solidFill>
            </a:ln>
          </p:spPr>
          <p:txBody>
            <a:bodyPr wrap="none" rtlCol="0">
              <a:spAutoFit/>
            </a:bodyPr>
            <a:lstStyle/>
            <a:p>
              <a:r>
                <a:rPr lang="en-GB" sz="1000" dirty="0" smtClean="0">
                  <a:latin typeface="Arial" panose="020B0604020202020204" pitchFamily="34" charset="0"/>
                  <a:cs typeface="Arial" panose="020B0604020202020204" pitchFamily="34" charset="0"/>
                </a:rPr>
                <a:t>9</a:t>
              </a:r>
              <a:endParaRPr lang="en-GB" sz="1000" dirty="0">
                <a:latin typeface="Arial" panose="020B0604020202020204" pitchFamily="34" charset="0"/>
                <a:cs typeface="Arial" panose="020B0604020202020204" pitchFamily="34" charset="0"/>
              </a:endParaRPr>
            </a:p>
          </p:txBody>
        </p:sp>
        <p:sp>
          <p:nvSpPr>
            <p:cNvPr id="100" name="TextBox 99"/>
            <p:cNvSpPr txBox="1"/>
            <p:nvPr/>
          </p:nvSpPr>
          <p:spPr>
            <a:xfrm>
              <a:off x="-2242789" y="4726464"/>
              <a:ext cx="255198" cy="246221"/>
            </a:xfrm>
            <a:prstGeom prst="rect">
              <a:avLst/>
            </a:prstGeom>
            <a:noFill/>
            <a:ln>
              <a:solidFill>
                <a:schemeClr val="tx1"/>
              </a:solidFill>
            </a:ln>
          </p:spPr>
          <p:txBody>
            <a:bodyPr wrap="none" rtlCol="0">
              <a:spAutoFit/>
            </a:bodyPr>
            <a:lstStyle/>
            <a:p>
              <a:r>
                <a:rPr lang="en-GB" sz="1000" dirty="0" smtClean="0">
                  <a:latin typeface="Arial" panose="020B0604020202020204" pitchFamily="34" charset="0"/>
                  <a:cs typeface="Arial" panose="020B0604020202020204" pitchFamily="34" charset="0"/>
                </a:rPr>
                <a:t>6</a:t>
              </a:r>
              <a:endParaRPr lang="en-GB" sz="1000" dirty="0">
                <a:latin typeface="Arial" panose="020B0604020202020204" pitchFamily="34" charset="0"/>
                <a:cs typeface="Arial" panose="020B0604020202020204" pitchFamily="34" charset="0"/>
              </a:endParaRPr>
            </a:p>
          </p:txBody>
        </p:sp>
        <p:sp>
          <p:nvSpPr>
            <p:cNvPr id="101" name="TextBox 100"/>
            <p:cNvSpPr txBox="1"/>
            <p:nvPr/>
          </p:nvSpPr>
          <p:spPr>
            <a:xfrm>
              <a:off x="-2583371" y="4726464"/>
              <a:ext cx="255198" cy="246221"/>
            </a:xfrm>
            <a:prstGeom prst="rect">
              <a:avLst/>
            </a:prstGeom>
            <a:noFill/>
            <a:ln>
              <a:solidFill>
                <a:schemeClr val="tx1"/>
              </a:solidFill>
            </a:ln>
          </p:spPr>
          <p:txBody>
            <a:bodyPr wrap="none" rtlCol="0">
              <a:spAutoFit/>
            </a:bodyPr>
            <a:lstStyle/>
            <a:p>
              <a:r>
                <a:rPr lang="en-GB" sz="1000" dirty="0">
                  <a:latin typeface="Arial" panose="020B0604020202020204" pitchFamily="34" charset="0"/>
                  <a:cs typeface="Arial" panose="020B0604020202020204" pitchFamily="34" charset="0"/>
                </a:rPr>
                <a:t>3</a:t>
              </a:r>
              <a:endParaRPr lang="en-GB" sz="1000" dirty="0">
                <a:latin typeface="Arial" panose="020B0604020202020204" pitchFamily="34" charset="0"/>
                <a:cs typeface="Arial" panose="020B0604020202020204" pitchFamily="34" charset="0"/>
              </a:endParaRPr>
            </a:p>
          </p:txBody>
        </p:sp>
      </p:grpSp>
      <p:graphicFrame>
        <p:nvGraphicFramePr>
          <p:cNvPr id="53" name="Table 52"/>
          <p:cNvGraphicFramePr>
            <a:graphicFrameLocks noGrp="1"/>
          </p:cNvGraphicFramePr>
          <p:nvPr>
            <p:extLst>
              <p:ext uri="{D42A27DB-BD31-4B8C-83A1-F6EECF244321}">
                <p14:modId xmlns:p14="http://schemas.microsoft.com/office/powerpoint/2010/main" val="1093560358"/>
              </p:ext>
            </p:extLst>
          </p:nvPr>
        </p:nvGraphicFramePr>
        <p:xfrm>
          <a:off x="369994" y="4368649"/>
          <a:ext cx="2292360" cy="1841772"/>
        </p:xfrm>
        <a:graphic>
          <a:graphicData uri="http://schemas.openxmlformats.org/drawingml/2006/table">
            <a:tbl>
              <a:tblPr firstRow="1" bandRow="1">
                <a:tableStyleId>{5C22544A-7EE6-4342-B048-85BDC9FD1C3A}</a:tableStyleId>
              </a:tblPr>
              <a:tblGrid>
                <a:gridCol w="327480">
                  <a:extLst>
                    <a:ext uri="{9D8B030D-6E8A-4147-A177-3AD203B41FA5}">
                      <a16:colId xmlns:a16="http://schemas.microsoft.com/office/drawing/2014/main" val="509621630"/>
                    </a:ext>
                  </a:extLst>
                </a:gridCol>
                <a:gridCol w="327480">
                  <a:extLst>
                    <a:ext uri="{9D8B030D-6E8A-4147-A177-3AD203B41FA5}">
                      <a16:colId xmlns:a16="http://schemas.microsoft.com/office/drawing/2014/main" val="2883251433"/>
                    </a:ext>
                  </a:extLst>
                </a:gridCol>
                <a:gridCol w="327480">
                  <a:extLst>
                    <a:ext uri="{9D8B030D-6E8A-4147-A177-3AD203B41FA5}">
                      <a16:colId xmlns:a16="http://schemas.microsoft.com/office/drawing/2014/main" val="3299179594"/>
                    </a:ext>
                  </a:extLst>
                </a:gridCol>
                <a:gridCol w="327480">
                  <a:extLst>
                    <a:ext uri="{9D8B030D-6E8A-4147-A177-3AD203B41FA5}">
                      <a16:colId xmlns:a16="http://schemas.microsoft.com/office/drawing/2014/main" val="2554381337"/>
                    </a:ext>
                  </a:extLst>
                </a:gridCol>
                <a:gridCol w="327480">
                  <a:extLst>
                    <a:ext uri="{9D8B030D-6E8A-4147-A177-3AD203B41FA5}">
                      <a16:colId xmlns:a16="http://schemas.microsoft.com/office/drawing/2014/main" val="2691317749"/>
                    </a:ext>
                  </a:extLst>
                </a:gridCol>
                <a:gridCol w="327480">
                  <a:extLst>
                    <a:ext uri="{9D8B030D-6E8A-4147-A177-3AD203B41FA5}">
                      <a16:colId xmlns:a16="http://schemas.microsoft.com/office/drawing/2014/main" val="3584522980"/>
                    </a:ext>
                  </a:extLst>
                </a:gridCol>
                <a:gridCol w="327480">
                  <a:extLst>
                    <a:ext uri="{9D8B030D-6E8A-4147-A177-3AD203B41FA5}">
                      <a16:colId xmlns:a16="http://schemas.microsoft.com/office/drawing/2014/main" val="3929924050"/>
                    </a:ext>
                  </a:extLst>
                </a:gridCol>
              </a:tblGrid>
              <a:tr h="306962">
                <a:tc>
                  <a:txBody>
                    <a:bodyPr/>
                    <a:lstStyle/>
                    <a:p>
                      <a:pPr algn="ctr"/>
                      <a:endParaRPr lang="en-GB" sz="1000" b="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gridSpan="6">
                  <a:txBody>
                    <a:bodyPr/>
                    <a:lstStyle/>
                    <a:p>
                      <a:pPr algn="ctr"/>
                      <a:r>
                        <a:rPr lang="en-GB" sz="1000" b="0" dirty="0" smtClean="0">
                          <a:solidFill>
                            <a:schemeClr val="tx1"/>
                          </a:solidFill>
                          <a:latin typeface="Arial" panose="020B0604020202020204" pitchFamily="34" charset="0"/>
                          <a:cs typeface="Arial" panose="020B0604020202020204" pitchFamily="34" charset="0"/>
                        </a:rPr>
                        <a:t>Set A</a:t>
                      </a:r>
                      <a:endParaRPr lang="en-GB" sz="1000" b="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sz="10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sz="10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sz="10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sz="10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sz="10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77503196"/>
                  </a:ext>
                </a:extLst>
              </a:tr>
              <a:tr h="306962">
                <a:tc rowSpan="5">
                  <a:txBody>
                    <a:bodyPr/>
                    <a:lstStyle/>
                    <a:p>
                      <a:pPr algn="ctr"/>
                      <a:r>
                        <a:rPr lang="en-GB" sz="1000" b="0" dirty="0" smtClean="0">
                          <a:solidFill>
                            <a:schemeClr val="tx1"/>
                          </a:solidFill>
                          <a:latin typeface="Arial" panose="020B0604020202020204" pitchFamily="34" charset="0"/>
                          <a:cs typeface="Arial" panose="020B0604020202020204" pitchFamily="34" charset="0"/>
                        </a:rPr>
                        <a:t>Set B</a:t>
                      </a:r>
                      <a:endParaRPr lang="en-GB" sz="1000" b="0" dirty="0">
                        <a:solidFill>
                          <a:schemeClr val="tx1"/>
                        </a:solidFill>
                        <a:latin typeface="Arial" panose="020B0604020202020204" pitchFamily="34" charset="0"/>
                        <a:cs typeface="Arial" panose="020B0604020202020204" pitchFamily="34" charset="0"/>
                      </a:endParaRPr>
                    </a:p>
                  </a:txBody>
                  <a:tcPr vert="vert27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000" b="0"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000" b="0" dirty="0" smtClean="0">
                          <a:solidFill>
                            <a:schemeClr val="tx1"/>
                          </a:solidFill>
                          <a:latin typeface="Arial" panose="020B0604020202020204" pitchFamily="34" charset="0"/>
                          <a:cs typeface="Arial" panose="020B0604020202020204" pitchFamily="34" charset="0"/>
                        </a:rPr>
                        <a:t>1</a:t>
                      </a:r>
                      <a:endParaRPr lang="en-GB" sz="1000" b="0" dirty="0">
                        <a:solidFill>
                          <a:schemeClr val="tx1"/>
                        </a:solidFill>
                        <a:latin typeface="Arial" panose="020B0604020202020204" pitchFamily="34" charset="0"/>
                        <a:cs typeface="Arial" panose="020B0604020202020204" pitchFamily="34" charset="0"/>
                      </a:endParaRPr>
                    </a:p>
                  </a:txBody>
                  <a:tcPr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000" b="0" dirty="0" smtClean="0">
                          <a:solidFill>
                            <a:schemeClr val="tx1"/>
                          </a:solidFill>
                          <a:latin typeface="Arial" panose="020B0604020202020204" pitchFamily="34" charset="0"/>
                          <a:cs typeface="Arial" panose="020B0604020202020204" pitchFamily="34" charset="0"/>
                        </a:rPr>
                        <a:t>2</a:t>
                      </a:r>
                      <a:endParaRPr lang="en-GB" sz="1000" b="0"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000" b="0" dirty="0" smtClean="0">
                          <a:solidFill>
                            <a:schemeClr val="tx1"/>
                          </a:solidFill>
                          <a:latin typeface="Arial" panose="020B0604020202020204" pitchFamily="34" charset="0"/>
                          <a:cs typeface="Arial" panose="020B0604020202020204" pitchFamily="34" charset="0"/>
                        </a:rPr>
                        <a:t>4</a:t>
                      </a:r>
                      <a:endParaRPr lang="en-GB" sz="1000" b="0"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000" b="0" dirty="0" smtClean="0">
                          <a:solidFill>
                            <a:schemeClr val="tx1"/>
                          </a:solidFill>
                          <a:latin typeface="Arial" panose="020B0604020202020204" pitchFamily="34" charset="0"/>
                          <a:cs typeface="Arial" panose="020B0604020202020204" pitchFamily="34" charset="0"/>
                        </a:rPr>
                        <a:t>5</a:t>
                      </a:r>
                      <a:endParaRPr lang="en-GB" sz="1000" b="0"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000" b="0" dirty="0" smtClean="0">
                          <a:solidFill>
                            <a:schemeClr val="tx1"/>
                          </a:solidFill>
                          <a:latin typeface="Arial" panose="020B0604020202020204" pitchFamily="34" charset="0"/>
                          <a:cs typeface="Arial" panose="020B0604020202020204" pitchFamily="34" charset="0"/>
                        </a:rPr>
                        <a:t>7</a:t>
                      </a:r>
                      <a:endParaRPr lang="en-GB" sz="1000" b="0"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67545048"/>
                  </a:ext>
                </a:extLst>
              </a:tr>
              <a:tr h="306962">
                <a:tc vMerge="1">
                  <a:txBody>
                    <a:bodyPr/>
                    <a:lstStyle/>
                    <a:p>
                      <a:endParaRPr lang="en-GB" sz="10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000" b="0" dirty="0" smtClean="0">
                          <a:solidFill>
                            <a:schemeClr val="tx1"/>
                          </a:solidFill>
                          <a:latin typeface="Arial" panose="020B0604020202020204" pitchFamily="34" charset="0"/>
                          <a:cs typeface="Arial" panose="020B0604020202020204" pitchFamily="34" charset="0"/>
                        </a:rPr>
                        <a:t>3</a:t>
                      </a:r>
                      <a:endParaRPr lang="en-GB" sz="1000" b="0"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000" b="0" dirty="0" smtClean="0">
                          <a:solidFill>
                            <a:schemeClr val="tx1"/>
                          </a:solidFill>
                          <a:latin typeface="Arial" panose="020B0604020202020204" pitchFamily="34" charset="0"/>
                          <a:cs typeface="Arial" panose="020B0604020202020204" pitchFamily="34" charset="0"/>
                        </a:rPr>
                        <a:t>4</a:t>
                      </a:r>
                      <a:endParaRPr lang="en-GB" sz="1000" b="0" dirty="0">
                        <a:solidFill>
                          <a:schemeClr val="tx1"/>
                        </a:solidFill>
                        <a:latin typeface="Arial" panose="020B0604020202020204" pitchFamily="34" charset="0"/>
                        <a:cs typeface="Arial" panose="020B0604020202020204" pitchFamily="34" charset="0"/>
                      </a:endParaRPr>
                    </a:p>
                  </a:txBody>
                  <a:tcPr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000" b="0" dirty="0" smtClean="0">
                          <a:solidFill>
                            <a:schemeClr val="tx1"/>
                          </a:solidFill>
                          <a:latin typeface="Arial" panose="020B0604020202020204" pitchFamily="34" charset="0"/>
                          <a:cs typeface="Arial" panose="020B0604020202020204" pitchFamily="34" charset="0"/>
                        </a:rPr>
                        <a:t>5</a:t>
                      </a:r>
                      <a:endParaRPr lang="en-GB" sz="1000" b="0"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000" b="0" dirty="0" smtClean="0">
                          <a:solidFill>
                            <a:schemeClr val="tx1"/>
                          </a:solidFill>
                          <a:latin typeface="Arial" panose="020B0604020202020204" pitchFamily="34" charset="0"/>
                          <a:cs typeface="Arial" panose="020B0604020202020204" pitchFamily="34" charset="0"/>
                        </a:rPr>
                        <a:t>7</a:t>
                      </a:r>
                      <a:endParaRPr lang="en-GB" sz="1000" b="0"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000" b="0" dirty="0" smtClean="0">
                          <a:solidFill>
                            <a:schemeClr val="tx1"/>
                          </a:solidFill>
                          <a:latin typeface="Arial" panose="020B0604020202020204" pitchFamily="34" charset="0"/>
                          <a:cs typeface="Arial" panose="020B0604020202020204" pitchFamily="34" charset="0"/>
                        </a:rPr>
                        <a:t>8</a:t>
                      </a:r>
                      <a:endParaRPr lang="en-GB" sz="1000" b="0"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000" b="0" dirty="0" smtClean="0">
                          <a:solidFill>
                            <a:schemeClr val="tx1"/>
                          </a:solidFill>
                          <a:latin typeface="Arial" panose="020B0604020202020204" pitchFamily="34" charset="0"/>
                          <a:cs typeface="Arial" panose="020B0604020202020204" pitchFamily="34" charset="0"/>
                        </a:rPr>
                        <a:t>10</a:t>
                      </a:r>
                      <a:endParaRPr lang="en-GB" sz="1000" b="0"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78062802"/>
                  </a:ext>
                </a:extLst>
              </a:tr>
              <a:tr h="306962">
                <a:tc vMerge="1">
                  <a:txBody>
                    <a:bodyPr/>
                    <a:lstStyle/>
                    <a:p>
                      <a:endParaRPr lang="en-GB" sz="10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000" b="0" dirty="0" smtClean="0">
                          <a:solidFill>
                            <a:schemeClr val="tx1"/>
                          </a:solidFill>
                          <a:latin typeface="Arial" panose="020B0604020202020204" pitchFamily="34" charset="0"/>
                          <a:cs typeface="Arial" panose="020B0604020202020204" pitchFamily="34" charset="0"/>
                        </a:rPr>
                        <a:t>6</a:t>
                      </a:r>
                      <a:endParaRPr lang="en-GB" sz="1000" b="0"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000" b="0" dirty="0" smtClean="0">
                          <a:solidFill>
                            <a:schemeClr val="tx1"/>
                          </a:solidFill>
                          <a:latin typeface="Arial" panose="020B0604020202020204" pitchFamily="34" charset="0"/>
                          <a:cs typeface="Arial" panose="020B0604020202020204" pitchFamily="34" charset="0"/>
                        </a:rPr>
                        <a:t>7</a:t>
                      </a:r>
                      <a:endParaRPr lang="en-GB" sz="1000" b="0" dirty="0">
                        <a:solidFill>
                          <a:schemeClr val="tx1"/>
                        </a:solidFill>
                        <a:latin typeface="Arial" panose="020B0604020202020204" pitchFamily="34" charset="0"/>
                        <a:cs typeface="Arial" panose="020B0604020202020204" pitchFamily="34" charset="0"/>
                      </a:endParaRPr>
                    </a:p>
                  </a:txBody>
                  <a:tcPr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000" b="0" dirty="0" smtClean="0">
                          <a:solidFill>
                            <a:schemeClr val="tx1"/>
                          </a:solidFill>
                          <a:latin typeface="Arial" panose="020B0604020202020204" pitchFamily="34" charset="0"/>
                          <a:cs typeface="Arial" panose="020B0604020202020204" pitchFamily="34" charset="0"/>
                        </a:rPr>
                        <a:t>8</a:t>
                      </a:r>
                      <a:endParaRPr lang="en-GB" sz="1000" b="0"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000" b="0" dirty="0" smtClean="0">
                          <a:solidFill>
                            <a:schemeClr val="tx1"/>
                          </a:solidFill>
                          <a:latin typeface="Arial" panose="020B0604020202020204" pitchFamily="34" charset="0"/>
                          <a:cs typeface="Arial" panose="020B0604020202020204" pitchFamily="34" charset="0"/>
                        </a:rPr>
                        <a:t>10</a:t>
                      </a:r>
                      <a:endParaRPr lang="en-GB" sz="1000" b="0"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000" b="0"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000" b="0"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418410167"/>
                  </a:ext>
                </a:extLst>
              </a:tr>
              <a:tr h="306962">
                <a:tc vMerge="1">
                  <a:txBody>
                    <a:bodyPr/>
                    <a:lstStyle/>
                    <a:p>
                      <a:endParaRPr lang="en-GB" sz="10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000" b="0" dirty="0" smtClean="0">
                          <a:solidFill>
                            <a:schemeClr val="tx1"/>
                          </a:solidFill>
                          <a:latin typeface="Arial" panose="020B0604020202020204" pitchFamily="34" charset="0"/>
                          <a:cs typeface="Arial" panose="020B0604020202020204" pitchFamily="34" charset="0"/>
                        </a:rPr>
                        <a:t>8</a:t>
                      </a:r>
                      <a:endParaRPr lang="en-GB" sz="1000" b="0"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000" b="0" dirty="0">
                        <a:solidFill>
                          <a:schemeClr val="tx1"/>
                        </a:solidFill>
                        <a:latin typeface="Arial" panose="020B0604020202020204" pitchFamily="34" charset="0"/>
                        <a:cs typeface="Arial" panose="020B0604020202020204" pitchFamily="34" charset="0"/>
                      </a:endParaRPr>
                    </a:p>
                  </a:txBody>
                  <a:tcPr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000" b="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000" b="0"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000" b="0"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000" b="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48288622"/>
                  </a:ext>
                </a:extLst>
              </a:tr>
              <a:tr h="306962">
                <a:tc vMerge="1">
                  <a:txBody>
                    <a:bodyPr/>
                    <a:lstStyle/>
                    <a:p>
                      <a:endParaRPr lang="en-GB" sz="10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000" b="0" dirty="0" smtClean="0">
                          <a:solidFill>
                            <a:schemeClr val="tx1"/>
                          </a:solidFill>
                          <a:latin typeface="Arial" panose="020B0604020202020204" pitchFamily="34" charset="0"/>
                          <a:cs typeface="Arial" panose="020B0604020202020204" pitchFamily="34" charset="0"/>
                        </a:rPr>
                        <a:t>9</a:t>
                      </a:r>
                      <a:endParaRPr lang="en-GB" sz="1000" b="0"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000" b="0" dirty="0">
                        <a:solidFill>
                          <a:schemeClr val="tx1"/>
                        </a:solidFill>
                        <a:latin typeface="Arial" panose="020B0604020202020204" pitchFamily="34" charset="0"/>
                        <a:cs typeface="Arial" panose="020B0604020202020204" pitchFamily="34" charset="0"/>
                      </a:endParaRPr>
                    </a:p>
                  </a:txBody>
                  <a:tcPr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000" b="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000" b="0"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000" b="0"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1000" b="0"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30783533"/>
                  </a:ext>
                </a:extLst>
              </a:tr>
            </a:tbl>
          </a:graphicData>
        </a:graphic>
      </p:graphicFrame>
    </p:spTree>
    <p:extLst>
      <p:ext uri="{BB962C8B-B14F-4D97-AF65-F5344CB8AC3E}">
        <p14:creationId xmlns:p14="http://schemas.microsoft.com/office/powerpoint/2010/main" val="267880854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267</TotalTime>
  <Words>493</Words>
  <Application>Microsoft Office PowerPoint</Application>
  <PresentationFormat>A4 Paper (210x297 mm)</PresentationFormat>
  <Paragraphs>170</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Cambria Math</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Danielle Moosajee</dc:creator>
  <cp:lastModifiedBy>Danielle Moosajee</cp:lastModifiedBy>
  <cp:revision>29</cp:revision>
  <cp:lastPrinted>2017-11-16T13:52:59Z</cp:lastPrinted>
  <dcterms:created xsi:type="dcterms:W3CDTF">2017-04-26T15:30:54Z</dcterms:created>
  <dcterms:modified xsi:type="dcterms:W3CDTF">2017-11-30T21:15:31Z</dcterms:modified>
</cp:coreProperties>
</file>