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366" r:id="rId2"/>
    <p:sldId id="257" r:id="rId3"/>
    <p:sldId id="259" r:id="rId4"/>
    <p:sldId id="284" r:id="rId5"/>
    <p:sldId id="437" r:id="rId6"/>
    <p:sldId id="454" r:id="rId7"/>
    <p:sldId id="333" r:id="rId8"/>
    <p:sldId id="334" r:id="rId9"/>
    <p:sldId id="336" r:id="rId10"/>
    <p:sldId id="340" r:id="rId11"/>
    <p:sldId id="429" r:id="rId12"/>
    <p:sldId id="339" r:id="rId13"/>
    <p:sldId id="430" r:id="rId14"/>
    <p:sldId id="343" r:id="rId15"/>
    <p:sldId id="355" r:id="rId16"/>
    <p:sldId id="338" r:id="rId17"/>
    <p:sldId id="329" r:id="rId18"/>
    <p:sldId id="349" r:id="rId19"/>
    <p:sldId id="373" r:id="rId20"/>
    <p:sldId id="456" r:id="rId21"/>
    <p:sldId id="458" r:id="rId22"/>
    <p:sldId id="455" r:id="rId23"/>
    <p:sldId id="348" r:id="rId24"/>
    <p:sldId id="457" r:id="rId25"/>
    <p:sldId id="436" r:id="rId26"/>
    <p:sldId id="438" r:id="rId27"/>
    <p:sldId id="346" r:id="rId28"/>
    <p:sldId id="411" r:id="rId29"/>
    <p:sldId id="389" r:id="rId30"/>
    <p:sldId id="351" r:id="rId31"/>
    <p:sldId id="352" r:id="rId32"/>
    <p:sldId id="353" r:id="rId33"/>
    <p:sldId id="385" r:id="rId34"/>
    <p:sldId id="282" r:id="rId35"/>
    <p:sldId id="452" r:id="rId36"/>
    <p:sldId id="441" r:id="rId37"/>
    <p:sldId id="354" r:id="rId38"/>
    <p:sldId id="372" r:id="rId39"/>
    <p:sldId id="365" r:id="rId40"/>
    <p:sldId id="368" r:id="rId41"/>
    <p:sldId id="379" r:id="rId42"/>
    <p:sldId id="359" r:id="rId43"/>
    <p:sldId id="363" r:id="rId44"/>
    <p:sldId id="408" r:id="rId45"/>
    <p:sldId id="350" r:id="rId46"/>
    <p:sldId id="356" r:id="rId47"/>
    <p:sldId id="357" r:id="rId48"/>
    <p:sldId id="358" r:id="rId49"/>
    <p:sldId id="386" r:id="rId50"/>
    <p:sldId id="402" r:id="rId51"/>
    <p:sldId id="418" r:id="rId52"/>
    <p:sldId id="361" r:id="rId53"/>
    <p:sldId id="387" r:id="rId54"/>
    <p:sldId id="393" r:id="rId55"/>
    <p:sldId id="394" r:id="rId56"/>
    <p:sldId id="427" r:id="rId57"/>
    <p:sldId id="432" r:id="rId58"/>
    <p:sldId id="360" r:id="rId59"/>
    <p:sldId id="395" r:id="rId60"/>
    <p:sldId id="391" r:id="rId61"/>
    <p:sldId id="442" r:id="rId62"/>
    <p:sldId id="431" r:id="rId63"/>
    <p:sldId id="371" r:id="rId64"/>
    <p:sldId id="380" r:id="rId65"/>
    <p:sldId id="396" r:id="rId66"/>
    <p:sldId id="397" r:id="rId67"/>
    <p:sldId id="398" r:id="rId68"/>
    <p:sldId id="443" r:id="rId69"/>
    <p:sldId id="392" r:id="rId70"/>
    <p:sldId id="453" r:id="rId71"/>
    <p:sldId id="444" r:id="rId72"/>
    <p:sldId id="445" r:id="rId73"/>
    <p:sldId id="446" r:id="rId74"/>
    <p:sldId id="412" r:id="rId75"/>
    <p:sldId id="447" r:id="rId76"/>
    <p:sldId id="448" r:id="rId77"/>
    <p:sldId id="375" r:id="rId78"/>
    <p:sldId id="449" r:id="rId79"/>
    <p:sldId id="413" r:id="rId80"/>
    <p:sldId id="422" r:id="rId81"/>
    <p:sldId id="434" r:id="rId82"/>
    <p:sldId id="435" r:id="rId83"/>
    <p:sldId id="451" r:id="rId84"/>
    <p:sldId id="433" r:id="rId85"/>
    <p:sldId id="323" r:id="rId86"/>
    <p:sldId id="374" r:id="rId87"/>
    <p:sldId id="410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512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38" autoAdjust="0"/>
  </p:normalViewPr>
  <p:slideViewPr>
    <p:cSldViewPr>
      <p:cViewPr varScale="1">
        <p:scale>
          <a:sx n="59" d="100"/>
          <a:sy n="59" d="100"/>
        </p:scale>
        <p:origin x="-9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6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D873D-8D4B-4FCE-B4BC-6751250CC1A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B5B6D-848B-4D1D-BE3E-F2EEDD97C51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rtesian_geometry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toryofmathematics.com/islamic_alkhwarizmi.html" TargetMode="External"/><Relationship Id="rId5" Type="http://schemas.openxmlformats.org/officeDocument/2006/relationships/hyperlink" Target="http://www.storyofmathematics.com/hellenistic_diophantus.html" TargetMode="External"/><Relationship Id="rId4" Type="http://schemas.openxmlformats.org/officeDocument/2006/relationships/hyperlink" Target="https://en.wikipedia.org/wiki/Superscript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https://susanleesensei.weebly.com/index-laws.html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D46CE-4C99-4920-9875-973A3D40FCE1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More from Foundation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Plus standard</a:t>
            </a:r>
            <a:r>
              <a:rPr lang="en-GB" baseline="0" dirty="0" smtClean="0"/>
              <a:t> form.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Possible to get a nine in GCSE</a:t>
            </a:r>
            <a:r>
              <a:rPr lang="en-GB" baseline="0" dirty="0" smtClean="0"/>
              <a:t> with no fluency here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https://www.gov.uk/government/uploads/system/uploads/attachment_data/file/516949/GCE_AS_and_A_level_subject_content_for_mathematics_with_appendices.pdf</a:t>
            </a:r>
          </a:p>
          <a:p>
            <a:endParaRPr lang="en-GB" dirty="0" smtClean="0"/>
          </a:p>
          <a:p>
            <a:r>
              <a:rPr lang="en-GB" dirty="0" smtClean="0"/>
              <a:t>Logs, calc</a:t>
            </a:r>
            <a:r>
              <a:rPr lang="en-GB" baseline="0" dirty="0" smtClean="0"/>
              <a:t>ulus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https://melloo.co.uk/square-numbers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http://mathpickle.com/wp-content/uploads/2015/07/Rainbow-Squares-2015.pdf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There’s plenty to fill a lesson or two</a:t>
            </a:r>
            <a:r>
              <a:rPr lang="en-GB" baseline="0" dirty="0" smtClean="0"/>
              <a:t> on square numbers – don’t rush ahead. Calculator use important too.</a:t>
            </a:r>
          </a:p>
          <a:p>
            <a:r>
              <a:rPr lang="en-GB" dirty="0" smtClean="0"/>
              <a:t>http://www.foster77.co.uk/1.14%20Indices.pdf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bit of whole</a:t>
            </a:r>
            <a:r>
              <a:rPr lang="en-GB" baseline="0" dirty="0" smtClean="0"/>
              <a:t> class questioning is not enough here!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Be clear about the term ‘powers</a:t>
            </a:r>
            <a:r>
              <a:rPr lang="en-GB" baseline="0" dirty="0" smtClean="0"/>
              <a:t> of 2’. </a:t>
            </a:r>
          </a:p>
          <a:p>
            <a:r>
              <a:rPr lang="en-GB" baseline="0" dirty="0" smtClean="0"/>
              <a:t>‘2^4 is a power of 2’. </a:t>
            </a:r>
          </a:p>
          <a:p>
            <a:r>
              <a:rPr lang="en-GB" baseline="0" dirty="0" smtClean="0"/>
              <a:t>Let’s look more closely at 2^4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“2 high 4” is actually</a:t>
            </a:r>
            <a:r>
              <a:rPr lang="en-GB" baseline="0" dirty="0" smtClean="0"/>
              <a:t> what they say in Germany – “</a:t>
            </a:r>
            <a:r>
              <a:rPr lang="en-GB" baseline="0" dirty="0" err="1" smtClean="0"/>
              <a:t>zwei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vier</a:t>
            </a:r>
            <a:r>
              <a:rPr lang="en-GB" baseline="0" dirty="0" smtClean="0"/>
              <a:t>”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Consistently</a:t>
            </a:r>
            <a:r>
              <a:rPr lang="en-GB" baseline="0" dirty="0" smtClean="0"/>
              <a:t> </a:t>
            </a:r>
            <a:r>
              <a:rPr lang="en-GB" baseline="0" dirty="0" smtClean="0"/>
              <a:t>correct students to stop them saying “2 4”</a:t>
            </a:r>
            <a:endParaRPr lang="en-GB" dirty="0" smtClean="0"/>
          </a:p>
          <a:p>
            <a:r>
              <a:rPr lang="en-GB" dirty="0" smtClean="0"/>
              <a:t>Now </a:t>
            </a:r>
            <a:r>
              <a:rPr lang="en-GB" dirty="0" smtClean="0"/>
              <a:t>look at</a:t>
            </a:r>
            <a:r>
              <a:rPr lang="en-GB" baseline="0" dirty="0" smtClean="0"/>
              <a:t> powers of 3, powers of 4, powers of 5, powers of x etc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Indices</a:t>
            </a:r>
            <a:r>
              <a:rPr lang="en-GB" baseline="0" dirty="0" smtClean="0"/>
              <a:t> are closely linked to a number of topics including standard form, highest common factor, algebraic fractions etc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http://gallica.bnf.fr/ark:/12148/btv1b86069594/f383.image</a:t>
            </a:r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Wikipedia, Descartes:</a:t>
            </a:r>
            <a:r>
              <a:rPr lang="en-GB" baseline="0" dirty="0" smtClean="0"/>
              <a:t> “</a:t>
            </a:r>
            <a:r>
              <a:rPr lang="en-GB" dirty="0" smtClean="0"/>
              <a:t>One of Descartes' most enduring legacies was his development of </a:t>
            </a:r>
            <a:r>
              <a:rPr lang="en-GB" dirty="0" smtClean="0">
                <a:hlinkClick r:id="rId3" tooltip="Cartesian geometry"/>
              </a:rPr>
              <a:t>Cartesian or analytic geometry</a:t>
            </a:r>
            <a:r>
              <a:rPr lang="en-GB" dirty="0" smtClean="0"/>
              <a:t>, which uses algebra to describe geometry. He "invented the convention of representing unknowns in equations by </a:t>
            </a:r>
            <a:r>
              <a:rPr lang="en-GB" i="1" dirty="0" smtClean="0"/>
              <a:t>x</a:t>
            </a:r>
            <a:r>
              <a:rPr lang="en-GB" dirty="0" smtClean="0"/>
              <a:t>, </a:t>
            </a:r>
            <a:r>
              <a:rPr lang="en-GB" i="1" dirty="0" smtClean="0"/>
              <a:t>y</a:t>
            </a:r>
            <a:r>
              <a:rPr lang="en-GB" dirty="0" smtClean="0"/>
              <a:t>, and </a:t>
            </a:r>
            <a:r>
              <a:rPr lang="en-GB" i="1" dirty="0" smtClean="0"/>
              <a:t>z</a:t>
            </a:r>
            <a:r>
              <a:rPr lang="en-GB" dirty="0" smtClean="0"/>
              <a:t>, and </a:t>
            </a:r>
            <a:r>
              <a:rPr lang="en-GB" dirty="0" err="1" smtClean="0"/>
              <a:t>knowns</a:t>
            </a:r>
            <a:r>
              <a:rPr lang="en-GB" dirty="0" smtClean="0"/>
              <a:t> by </a:t>
            </a:r>
            <a:r>
              <a:rPr lang="en-GB" i="1" dirty="0" smtClean="0"/>
              <a:t>a</a:t>
            </a:r>
            <a:r>
              <a:rPr lang="en-GB" dirty="0" smtClean="0"/>
              <a:t>, </a:t>
            </a:r>
            <a:r>
              <a:rPr lang="en-GB" i="1" dirty="0" smtClean="0"/>
              <a:t>b</a:t>
            </a:r>
            <a:r>
              <a:rPr lang="en-GB" dirty="0" smtClean="0"/>
              <a:t>, and </a:t>
            </a:r>
            <a:r>
              <a:rPr lang="en-GB" i="1" dirty="0" smtClean="0"/>
              <a:t>c</a:t>
            </a:r>
            <a:r>
              <a:rPr lang="en-GB" dirty="0" smtClean="0"/>
              <a:t>". He also "pioneered the standard notation" that uses </a:t>
            </a:r>
            <a:r>
              <a:rPr lang="en-GB" dirty="0" smtClean="0">
                <a:hlinkClick r:id="rId4" tooltip="Superscript"/>
              </a:rPr>
              <a:t>superscripts</a:t>
            </a:r>
            <a:r>
              <a:rPr lang="en-GB" dirty="0" smtClean="0"/>
              <a:t> to show the powers or exponents; for example, the 4 used in x</a:t>
            </a:r>
            <a:r>
              <a:rPr lang="en-GB" baseline="30000" dirty="0" smtClean="0"/>
              <a:t>4</a:t>
            </a:r>
            <a:r>
              <a:rPr lang="en-GB" dirty="0" smtClean="0"/>
              <a:t> to indicate squaring of squaring.</a:t>
            </a:r>
            <a:r>
              <a:rPr lang="en-GB" baseline="30000" dirty="0" smtClean="0"/>
              <a:t>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30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30000" dirty="0" smtClean="0"/>
              <a:t>And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30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1637, René Descartes published "</a:t>
            </a:r>
            <a:r>
              <a:rPr lang="en-GB" dirty="0" err="1" smtClean="0"/>
              <a:t>Discours</a:t>
            </a:r>
            <a:r>
              <a:rPr lang="en-GB" dirty="0" smtClean="0"/>
              <a:t> de la </a:t>
            </a:r>
            <a:r>
              <a:rPr lang="en-GB" dirty="0" err="1" smtClean="0"/>
              <a:t>méthode</a:t>
            </a:r>
            <a:r>
              <a:rPr lang="en-GB" dirty="0" smtClean="0"/>
              <a:t>" (the “Discourse on Method”). Following on from early movements towards the use of symbolic expressions in mathematics by </a:t>
            </a:r>
            <a:r>
              <a:rPr lang="en-GB" dirty="0" err="1" smtClean="0">
                <a:hlinkClick r:id="rId5"/>
              </a:rPr>
              <a:t>Diophantus</a:t>
            </a:r>
            <a:r>
              <a:rPr lang="en-GB" dirty="0" smtClean="0"/>
              <a:t>, </a:t>
            </a:r>
            <a:r>
              <a:rPr lang="en-GB" dirty="0" smtClean="0">
                <a:hlinkClick r:id="rId6"/>
              </a:rPr>
              <a:t>Al-Khwarizmi</a:t>
            </a:r>
            <a:r>
              <a:rPr lang="en-GB" dirty="0" smtClean="0"/>
              <a:t> and François </a:t>
            </a:r>
            <a:r>
              <a:rPr lang="en-GB" dirty="0" err="1" smtClean="0"/>
              <a:t>Viète</a:t>
            </a:r>
            <a:r>
              <a:rPr lang="en-GB" dirty="0" smtClean="0"/>
              <a:t>, "La </a:t>
            </a:r>
            <a:r>
              <a:rPr lang="en-GB" dirty="0" err="1" smtClean="0"/>
              <a:t>Géométrie</a:t>
            </a:r>
            <a:r>
              <a:rPr lang="en-GB" dirty="0" smtClean="0"/>
              <a:t>" introduced what has become known as the standard algebraic notation.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Fun</a:t>
            </a:r>
            <a:r>
              <a:rPr lang="en-GB" baseline="0" dirty="0" smtClean="0"/>
              <a:t> fact: </a:t>
            </a:r>
            <a:r>
              <a:rPr lang="en-GB" dirty="0" smtClean="0"/>
              <a:t>Descartes tended not to use 2 as an exponent, however, usually writing </a:t>
            </a:r>
            <a:r>
              <a:rPr lang="en-GB" dirty="0" err="1" smtClean="0"/>
              <a:t>aa</a:t>
            </a:r>
            <a:r>
              <a:rPr lang="en-GB" dirty="0" smtClean="0"/>
              <a:t> rather than a^2, perhaps because </a:t>
            </a:r>
            <a:r>
              <a:rPr lang="en-GB" dirty="0" err="1" smtClean="0"/>
              <a:t>aa</a:t>
            </a:r>
            <a:r>
              <a:rPr lang="en-GB" dirty="0" smtClean="0"/>
              <a:t> occupies no less space than a^2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C59AB-7EC5-4CF0-BB5F-2FF031BCF633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Essential Mathematics (</a:t>
            </a:r>
            <a:r>
              <a:rPr lang="en-GB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Rayner</a:t>
            </a:r>
            <a:r>
              <a:rPr lang="en-GB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 1998)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https://minimallydifferent.files.wordpress.com/2018/04/algebraic-notation.pdf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Trustam</a:t>
            </a:r>
            <a:r>
              <a:rPr lang="en-GB" dirty="0" smtClean="0"/>
              <a:t>:</a:t>
            </a:r>
            <a:r>
              <a:rPr lang="en-GB" baseline="0" dirty="0" smtClean="0"/>
              <a:t> first published 1949</a:t>
            </a:r>
          </a:p>
          <a:p>
            <a:r>
              <a:rPr lang="en-GB" baseline="0" dirty="0" err="1" smtClean="0"/>
              <a:t>Edexcel</a:t>
            </a:r>
            <a:r>
              <a:rPr lang="en-GB" baseline="0" dirty="0" smtClean="0"/>
              <a:t> GCSE Maths (OUP for </a:t>
            </a:r>
            <a:r>
              <a:rPr lang="en-GB" baseline="0" dirty="0" err="1" smtClean="0"/>
              <a:t>MyMaths</a:t>
            </a:r>
            <a:r>
              <a:rPr lang="en-GB" baseline="0" dirty="0" smtClean="0"/>
              <a:t>): 2015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Learning about</a:t>
            </a:r>
            <a:r>
              <a:rPr lang="en-GB" baseline="0" dirty="0" smtClean="0"/>
              <a:t> powers using substitution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Source: Anne Watson’s</a:t>
            </a:r>
            <a:r>
              <a:rPr lang="en-GB" baseline="0" dirty="0" smtClean="0"/>
              <a:t> BCME 2018 presentation http://www.pmtheta.com/uploads/4/7/7/8/47787337/bcme_variation_slides.pptx</a:t>
            </a:r>
          </a:p>
          <a:p>
            <a:r>
              <a:rPr lang="en-GB" baseline="0" dirty="0" smtClean="0"/>
              <a:t>Strong negatives skills needed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Colin Foster’s Instant</a:t>
            </a:r>
            <a:r>
              <a:rPr lang="en-GB" baseline="0" dirty="0" smtClean="0"/>
              <a:t> Maths Ideas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What’s the last digit of 7^2011?</a:t>
            </a:r>
          </a:p>
          <a:p>
            <a:r>
              <a:rPr lang="en-GB" dirty="0" smtClean="0"/>
              <a:t>Lots of depth here. Also explore index buttons on calculators. Don’t rush ahead with index laws. Spend a whol</a:t>
            </a:r>
            <a:r>
              <a:rPr lang="en-GB" baseline="0" dirty="0" smtClean="0"/>
              <a:t>e lesson or two on index notation.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latin typeface="Estrangelo Edessa" pitchFamily="66" charset="0"/>
                <a:ea typeface="+mn-ea"/>
                <a:cs typeface="Estrangelo Edessa" pitchFamily="66" charset="0"/>
              </a:rPr>
              <a:t>https://www.tes.co.uk/teaching-resource/powers-roots-and-index-laws-6446062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0FBE7-8097-49A5-8342-E462205ED14F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Exploring</a:t>
            </a:r>
            <a:r>
              <a:rPr lang="en-GB" baseline="0" dirty="0" smtClean="0"/>
              <a:t> the power of powers and roots. We’ll come back to this when we look at fractional and negative </a:t>
            </a:r>
            <a:r>
              <a:rPr lang="en-GB" baseline="0" smtClean="0"/>
              <a:t>indices in </a:t>
            </a:r>
            <a:r>
              <a:rPr lang="en-GB" baseline="0" dirty="0" smtClean="0"/>
              <a:t>my </a:t>
            </a:r>
            <a:r>
              <a:rPr lang="en-GB" baseline="0" smtClean="0"/>
              <a:t>next session.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https://www.gov.uk/government/uploads/system/uploads/attachment_data/file/335158/PRIMARY_national_curriculum_-_Mathematics_220714.pdf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One lesson, teach all three laws and then give</a:t>
            </a:r>
            <a:r>
              <a:rPr lang="en-GB" baseline="0" dirty="0" smtClean="0"/>
              <a:t> them some practice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https://www.teachitmaths.co.uk/resources/ks4/number/powers-of-y-eliminator/22255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Taking each</a:t>
            </a:r>
            <a:r>
              <a:rPr lang="en-GB" baseline="0" dirty="0" smtClean="0"/>
              <a:t> law one at a time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dirty="0" smtClean="0"/>
              <a:t>base is the same and we’re multiplying the</a:t>
            </a:r>
            <a:r>
              <a:rPr lang="en-GB" baseline="0" dirty="0" smtClean="0"/>
              <a:t> </a:t>
            </a:r>
            <a:r>
              <a:rPr lang="en-GB" baseline="0" dirty="0" smtClean="0"/>
              <a:t>terms. Say the rule and go through each example in turn.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Choice</a:t>
            </a:r>
            <a:r>
              <a:rPr lang="en-GB" baseline="0" dirty="0" smtClean="0"/>
              <a:t> of examples is key. These are from a lesson observed on Shanghai: </a:t>
            </a:r>
            <a:r>
              <a:rPr lang="en-GB" dirty="0" smtClean="0"/>
              <a:t>http://www.trueorfalsemaths.com/index-laws-blog (website now removed). Clare</a:t>
            </a:r>
            <a:r>
              <a:rPr lang="en-GB" baseline="0" dirty="0" smtClean="0"/>
              <a:t> Hill @</a:t>
            </a:r>
            <a:r>
              <a:rPr lang="en-GB" baseline="0" dirty="0" err="1" smtClean="0"/>
              <a:t>chilledmaths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https://archive.org/stream/elementaryalgeb00kniggoog#page/n37/mode/2up/search/indice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Trustam</a:t>
            </a:r>
            <a:r>
              <a:rPr lang="en-GB" dirty="0" smtClean="0"/>
              <a:t>,</a:t>
            </a:r>
            <a:r>
              <a:rPr lang="en-GB" baseline="0" dirty="0" smtClean="0"/>
              <a:t> 1949. Practise the multiplication law by expanding brackets.</a:t>
            </a:r>
          </a:p>
          <a:p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https://archive.org/stream/elementaryalgeb00kniggoog#page/n251/mode/2up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Ok to have fractions and negatives here because it’s just the multiplication law.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 smtClean="0"/>
              <a:t>Practise the multiplication law by expanding brackets.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Algebraic indices are worth including.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How many Year 8s are given questions like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Source: Brilliant.org</a:t>
            </a:r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More: https://brilliant.org/wiki/simplify-exponents/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Year 6 SATs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Trustam</a:t>
            </a:r>
            <a:r>
              <a:rPr lang="en-GB" dirty="0" smtClean="0"/>
              <a:t> – A </a:t>
            </a:r>
            <a:r>
              <a:rPr lang="en-GB" dirty="0" err="1" smtClean="0"/>
              <a:t>Classbook</a:t>
            </a:r>
            <a:r>
              <a:rPr lang="en-GB" dirty="0" smtClean="0"/>
              <a:t> of Algebra</a:t>
            </a:r>
            <a:r>
              <a:rPr lang="en-GB" baseline="0" dirty="0" smtClean="0"/>
              <a:t>. First published 1949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Trustam</a:t>
            </a:r>
            <a:r>
              <a:rPr lang="en-GB" dirty="0" smtClean="0"/>
              <a:t> 1949 </a:t>
            </a:r>
            <a:r>
              <a:rPr lang="en-GB" dirty="0" err="1" smtClean="0"/>
              <a:t>vs</a:t>
            </a:r>
            <a:r>
              <a:rPr lang="en-GB" dirty="0" smtClean="0"/>
              <a:t> OUP 2015. Compare the number of questions.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Mathematics</a:t>
            </a:r>
            <a:r>
              <a:rPr lang="en-GB" baseline="0" dirty="0" smtClean="0"/>
              <a:t> Assessment Project has good changing the base activities: http://map.mathshell.org/download.php?fileid=1668</a:t>
            </a:r>
          </a:p>
          <a:p>
            <a:r>
              <a:rPr lang="en-GB" baseline="0" dirty="0" smtClean="0"/>
              <a:t>Include exponential equations here</a:t>
            </a:r>
          </a:p>
          <a:p>
            <a:r>
              <a:rPr lang="en-GB" baseline="0" dirty="0" smtClean="0"/>
              <a:t>We’re </a:t>
            </a:r>
            <a:r>
              <a:rPr lang="en-GB" baseline="0" dirty="0" smtClean="0"/>
              <a:t>need around three lessons just </a:t>
            </a:r>
            <a:r>
              <a:rPr lang="en-GB" baseline="0" dirty="0" smtClean="0"/>
              <a:t>to cover the power law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Don Steward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Source: Brilliant.org</a:t>
            </a:r>
          </a:p>
          <a:p>
            <a:r>
              <a:rPr lang="en-GB" dirty="0" smtClean="0"/>
              <a:t>Only suitable</a:t>
            </a:r>
            <a:r>
              <a:rPr lang="en-GB" baseline="0" dirty="0" smtClean="0"/>
              <a:t> for students once you’ve taught fractional indices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https://archive.org/stream/elementaryalgeb00kniggoog#page/n87/mode/2up/search/indice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Page 15 </a:t>
            </a:r>
            <a:r>
              <a:rPr lang="en-GB" dirty="0" err="1" smtClean="0"/>
              <a:t>trustam</a:t>
            </a:r>
            <a:r>
              <a:rPr lang="en-GB" dirty="0" smtClean="0"/>
              <a:t> – all division symbols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60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Source:</a:t>
            </a:r>
            <a:r>
              <a:rPr lang="en-GB" baseline="0" dirty="0" smtClean="0"/>
              <a:t> Brilliant.org</a:t>
            </a:r>
          </a:p>
          <a:p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https://brilliant.org/courses/algebra-fundamentals/manipulating-exponents/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62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https://bhs-methods10.wikispaces.com/01Aindex-3-4</a:t>
            </a:r>
          </a:p>
          <a:p>
            <a:endParaRPr lang="en-GB" dirty="0" smtClean="0"/>
          </a:p>
          <a:p>
            <a:r>
              <a:rPr lang="en-GB" dirty="0" smtClean="0"/>
              <a:t>Also read this:</a:t>
            </a:r>
            <a:r>
              <a:rPr lang="en-GB" baseline="0" dirty="0" smtClean="0"/>
              <a:t> https://davidwees.com/content/what-does-mistake-mean/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63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64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Year 6 SATs</a:t>
            </a:r>
            <a:r>
              <a:rPr lang="en-GB" baseline="0" dirty="0" smtClean="0"/>
              <a:t>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https://archive.org/stream/elementaryalgeb00kniggoog#page/n49/mode/2up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https://archive.org/stream/elementaryalgeb00kniggoog#page/n241/mode/2up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66</a:t>
            </a:fld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https://medium.com/i-math/the-zero-power-rule-explai</a:t>
            </a:r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Malgun Gothic" pitchFamily="34" charset="-127"/>
                <a:ea typeface="Malgun Gothic" pitchFamily="34" charset="-127"/>
              </a:rPr>
              <a:t>Extension: what is zero to the power of zero?</a:t>
            </a:r>
          </a:p>
          <a:p>
            <a:r>
              <a:rPr lang="en-GB" dirty="0" smtClean="0"/>
              <a:t>ned-449b4bd6934d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67</a:t>
            </a:fld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We’re now</a:t>
            </a:r>
            <a:r>
              <a:rPr lang="en-GB" baseline="0" dirty="0" smtClean="0"/>
              <a:t> on about </a:t>
            </a:r>
            <a:r>
              <a:rPr lang="en-GB" baseline="0" dirty="0" smtClean="0"/>
              <a:t>10 </a:t>
            </a:r>
            <a:r>
              <a:rPr lang="en-GB" baseline="0" dirty="0" smtClean="0"/>
              <a:t>lessons and we haven’t even got to fractional and negative indices yet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69</a:t>
            </a:fld>
            <a:endParaRPr lang="en-GB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https://www.epcc.edu/CollegeReadiness/Documents/CM_Exponents_0-40.pdf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72</a:t>
            </a:fld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Common Misconceptions:</a:t>
            </a:r>
            <a:r>
              <a:rPr lang="en-GB" baseline="0" dirty="0" smtClean="0"/>
              <a:t> </a:t>
            </a:r>
            <a:r>
              <a:rPr lang="en-GB" dirty="0" smtClean="0"/>
              <a:t>http://map.mathshell.org/download.php?fileid=1668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74</a:t>
            </a:fld>
            <a:endParaRPr lang="en-GB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https://www.learnalberta.ca/content/mejhm/html/object_interactives/patterning_the_powers_of_10/flashHelp/pdf/Powersof10LearningStrategies.pdf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76</a:t>
            </a:fld>
            <a:endParaRPr lang="en-GB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http://map.mathshell.org/lessons.php?unit=8110&amp;collection=8&amp;redir=1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79</a:t>
            </a:fld>
            <a:endParaRPr lang="en-GB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81</a:t>
            </a:fld>
            <a:endParaRPr lang="en-GB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http://www.resourceaholic.com/p/problem-sets.html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83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https://www.gov.uk/government/uploads/system/uploads/attachment_data/file/335158/PRIMARY_national_curriculum_-_Mathematics_220714.pdf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Perhaps</a:t>
            </a:r>
            <a:r>
              <a:rPr lang="en-GB" baseline="0" dirty="0" smtClean="0"/>
              <a:t> around 10?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85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https://www.gov.uk/government/uploads/system/uploads/attachment_data/file/239058/SECONDARY_national_curriculum_-_Mathematics.pdf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https://www.gov.uk/government/uploads/system/uploads/attachment_data/file/254441/GCSE_mathematics_subject_content_and_assessment_objectives.pdf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Plus standard form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B5B6D-848B-4D1D-BE3E-F2EEDD97C511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6A3D9-786C-4FF8-A9E3-3641F8BEBAC1}" type="datetimeFigureOut">
              <a:rPr lang="en-GB" smtClean="0"/>
              <a:pPr/>
              <a:t>26/06/2018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F6F5B-B814-492C-AB62-0DF531619FD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18" y="1772816"/>
            <a:ext cx="908538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83529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Try the problems on the sheet while you’re waiting for the workshop to start!</a:t>
            </a:r>
            <a:endParaRPr lang="en-GB" sz="3200" b="1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Foundation GCSE 2017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844824"/>
            <a:ext cx="4947476" cy="648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140968"/>
            <a:ext cx="7591425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414995"/>
            <a:ext cx="7200800" cy="3443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4968552" cy="9657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88640"/>
            <a:ext cx="2838997" cy="9386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988840"/>
            <a:ext cx="7367555" cy="1296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365104"/>
            <a:ext cx="4536504" cy="1178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1268760"/>
            <a:ext cx="7488832" cy="681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7848872" cy="1944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Higher GCSE 2017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72816"/>
            <a:ext cx="3995936" cy="41598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4816638" cy="1728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17418"/>
            <a:ext cx="9144000" cy="2240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5512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j-cs"/>
              </a:rPr>
              <a:t>Higher GCSE</a:t>
            </a:r>
            <a:r>
              <a:rPr kumimoji="0" lang="en-GB" sz="4400" b="1" i="0" u="none" strike="noStrike" kern="1200" cap="none" spc="0" normalizeH="0" noProof="0" dirty="0" smtClean="0">
                <a:ln>
                  <a:noFill/>
                </a:ln>
                <a:solidFill>
                  <a:srgbClr val="0B5512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j-cs"/>
              </a:rPr>
              <a:t> 2017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B5512"/>
              </a:solidFill>
              <a:effectLst/>
              <a:uLnTx/>
              <a:uFillTx/>
              <a:latin typeface="Malgun Gothic" pitchFamily="34" charset="-127"/>
              <a:ea typeface="Malgun Gothic" pitchFamily="34" charset="-127"/>
              <a:cs typeface="+mj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140968"/>
            <a:ext cx="6488949" cy="1368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7391400" cy="176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 level</a:t>
            </a:r>
            <a:endParaRPr lang="en-GB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8568952" cy="139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39952" y="188640"/>
            <a:ext cx="4752528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Fluency in working with indices is absolutely </a:t>
            </a:r>
            <a:r>
              <a:rPr lang="en-GB" sz="2800" b="1" dirty="0" smtClean="0"/>
              <a:t>essential</a:t>
            </a:r>
            <a:r>
              <a:rPr lang="en-GB" sz="2800" dirty="0" smtClean="0"/>
              <a:t> to success at A level</a:t>
            </a:r>
            <a:endParaRPr lang="en-GB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708920"/>
            <a:ext cx="7585242" cy="3816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54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Back to Basics:</a:t>
            </a:r>
            <a:br>
              <a:rPr lang="en-GB" sz="54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GB" sz="54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Square Numbers</a:t>
            </a:r>
            <a:endParaRPr lang="en-GB" sz="54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Exploring square numbers</a:t>
            </a:r>
            <a:endParaRPr lang="en-GB" sz="40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21860" name="Picture 4" descr="Image result for square numbers"/>
          <p:cNvPicPr>
            <a:picLocks noChangeAspect="1" noChangeArrowheads="1"/>
          </p:cNvPicPr>
          <p:nvPr/>
        </p:nvPicPr>
        <p:blipFill>
          <a:blip r:embed="rId3" cstate="print"/>
          <a:srcRect t="14173" b="14646"/>
          <a:stretch>
            <a:fillRect/>
          </a:stretch>
        </p:blipFill>
        <p:spPr bwMode="auto">
          <a:xfrm>
            <a:off x="899592" y="1268760"/>
            <a:ext cx="7560840" cy="538230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Image Alt 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08104" cy="413107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2862322"/>
            <a:ext cx="4608512" cy="399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33056"/>
            <a:ext cx="8144965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4664"/>
            <a:ext cx="8064895" cy="31542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54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Back to Basics:</a:t>
            </a:r>
            <a:br>
              <a:rPr lang="en-GB" sz="54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GB" sz="54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Powers</a:t>
            </a:r>
            <a:endParaRPr lang="en-GB" sz="54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>
                <a:latin typeface="Malgun Gothic" pitchFamily="34" charset="-127"/>
                <a:ea typeface="Malgun Gothic" pitchFamily="34" charset="-127"/>
              </a:rPr>
              <a:t>Indices In Depth</a:t>
            </a:r>
            <a:endParaRPr lang="en-GB" sz="6600" b="1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4941168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Resources, misconceptions</a:t>
            </a:r>
          </a:p>
          <a:p>
            <a:pPr algn="ctr"/>
            <a:r>
              <a:rPr lang="en-GB" sz="40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and approaches</a:t>
            </a:r>
            <a:endParaRPr lang="en-GB" sz="40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6" name="Picture 4" descr="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72816"/>
            <a:ext cx="7148769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683568" y="1988840"/>
            <a:ext cx="2304256" cy="1584176"/>
          </a:xfrm>
          <a:prstGeom prst="wedgeRoundRectCallou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>
                <a:latin typeface="Malgun Gothic" pitchFamily="34" charset="-127"/>
                <a:ea typeface="Malgun Gothic" pitchFamily="34" charset="-127"/>
              </a:rPr>
              <a:t>A typical approach... </a:t>
            </a:r>
            <a:endParaRPr lang="en-GB" sz="5400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923928" y="2060848"/>
            <a:ext cx="2304256" cy="1584176"/>
          </a:xfrm>
          <a:prstGeom prst="wedgeRoundRectCallou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ular Callout 8"/>
          <p:cNvSpPr/>
          <p:nvPr/>
        </p:nvSpPr>
        <p:spPr>
          <a:xfrm>
            <a:off x="467544" y="4293096"/>
            <a:ext cx="2304256" cy="1584176"/>
          </a:xfrm>
          <a:prstGeom prst="wedgeRoundRectCallou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ular Callout 9"/>
          <p:cNvSpPr/>
          <p:nvPr/>
        </p:nvSpPr>
        <p:spPr>
          <a:xfrm>
            <a:off x="3203848" y="4293096"/>
            <a:ext cx="2304256" cy="1584176"/>
          </a:xfrm>
          <a:prstGeom prst="wedgeRoundRectCallou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204864"/>
            <a:ext cx="155876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ular Callout 12"/>
          <p:cNvSpPr/>
          <p:nvPr/>
        </p:nvSpPr>
        <p:spPr>
          <a:xfrm>
            <a:off x="5940152" y="4293096"/>
            <a:ext cx="2304256" cy="1584176"/>
          </a:xfrm>
          <a:prstGeom prst="wedgeRoundRectCallou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365104"/>
            <a:ext cx="1512168" cy="137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132856"/>
            <a:ext cx="1656184" cy="14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4365103"/>
            <a:ext cx="1501444" cy="144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365104"/>
            <a:ext cx="17781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804248" y="6165304"/>
            <a:ext cx="233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Done!</a:t>
            </a:r>
            <a:endParaRPr lang="en-GB" sz="3200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Malgun Gothic" pitchFamily="34" charset="-127"/>
                <a:ea typeface="Malgun Gothic" pitchFamily="34" charset="-127"/>
              </a:rPr>
              <a:t>Explicit teaching </a:t>
            </a:r>
            <a:r>
              <a:rPr lang="en-GB" smtClean="0">
                <a:latin typeface="Malgun Gothic" pitchFamily="34" charset="-127"/>
                <a:ea typeface="Malgun Gothic" pitchFamily="34" charset="-127"/>
              </a:rPr>
              <a:t>of powers</a:t>
            </a:r>
            <a:endParaRPr lang="en-GB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62945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1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 = 2 </a:t>
            </a: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2 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= 2 x 2</a:t>
            </a: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3 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= 2 x 2 x 2</a:t>
            </a: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4 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= 2 x 2 x 2 x 2</a:t>
            </a: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5 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= 2 x 2 x 2 x 2 x 2 </a:t>
            </a: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6 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= 2 x 2 x 2 x 2 x 2 x 2 </a:t>
            </a:r>
            <a:endParaRPr lang="en-GB" sz="4000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600" y="260648"/>
            <a:ext cx="72599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The ‘powers of 2’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6165304"/>
            <a:ext cx="806489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 smtClean="0">
                <a:latin typeface="Malgun Gothic" pitchFamily="34" charset="-127"/>
                <a:ea typeface="Malgun Gothic" pitchFamily="34" charset="-127"/>
              </a:rPr>
              <a:t>Let’s look more closely at the fourth power of two... </a:t>
            </a:r>
            <a:endParaRPr lang="en-GB" sz="2400" b="1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5536" y="3861048"/>
            <a:ext cx="4248472" cy="64807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4008" y="260648"/>
            <a:ext cx="44999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Malgun Gothic" pitchFamily="34" charset="-127"/>
                <a:ea typeface="Malgun Gothic" pitchFamily="34" charset="-127"/>
              </a:rPr>
              <a:t>This is the </a:t>
            </a:r>
            <a:r>
              <a:rPr lang="en-GB" sz="3600" b="1" dirty="0" smtClean="0">
                <a:latin typeface="Malgun Gothic" pitchFamily="34" charset="-127"/>
                <a:ea typeface="Malgun Gothic" pitchFamily="34" charset="-127"/>
              </a:rPr>
              <a:t>fourth power of 2</a:t>
            </a:r>
            <a:r>
              <a:rPr lang="en-GB" sz="3600" i="1" dirty="0" smtClean="0">
                <a:latin typeface="Malgun Gothic" pitchFamily="34" charset="-127"/>
                <a:ea typeface="Malgun Gothic" pitchFamily="34" charset="-127"/>
              </a:rPr>
              <a:t>.</a:t>
            </a:r>
            <a:endParaRPr lang="en-GB" sz="3600" i="1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 algn="ctr"/>
            <a:endParaRPr lang="en-GB" sz="3600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 algn="ctr"/>
            <a:endParaRPr lang="en-GB" sz="3600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 algn="ctr"/>
            <a:endParaRPr lang="en-GB" sz="3600" dirty="0" smtClean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4355976" cy="420202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773261" y="2204864"/>
            <a:ext cx="2155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latin typeface="Malgun Gothic" pitchFamily="34" charset="-127"/>
                <a:ea typeface="Malgun Gothic" pitchFamily="34" charset="-127"/>
              </a:rPr>
              <a:t>We say</a:t>
            </a:r>
            <a:r>
              <a:rPr lang="en-GB" sz="36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GB" sz="3600" dirty="0" smtClean="0">
                <a:latin typeface="Malgun Gothic" pitchFamily="34" charset="-127"/>
                <a:ea typeface="Malgun Gothic" pitchFamily="34" charset="-127"/>
              </a:rPr>
              <a:t>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8024" y="3212976"/>
            <a:ext cx="435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  <a:latin typeface="Malgun Gothic" pitchFamily="34" charset="-127"/>
                <a:ea typeface="Malgun Gothic" pitchFamily="34" charset="-127"/>
              </a:rPr>
              <a:t>two to the power of four</a:t>
            </a:r>
            <a:endParaRPr lang="en-GB" sz="2800" dirty="0">
              <a:solidFill>
                <a:srgbClr val="00B05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3861048"/>
            <a:ext cx="39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latin typeface="Malgun Gothic" pitchFamily="34" charset="-127"/>
                <a:ea typeface="Malgun Gothic" pitchFamily="34" charset="-127"/>
              </a:rPr>
              <a:t>two to the power four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4941168"/>
            <a:ext cx="39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rgbClr val="00B0F0"/>
                </a:solidFill>
                <a:latin typeface="Malgun Gothic" pitchFamily="34" charset="-127"/>
                <a:ea typeface="Malgun Gothic" pitchFamily="34" charset="-127"/>
              </a:rPr>
              <a:t>two to the four</a:t>
            </a:r>
            <a:endParaRPr lang="en-GB" sz="2800" dirty="0">
              <a:solidFill>
                <a:srgbClr val="00B0F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4437112"/>
            <a:ext cx="39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two to the fourth</a:t>
            </a:r>
            <a:endParaRPr lang="en-GB" sz="2800" dirty="0">
              <a:solidFill>
                <a:srgbClr val="7030A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024" y="5445224"/>
            <a:ext cx="435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  <a:latin typeface="Malgun Gothic" pitchFamily="34" charset="-127"/>
                <a:ea typeface="Malgun Gothic" pitchFamily="34" charset="-127"/>
              </a:rPr>
              <a:t>two to the fourth power</a:t>
            </a:r>
            <a:endParaRPr lang="en-GB" sz="2800" dirty="0">
              <a:solidFill>
                <a:schemeClr val="accent2">
                  <a:lumMod val="7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58924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latin typeface="Malgun Gothic" pitchFamily="34" charset="-127"/>
                <a:ea typeface="Malgun Gothic" pitchFamily="34" charset="-127"/>
              </a:rPr>
              <a:t>two raised to power four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93296"/>
            <a:ext cx="507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B0F0"/>
                </a:solidFill>
                <a:latin typeface="Malgun Gothic" pitchFamily="34" charset="-127"/>
                <a:ea typeface="Malgun Gothic" pitchFamily="34" charset="-127"/>
              </a:rPr>
              <a:t>two to the exponent of four</a:t>
            </a:r>
            <a:endParaRPr lang="en-GB" sz="2800" dirty="0">
              <a:solidFill>
                <a:srgbClr val="00B0F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27935" y="5949280"/>
            <a:ext cx="2716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  <a:latin typeface="Malgun Gothic" pitchFamily="34" charset="-127"/>
                <a:ea typeface="Malgun Gothic" pitchFamily="34" charset="-127"/>
              </a:rPr>
              <a:t>two power four</a:t>
            </a:r>
            <a:endParaRPr lang="en-GB" sz="2800" dirty="0">
              <a:solidFill>
                <a:srgbClr val="00B05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60032" y="6334780"/>
            <a:ext cx="3802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two at the power four</a:t>
            </a:r>
            <a:endParaRPr lang="en-GB" sz="2800" dirty="0">
              <a:solidFill>
                <a:srgbClr val="7030A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95736" y="4653136"/>
            <a:ext cx="2424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  <a:latin typeface="Malgun Gothic" pitchFamily="34" charset="-127"/>
                <a:ea typeface="Malgun Gothic" pitchFamily="34" charset="-127"/>
              </a:rPr>
              <a:t>two high four</a:t>
            </a:r>
            <a:endParaRPr lang="en-GB" sz="2800" dirty="0">
              <a:solidFill>
                <a:schemeClr val="accent2">
                  <a:lumMod val="7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085184"/>
            <a:ext cx="39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two fourth power</a:t>
            </a:r>
            <a:endParaRPr lang="en-GB" sz="2800" dirty="0">
              <a:solidFill>
                <a:srgbClr val="7030A0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1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 = a </a:t>
            </a: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2 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= a x a</a:t>
            </a: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3 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= a x a x a</a:t>
            </a: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4 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= a x a x a x a</a:t>
            </a: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5 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= a x a x a x a x a </a:t>
            </a: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6 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= a x a x a x a x a x a </a:t>
            </a:r>
            <a:endParaRPr lang="en-GB" sz="4000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8432" y="260648"/>
            <a:ext cx="7226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The ‘powers of a’</a:t>
            </a: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556792"/>
            <a:ext cx="3440382" cy="309634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63040"/>
          <a:stretch>
            <a:fillRect/>
          </a:stretch>
        </p:blipFill>
        <p:spPr bwMode="auto">
          <a:xfrm>
            <a:off x="251520" y="1412776"/>
            <a:ext cx="8568952" cy="1800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179512" y="188640"/>
            <a:ext cx="8661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latin typeface="Malgun Gothic" pitchFamily="34" charset="-127"/>
                <a:ea typeface="Malgun Gothic" pitchFamily="34" charset="-127"/>
              </a:rPr>
              <a:t>"</a:t>
            </a:r>
            <a:r>
              <a:rPr lang="en-GB" sz="2800" b="1" dirty="0" err="1" smtClean="0">
                <a:latin typeface="Malgun Gothic" pitchFamily="34" charset="-127"/>
                <a:ea typeface="Malgun Gothic" pitchFamily="34" charset="-127"/>
              </a:rPr>
              <a:t>Discours</a:t>
            </a:r>
            <a:r>
              <a:rPr lang="en-GB" sz="2800" b="1" dirty="0" smtClean="0">
                <a:latin typeface="Malgun Gothic" pitchFamily="34" charset="-127"/>
                <a:ea typeface="Malgun Gothic" pitchFamily="34" charset="-127"/>
              </a:rPr>
              <a:t> de la </a:t>
            </a:r>
            <a:r>
              <a:rPr lang="en-GB" sz="2800" b="1" dirty="0" err="1" smtClean="0">
                <a:latin typeface="Malgun Gothic" pitchFamily="34" charset="-127"/>
                <a:ea typeface="Malgun Gothic" pitchFamily="34" charset="-127"/>
              </a:rPr>
              <a:t>méthode</a:t>
            </a:r>
            <a:r>
              <a:rPr lang="en-GB" sz="2800" b="1" dirty="0" smtClean="0">
                <a:latin typeface="Malgun Gothic" pitchFamily="34" charset="-127"/>
                <a:ea typeface="Malgun Gothic" pitchFamily="34" charset="-127"/>
              </a:rPr>
              <a:t>" - René Descartes, 1637</a:t>
            </a:r>
            <a:endParaRPr lang="en-GB" sz="2800" b="1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3789040"/>
            <a:ext cx="62646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“ ... and </a:t>
            </a:r>
            <a:r>
              <a:rPr lang="en-GB" sz="3600" b="1" i="1" dirty="0" err="1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aa</a:t>
            </a:r>
            <a:r>
              <a:rPr lang="en-GB" sz="3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, or </a:t>
            </a:r>
            <a:r>
              <a:rPr lang="en-GB" sz="3600" b="1" i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3600" b="1" baseline="30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3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, in order to multiply </a:t>
            </a:r>
            <a:r>
              <a:rPr lang="en-GB" sz="3600" b="1" i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3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 by itself; and </a:t>
            </a:r>
            <a:r>
              <a:rPr lang="en-GB" sz="3600" b="1" i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3600" b="1" baseline="30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3</a:t>
            </a:r>
            <a:r>
              <a:rPr lang="en-GB" sz="3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, in order to multiply it once more by </a:t>
            </a:r>
            <a:r>
              <a:rPr lang="en-GB" sz="3600" b="1" i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3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, and thus to infinity ; ... “</a:t>
            </a:r>
            <a:endParaRPr lang="en-GB" sz="36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8" name="Picture 2" descr="RenÃ© Descart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005064"/>
            <a:ext cx="1905000" cy="20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134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384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0"/>
            <a:ext cx="83017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 cstate="print"/>
          <a:srcRect b="40039"/>
          <a:stretch>
            <a:fillRect/>
          </a:stretch>
        </p:blipFill>
        <p:spPr bwMode="auto">
          <a:xfrm>
            <a:off x="323528" y="476672"/>
            <a:ext cx="8388424" cy="28184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717032"/>
            <a:ext cx="5781700" cy="282288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9552" y="4941168"/>
            <a:ext cx="201622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Malgun Gothic" pitchFamily="34" charset="-127"/>
                <a:ea typeface="Malgun Gothic" pitchFamily="34" charset="-127"/>
              </a:rPr>
              <a:t>What a difference 66 years makes</a:t>
            </a:r>
            <a:endParaRPr lang="en-GB" sz="2400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9512" y="1772816"/>
            <a:ext cx="3888432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B5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ysClr val="windowText" lastClr="000000"/>
                </a:solidFill>
                <a:latin typeface="Malgun Gothic" pitchFamily="34" charset="-127"/>
                <a:ea typeface="Malgun Gothic" pitchFamily="34" charset="-127"/>
              </a:rPr>
              <a:t>Topic progression: KS1 – 5 curriculum, prerequisites, links &amp; next steps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827584" y="2276872"/>
            <a:ext cx="3888432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B5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ysClr val="windowText" lastClr="000000"/>
                </a:solidFill>
                <a:latin typeface="Malgun Gothic" pitchFamily="34" charset="-127"/>
                <a:ea typeface="Malgun Gothic" pitchFamily="34" charset="-127"/>
              </a:rPr>
              <a:t>Examples and explanation</a:t>
            </a: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642194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latin typeface="Malgun Gothic" pitchFamily="34" charset="-127"/>
                <a:ea typeface="Malgun Gothic" pitchFamily="34" charset="-127"/>
              </a:rPr>
              <a:t>Teaching any topic: </a:t>
            </a:r>
            <a:br>
              <a:rPr lang="en-GB" sz="4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GB" sz="4000" b="1" dirty="0" smtClean="0">
                <a:latin typeface="Malgun Gothic" pitchFamily="34" charset="-127"/>
                <a:ea typeface="Malgun Gothic" pitchFamily="34" charset="-127"/>
              </a:rPr>
              <a:t>What to think about...</a:t>
            </a:r>
            <a:endParaRPr lang="en-GB" sz="4000" b="1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47664" y="2636912"/>
            <a:ext cx="3888432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B5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ysClr val="windowText" lastClr="000000"/>
                </a:solidFill>
                <a:latin typeface="Malgun Gothic" pitchFamily="34" charset="-127"/>
                <a:ea typeface="Malgun Gothic" pitchFamily="34" charset="-127"/>
              </a:rPr>
              <a:t>Assessment</a:t>
            </a:r>
            <a:endParaRPr lang="en-GB" sz="2400" dirty="0"/>
          </a:p>
        </p:txBody>
      </p:sp>
      <p:sp>
        <p:nvSpPr>
          <p:cNvPr id="14" name="Rectangle 13"/>
          <p:cNvSpPr/>
          <p:nvPr/>
        </p:nvSpPr>
        <p:spPr>
          <a:xfrm>
            <a:off x="2123728" y="2996952"/>
            <a:ext cx="3888432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B5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ysClr val="windowText" lastClr="000000"/>
                </a:solidFill>
                <a:latin typeface="Malgun Gothic" pitchFamily="34" charset="-127"/>
                <a:ea typeface="Malgun Gothic" pitchFamily="34" charset="-127"/>
              </a:rPr>
              <a:t>Misconceptions</a:t>
            </a:r>
            <a:endParaRPr lang="en-GB" sz="2400" dirty="0"/>
          </a:p>
        </p:txBody>
      </p:sp>
      <p:sp>
        <p:nvSpPr>
          <p:cNvPr id="15" name="Rectangle 14"/>
          <p:cNvSpPr/>
          <p:nvPr/>
        </p:nvSpPr>
        <p:spPr>
          <a:xfrm>
            <a:off x="2699792" y="3284984"/>
            <a:ext cx="3888432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B5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ysClr val="windowText" lastClr="000000"/>
                </a:solidFill>
                <a:latin typeface="Malgun Gothic" pitchFamily="34" charset="-127"/>
                <a:ea typeface="Malgun Gothic" pitchFamily="34" charset="-127"/>
              </a:rPr>
              <a:t>Tasks and resources (fluency → challenge)</a:t>
            </a:r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3203848" y="3717032"/>
            <a:ext cx="3888432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B5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ysClr val="windowText" lastClr="000000"/>
                </a:solidFill>
                <a:latin typeface="Malgun Gothic" pitchFamily="34" charset="-127"/>
                <a:ea typeface="Malgun Gothic" pitchFamily="34" charset="-127"/>
              </a:rPr>
              <a:t>Enrichment and narrative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580112" y="4797152"/>
            <a:ext cx="2952328" cy="14465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/>
              <a:t>Depth not speed</a:t>
            </a:r>
            <a:endParaRPr lang="en-GB" sz="4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5" grpId="0" animBg="1"/>
      <p:bldP spid="9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465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What did they do in Victorian times?</a:t>
            </a:r>
            <a:endParaRPr lang="en-GB" sz="36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15714" name="AutoShape 2" descr="Image result for queen victo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716" name="AutoShape 4" descr="Image result for queen victo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5718" name="Picture 6" descr="Image result for queen victo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234930"/>
            <a:ext cx="1057148" cy="1491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8212328" cy="532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827584" y="260648"/>
            <a:ext cx="7920880" cy="57606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6" descr="Image result for queen victo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157192"/>
            <a:ext cx="1057148" cy="1491459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2852936"/>
            <a:ext cx="5904656" cy="316835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Misconceptions</a:t>
            </a:r>
            <a:endParaRPr kumimoji="0" lang="en-GB" sz="7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lgun Gothic" pitchFamily="34" charset="-127"/>
              <a:ea typeface="Malgun Gothic" pitchFamily="34" charset="-127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3</a:t>
            </a:r>
            <a:r>
              <a:rPr kumimoji="0" lang="en-GB" sz="8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2</a:t>
            </a:r>
            <a:r>
              <a:rPr kumimoji="0" lang="en-GB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 = 6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r x r = 2r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"/>
            <a:ext cx="7513965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1115616" y="836712"/>
            <a:ext cx="2232248" cy="28803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6" descr="Image result for queen victo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234930"/>
            <a:ext cx="1057148" cy="149145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8864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More substitution, but with careful thought to structure and variation</a:t>
            </a:r>
            <a:endParaRPr lang="en-GB" sz="36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69986" name="AutoShape 2" descr="https://pbs.twimg.com/media/DZ3cENnX4AAGIsC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60145"/>
            <a:ext cx="7560840" cy="549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439150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780928"/>
            <a:ext cx="6048672" cy="3052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08104" y="6021288"/>
            <a:ext cx="33843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Malgun Gothic" pitchFamily="34" charset="-127"/>
                <a:ea typeface="Malgun Gothic" pitchFamily="34" charset="-127"/>
              </a:rPr>
              <a:t>Binary!</a:t>
            </a:r>
            <a:endParaRPr lang="en-GB" sz="3600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b="40445"/>
          <a:stretch>
            <a:fillRect/>
          </a:stretch>
        </p:blipFill>
        <p:spPr bwMode="auto">
          <a:xfrm>
            <a:off x="3203848" y="260648"/>
            <a:ext cx="5541430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284984"/>
            <a:ext cx="6875136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ton.twitter.com/1.1/ton/data/dm/994954542658842629/994954323456151552/UptpNRx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8" name="AutoShape 4" descr="https://ton.twitter.com/1.1/ton/data/dm/994954542658842629/994954323456151552/UptpNRx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0" name="AutoShape 6" descr="https://ton.twitter.com/1.1/ton/data/dm/994954542658842629/994954323456151552/UptpNRx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09686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9512" y="6237312"/>
            <a:ext cx="6919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Image courtesy of Matt Dunbar @</a:t>
            </a:r>
            <a:r>
              <a:rPr lang="en-GB" sz="2400" dirty="0" err="1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MathsDunbar</a:t>
            </a:r>
            <a:endParaRPr lang="en-GB" sz="2400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Index Laws</a:t>
            </a:r>
            <a:endParaRPr lang="en-GB" sz="54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Common Misconceptions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7"/>
            <a:ext cx="8229600" cy="374441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GB" sz="8000" dirty="0" smtClean="0">
                <a:latin typeface="Malgun Gothic" pitchFamily="34" charset="-127"/>
                <a:ea typeface="Malgun Gothic" pitchFamily="34" charset="-127"/>
              </a:rPr>
              <a:t>3</a:t>
            </a:r>
            <a:r>
              <a:rPr lang="en-GB" sz="8000" baseline="30000" dirty="0" smtClean="0">
                <a:latin typeface="Malgun Gothic" pitchFamily="34" charset="-127"/>
                <a:ea typeface="Malgun Gothic" pitchFamily="34" charset="-127"/>
              </a:rPr>
              <a:t>2 </a:t>
            </a:r>
            <a:r>
              <a:rPr lang="en-GB" sz="8000" dirty="0" smtClean="0">
                <a:latin typeface="Malgun Gothic" pitchFamily="34" charset="-127"/>
                <a:ea typeface="Malgun Gothic" pitchFamily="34" charset="-127"/>
              </a:rPr>
              <a:t>x 3</a:t>
            </a:r>
            <a:r>
              <a:rPr lang="en-GB" sz="8000" baseline="30000" dirty="0" smtClean="0">
                <a:latin typeface="Malgun Gothic" pitchFamily="34" charset="-127"/>
                <a:ea typeface="Malgun Gothic" pitchFamily="34" charset="-127"/>
              </a:rPr>
              <a:t>5</a:t>
            </a:r>
            <a:r>
              <a:rPr lang="en-GB" sz="8000" dirty="0" smtClean="0">
                <a:latin typeface="Malgun Gothic" pitchFamily="34" charset="-127"/>
                <a:ea typeface="Malgun Gothic" pitchFamily="34" charset="-127"/>
              </a:rPr>
              <a:t> = 9</a:t>
            </a:r>
            <a:r>
              <a:rPr lang="en-GB" sz="8000" baseline="30000" dirty="0" smtClean="0">
                <a:latin typeface="Malgun Gothic" pitchFamily="34" charset="-127"/>
                <a:ea typeface="Malgun Gothic" pitchFamily="34" charset="-127"/>
              </a:rPr>
              <a:t>7</a:t>
            </a:r>
            <a:endParaRPr lang="en-GB" sz="8000" baseline="30000" dirty="0">
              <a:latin typeface="Malgun Gothic" pitchFamily="34" charset="-127"/>
              <a:ea typeface="Malgun Gothic" pitchFamily="34" charset="-127"/>
            </a:endParaRPr>
          </a:p>
          <a:p>
            <a:pPr algn="ctr">
              <a:buNone/>
            </a:pPr>
            <a:endParaRPr lang="en-GB" sz="8000" dirty="0" smtClean="0">
              <a:latin typeface="Malgun Gothic" pitchFamily="34" charset="-127"/>
              <a:ea typeface="Malgun Gothic" pitchFamily="34" charset="-127"/>
            </a:endParaRPr>
          </a:p>
          <a:p>
            <a:pPr algn="ctr">
              <a:buNone/>
            </a:pPr>
            <a:r>
              <a:rPr lang="en-GB" sz="8000" dirty="0" smtClean="0">
                <a:latin typeface="Malgun Gothic" pitchFamily="34" charset="-127"/>
                <a:ea typeface="Malgun Gothic" pitchFamily="34" charset="-127"/>
              </a:rPr>
              <a:t>y</a:t>
            </a:r>
            <a:r>
              <a:rPr lang="en-GB" sz="8000" baseline="30000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8000" dirty="0" smtClean="0">
                <a:latin typeface="Malgun Gothic" pitchFamily="34" charset="-127"/>
                <a:ea typeface="Malgun Gothic" pitchFamily="34" charset="-127"/>
              </a:rPr>
              <a:t>(y</a:t>
            </a:r>
            <a:r>
              <a:rPr lang="en-GB" sz="8000" baseline="30000" dirty="0" smtClean="0">
                <a:latin typeface="Malgun Gothic" pitchFamily="34" charset="-127"/>
                <a:ea typeface="Malgun Gothic" pitchFamily="34" charset="-127"/>
              </a:rPr>
              <a:t>3</a:t>
            </a:r>
            <a:r>
              <a:rPr lang="en-GB" sz="8000" dirty="0" smtClean="0">
                <a:latin typeface="Malgun Gothic" pitchFamily="34" charset="-127"/>
                <a:ea typeface="Malgun Gothic" pitchFamily="34" charset="-127"/>
              </a:rPr>
              <a:t> + 7) =  y</a:t>
            </a:r>
            <a:r>
              <a:rPr lang="en-GB" sz="8000" baseline="30000" dirty="0" smtClean="0"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en-GB" sz="8000" dirty="0" smtClean="0">
                <a:latin typeface="Malgun Gothic" pitchFamily="34" charset="-127"/>
                <a:ea typeface="Malgun Gothic" pitchFamily="34" charset="-127"/>
              </a:rPr>
              <a:t> +7y</a:t>
            </a:r>
            <a:r>
              <a:rPr lang="en-GB" sz="8000" baseline="30000" dirty="0" smtClean="0">
                <a:latin typeface="Malgun Gothic" pitchFamily="34" charset="-127"/>
                <a:ea typeface="Malgun Gothic" pitchFamily="34" charset="-127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latin typeface="Malgun Gothic" pitchFamily="34" charset="-127"/>
                <a:ea typeface="Malgun Gothic" pitchFamily="34" charset="-127"/>
              </a:rPr>
              <a:t>How I used to teach this in a single lesson...</a:t>
            </a:r>
            <a:endParaRPr lang="en-GB" b="1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916832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Derive the multiplication law and show examples</a:t>
            </a:r>
          </a:p>
          <a:p>
            <a:pPr marL="342900" indent="-342900"/>
            <a:endParaRPr lang="en-GB" sz="2800" dirty="0" smtClean="0">
              <a:latin typeface="Malgun Gothic" pitchFamily="34" charset="-127"/>
              <a:ea typeface="Malgun Gothic" pitchFamily="34" charset="-127"/>
            </a:endParaRPr>
          </a:p>
          <a:p>
            <a:pPr marL="342900" indent="-342900"/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2. Derive the division law and show examples</a:t>
            </a:r>
          </a:p>
          <a:p>
            <a:pPr marL="342900" indent="-342900"/>
            <a:endParaRPr lang="en-GB" sz="2800" dirty="0" smtClean="0">
              <a:latin typeface="Malgun Gothic" pitchFamily="34" charset="-127"/>
              <a:ea typeface="Malgun Gothic" pitchFamily="34" charset="-127"/>
            </a:endParaRPr>
          </a:p>
          <a:p>
            <a:pPr marL="342900" indent="-342900"/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3. Derive the power law and show examples</a:t>
            </a:r>
          </a:p>
          <a:p>
            <a:pPr marL="342900" indent="-342900"/>
            <a:endParaRPr lang="en-GB" sz="2800" dirty="0" smtClean="0">
              <a:latin typeface="Malgun Gothic" pitchFamily="34" charset="-127"/>
              <a:ea typeface="Malgun Gothic" pitchFamily="34" charset="-127"/>
            </a:endParaRPr>
          </a:p>
          <a:p>
            <a:pPr marL="342900" indent="-342900"/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4. Exercise on all three laws</a:t>
            </a:r>
          </a:p>
          <a:p>
            <a:pPr marL="342900" indent="-342900"/>
            <a:endParaRPr lang="en-GB" sz="2800" dirty="0" smtClean="0">
              <a:latin typeface="Malgun Gothic" pitchFamily="34" charset="-127"/>
              <a:ea typeface="Malgun Gothic" pitchFamily="34" charset="-127"/>
            </a:endParaRPr>
          </a:p>
          <a:p>
            <a:pPr marL="342900" indent="-342900"/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5. Extension puzzles</a:t>
            </a:r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796136" y="5661248"/>
            <a:ext cx="295232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Malgun Gothic" pitchFamily="34" charset="-127"/>
                <a:ea typeface="Malgun Gothic" pitchFamily="34" charset="-127"/>
              </a:rPr>
              <a:t>Depth?</a:t>
            </a:r>
            <a:endParaRPr lang="en-GB" sz="4000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44000" cy="369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Year 5</a:t>
            </a:r>
            <a:endParaRPr lang="en-GB" sz="40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9512" y="1844824"/>
            <a:ext cx="8784976" cy="64807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5400600" cy="684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4.bp.blogspot.com/-z9SnUhNkjws/VKPQ0fGK35I/AAAAAAAAD1I/F6i7sP5l5Pc/s1600/Stuck%2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2961614" cy="1080120"/>
          </a:xfrm>
          <a:prstGeom prst="rect">
            <a:avLst/>
          </a:prstGeom>
          <a:noFill/>
        </p:spPr>
      </p:pic>
      <p:pic>
        <p:nvPicPr>
          <p:cNvPr id="7172" name="Picture 4" descr="http://1.bp.blogspot.com/-gX3Eaftc8W8/VKPQ0d5I7GI/AAAAAAAAD1A/x67MROphSas/s1600/Stuck%2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573016"/>
            <a:ext cx="2448273" cy="1109376"/>
          </a:xfrm>
          <a:prstGeom prst="rect">
            <a:avLst/>
          </a:prstGeom>
          <a:noFill/>
        </p:spPr>
      </p:pic>
      <p:pic>
        <p:nvPicPr>
          <p:cNvPr id="7174" name="Picture 6" descr="http://1.bp.blogspot.com/-Fy8FG_wS-4Y/VKPQ0a6VyrI/AAAAAAAAD08/taHuh49seQU/s1600/Stuck%2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085184"/>
            <a:ext cx="1872208" cy="7974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476672"/>
            <a:ext cx="835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Why did they struggle with these three questions?</a:t>
            </a:r>
            <a:endParaRPr lang="en-GB" sz="44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1. Multiplication Law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64488" cy="4525963"/>
          </a:xfrm>
        </p:spPr>
        <p:txBody>
          <a:bodyPr/>
          <a:lstStyle/>
          <a:p>
            <a:pPr algn="ctr">
              <a:buNone/>
            </a:pPr>
            <a:endParaRPr lang="en-GB" dirty="0" smtClean="0"/>
          </a:p>
          <a:p>
            <a:pPr>
              <a:buNone/>
            </a:pPr>
            <a:r>
              <a:rPr lang="en-GB" sz="54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	a</a:t>
            </a:r>
            <a:r>
              <a:rPr lang="en-GB" sz="5400" b="1" baseline="30000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5400" b="1" dirty="0" smtClean="0">
                <a:latin typeface="Malgun Gothic" pitchFamily="34" charset="-127"/>
                <a:ea typeface="Malgun Gothic" pitchFamily="34" charset="-127"/>
              </a:rPr>
              <a:t> x </a:t>
            </a:r>
            <a:r>
              <a:rPr lang="en-GB" sz="5400" b="1" dirty="0" smtClean="0">
                <a:solidFill>
                  <a:srgbClr val="00B050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5400" b="1" baseline="30000" dirty="0" smtClean="0">
                <a:solidFill>
                  <a:srgbClr val="00B050"/>
                </a:solidFill>
                <a:latin typeface="Malgun Gothic" pitchFamily="34" charset="-127"/>
                <a:ea typeface="Malgun Gothic" pitchFamily="34" charset="-127"/>
              </a:rPr>
              <a:t>3</a:t>
            </a:r>
            <a:r>
              <a:rPr lang="en-GB" sz="5400" b="1" baseline="30000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 	</a:t>
            </a:r>
            <a:r>
              <a:rPr lang="en-GB" sz="5400" b="1" dirty="0" smtClean="0">
                <a:latin typeface="Malgun Gothic" pitchFamily="34" charset="-127"/>
                <a:ea typeface="Malgun Gothic" pitchFamily="34" charset="-127"/>
              </a:rPr>
              <a:t>= </a:t>
            </a:r>
            <a:r>
              <a:rPr lang="en-GB" sz="54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a x a </a:t>
            </a:r>
            <a:r>
              <a:rPr lang="en-GB" sz="5400" b="1" dirty="0" smtClean="0">
                <a:latin typeface="Malgun Gothic" pitchFamily="34" charset="-127"/>
                <a:ea typeface="Malgun Gothic" pitchFamily="34" charset="-127"/>
              </a:rPr>
              <a:t>x </a:t>
            </a:r>
            <a:r>
              <a:rPr lang="en-GB" sz="5400" b="1" dirty="0" smtClean="0">
                <a:solidFill>
                  <a:srgbClr val="00B050"/>
                </a:solidFill>
                <a:latin typeface="Malgun Gothic" pitchFamily="34" charset="-127"/>
                <a:ea typeface="Malgun Gothic" pitchFamily="34" charset="-127"/>
              </a:rPr>
              <a:t>a x a x a</a:t>
            </a:r>
          </a:p>
          <a:p>
            <a:pPr>
              <a:buNone/>
            </a:pPr>
            <a:r>
              <a:rPr lang="en-GB" sz="5400" b="1" dirty="0" smtClean="0">
                <a:latin typeface="Malgun Gothic" pitchFamily="34" charset="-127"/>
                <a:ea typeface="Malgun Gothic" pitchFamily="34" charset="-127"/>
              </a:rPr>
              <a:t>			 	= a</a:t>
            </a:r>
            <a:r>
              <a:rPr lang="en-GB" sz="5400" b="1" baseline="30000" dirty="0" smtClean="0">
                <a:latin typeface="Malgun Gothic" pitchFamily="34" charset="-127"/>
                <a:ea typeface="Malgun Gothic" pitchFamily="34" charset="-127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Malgun Gothic" pitchFamily="34" charset="-127"/>
                <a:ea typeface="Malgun Gothic" pitchFamily="34" charset="-127"/>
              </a:rPr>
              <a:t>Multiplication Law: </a:t>
            </a:r>
            <a:r>
              <a:rPr lang="en-GB" sz="3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”Add the Indices”</a:t>
            </a:r>
            <a:endParaRPr lang="en-GB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764704"/>
            <a:ext cx="8136904" cy="58169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Examples	</a:t>
            </a:r>
            <a:r>
              <a:rPr lang="en-GB" sz="28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			</a:t>
            </a:r>
            <a:r>
              <a:rPr lang="en-GB" sz="28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Non-Examples</a:t>
            </a:r>
          </a:p>
          <a:p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b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3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b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				b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4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g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5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</a:t>
            </a:r>
          </a:p>
          <a:p>
            <a:endParaRPr lang="en-GB" sz="1600" dirty="0" smtClean="0">
              <a:latin typeface="Malgun Gothic" pitchFamily="34" charset="-127"/>
              <a:ea typeface="Malgun Gothic" pitchFamily="34" charset="-127"/>
            </a:endParaRPr>
          </a:p>
          <a:p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h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1.5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h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2.5				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3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A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4 	</a:t>
            </a:r>
          </a:p>
          <a:p>
            <a:endParaRPr lang="en-GB" sz="1600" dirty="0" smtClean="0">
              <a:latin typeface="Malgun Gothic" pitchFamily="34" charset="-127"/>
              <a:ea typeface="Malgun Gothic" pitchFamily="34" charset="-127"/>
            </a:endParaRPr>
          </a:p>
          <a:p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t x t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100				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y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t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2</a:t>
            </a:r>
          </a:p>
          <a:p>
            <a:endParaRPr lang="en-GB" sz="2800" baseline="30000" dirty="0" smtClean="0">
              <a:latin typeface="Malgun Gothic" pitchFamily="34" charset="-127"/>
              <a:ea typeface="Malgun Gothic" pitchFamily="34" charset="-127"/>
            </a:endParaRPr>
          </a:p>
          <a:p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p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4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(p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9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)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					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5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+ 5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3</a:t>
            </a:r>
          </a:p>
          <a:p>
            <a:endParaRPr lang="en-GB" sz="1600" dirty="0" smtClean="0">
              <a:latin typeface="Malgun Gothic" pitchFamily="34" charset="-127"/>
              <a:ea typeface="Malgun Gothic" pitchFamily="34" charset="-127"/>
            </a:endParaRPr>
          </a:p>
          <a:p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y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-7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y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10				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y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5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+ y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5</a:t>
            </a:r>
          </a:p>
          <a:p>
            <a:endParaRPr lang="en-GB" sz="2800" baseline="30000" dirty="0" smtClean="0">
              <a:latin typeface="Malgun Gothic" pitchFamily="34" charset="-127"/>
              <a:ea typeface="Malgun Gothic" pitchFamily="34" charset="-127"/>
            </a:endParaRPr>
          </a:p>
          <a:p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4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4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b		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		6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3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7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4</a:t>
            </a:r>
            <a:endParaRPr lang="en-GB" sz="2800" dirty="0" smtClean="0">
              <a:latin typeface="Malgun Gothic" pitchFamily="34" charset="-127"/>
              <a:ea typeface="Malgun Gothic" pitchFamily="34" charset="-127"/>
            </a:endParaRPr>
          </a:p>
          <a:p>
            <a:endParaRPr lang="en-GB" sz="1600" dirty="0" smtClean="0">
              <a:latin typeface="Malgun Gothic" pitchFamily="34" charset="-127"/>
              <a:ea typeface="Malgun Gothic" pitchFamily="34" charset="-127"/>
            </a:endParaRPr>
          </a:p>
          <a:p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(3pq)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(3pq)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10			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(4pq)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(4pt)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10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</a:t>
            </a:r>
            <a:endParaRPr lang="en-GB" sz="2800" baseline="30000" dirty="0" smtClean="0">
              <a:latin typeface="Malgun Gothic" pitchFamily="34" charset="-127"/>
              <a:ea typeface="Malgun Gothic" pitchFamily="34" charset="-127"/>
            </a:endParaRPr>
          </a:p>
          <a:p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	</a:t>
            </a:r>
          </a:p>
          <a:p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y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5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y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8 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x y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2 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	 			p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3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q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 x 8p</a:t>
            </a:r>
            <a:r>
              <a:rPr lang="en-GB" sz="2800" baseline="30000" dirty="0" smtClean="0">
                <a:latin typeface="Malgun Gothic" pitchFamily="34" charset="-127"/>
                <a:ea typeface="Malgun Gothic" pitchFamily="34" charset="-127"/>
              </a:rPr>
              <a:t>5 </a:t>
            </a:r>
            <a:r>
              <a:rPr lang="en-GB" sz="2800" baseline="30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	</a:t>
            </a: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6048672" cy="600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59632" y="6334780"/>
            <a:ext cx="7884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Examples observed by Clare Hill in Shanghai</a:t>
            </a:r>
            <a:endParaRPr lang="en-GB" sz="2800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7200800" cy="674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131840" y="5445224"/>
            <a:ext cx="3096344" cy="1412776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51520" y="6093296"/>
            <a:ext cx="252028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Malgun Gothic" pitchFamily="34" charset="-127"/>
                <a:ea typeface="Malgun Gothic" pitchFamily="34" charset="-127"/>
              </a:rPr>
              <a:t>Introduce coefficients</a:t>
            </a:r>
            <a:endParaRPr lang="en-GB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6" name="Picture 6" descr="Image result for queen victo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234930"/>
            <a:ext cx="1057148" cy="149145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04524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2987824" y="2348880"/>
            <a:ext cx="2952328" cy="108012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6" descr="Image result for queen victo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234930"/>
            <a:ext cx="1057148" cy="149145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156176" y="2708920"/>
            <a:ext cx="252028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Malgun Gothic" pitchFamily="34" charset="-127"/>
                <a:ea typeface="Malgun Gothic" pitchFamily="34" charset="-127"/>
              </a:rPr>
              <a:t>Introduce &gt;2 terms</a:t>
            </a:r>
            <a:endParaRPr lang="en-GB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7200800" cy="529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Image result for queen victo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234930"/>
            <a:ext cx="1057148" cy="1491459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611560" y="4221088"/>
            <a:ext cx="7056784" cy="1584176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6093296"/>
            <a:ext cx="7812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We could also add fractional and negative indices in at this stage</a:t>
            </a:r>
            <a:endParaRPr lang="en-GB" sz="2000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80" y="260648"/>
            <a:ext cx="1656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SLOP </a:t>
            </a:r>
          </a:p>
          <a:p>
            <a:r>
              <a:rPr lang="en-GB" sz="28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(Shed Loads of Practice)</a:t>
            </a:r>
            <a:endParaRPr lang="en-GB" sz="2800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8791" y="0"/>
            <a:ext cx="9222791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1979712" y="692696"/>
            <a:ext cx="3672408" cy="93610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5796136" y="692696"/>
            <a:ext cx="2808312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Malgun Gothic" pitchFamily="34" charset="-127"/>
                <a:ea typeface="Malgun Gothic" pitchFamily="34" charset="-127"/>
              </a:rPr>
              <a:t>Take every opportunity to develop fluency with negatives</a:t>
            </a:r>
            <a:endParaRPr lang="en-GB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5" name="Picture 6" descr="Image result for queen victo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234930"/>
            <a:ext cx="1057148" cy="149145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60648"/>
            <a:ext cx="4392488" cy="360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005064"/>
            <a:ext cx="5760640" cy="256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9844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8493154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343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5013176"/>
            <a:ext cx="763284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Malgun Gothic" pitchFamily="34" charset="-127"/>
                <a:ea typeface="Malgun Gothic" pitchFamily="34" charset="-127"/>
              </a:rPr>
              <a:t>2(2</a:t>
            </a:r>
            <a:r>
              <a:rPr lang="en-GB" sz="5400" baseline="30000" dirty="0" smtClean="0">
                <a:latin typeface="Malgun Gothic" pitchFamily="34" charset="-127"/>
                <a:ea typeface="Malgun Gothic" pitchFamily="34" charset="-127"/>
              </a:rPr>
              <a:t>3</a:t>
            </a:r>
            <a:r>
              <a:rPr lang="en-GB" sz="5400" dirty="0" smtClean="0">
                <a:latin typeface="Malgun Gothic" pitchFamily="34" charset="-127"/>
                <a:ea typeface="Malgun Gothic" pitchFamily="34" charset="-127"/>
              </a:rPr>
              <a:t>) + 3(3</a:t>
            </a:r>
            <a:r>
              <a:rPr lang="en-GB" sz="5400" baseline="30000" dirty="0" smtClean="0">
                <a:latin typeface="Malgun Gothic" pitchFamily="34" charset="-127"/>
                <a:ea typeface="Malgun Gothic" pitchFamily="34" charset="-127"/>
              </a:rPr>
              <a:t>4</a:t>
            </a:r>
            <a:r>
              <a:rPr lang="en-GB" sz="5400" dirty="0" smtClean="0">
                <a:latin typeface="Malgun Gothic" pitchFamily="34" charset="-127"/>
                <a:ea typeface="Malgun Gothic" pitchFamily="34" charset="-127"/>
              </a:rPr>
              <a:t>) = 2</a:t>
            </a:r>
            <a:r>
              <a:rPr lang="en-GB" sz="5400" baseline="30000" dirty="0" smtClean="0">
                <a:latin typeface="Malgun Gothic" pitchFamily="34" charset="-127"/>
                <a:ea typeface="Malgun Gothic" pitchFamily="34" charset="-127"/>
              </a:rPr>
              <a:t>4</a:t>
            </a:r>
            <a:r>
              <a:rPr lang="en-GB" sz="5400" dirty="0" smtClean="0">
                <a:latin typeface="Malgun Gothic" pitchFamily="34" charset="-127"/>
                <a:ea typeface="Malgun Gothic" pitchFamily="34" charset="-127"/>
              </a:rPr>
              <a:t> + 3</a:t>
            </a:r>
            <a:r>
              <a:rPr lang="en-GB" sz="5400" baseline="30000" dirty="0" smtClean="0">
                <a:latin typeface="Malgun Gothic" pitchFamily="34" charset="-127"/>
                <a:ea typeface="Malgun Gothic" pitchFamily="34" charset="-127"/>
              </a:rPr>
              <a:t>5</a:t>
            </a:r>
            <a:endParaRPr lang="en-GB" sz="5400" baseline="30000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2. Power Law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>
                <a:latin typeface="Malgun Gothic" pitchFamily="34" charset="-127"/>
                <a:ea typeface="Malgun Gothic" pitchFamily="34" charset="-127"/>
              </a:rPr>
              <a:t>An extension of the multiplication law</a:t>
            </a:r>
          </a:p>
          <a:p>
            <a:pPr algn="ctr">
              <a:buNone/>
            </a:pPr>
            <a:endParaRPr lang="en-GB" sz="4000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		(</a:t>
            </a:r>
            <a:r>
              <a:rPr lang="en-GB" sz="4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baseline="30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)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3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 	= </a:t>
            </a:r>
            <a:r>
              <a:rPr lang="en-GB" sz="4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baseline="30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 x </a:t>
            </a:r>
            <a:r>
              <a:rPr lang="en-GB" sz="4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baseline="30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 x </a:t>
            </a:r>
            <a:r>
              <a:rPr lang="en-GB" sz="4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baseline="30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2</a:t>
            </a:r>
          </a:p>
          <a:p>
            <a:pPr>
              <a:buNone/>
            </a:pP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				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= </a:t>
            </a:r>
            <a:r>
              <a:rPr lang="en-GB" sz="4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 x </a:t>
            </a:r>
            <a:r>
              <a:rPr lang="en-GB" sz="4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 x </a:t>
            </a:r>
            <a:r>
              <a:rPr lang="en-GB" sz="4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 x </a:t>
            </a:r>
            <a:r>
              <a:rPr lang="en-GB" sz="4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 x </a:t>
            </a:r>
            <a:r>
              <a:rPr lang="en-GB" sz="4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 x </a:t>
            </a:r>
            <a:r>
              <a:rPr lang="en-GB" sz="40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</a:t>
            </a:r>
          </a:p>
          <a:p>
            <a:pPr>
              <a:buNone/>
            </a:pPr>
            <a:r>
              <a:rPr lang="en-GB" sz="4000" dirty="0" smtClean="0">
                <a:latin typeface="Malgun Gothic" pitchFamily="34" charset="-127"/>
                <a:ea typeface="Malgun Gothic" pitchFamily="34" charset="-127"/>
              </a:rPr>
              <a:t>				= a</a:t>
            </a:r>
            <a:r>
              <a:rPr lang="en-GB" sz="4000" baseline="30000" dirty="0" smtClean="0">
                <a:latin typeface="Malgun Gothic" pitchFamily="34" charset="-127"/>
                <a:ea typeface="Malgun Gothic" pitchFamily="34" charset="-127"/>
              </a:rPr>
              <a:t>6</a:t>
            </a:r>
            <a:endParaRPr lang="en-GB" sz="4000" dirty="0" smtClean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>
                <a:latin typeface="Malgun Gothic" pitchFamily="34" charset="-127"/>
                <a:ea typeface="Malgun Gothic" pitchFamily="34" charset="-127"/>
              </a:rPr>
              <a:t>What is the square of each of the following?</a:t>
            </a:r>
            <a:endParaRPr lang="en-GB" sz="2800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71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40768"/>
            <a:ext cx="5832648" cy="514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8604448" cy="707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899592" y="3284984"/>
            <a:ext cx="1440160" cy="36004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992836"/>
            <a:ext cx="5913884" cy="245482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5536" y="4941168"/>
            <a:ext cx="201622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Malgun Gothic" pitchFamily="34" charset="-127"/>
                <a:ea typeface="Malgun Gothic" pitchFamily="34" charset="-127"/>
              </a:rPr>
              <a:t>What a difference 66 years makes</a:t>
            </a:r>
            <a:endParaRPr lang="en-GB" sz="2400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43608" y="4221088"/>
            <a:ext cx="1512168" cy="36004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The Power Law: </a:t>
            </a:r>
            <a:b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Changing the Base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4"/>
            <a:ext cx="9045575" cy="142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2492896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MV Boli" pitchFamily="2" charset="0"/>
                <a:ea typeface="Malgun Gothic" pitchFamily="34" charset="-127"/>
                <a:cs typeface="MV Boli" pitchFamily="2" charset="0"/>
              </a:rPr>
              <a:t>Write these numbers in ascending order</a:t>
            </a:r>
            <a:endParaRPr lang="en-GB" sz="3600" dirty="0">
              <a:latin typeface="MV Boli" pitchFamily="2" charset="0"/>
              <a:ea typeface="Malgun Gothic" pitchFamily="34" charset="-127"/>
              <a:cs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4.bp.blogspot.com/-RWQi_CiBPRM/VHzQwfQ2q2I/AAAAAAAADek/9B1HdOYQjQQ/s1600/Indice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8522633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2.bp.blogspot.com/-FiESd8qGbcM/VdIgKdHjmOI/AAAAAAAAGRA/TpP8ET4G1NU/s1600/Exponent%2B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8064896" cy="430910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229200"/>
            <a:ext cx="64293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3. Division Law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6" name="Picture 6" descr="Image result for queen victo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234930"/>
            <a:ext cx="1057148" cy="1491459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1268760"/>
            <a:ext cx="8079783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0" y="2852936"/>
            <a:ext cx="7668344" cy="144016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age result for queen victo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234930"/>
            <a:ext cx="1057148" cy="1491459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9598" y="1916832"/>
            <a:ext cx="95964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6804248" y="1988840"/>
            <a:ext cx="2016224" cy="6480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052736"/>
            <a:ext cx="9171521" cy="4104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1129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SLOP </a:t>
            </a:r>
            <a:r>
              <a:rPr lang="en-GB" sz="28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(Shed Loads of Practice)</a:t>
            </a:r>
            <a:endParaRPr lang="en-GB" sz="2800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Malgun Gothic" pitchFamily="34" charset="-127"/>
                <a:ea typeface="Malgun Gothic" pitchFamily="34" charset="-127"/>
              </a:rPr>
              <a:t>Practise with both division symbols and fractions...</a:t>
            </a:r>
            <a:endParaRPr lang="en-GB" sz="2400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056" y="4869160"/>
            <a:ext cx="8245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>
                <a:latin typeface="Malgun Gothic" pitchFamily="34" charset="-127"/>
                <a:ea typeface="Malgun Gothic" pitchFamily="34" charset="-127"/>
              </a:rPr>
              <a:t>Use both algebraic and numeric bases</a:t>
            </a:r>
          </a:p>
          <a:p>
            <a:pPr algn="r"/>
            <a:r>
              <a:rPr lang="en-GB" sz="2400" dirty="0" smtClean="0">
                <a:latin typeface="Malgun Gothic" pitchFamily="34" charset="-127"/>
                <a:ea typeface="Malgun Gothic" pitchFamily="34" charset="-127"/>
              </a:rPr>
              <a:t>Use both algebraic and numeric indices</a:t>
            </a:r>
          </a:p>
          <a:p>
            <a:pPr algn="r"/>
            <a:r>
              <a:rPr lang="en-GB" sz="2400" dirty="0" smtClean="0">
                <a:latin typeface="Malgun Gothic" pitchFamily="34" charset="-127"/>
                <a:ea typeface="Malgun Gothic" pitchFamily="34" charset="-127"/>
              </a:rPr>
              <a:t>Use fractions</a:t>
            </a:r>
          </a:p>
          <a:p>
            <a:pPr algn="r"/>
            <a:r>
              <a:rPr lang="en-GB" sz="2400" dirty="0" smtClean="0">
                <a:latin typeface="Malgun Gothic" pitchFamily="34" charset="-127"/>
                <a:ea typeface="Malgun Gothic" pitchFamily="34" charset="-127"/>
              </a:rPr>
              <a:t>Use negatives</a:t>
            </a:r>
            <a:endParaRPr lang="en-GB" sz="2400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3876136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251520" y="1052736"/>
            <a:ext cx="2664296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3851920" y="1196752"/>
            <a:ext cx="4896544" cy="13681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1115616" y="2924944"/>
            <a:ext cx="2952328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4572000" y="2996952"/>
            <a:ext cx="3248744" cy="13681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97733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62374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4. Zero Index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4" name="Picture 2" descr="01Azero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9093582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3.bp.blogspot.com/-2-7D9-wDgyw/VKPJCYLZZ1I/AAAAAAAAD0Q/S3-zMXPRbXM/s1600/Anything%2Bto%2Bthe%2Bpower%2Bof%2Bzero%2Bequals%2Bone.jpg"/>
          <p:cNvPicPr>
            <a:picLocks noChangeAspect="1" noChangeArrowheads="1"/>
          </p:cNvPicPr>
          <p:nvPr/>
        </p:nvPicPr>
        <p:blipFill>
          <a:blip r:embed="rId3" cstate="print"/>
          <a:srcRect t="14992"/>
          <a:stretch>
            <a:fillRect/>
          </a:stretch>
        </p:blipFill>
        <p:spPr bwMode="auto">
          <a:xfrm>
            <a:off x="251520" y="764704"/>
            <a:ext cx="8536028" cy="5447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9366719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5220072" y="2060848"/>
            <a:ext cx="2520280" cy="28803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6" descr="Image result for queen victo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234930"/>
            <a:ext cx="1057148" cy="1491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8078474" cy="5938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6" descr="Image result for queen victo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234930"/>
            <a:ext cx="1057148" cy="1491459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5580112" y="4797152"/>
            <a:ext cx="2448272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1560" y="5013176"/>
            <a:ext cx="7488832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1560" y="5301208"/>
            <a:ext cx="122413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39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Image result for queen victo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234930"/>
            <a:ext cx="1057148" cy="1491459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3275856" y="1700808"/>
            <a:ext cx="2016224" cy="72008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Bringing it all together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354" y="1988840"/>
            <a:ext cx="8085086" cy="281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Notation, multiplication law, power law, division law, zero index... </a:t>
            </a:r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/>
            </a:r>
            <a:b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GB" b="1" dirty="0" smtClean="0">
                <a:latin typeface="Malgun Gothic" pitchFamily="34" charset="-127"/>
                <a:ea typeface="Malgun Gothic" pitchFamily="34" charset="-127"/>
              </a:rPr>
              <a:t>Did I really used to cover all this in one lesson?</a:t>
            </a:r>
            <a:endParaRPr lang="en-GB" b="1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76130" name="Picture 2" descr="Vivien Leigh Confusion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284984"/>
            <a:ext cx="3168352" cy="3168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88640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Year 5</a:t>
            </a:r>
            <a:endParaRPr lang="en-GB" sz="40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8640960" cy="991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24944"/>
            <a:ext cx="8712968" cy="9426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And we haven’t even looked at this yet...</a:t>
            </a:r>
            <a:endParaRPr lang="en-GB" sz="48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3481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5157192"/>
            <a:ext cx="3600400" cy="1256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3528" y="2060848"/>
            <a:ext cx="60486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2</a:t>
            </a:r>
            <a:r>
              <a:rPr lang="en-GB" sz="4400" baseline="30000" dirty="0" smtClean="0">
                <a:solidFill>
                  <a:srgbClr val="FF0000"/>
                </a:solidFill>
              </a:rPr>
              <a:t>3</a:t>
            </a:r>
            <a:r>
              <a:rPr lang="en-GB" sz="4400" dirty="0" smtClean="0"/>
              <a:t> x</a:t>
            </a:r>
            <a:r>
              <a:rPr lang="en-GB" sz="4400" dirty="0" smtClean="0">
                <a:solidFill>
                  <a:schemeClr val="accent6">
                    <a:lumMod val="75000"/>
                  </a:schemeClr>
                </a:solidFill>
              </a:rPr>
              <a:t> 5</a:t>
            </a:r>
            <a:r>
              <a:rPr lang="en-GB" sz="4400" baseline="30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GB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GB" sz="4400" dirty="0" smtClean="0"/>
              <a:t>= </a:t>
            </a:r>
            <a:r>
              <a:rPr lang="en-GB" sz="4400" dirty="0" smtClean="0">
                <a:solidFill>
                  <a:srgbClr val="FF0000"/>
                </a:solidFill>
              </a:rPr>
              <a:t>2 </a:t>
            </a:r>
            <a:r>
              <a:rPr lang="en-GB" sz="4400" dirty="0" smtClean="0"/>
              <a:t>x</a:t>
            </a:r>
            <a:r>
              <a:rPr lang="en-GB" sz="4400" dirty="0" smtClean="0">
                <a:solidFill>
                  <a:srgbClr val="FF0000"/>
                </a:solidFill>
              </a:rPr>
              <a:t> 2 </a:t>
            </a:r>
            <a:r>
              <a:rPr lang="en-GB" sz="4400" dirty="0" smtClean="0"/>
              <a:t>x </a:t>
            </a:r>
            <a:r>
              <a:rPr lang="en-GB" sz="4400" dirty="0" smtClean="0">
                <a:solidFill>
                  <a:srgbClr val="FF0000"/>
                </a:solidFill>
              </a:rPr>
              <a:t>2 </a:t>
            </a:r>
            <a:r>
              <a:rPr lang="en-GB" sz="4400" dirty="0" smtClean="0"/>
              <a:t>x </a:t>
            </a:r>
            <a:r>
              <a:rPr lang="en-GB" sz="44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GB" sz="4400" dirty="0" smtClean="0"/>
              <a:t> x </a:t>
            </a:r>
            <a:r>
              <a:rPr lang="en-GB" sz="44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GB" sz="4400" dirty="0" smtClean="0"/>
              <a:t> x </a:t>
            </a:r>
            <a:r>
              <a:rPr lang="en-GB" sz="44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GB" sz="4400" dirty="0" smtClean="0"/>
              <a:t> </a:t>
            </a:r>
          </a:p>
          <a:p>
            <a:r>
              <a:rPr lang="en-GB" sz="4400" dirty="0" smtClean="0"/>
              <a:t>= </a:t>
            </a:r>
            <a:r>
              <a:rPr lang="en-GB" sz="4400" dirty="0" smtClean="0">
                <a:solidFill>
                  <a:srgbClr val="FF0000"/>
                </a:solidFill>
              </a:rPr>
              <a:t>2</a:t>
            </a:r>
            <a:r>
              <a:rPr lang="en-GB" sz="4400" dirty="0" smtClean="0"/>
              <a:t> x </a:t>
            </a:r>
            <a:r>
              <a:rPr lang="en-GB" sz="44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GB" sz="4400" dirty="0" smtClean="0"/>
              <a:t> x </a:t>
            </a:r>
            <a:r>
              <a:rPr lang="en-GB" sz="4400" dirty="0" smtClean="0">
                <a:solidFill>
                  <a:srgbClr val="FF0000"/>
                </a:solidFill>
              </a:rPr>
              <a:t>2</a:t>
            </a:r>
            <a:r>
              <a:rPr lang="en-GB" sz="4400" dirty="0" smtClean="0"/>
              <a:t> x </a:t>
            </a:r>
            <a:r>
              <a:rPr lang="en-GB" sz="4400" dirty="0" smtClean="0">
                <a:solidFill>
                  <a:schemeClr val="accent6">
                    <a:lumMod val="75000"/>
                  </a:schemeClr>
                </a:solidFill>
              </a:rPr>
              <a:t>5 </a:t>
            </a:r>
            <a:r>
              <a:rPr lang="en-GB" sz="4400" dirty="0" smtClean="0"/>
              <a:t>x </a:t>
            </a:r>
            <a:r>
              <a:rPr lang="en-GB" sz="4400" dirty="0" smtClean="0">
                <a:solidFill>
                  <a:srgbClr val="FF0000"/>
                </a:solidFill>
              </a:rPr>
              <a:t>2</a:t>
            </a:r>
            <a:r>
              <a:rPr lang="en-GB" sz="4400" dirty="0" smtClean="0"/>
              <a:t> x </a:t>
            </a:r>
            <a:r>
              <a:rPr lang="en-GB" sz="44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GB" sz="4400" dirty="0" smtClean="0"/>
              <a:t> </a:t>
            </a:r>
          </a:p>
          <a:p>
            <a:r>
              <a:rPr lang="en-GB" sz="4400" dirty="0" smtClean="0"/>
              <a:t>=   10   x   10   x   10 </a:t>
            </a:r>
          </a:p>
          <a:p>
            <a:r>
              <a:rPr lang="en-GB" sz="4400" dirty="0" smtClean="0"/>
              <a:t>=   10</a:t>
            </a:r>
            <a:r>
              <a:rPr lang="en-GB" sz="4400" baseline="30000" dirty="0" smtClean="0"/>
              <a:t>3</a:t>
            </a:r>
          </a:p>
          <a:p>
            <a:r>
              <a:rPr lang="en-GB" sz="4400" dirty="0" smtClean="0"/>
              <a:t>=   (</a:t>
            </a:r>
            <a:r>
              <a:rPr lang="en-GB" sz="4400" dirty="0" smtClean="0">
                <a:solidFill>
                  <a:srgbClr val="FF0000"/>
                </a:solidFill>
              </a:rPr>
              <a:t>2</a:t>
            </a:r>
            <a:r>
              <a:rPr lang="en-GB" sz="4400" dirty="0" smtClean="0"/>
              <a:t> x </a:t>
            </a:r>
            <a:r>
              <a:rPr lang="en-GB" sz="4400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GB" sz="4400" dirty="0" smtClean="0"/>
              <a:t>)</a:t>
            </a:r>
            <a:r>
              <a:rPr lang="en-GB" sz="4400" baseline="30000" dirty="0" smtClean="0"/>
              <a:t>3 </a:t>
            </a:r>
            <a:r>
              <a:rPr lang="en-GB" sz="4400" dirty="0" smtClean="0"/>
              <a:t> 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Misconceptions</a:t>
            </a:r>
            <a:endParaRPr lang="en-GB" sz="54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55629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6237" y="1052736"/>
            <a:ext cx="4487763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48507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764704"/>
            <a:ext cx="442315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2882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1"/>
            <a:ext cx="7416824" cy="673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2583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54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Resources and Activities</a:t>
            </a:r>
            <a:endParaRPr lang="en-GB" sz="5400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minimallydifferent.wordpress.com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848872" cy="493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Mathematics Assessment Project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210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33527"/>
            <a:ext cx="7380312" cy="572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Key Stage 3</a:t>
            </a:r>
            <a:endParaRPr lang="en-GB" sz="4000" dirty="0"/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8712968" cy="10193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8640960" cy="9078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7596336" cy="2521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7596336" y="2924944"/>
            <a:ext cx="100811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3528" y="3212976"/>
            <a:ext cx="2016224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55576" y="5085184"/>
            <a:ext cx="698477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59632" y="2492896"/>
            <a:ext cx="792088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GB" b="1" dirty="0" err="1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MathsPad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7776864" cy="516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http://3.bp.blogspot.com/-AWxP0PxaBPs/VVhkNYYvrqI/AAAAAAAAFFc/0QwiFkm05sk/s1600/Gri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9057734" cy="3528392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5512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j-cs"/>
              </a:rPr>
              <a:t>OUP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B5512"/>
              </a:solidFill>
              <a:effectLst/>
              <a:uLnTx/>
              <a:uFillTx/>
              <a:latin typeface="Malgun Gothic" pitchFamily="34" charset="-127"/>
              <a:ea typeface="Malgun Gothic" pitchFamily="34" charset="-127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 descr="http://3.bp.blogspot.com/-xh8Y5thSbYo/VIMszCXbZDI/AAAAAAAADgc/qImUjIAxKH8/s1600/Logs%2Bactiv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267761" cy="6858000"/>
          </a:xfrm>
          <a:prstGeom prst="rect">
            <a:avLst/>
          </a:prstGeom>
          <a:noFill/>
        </p:spPr>
      </p:pic>
      <p:pic>
        <p:nvPicPr>
          <p:cNvPr id="212994" name="Picture 2" descr="http://4.bp.blogspot.com/-3JgzHO6GEac/VINxZfg2I1I/AAAAAAAADhM/l9o97kClkEs/s1600/Indices%2Bblan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9241890" cy="27363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60648"/>
            <a:ext cx="5995049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501008"/>
            <a:ext cx="7278573" cy="2924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Brilliant.org</a:t>
            </a:r>
            <a:endParaRPr lang="en-GB" b="1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629150" cy="2257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69568"/>
            <a:ext cx="4604455" cy="36595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93096"/>
            <a:ext cx="4427984" cy="216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4392488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  <a:latin typeface="Malgun Gothic" pitchFamily="34" charset="-127"/>
                <a:ea typeface="Malgun Gothic" pitchFamily="34" charset="-127"/>
              </a:rPr>
              <a:t>We haven't even got to negative and fractional indices yet!</a:t>
            </a:r>
            <a:r>
              <a:rPr lang="en-GB" b="1" dirty="0" smtClean="0">
                <a:latin typeface="Malgun Gothic" pitchFamily="34" charset="-127"/>
                <a:ea typeface="Malgun Gothic" pitchFamily="34" charset="-127"/>
              </a:rPr>
              <a:t/>
            </a:r>
            <a:br>
              <a:rPr lang="en-GB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GB" b="1" dirty="0" smtClean="0">
                <a:latin typeface="Malgun Gothic" pitchFamily="34" charset="-127"/>
                <a:ea typeface="Malgun Gothic" pitchFamily="34" charset="-127"/>
              </a:rPr>
              <a:t/>
            </a:r>
            <a:br>
              <a:rPr lang="en-GB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GB" b="1" dirty="0" smtClean="0">
                <a:latin typeface="Malgun Gothic" pitchFamily="34" charset="-127"/>
                <a:ea typeface="Malgun Gothic" pitchFamily="34" charset="-127"/>
              </a:rPr>
              <a:t>How many lessons should we spend on index laws? </a:t>
            </a:r>
            <a:br>
              <a:rPr lang="en-GB" b="1" dirty="0" smtClean="0">
                <a:latin typeface="Malgun Gothic" pitchFamily="34" charset="-127"/>
                <a:ea typeface="Malgun Gothic" pitchFamily="34" charset="-127"/>
              </a:rPr>
            </a:br>
            <a:endParaRPr lang="en-GB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9872" y="4941168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>
                <a:solidFill>
                  <a:srgbClr val="FF0000"/>
                </a:solidFill>
              </a:rPr>
              <a:t>A lot!</a:t>
            </a:r>
            <a:endParaRPr lang="en-GB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Even if you’ve learnt nothing new about indices today...</a:t>
            </a:r>
            <a:endParaRPr lang="en-GB" sz="2400" dirty="0">
              <a:solidFill>
                <a:srgbClr val="0B5512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GB" sz="4800" dirty="0" smtClean="0">
                <a:latin typeface="Malgun Gothic" pitchFamily="34" charset="-127"/>
                <a:ea typeface="Malgun Gothic" pitchFamily="34" charset="-127"/>
              </a:rPr>
              <a:t>Think about a topic </a:t>
            </a:r>
            <a:r>
              <a:rPr lang="en-GB" sz="4800" b="1" dirty="0" smtClean="0">
                <a:latin typeface="Malgun Gothic" pitchFamily="34" charset="-127"/>
                <a:ea typeface="Malgun Gothic" pitchFamily="34" charset="-127"/>
              </a:rPr>
              <a:t>in depth </a:t>
            </a:r>
            <a:r>
              <a:rPr lang="en-GB" sz="4800" dirty="0" smtClean="0">
                <a:latin typeface="Malgun Gothic" pitchFamily="34" charset="-127"/>
                <a:ea typeface="Malgun Gothic" pitchFamily="34" charset="-127"/>
              </a:rPr>
              <a:t>before you teach it</a:t>
            </a:r>
          </a:p>
          <a:p>
            <a:pPr algn="ctr">
              <a:buNone/>
            </a:pPr>
            <a:endParaRPr lang="en-GB" sz="4800" dirty="0" smtClean="0">
              <a:latin typeface="Malgun Gothic" pitchFamily="34" charset="-127"/>
              <a:ea typeface="Malgun Gothic" pitchFamily="34" charset="-127"/>
            </a:endParaRPr>
          </a:p>
          <a:p>
            <a:pPr algn="ctr">
              <a:buNone/>
            </a:pPr>
            <a:r>
              <a:rPr lang="en-GB" sz="4800" dirty="0" smtClean="0">
                <a:latin typeface="Malgun Gothic" pitchFamily="34" charset="-127"/>
                <a:ea typeface="Malgun Gothic" pitchFamily="34" charset="-127"/>
              </a:rPr>
              <a:t>Then teach it... </a:t>
            </a:r>
            <a:r>
              <a:rPr lang="en-GB" sz="4800" b="1" dirty="0" smtClean="0">
                <a:latin typeface="Malgun Gothic" pitchFamily="34" charset="-127"/>
                <a:ea typeface="Malgun Gothic" pitchFamily="34" charset="-127"/>
              </a:rPr>
              <a:t>in depth</a:t>
            </a:r>
            <a:endParaRPr lang="en-GB" sz="4800" b="1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600" y="4581128"/>
            <a:ext cx="756084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17032"/>
            <a:ext cx="7837437" cy="288032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" name="Picture 2" descr="Topics in dept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8640"/>
            <a:ext cx="4968552" cy="3294865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962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88640"/>
            <a:ext cx="3151237" cy="3186251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b="1" dirty="0" smtClean="0">
                <a:solidFill>
                  <a:srgbClr val="0B5512"/>
                </a:solidFill>
                <a:latin typeface="Malgun Gothic" pitchFamily="34" charset="-127"/>
                <a:ea typeface="Malgun Gothic" pitchFamily="34" charset="-127"/>
              </a:rPr>
              <a:t>GCSE</a:t>
            </a:r>
            <a:endParaRPr lang="en-GB" sz="40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8519986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45224"/>
            <a:ext cx="7704857" cy="552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1115616" y="4653136"/>
            <a:ext cx="7776864" cy="57606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FFFF00"/>
                </a:solidFill>
              </a:ln>
              <a:noFill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1520" y="5445224"/>
            <a:ext cx="7992888" cy="57606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FFFF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20227</TotalTime>
  <Words>1353</Words>
  <Application>Microsoft Office PowerPoint</Application>
  <PresentationFormat>On-screen Show (4:3)</PresentationFormat>
  <Paragraphs>309</Paragraphs>
  <Slides>87</Slides>
  <Notes>60</Notes>
  <HiddenSlides>34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Slide 1</vt:lpstr>
      <vt:lpstr>Indices In Depth</vt:lpstr>
      <vt:lpstr>Teaching any topic:  What to think about...</vt:lpstr>
      <vt:lpstr>Slide 4</vt:lpstr>
      <vt:lpstr>Slide 5</vt:lpstr>
      <vt:lpstr>Slide 6</vt:lpstr>
      <vt:lpstr>Slide 7</vt:lpstr>
      <vt:lpstr>Key Stage 3</vt:lpstr>
      <vt:lpstr>GCSE</vt:lpstr>
      <vt:lpstr>Foundation GCSE 2017</vt:lpstr>
      <vt:lpstr>Slide 11</vt:lpstr>
      <vt:lpstr>Higher GCSE 2017</vt:lpstr>
      <vt:lpstr>Slide 13</vt:lpstr>
      <vt:lpstr>A level</vt:lpstr>
      <vt:lpstr>Back to Basics: Square Numbers</vt:lpstr>
      <vt:lpstr>Exploring square numbers</vt:lpstr>
      <vt:lpstr>Slide 17</vt:lpstr>
      <vt:lpstr>Slide 18</vt:lpstr>
      <vt:lpstr>Back to Basics: Powers</vt:lpstr>
      <vt:lpstr>A typical approach... </vt:lpstr>
      <vt:lpstr>Explicit teaching of powers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Index Laws</vt:lpstr>
      <vt:lpstr>Common Misconceptions</vt:lpstr>
      <vt:lpstr>How I used to teach this in a single lesson...</vt:lpstr>
      <vt:lpstr>Slide 40</vt:lpstr>
      <vt:lpstr>Slide 41</vt:lpstr>
      <vt:lpstr>1. Multiplication Law</vt:lpstr>
      <vt:lpstr>Multiplication Law: ”Add the Indices”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2. Power Law</vt:lpstr>
      <vt:lpstr>What is the square of each of the following?</vt:lpstr>
      <vt:lpstr>Slide 54</vt:lpstr>
      <vt:lpstr>The Power Law:  Changing the Base</vt:lpstr>
      <vt:lpstr>Slide 56</vt:lpstr>
      <vt:lpstr>Slide 57</vt:lpstr>
      <vt:lpstr>3. Division Law</vt:lpstr>
      <vt:lpstr>Slide 59</vt:lpstr>
      <vt:lpstr>Slide 60</vt:lpstr>
      <vt:lpstr>Slide 61</vt:lpstr>
      <vt:lpstr>Slide 62</vt:lpstr>
      <vt:lpstr>4. Zero Index</vt:lpstr>
      <vt:lpstr>Slide 64</vt:lpstr>
      <vt:lpstr>Slide 65</vt:lpstr>
      <vt:lpstr>Slide 66</vt:lpstr>
      <vt:lpstr>Slide 67</vt:lpstr>
      <vt:lpstr>Bringing it all together</vt:lpstr>
      <vt:lpstr>Notation, multiplication law, power law, division law, zero index...  Did I really used to cover all this in one lesson?</vt:lpstr>
      <vt:lpstr>And we haven’t even looked at this yet...</vt:lpstr>
      <vt:lpstr>Misconceptions</vt:lpstr>
      <vt:lpstr>Slide 72</vt:lpstr>
      <vt:lpstr>Slide 73</vt:lpstr>
      <vt:lpstr>Slide 74</vt:lpstr>
      <vt:lpstr>Slide 75</vt:lpstr>
      <vt:lpstr>Slide 76</vt:lpstr>
      <vt:lpstr>Resources and Activities</vt:lpstr>
      <vt:lpstr>minimallydifferent.wordpress.com</vt:lpstr>
      <vt:lpstr>Mathematics Assessment Project</vt:lpstr>
      <vt:lpstr>MathsPad</vt:lpstr>
      <vt:lpstr>Slide 81</vt:lpstr>
      <vt:lpstr>Slide 82</vt:lpstr>
      <vt:lpstr>Slide 83</vt:lpstr>
      <vt:lpstr>Brilliant.org</vt:lpstr>
      <vt:lpstr>We haven't even got to negative and fractional indices yet!  How many lessons should we spend on index laws?  </vt:lpstr>
      <vt:lpstr>Even if you’ve learnt nothing new about indices today...</vt:lpstr>
      <vt:lpstr>Slide 87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Joanne Morgan</dc:creator>
  <cp:lastModifiedBy>Joanne Morgan</cp:lastModifiedBy>
  <cp:revision>297</cp:revision>
  <dcterms:created xsi:type="dcterms:W3CDTF">2018-03-30T14:59:13Z</dcterms:created>
  <dcterms:modified xsi:type="dcterms:W3CDTF">2018-06-26T18:33:43Z</dcterms:modified>
</cp:coreProperties>
</file>