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9"/>
  </p:notesMasterIdLst>
  <p:sldIdLst>
    <p:sldId id="279" r:id="rId3"/>
    <p:sldId id="302" r:id="rId4"/>
    <p:sldId id="281" r:id="rId5"/>
    <p:sldId id="305" r:id="rId6"/>
    <p:sldId id="306" r:id="rId7"/>
    <p:sldId id="287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3" r:id="rId23"/>
    <p:sldId id="324" r:id="rId24"/>
    <p:sldId id="325" r:id="rId25"/>
    <p:sldId id="327" r:id="rId26"/>
    <p:sldId id="328" r:id="rId27"/>
    <p:sldId id="32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44" autoAdjust="0"/>
  </p:normalViewPr>
  <p:slideViewPr>
    <p:cSldViewPr>
      <p:cViewPr varScale="1">
        <p:scale>
          <a:sx n="93" d="100"/>
          <a:sy n="93" d="100"/>
        </p:scale>
        <p:origin x="735" y="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06/03/2024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95BDFA3-155A-45E3-9E30-21AC16E414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39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>
              <a:latin typeface="Comic Sans MS" pitchFamily="66" charset="0"/>
            </a:endParaRPr>
          </a:p>
          <a:p>
            <a:endParaRPr lang="en-GB" sz="2000" u="none" dirty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9796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Comic Sans MS" pitchFamily="66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  <a:r>
              <a:rPr lang="en-GB" sz="2400" dirty="0">
                <a:latin typeface="Comic Sans MS" pitchFamily="66" charset="0"/>
              </a:rPr>
              <a:t> and a wish (</a:t>
            </a:r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 </a:t>
            </a:r>
            <a:r>
              <a:rPr lang="en-GB" sz="2400" dirty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796136" y="2420888"/>
            <a:ext cx="3096344" cy="105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92" dirty="0">
                <a:latin typeface="Comic Sans MS" pitchFamily="66" charset="0"/>
              </a:rPr>
              <a:t>Complete the exit ticket,</a:t>
            </a:r>
            <a:r>
              <a:rPr lang="en-GB" sz="2092" baseline="0" dirty="0">
                <a:latin typeface="Comic Sans MS" pitchFamily="66" charset="0"/>
              </a:rPr>
              <a:t> making sure you justify each emoji.</a:t>
            </a:r>
            <a:endParaRPr lang="en-GB" sz="2092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796136" y="1812716"/>
            <a:ext cx="3096344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3245" t="21656" r="51851" b="16329"/>
          <a:stretch/>
        </p:blipFill>
        <p:spPr>
          <a:xfrm>
            <a:off x="2395772" y="1170911"/>
            <a:ext cx="3240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8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123728" y="4293096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What did</a:t>
            </a:r>
            <a:r>
              <a:rPr lang="en-GB" sz="2400" baseline="0" dirty="0">
                <a:latin typeface="Comic Sans MS" pitchFamily="66" charset="0"/>
              </a:rPr>
              <a:t> you learn today? What did you find tricky? What can we do next time?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2123728" y="1327090"/>
            <a:ext cx="6768752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6" name="Picture 5" descr="\\WGA-STH-FS1\STHLeadership$\dmoosajee\My Pictures\twitter plenary.png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50"/>
          <a:stretch/>
        </p:blipFill>
        <p:spPr bwMode="auto">
          <a:xfrm>
            <a:off x="2123729" y="2250392"/>
            <a:ext cx="6768752" cy="1579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2357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Wednesday, 06 March 2024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0" y="245398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Trigonometric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Graphs and Equations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Wednesday, 06 March 2024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1720" y="5949281"/>
            <a:ext cx="6903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Trigonometry, sine, cosine, tangent, 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angle, period, symmetry, reflection, rotation, intercept, equation, solve, domain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know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properties of trigonometric graphs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find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solutions for sine, cosine and tangent in a given domain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solve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trigonometric equations.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0" y="245398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Trigonometric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Graphs and Equations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1520" y="1124744"/>
                <a:ext cx="8640960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Starter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Sketch the graphs of the following. Comment on their periods and symmetry (rotational and reflective).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1692771"/>
              </a:xfrm>
              <a:prstGeom prst="rect">
                <a:avLst/>
              </a:prstGeom>
              <a:blipFill>
                <a:blip r:embed="rId2"/>
                <a:stretch>
                  <a:fillRect l="-705" t="-2527" b="-18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8492" t="23423" r="68817" b="51968"/>
          <a:stretch/>
        </p:blipFill>
        <p:spPr>
          <a:xfrm>
            <a:off x="251520" y="2924946"/>
            <a:ext cx="2802492" cy="20669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13474" t="49015" r="63835" b="25391"/>
          <a:stretch/>
        </p:blipFill>
        <p:spPr>
          <a:xfrm>
            <a:off x="3214555" y="2924944"/>
            <a:ext cx="2694707" cy="20669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9046" t="34250" r="56641" b="23422"/>
          <a:stretch/>
        </p:blipFill>
        <p:spPr>
          <a:xfrm>
            <a:off x="6069804" y="2924944"/>
            <a:ext cx="2787480" cy="206696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1520" y="4991905"/>
                <a:ext cx="280249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Period of 360°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Rotational symmetry around every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-intercept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Reflective symmetry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=90°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and every other intersection with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991905"/>
                <a:ext cx="2802492" cy="1815882"/>
              </a:xfrm>
              <a:prstGeom prst="rect">
                <a:avLst/>
              </a:prstGeom>
              <a:blipFill>
                <a:blip r:embed="rId5"/>
                <a:stretch>
                  <a:fillRect l="-1087" t="-1007" r="-435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214555" y="4991905"/>
                <a:ext cx="280249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Period of 360°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Rotational symmetry around every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-intercept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Reflective symmetry at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=0°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and every other intersection with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555" y="4991905"/>
                <a:ext cx="2802492" cy="1815882"/>
              </a:xfrm>
              <a:prstGeom prst="rect">
                <a:avLst/>
              </a:prstGeom>
              <a:blipFill>
                <a:blip r:embed="rId6"/>
                <a:stretch>
                  <a:fillRect l="-1087" t="-1007" r="-435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6069804" y="4991905"/>
                <a:ext cx="280249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Period of 180°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Rotational symmetry around every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-intercept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 reflective symmetry</a:t>
                </a: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9804" y="4991905"/>
                <a:ext cx="2802492" cy="1077218"/>
              </a:xfrm>
              <a:prstGeom prst="rect">
                <a:avLst/>
              </a:prstGeom>
              <a:blipFill>
                <a:blip r:embed="rId7"/>
                <a:stretch>
                  <a:fillRect l="-1307" t="-1695" r="-436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01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=−0.707</m:t>
                        </m:r>
                      </m:e>
                    </m:func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one solution is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-45°, which of these is also a solution?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954107"/>
              </a:xfrm>
              <a:prstGeom prst="rect">
                <a:avLst/>
              </a:prstGeom>
              <a:blipFill>
                <a:blip r:embed="rId3"/>
                <a:stretch>
                  <a:fillRect t="-7051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315°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45°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135°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145°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387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=−0.707</m:t>
                        </m:r>
                      </m:e>
                    </m:func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one solution is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-45°, which of these is also a solution?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954107"/>
              </a:xfrm>
              <a:prstGeom prst="rect">
                <a:avLst/>
              </a:prstGeom>
              <a:blipFill>
                <a:blip r:embed="rId3"/>
                <a:stretch>
                  <a:fillRect t="-7051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  <a:solidFill>
            <a:srgbClr val="9842B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315°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45°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135°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145°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3575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=−0.5</m:t>
                        </m:r>
                      </m:e>
                    </m:func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one solution is -30°, which of these is also a solution?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954107"/>
              </a:xfrm>
              <a:prstGeom prst="rect">
                <a:avLst/>
              </a:prstGeom>
              <a:blipFill>
                <a:blip r:embed="rId3"/>
                <a:stretch>
                  <a:fillRect t="-7051" r="-1373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210°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120°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230°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0101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=−0.5</m:t>
                        </m:r>
                      </m:e>
                    </m:func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one solution is -30°, which of these is also a solution?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954107"/>
              </a:xfrm>
              <a:prstGeom prst="rect">
                <a:avLst/>
              </a:prstGeom>
              <a:blipFill>
                <a:blip r:embed="rId3"/>
                <a:stretch>
                  <a:fillRect t="-7051" r="-1373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  <a:solidFill>
            <a:srgbClr val="9842B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210°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120°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230°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3211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Without using a calculator decider whether this is true or false: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e>
                      </m:func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3"/>
                <a:stretch>
                  <a:fillRect l="-1068" t="-4846" r="-22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miley Face 4"/>
          <p:cNvSpPr/>
          <p:nvPr/>
        </p:nvSpPr>
        <p:spPr>
          <a:xfrm>
            <a:off x="1115616" y="3429000"/>
            <a:ext cx="1856206" cy="1856206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6172178" y="3429000"/>
            <a:ext cx="1856206" cy="1856206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miley Face 18"/>
          <p:cNvSpPr/>
          <p:nvPr/>
        </p:nvSpPr>
        <p:spPr>
          <a:xfrm>
            <a:off x="3643897" y="3429000"/>
            <a:ext cx="1856206" cy="1856206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11362" y="5445222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9996" y="5445222"/>
            <a:ext cx="1544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Not sure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44326" y="5445222"/>
            <a:ext cx="911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</p:txBody>
      </p:sp>
      <p:sp>
        <p:nvSpPr>
          <p:cNvPr id="8" name="Oval 7"/>
          <p:cNvSpPr/>
          <p:nvPr/>
        </p:nvSpPr>
        <p:spPr>
          <a:xfrm>
            <a:off x="955600" y="3268984"/>
            <a:ext cx="2176238" cy="217623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799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solution to the equation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84° (to the nearest degree).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In the domain 360°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720°, which of these is also a solution?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  <a:blipFill>
                <a:blip r:embed="rId3"/>
                <a:stretch>
                  <a:fillRect l="-1220" t="-3704" r="-2517" b="-8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714°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444°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366°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546°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2525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solution to the equation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altLang="en-US" sz="2800" i="1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84° (to the nearest degree).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In the domain 360°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720°, which of these is also a solution?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  <a:blipFill>
                <a:blip r:embed="rId3"/>
                <a:stretch>
                  <a:fillRect l="-1220" t="-3704" r="-2517" b="-8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714°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  <a:solidFill>
            <a:srgbClr val="9842B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444°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366°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546°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3331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solution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8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</a:rPr>
                      <m:t> = 0.866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60°. Which of these is also a solution to the equation in the domain -360°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0°?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3"/>
                <a:stretch>
                  <a:fillRect t="-4846" b="-114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-60°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60°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-120°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-240°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0906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solution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8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</a:rPr>
                      <m:t> = 0.866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60°. Which of these is also a solution to the equation in the domain -360°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0°?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3"/>
                <a:stretch>
                  <a:fillRect t="-4846" b="-114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-60°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60°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-120°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  <a:solidFill>
            <a:srgbClr val="9842B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-240°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1506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solution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800" b="0" i="0" dirty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</a:rPr>
                      <m:t> = 0.866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30°. Which of these is also a solution to the equation in the domain 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360°?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3"/>
                <a:stretch>
                  <a:fillRect t="-4846" b="-114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300°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210°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150°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330°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0290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l="9046" t="34250" r="56641" b="23422"/>
          <a:stretch/>
        </p:blipFill>
        <p:spPr>
          <a:xfrm>
            <a:off x="2267744" y="2420888"/>
            <a:ext cx="4248472" cy="31503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051720" y="1124744"/>
                <a:ext cx="6840760" cy="104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≤360°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e>
                    </m:d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=26.6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124744"/>
                <a:ext cx="6840760" cy="1042017"/>
              </a:xfrm>
              <a:prstGeom prst="rect">
                <a:avLst/>
              </a:prstGeom>
              <a:blipFill>
                <a:blip r:embed="rId3"/>
                <a:stretch>
                  <a:fillRect l="-980"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Explosion 2 16"/>
          <p:cNvSpPr/>
          <p:nvPr/>
        </p:nvSpPr>
        <p:spPr>
          <a:xfrm>
            <a:off x="6228184" y="660467"/>
            <a:ext cx="3816424" cy="194421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any more solutions between 0° and 360°?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293427" y="3980549"/>
            <a:ext cx="4248472" cy="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15816" y="3980549"/>
            <a:ext cx="0" cy="9663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16016" y="3980549"/>
            <a:ext cx="0" cy="9663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647152" y="4130226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26.6°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26311" y="4130295"/>
            <a:ext cx="6480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26.6° + 180° = 206.6°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4256374" y="1739260"/>
                <a:ext cx="1639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206.6°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374" y="1739260"/>
                <a:ext cx="1639363" cy="400110"/>
              </a:xfrm>
              <a:prstGeom prst="rect">
                <a:avLst/>
              </a:prstGeom>
              <a:blipFill>
                <a:blip r:embed="rId4"/>
                <a:stretch>
                  <a:fillRect l="-3717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33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/>
      <p:bldP spid="27" grpId="0"/>
      <p:bldP spid="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One solution to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800" b="0" i="0" dirty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 dirty="0" smtClean="0">
                        <a:latin typeface="Cambria Math" panose="02040503050406030204" pitchFamily="18" charset="0"/>
                      </a:rPr>
                      <m:t> = 0.866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30°. Which of these is also a solution to the equation in the domain 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360°?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3"/>
                <a:stretch>
                  <a:fillRect t="-4846" b="-114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300°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210°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150°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  <a:solidFill>
            <a:srgbClr val="9842B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330°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9743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1" y="1484784"/>
            <a:ext cx="79932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Which of these is an asymptote on the tangent graph?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182105" y="3573016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05" y="3573016"/>
                <a:ext cx="3240360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823483" y="3573016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=180°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483" y="3573016"/>
                <a:ext cx="3240360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182105" y="5085184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=45°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05" y="5085184"/>
                <a:ext cx="3240360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823483" y="5085184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=360°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483" y="5085184"/>
                <a:ext cx="3240360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639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1" y="1484784"/>
            <a:ext cx="79932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Which of these is an asymptote on the tangent graph?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182105" y="3573016"/>
                <a:ext cx="3240360" cy="1080120"/>
              </a:xfrm>
              <a:prstGeom prst="rect">
                <a:avLst/>
              </a:prstGeom>
              <a:solidFill>
                <a:srgbClr val="9842B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05" y="3573016"/>
                <a:ext cx="3240360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823483" y="3573016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=180°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483" y="3573016"/>
                <a:ext cx="3240360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182105" y="5085184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=45°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05" y="5085184"/>
                <a:ext cx="3240360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823483" y="5085184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=360°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483" y="5085184"/>
                <a:ext cx="3240360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43536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1" y="1484784"/>
            <a:ext cx="79932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True or false:</a:t>
            </a:r>
          </a:p>
          <a:p>
            <a:pPr algn="ctr"/>
            <a:r>
              <a:rPr lang="en-GB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 translate the sine curve 90° to the right you get the cosine curve. </a:t>
            </a:r>
          </a:p>
        </p:txBody>
      </p:sp>
      <p:sp>
        <p:nvSpPr>
          <p:cNvPr id="5" name="Smiley Face 4"/>
          <p:cNvSpPr/>
          <p:nvPr/>
        </p:nvSpPr>
        <p:spPr>
          <a:xfrm>
            <a:off x="1115616" y="3429000"/>
            <a:ext cx="1856206" cy="1856206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6172178" y="3429000"/>
            <a:ext cx="1856206" cy="1856206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miley Face 18"/>
          <p:cNvSpPr/>
          <p:nvPr/>
        </p:nvSpPr>
        <p:spPr>
          <a:xfrm>
            <a:off x="3643897" y="3429000"/>
            <a:ext cx="1856206" cy="1856206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11362" y="5445222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9996" y="5445222"/>
            <a:ext cx="1544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Not sure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44326" y="5445222"/>
            <a:ext cx="911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</p:txBody>
      </p:sp>
      <p:sp>
        <p:nvSpPr>
          <p:cNvPr id="8" name="Oval 7"/>
          <p:cNvSpPr/>
          <p:nvPr/>
        </p:nvSpPr>
        <p:spPr>
          <a:xfrm>
            <a:off x="955600" y="3268984"/>
            <a:ext cx="2176238" cy="217623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721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Without using a calculator, which of these will have the largest angle in the domain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0°?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3"/>
                <a:stretch>
                  <a:fillRect t="-4846" b="-114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182105" y="3573016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05" y="3573016"/>
                <a:ext cx="3240360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823483" y="3573016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sz="3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483" y="3573016"/>
                <a:ext cx="3240360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182105" y="5085184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05" y="5085184"/>
                <a:ext cx="3240360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823483" y="5085184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483" y="5085184"/>
                <a:ext cx="3240360" cy="10801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0772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182105" y="3573016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05" y="3573016"/>
                <a:ext cx="3240360" cy="1080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823483" y="3573016"/>
                <a:ext cx="3240360" cy="1080120"/>
              </a:xfrm>
              <a:prstGeom prst="rect">
                <a:avLst/>
              </a:prstGeom>
              <a:solidFill>
                <a:srgbClr val="9842B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sz="3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483" y="3573016"/>
                <a:ext cx="3240360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182105" y="5085184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05" y="5085184"/>
                <a:ext cx="3240360" cy="10801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823483" y="5085184"/>
                <a:ext cx="3240360" cy="10801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483" y="5085184"/>
                <a:ext cx="3240360" cy="10801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5B4076B-CAE8-DA34-892B-8D13A37F494B}"/>
                  </a:ext>
                </a:extLst>
              </p:cNvPr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Without using a calculator, which of these will have the largest angle in the domain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0°?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5B4076B-CAE8-DA34-892B-8D13A37F49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7"/>
                <a:stretch>
                  <a:fillRect t="-4846" b="-114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77191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Without using a calculator decider whether this is true or false: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there is a solution to the equation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3"/>
                <a:stretch>
                  <a:fillRect l="-1068" t="-4846" r="-2212" b="-114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miley Face 4"/>
          <p:cNvSpPr/>
          <p:nvPr/>
        </p:nvSpPr>
        <p:spPr>
          <a:xfrm>
            <a:off x="1115616" y="3429000"/>
            <a:ext cx="1856206" cy="1856206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6172178" y="3429000"/>
            <a:ext cx="1856206" cy="1856206"/>
          </a:xfrm>
          <a:prstGeom prst="smileyFac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miley Face 18"/>
          <p:cNvSpPr/>
          <p:nvPr/>
        </p:nvSpPr>
        <p:spPr>
          <a:xfrm>
            <a:off x="3643897" y="3429000"/>
            <a:ext cx="1856206" cy="1856206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11362" y="5445222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9996" y="5445222"/>
            <a:ext cx="1544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Not sure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44326" y="5445222"/>
            <a:ext cx="911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</p:txBody>
      </p:sp>
      <p:sp>
        <p:nvSpPr>
          <p:cNvPr id="8" name="Oval 7"/>
          <p:cNvSpPr/>
          <p:nvPr/>
        </p:nvSpPr>
        <p:spPr>
          <a:xfrm>
            <a:off x="955600" y="3268984"/>
            <a:ext cx="2176238" cy="217623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847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2"/>
          <a:srcRect l="8493" t="23423" r="60061" b="51968"/>
          <a:stretch/>
        </p:blipFill>
        <p:spPr>
          <a:xfrm>
            <a:off x="2250653" y="2289046"/>
            <a:ext cx="6065763" cy="322818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051720" y="1124744"/>
                <a:ext cx="6840760" cy="104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i="1" dirty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 = 0.4 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0° ≤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 ≤ 540°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GB" sz="2000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e>
                      <m:sup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0.4</m:t>
                        </m:r>
                      </m:e>
                    </m:d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23.6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124744"/>
                <a:ext cx="6840760" cy="1042017"/>
              </a:xfrm>
              <a:prstGeom prst="rect">
                <a:avLst/>
              </a:prstGeom>
              <a:blipFill>
                <a:blip r:embed="rId3"/>
                <a:stretch>
                  <a:fillRect l="-980"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Explosion 2 16"/>
          <p:cNvSpPr/>
          <p:nvPr/>
        </p:nvSpPr>
        <p:spPr>
          <a:xfrm>
            <a:off x="6593644" y="1626488"/>
            <a:ext cx="3816424" cy="194421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any more solutions between 0° and 540°?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267744" y="3645023"/>
            <a:ext cx="5868652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15816" y="3645024"/>
            <a:ext cx="0" cy="43215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283968" y="3645023"/>
            <a:ext cx="0" cy="4321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647152" y="4130226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23.6°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20878" y="4130226"/>
            <a:ext cx="6480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180° - 23.6° = 156.4°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4180307" y="1746319"/>
                <a:ext cx="1639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156.4°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307" y="1746319"/>
                <a:ext cx="1639363" cy="400110"/>
              </a:xfrm>
              <a:prstGeom prst="rect">
                <a:avLst/>
              </a:prstGeom>
              <a:blipFill>
                <a:blip r:embed="rId4"/>
                <a:stretch>
                  <a:fillRect l="-4089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>
            <a:off x="6510265" y="3645023"/>
            <a:ext cx="0" cy="4321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445037" y="4122444"/>
            <a:ext cx="6480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23.6° - 360° = 383.6°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4999988" y="1746319"/>
                <a:ext cx="1639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383.6°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988" y="1746319"/>
                <a:ext cx="1639363" cy="400110"/>
              </a:xfrm>
              <a:prstGeom prst="rect">
                <a:avLst/>
              </a:prstGeom>
              <a:blipFill>
                <a:blip r:embed="rId5"/>
                <a:stretch>
                  <a:fillRect l="-3717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7925808" y="3672652"/>
            <a:ext cx="0" cy="4321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62717" y="4157855"/>
            <a:ext cx="7122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156.4° + 360° = 516.4°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5996504" y="1746319"/>
                <a:ext cx="16393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516.4°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504" y="1746319"/>
                <a:ext cx="1639363" cy="400110"/>
              </a:xfrm>
              <a:prstGeom prst="rect">
                <a:avLst/>
              </a:prstGeom>
              <a:blipFill>
                <a:blip r:embed="rId6"/>
                <a:stretch>
                  <a:fillRect l="-4089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60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/>
      <p:bldP spid="27" grpId="0"/>
      <p:bldP spid="28" grpId="0"/>
      <p:bldP spid="34" grpId="0"/>
      <p:bldP spid="35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070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1124744"/>
            <a:ext cx="8568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anose="030F0702030302020204" pitchFamily="66" charset="0"/>
              </a:rPr>
              <a:t>Answers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3678970"/>
                  </p:ext>
                </p:extLst>
              </p:nvPr>
            </p:nvGraphicFramePr>
            <p:xfrm>
              <a:off x="323529" y="1700808"/>
              <a:ext cx="8474080" cy="483776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09505">
                      <a:extLst>
                        <a:ext uri="{9D8B030D-6E8A-4147-A177-3AD203B41FA5}">
                          <a16:colId xmlns:a16="http://schemas.microsoft.com/office/drawing/2014/main" val="2503567579"/>
                        </a:ext>
                      </a:extLst>
                    </a:gridCol>
                    <a:gridCol w="1622673">
                      <a:extLst>
                        <a:ext uri="{9D8B030D-6E8A-4147-A177-3AD203B41FA5}">
                          <a16:colId xmlns:a16="http://schemas.microsoft.com/office/drawing/2014/main" val="3786545514"/>
                        </a:ext>
                      </a:extLst>
                    </a:gridCol>
                    <a:gridCol w="2173535">
                      <a:extLst>
                        <a:ext uri="{9D8B030D-6E8A-4147-A177-3AD203B41FA5}">
                          <a16:colId xmlns:a16="http://schemas.microsoft.com/office/drawing/2014/main" val="1435072158"/>
                        </a:ext>
                      </a:extLst>
                    </a:gridCol>
                    <a:gridCol w="4268367">
                      <a:extLst>
                        <a:ext uri="{9D8B030D-6E8A-4147-A177-3AD203B41FA5}">
                          <a16:colId xmlns:a16="http://schemas.microsoft.com/office/drawing/2014/main" val="2398372101"/>
                        </a:ext>
                      </a:extLst>
                    </a:gridCol>
                  </a:tblGrid>
                  <a:tr h="26109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Q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Equation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Domain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Solutions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8574300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≤360°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=0°, 360°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71837139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=−1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≤360°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=270°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63366053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≤360°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=0°, 180°, 360°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133264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=0.2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≤720°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=11.3°, 191.3°, 371.3°, 5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51.3°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86351101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=0.6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≤360°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=53.1°, 306.9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7303527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=0.15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−360°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≤360°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=−351.4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°, −188.6°,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8.6°, 171.4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49793772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=−0.76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≤360°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=142.8°, 322.8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63403506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8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=−0.1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≤540°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=185.7°, 354.3°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91823868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9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=−0.43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−180°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≤360°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=−115.5°,115.5°, 244.5°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32372633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=0.68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0° ≤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≤720°</m:t>
                              </m:r>
                            </m:oMath>
                          </a14:m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=42.8°, 137.2</m:t>
                              </m:r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°, 402.8°,497.2°</m:t>
                              </m:r>
                            </m:oMath>
                          </a14:m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GB" sz="1800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3394789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3678970"/>
                  </p:ext>
                </p:extLst>
              </p:nvPr>
            </p:nvGraphicFramePr>
            <p:xfrm>
              <a:off x="323529" y="1700808"/>
              <a:ext cx="8474080" cy="483776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09505">
                      <a:extLst>
                        <a:ext uri="{9D8B030D-6E8A-4147-A177-3AD203B41FA5}">
                          <a16:colId xmlns:a16="http://schemas.microsoft.com/office/drawing/2014/main" val="2503567579"/>
                        </a:ext>
                      </a:extLst>
                    </a:gridCol>
                    <a:gridCol w="1622673">
                      <a:extLst>
                        <a:ext uri="{9D8B030D-6E8A-4147-A177-3AD203B41FA5}">
                          <a16:colId xmlns:a16="http://schemas.microsoft.com/office/drawing/2014/main" val="3786545514"/>
                        </a:ext>
                      </a:extLst>
                    </a:gridCol>
                    <a:gridCol w="2173535">
                      <a:extLst>
                        <a:ext uri="{9D8B030D-6E8A-4147-A177-3AD203B41FA5}">
                          <a16:colId xmlns:a16="http://schemas.microsoft.com/office/drawing/2014/main" val="1435072158"/>
                        </a:ext>
                      </a:extLst>
                    </a:gridCol>
                    <a:gridCol w="4268367">
                      <a:extLst>
                        <a:ext uri="{9D8B030D-6E8A-4147-A177-3AD203B41FA5}">
                          <a16:colId xmlns:a16="http://schemas.microsoft.com/office/drawing/2014/main" val="239837210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Q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Equation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Domain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Solutions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88574300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77333" r="-396629" b="-9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77333" r="-197472" b="-9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77333" r="-285" b="-90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1837139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177333" r="-396629" b="-8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177333" r="-197472" b="-8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177333" r="-285" b="-80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3366053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277333" r="-396629" b="-7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277333" r="-197472" b="-7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277333" r="-285" b="-70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33264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377333" r="-396629" b="-6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377333" r="-197472" b="-6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377333" r="-285" b="-60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6351101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477333" r="-396629" b="-5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477333" r="-197472" b="-50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477333" r="-285" b="-50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303527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585135" r="-396629" b="-4162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585135" r="-197472" b="-4162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585135" r="-285" b="-4162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49793772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676000" r="-396629" b="-3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676000" r="-197472" b="-3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676000" r="-285" b="-3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3403506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8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776000" r="-396629" b="-2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776000" r="-197472" b="-2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776000" r="-285" b="-2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91823868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9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876000" r="-396629" b="-1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876000" r="-197472" b="-1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876000" r="-285" b="-1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32372633"/>
                      </a:ext>
                    </a:extLst>
                  </a:tr>
                  <a:tr h="45634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  <a:latin typeface="Arial" panose="020B0604020202020204" pitchFamily="34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a:t>10</a:t>
                          </a:r>
                          <a:endParaRPr lang="en-GB" sz="180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5468" t="-976000" r="-396629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4101" t="-976000" r="-197472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115" marR="57115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8573" t="-976000" r="-285" b="-1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394789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7365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=0.5</m:t>
                        </m:r>
                      </m:e>
                    </m:func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one solution is 30°, what is the other solution in the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domain 0°</a:t>
                </a:r>
                <a14:m>
                  <m:oMath xmlns:m="http://schemas.openxmlformats.org/officeDocument/2006/math"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360°?</a:t>
                </a:r>
                <a:r>
                  <a:rPr lang="en-US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US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  <a:blipFill>
                <a:blip r:embed="rId3"/>
                <a:stretch>
                  <a:fillRect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150°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170°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120°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330°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556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=0.5</m:t>
                        </m:r>
                      </m:e>
                    </m:func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one solution is 30°, what is the other solution in the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domain 0°</a:t>
                </a:r>
                <a14:m>
                  <m:oMath xmlns:m="http://schemas.openxmlformats.org/officeDocument/2006/math">
                    <m:r>
                      <a:rPr lang="en-GB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360°?</a:t>
                </a:r>
                <a:r>
                  <a:rPr lang="en-US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384995"/>
              </a:xfrm>
              <a:prstGeom prst="rect">
                <a:avLst/>
              </a:prstGeom>
              <a:blipFill>
                <a:blip r:embed="rId3"/>
                <a:stretch>
                  <a:fillRect t="-4846" b="-114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  <a:solidFill>
            <a:srgbClr val="9842B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150°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170°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120°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330°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488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=0.707</m:t>
                        </m:r>
                      </m:e>
                    </m:func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one solution is 45°, what is the other solution in the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domain 0°</a:t>
                </a:r>
                <a14:m>
                  <m:oMath xmlns:m="http://schemas.openxmlformats.org/officeDocument/2006/math">
                    <m:r>
                      <a:rPr lang="en-GB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360°?</a:t>
                </a:r>
                <a:r>
                  <a:rPr lang="en-US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GB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  <a:blipFill>
                <a:blip r:embed="rId3"/>
                <a:stretch>
                  <a:fillRect l="-153" t="-3704" r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150°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125°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225°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135°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3170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 solving,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alt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=0.707</m:t>
                        </m:r>
                      </m:e>
                    </m:func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one solution is 45°, what is the other solution in the </a:t>
                </a:r>
              </a:p>
              <a:p>
                <a:pPr algn="ctr"/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domain 0°</a:t>
                </a:r>
                <a14:m>
                  <m:oMath xmlns:m="http://schemas.openxmlformats.org/officeDocument/2006/math">
                    <m:r>
                      <a:rPr lang="en-GB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alt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alt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360°?</a:t>
                </a:r>
                <a:r>
                  <a:rPr lang="en-US" alt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GB" alt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1484784"/>
                <a:ext cx="7993261" cy="1815882"/>
              </a:xfrm>
              <a:prstGeom prst="rect">
                <a:avLst/>
              </a:prstGeom>
              <a:blipFill>
                <a:blip r:embed="rId3"/>
                <a:stretch>
                  <a:fillRect l="-153" t="-3704" r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82105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150°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3483" y="3573016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125°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82105" y="5085184"/>
            <a:ext cx="3240360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225°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3483" y="5085184"/>
            <a:ext cx="3240360" cy="1080120"/>
          </a:xfrm>
          <a:prstGeom prst="rect">
            <a:avLst/>
          </a:prstGeom>
          <a:solidFill>
            <a:srgbClr val="9842B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  135°</a:t>
            </a:r>
          </a:p>
        </p:txBody>
      </p:sp>
      <p:sp>
        <p:nvSpPr>
          <p:cNvPr id="4" name="Oval 3"/>
          <p:cNvSpPr/>
          <p:nvPr/>
        </p:nvSpPr>
        <p:spPr>
          <a:xfrm>
            <a:off x="1259632" y="368102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4932040" y="3679304"/>
            <a:ext cx="864096" cy="86409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1259632" y="5193196"/>
            <a:ext cx="864096" cy="86409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4932040" y="5193196"/>
            <a:ext cx="864096" cy="86409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63615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1271</Words>
  <Application>Microsoft Office PowerPoint</Application>
  <PresentationFormat>On-screen Show (4:3)</PresentationFormat>
  <Paragraphs>263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Cambria Math</vt:lpstr>
      <vt:lpstr>Comic Sans MS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86</cp:revision>
  <cp:lastPrinted>2024-03-06T10:26:28Z</cp:lastPrinted>
  <dcterms:created xsi:type="dcterms:W3CDTF">2015-07-01T12:05:39Z</dcterms:created>
  <dcterms:modified xsi:type="dcterms:W3CDTF">2024-03-06T10:35:00Z</dcterms:modified>
</cp:coreProperties>
</file>