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20"/>
  </p:notesMasterIdLst>
  <p:handoutMasterIdLst>
    <p:handoutMasterId r:id="rId21"/>
  </p:handoutMasterIdLst>
  <p:sldIdLst>
    <p:sldId id="281" r:id="rId3"/>
    <p:sldId id="283" r:id="rId4"/>
    <p:sldId id="282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4EAC16-98AC-46C7-9645-A60E0E5EAB8B}" type="datetimeFigureOut">
              <a:rPr lang="en-GB" smtClean="0"/>
              <a:t>22/12/2017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CA94A3-BCB7-450D-BE82-9AEF262140E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39265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E6F85B-3A73-419E-8473-96D639676AD5}" type="datetimeFigureOut">
              <a:rPr lang="en-GB" smtClean="0"/>
              <a:t>22/12/2017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22B3F-CFD1-4D08-88A2-9C0473CAC2B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0633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9597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9228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22B3F-CFD1-4D08-88A2-9C0473CAC2B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5906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2161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323528" y="2132856"/>
            <a:ext cx="42484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u="sng" dirty="0" smtClean="0">
                <a:latin typeface="Comic Sans MS" pitchFamily="66" charset="0"/>
              </a:rPr>
              <a:t>Probing questions to check understanding:</a:t>
            </a:r>
          </a:p>
          <a:p>
            <a:endParaRPr lang="en-GB" sz="2000" u="none" dirty="0" smtClean="0">
              <a:latin typeface="Comic Sans MS" pitchFamily="66" charset="0"/>
            </a:endParaRPr>
          </a:p>
          <a:p>
            <a:endParaRPr lang="en-GB" sz="2000" u="none" dirty="0" smtClean="0">
              <a:latin typeface="Comic Sans MS" pitchFamily="66" charset="0"/>
            </a:endParaRPr>
          </a:p>
        </p:txBody>
      </p:sp>
      <p:pic>
        <p:nvPicPr>
          <p:cNvPr id="3" name="Picture 2" descr="bloom_taxonomy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88024" y="2115056"/>
            <a:ext cx="4024820" cy="349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0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6012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 userDrawn="1"/>
        </p:nvSpPr>
        <p:spPr bwMode="auto">
          <a:xfrm>
            <a:off x="2051720" y="2150894"/>
            <a:ext cx="691276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algn="ctr" eaLnBrk="1" hangingPunct="1"/>
            <a:r>
              <a:rPr lang="en-GB" dirty="0">
                <a:latin typeface="Comic Sans MS" pitchFamily="66" charset="0"/>
              </a:rPr>
              <a:t>How </a:t>
            </a:r>
            <a:r>
              <a:rPr lang="en-GB" b="1" u="sng" dirty="0">
                <a:latin typeface="Comic Sans MS" pitchFamily="66" charset="0"/>
              </a:rPr>
              <a:t>confident</a:t>
            </a:r>
            <a:r>
              <a:rPr lang="en-GB" dirty="0">
                <a:latin typeface="Comic Sans MS" pitchFamily="66" charset="0"/>
              </a:rPr>
              <a:t> do you feel with this topic?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dirty="0">
                <a:latin typeface="Comic Sans MS" pitchFamily="66" charset="0"/>
              </a:rPr>
              <a:t>Write </a:t>
            </a:r>
            <a:r>
              <a:rPr lang="en-GB" dirty="0">
                <a:solidFill>
                  <a:srgbClr val="FF0000"/>
                </a:solidFill>
                <a:latin typeface="Comic Sans MS" pitchFamily="66" charset="0"/>
              </a:rPr>
              <a:t>red</a:t>
            </a:r>
            <a:r>
              <a:rPr lang="en-GB" dirty="0">
                <a:latin typeface="Comic Sans MS" pitchFamily="66" charset="0"/>
              </a:rPr>
              <a:t>, </a:t>
            </a:r>
            <a:r>
              <a:rPr lang="en-GB" dirty="0">
                <a:solidFill>
                  <a:srgbClr val="FFC000"/>
                </a:solidFill>
                <a:latin typeface="Comic Sans MS" pitchFamily="66" charset="0"/>
              </a:rPr>
              <a:t>amber</a:t>
            </a:r>
            <a:r>
              <a:rPr lang="en-GB" dirty="0">
                <a:latin typeface="Comic Sans MS" pitchFamily="66" charset="0"/>
              </a:rPr>
              <a:t> or </a:t>
            </a:r>
            <a:r>
              <a:rPr lang="en-GB" dirty="0">
                <a:solidFill>
                  <a:srgbClr val="00B050"/>
                </a:solidFill>
                <a:latin typeface="Comic Sans MS" pitchFamily="66" charset="0"/>
              </a:rPr>
              <a:t>green</a:t>
            </a:r>
            <a:r>
              <a:rPr lang="en-GB" dirty="0">
                <a:latin typeface="Comic Sans MS" pitchFamily="66" charset="0"/>
              </a:rPr>
              <a:t> in your book!</a:t>
            </a:r>
          </a:p>
          <a:p>
            <a:pPr algn="ctr" eaLnBrk="1" hangingPunct="1"/>
            <a:endParaRPr lang="en-GB" dirty="0">
              <a:latin typeface="Comic Sans MS" pitchFamily="66" charset="0"/>
            </a:endParaRPr>
          </a:p>
          <a:p>
            <a:pPr algn="ctr" eaLnBrk="1" hangingPunct="1"/>
            <a:r>
              <a:rPr lang="en-GB" b="1" dirty="0">
                <a:latin typeface="Comic Sans MS" pitchFamily="66" charset="0"/>
              </a:rPr>
              <a:t>Complete the corresponding activity </a:t>
            </a:r>
            <a:r>
              <a:rPr lang="en-GB" b="1" dirty="0">
                <a:latin typeface="Comic Sans MS" pitchFamily="66" charset="0"/>
                <a:sym typeface="Wingdings" pitchFamily="2" charset="2"/>
              </a:rPr>
              <a:t></a:t>
            </a:r>
          </a:p>
          <a:p>
            <a:pPr algn="ctr" eaLnBrk="1" hangingPunct="1"/>
            <a:endParaRPr lang="en-GB" b="1" dirty="0">
              <a:latin typeface="Comic Sans MS" pitchFamily="66" charset="0"/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63364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2751927" y="1376432"/>
            <a:ext cx="5430768" cy="4032451"/>
            <a:chOff x="4469824" y="1124744"/>
            <a:chExt cx="6236041" cy="4032451"/>
          </a:xfrm>
        </p:grpSpPr>
        <p:sp>
          <p:nvSpPr>
            <p:cNvPr id="2" name="Isosceles Triangle 1"/>
            <p:cNvSpPr/>
            <p:nvPr userDrawn="1"/>
          </p:nvSpPr>
          <p:spPr bwMode="auto">
            <a:xfrm>
              <a:off x="4469824" y="1124744"/>
              <a:ext cx="6236041" cy="4032448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449263" rtl="0" eaLnBrk="1" fontAlgn="base" latinLnBrk="0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6" charset="0"/>
                <a:buNone/>
                <a:tabLst/>
              </a:pPr>
              <a:endParaRPr kumimoji="0" lang="en-GB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charset="0"/>
                <a:ea typeface="Microsoft YaHei" charset="-122"/>
              </a:endParaRPr>
            </a:p>
          </p:txBody>
        </p:sp>
        <p:cxnSp>
          <p:nvCxnSpPr>
            <p:cNvPr id="3" name="Straight Connector 2"/>
            <p:cNvCxnSpPr/>
            <p:nvPr userDrawn="1"/>
          </p:nvCxnSpPr>
          <p:spPr bwMode="auto">
            <a:xfrm>
              <a:off x="5423219" y="3933056"/>
              <a:ext cx="431991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 bwMode="auto">
            <a:xfrm>
              <a:off x="6479199" y="2564904"/>
              <a:ext cx="2207958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 userDrawn="1"/>
          </p:nvCxnSpPr>
          <p:spPr bwMode="auto">
            <a:xfrm>
              <a:off x="7535179" y="2564907"/>
              <a:ext cx="0" cy="136815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 userDrawn="1"/>
          </p:nvCxnSpPr>
          <p:spPr bwMode="auto">
            <a:xfrm>
              <a:off x="6671196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 userDrawn="1"/>
          </p:nvCxnSpPr>
          <p:spPr bwMode="auto">
            <a:xfrm>
              <a:off x="8399163" y="3933059"/>
              <a:ext cx="0" cy="1224136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 userDrawn="1"/>
          </p:nvSpPr>
          <p:spPr>
            <a:xfrm>
              <a:off x="5615217" y="4365104"/>
              <a:ext cx="4127921" cy="3693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3 things you knew already</a:t>
              </a:r>
              <a:endParaRPr lang="en-GB" dirty="0">
                <a:latin typeface="Comic Sans MS" pitchFamily="66" charset="0"/>
              </a:endParaRPr>
            </a:p>
          </p:txBody>
        </p:sp>
        <p:sp>
          <p:nvSpPr>
            <p:cNvPr id="9" name="TextBox 8"/>
            <p:cNvSpPr txBox="1"/>
            <p:nvPr userDrawn="1"/>
          </p:nvSpPr>
          <p:spPr>
            <a:xfrm>
              <a:off x="6479199" y="2996956"/>
              <a:ext cx="2111960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2 things you learnt today</a:t>
              </a:r>
              <a:endParaRPr lang="en-GB" dirty="0">
                <a:latin typeface="Comic Sans MS" pitchFamily="66" charset="0"/>
              </a:endParaRPr>
            </a:p>
          </p:txBody>
        </p:sp>
        <p:sp>
          <p:nvSpPr>
            <p:cNvPr id="10" name="TextBox 9"/>
            <p:cNvSpPr txBox="1"/>
            <p:nvPr userDrawn="1"/>
          </p:nvSpPr>
          <p:spPr>
            <a:xfrm>
              <a:off x="6394406" y="1412779"/>
              <a:ext cx="2292751" cy="646331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GB" dirty="0" smtClean="0">
                  <a:latin typeface="Comic Sans MS" pitchFamily="66" charset="0"/>
                </a:rPr>
                <a:t>1 question about today’s topic</a:t>
              </a:r>
              <a:endParaRPr lang="en-GB" dirty="0"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2042195" y="1052736"/>
            <a:ext cx="6922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u="sng" dirty="0" smtClean="0">
                <a:latin typeface="Comic Sans MS" pitchFamily="66" charset="0"/>
              </a:rPr>
              <a:t>Plenary</a:t>
            </a:r>
          </a:p>
        </p:txBody>
      </p:sp>
      <p:sp>
        <p:nvSpPr>
          <p:cNvPr id="3" name="TextBox 2"/>
          <p:cNvSpPr txBox="1"/>
          <p:nvPr userDrawn="1"/>
        </p:nvSpPr>
        <p:spPr>
          <a:xfrm>
            <a:off x="2052882" y="2060847"/>
            <a:ext cx="69116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omic Sans MS" pitchFamily="66" charset="0"/>
              </a:rPr>
              <a:t>2 stars (</a:t>
            </a:r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)</a:t>
            </a:r>
            <a:r>
              <a:rPr lang="en-GB" sz="2400" dirty="0" smtClean="0">
                <a:latin typeface="Comic Sans MS" pitchFamily="66" charset="0"/>
              </a:rPr>
              <a:t> and a wish (</a:t>
            </a:r>
            <a:r>
              <a:rPr lang="en-GB" sz="2400" b="1" dirty="0" smtClean="0">
                <a:latin typeface="Comic Sans MS" pitchFamily="66" charset="0"/>
                <a:sym typeface="Wingdings"/>
              </a:rPr>
              <a:t>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)</a:t>
            </a:r>
          </a:p>
          <a:p>
            <a:pPr algn="ctr"/>
            <a:endParaRPr lang="en-GB" sz="2400" dirty="0" smtClean="0">
              <a:latin typeface="Comic Sans MS" pitchFamily="66" charset="0"/>
            </a:endParaRPr>
          </a:p>
          <a:p>
            <a:pPr algn="ctr"/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I am brilliant at...</a:t>
            </a:r>
          </a:p>
          <a:p>
            <a:pPr algn="ctr"/>
            <a:r>
              <a:rPr lang="en-GB" sz="2400" dirty="0" smtClean="0">
                <a:solidFill>
                  <a:srgbClr val="FFC000"/>
                </a:solidFill>
                <a:latin typeface="Comic Sans MS" pitchFamily="66" charset="0"/>
                <a:sym typeface="Wingdings"/>
              </a:rPr>
              <a:t>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I am good at...</a:t>
            </a:r>
          </a:p>
          <a:p>
            <a:pPr algn="ctr"/>
            <a:endParaRPr lang="en-GB" sz="2400" dirty="0" smtClean="0">
              <a:latin typeface="Comic Sans MS" pitchFamily="66" charset="0"/>
              <a:sym typeface="Wingdings"/>
            </a:endParaRPr>
          </a:p>
          <a:p>
            <a:pPr algn="ctr"/>
            <a:r>
              <a:rPr lang="en-GB" sz="2400" b="1" dirty="0" smtClean="0">
                <a:latin typeface="Comic Sans MS" pitchFamily="66" charset="0"/>
                <a:sym typeface="Wingdings"/>
              </a:rPr>
              <a:t></a:t>
            </a:r>
            <a:r>
              <a:rPr lang="en-GB" sz="2400" dirty="0" smtClean="0">
                <a:latin typeface="Comic Sans MS" pitchFamily="66" charset="0"/>
                <a:sym typeface="Wingdings"/>
              </a:rPr>
              <a:t> </a:t>
            </a:r>
            <a:r>
              <a:rPr lang="en-GB" sz="2400" dirty="0" smtClean="0">
                <a:latin typeface="Comic Sans MS" pitchFamily="66" charset="0"/>
              </a:rPr>
              <a:t>Something I need to work on is...</a:t>
            </a:r>
          </a:p>
          <a:p>
            <a:pPr algn="ctr"/>
            <a:endParaRPr lang="en-GB" sz="24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820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5796136" y="2420888"/>
            <a:ext cx="3096344" cy="1058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92" dirty="0" smtClean="0">
                <a:latin typeface="Comic Sans MS" pitchFamily="66" charset="0"/>
              </a:rPr>
              <a:t>Complete the exit ticket,</a:t>
            </a:r>
            <a:r>
              <a:rPr lang="en-GB" sz="2092" baseline="0" dirty="0" smtClean="0">
                <a:latin typeface="Comic Sans MS" pitchFamily="66" charset="0"/>
              </a:rPr>
              <a:t> making sure you justify each emoji.</a:t>
            </a:r>
            <a:endParaRPr lang="en-GB" sz="2092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5796136" y="1812716"/>
            <a:ext cx="3096344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390" b="1" u="sng" dirty="0">
                <a:latin typeface="Comic Sans MS" pitchFamily="66" charset="0"/>
              </a:rPr>
              <a:t>Plenary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/>
          <a:srcRect l="23245" t="21656" r="51851" b="16329"/>
          <a:stretch/>
        </p:blipFill>
        <p:spPr>
          <a:xfrm>
            <a:off x="2395772" y="1170911"/>
            <a:ext cx="3240360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082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2123728" y="4293096"/>
            <a:ext cx="6768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omic Sans MS" pitchFamily="66" charset="0"/>
              </a:rPr>
              <a:t>What did</a:t>
            </a:r>
            <a:r>
              <a:rPr lang="en-GB" sz="2400" baseline="0" dirty="0" smtClean="0">
                <a:latin typeface="Comic Sans MS" pitchFamily="66" charset="0"/>
              </a:rPr>
              <a:t> you learn today? What did you find tricky? What can we do next time?</a:t>
            </a:r>
            <a:endParaRPr lang="en-GB" sz="2400" dirty="0"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2123728" y="1327090"/>
            <a:ext cx="6768752" cy="460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u="sng" dirty="0">
                <a:latin typeface="Comic Sans MS" pitchFamily="66" charset="0"/>
              </a:rPr>
              <a:t>Plenary</a:t>
            </a:r>
          </a:p>
        </p:txBody>
      </p:sp>
      <p:pic>
        <p:nvPicPr>
          <p:cNvPr id="6" name="Picture 5" descr="\\WGA-STH-FS1\STHLeadership$\dmoosajee\My Pictures\twitter plenary.png"/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950"/>
          <a:stretch/>
        </p:blipFill>
        <p:spPr bwMode="auto">
          <a:xfrm>
            <a:off x="2123729" y="2250392"/>
            <a:ext cx="6768752" cy="157952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123579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6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2" y="1095460"/>
            <a:ext cx="8775386" cy="56459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Friday, 22 December 2017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itchFamily="66" charset="0"/>
              </a:rPr>
              <a:t>Logarithms</a:t>
            </a:r>
            <a:endParaRPr lang="en-GB" sz="1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40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2"/>
          <p:cNvPicPr>
            <a:picLocks noChangeAspect="1" noChangeArrowheads="1"/>
          </p:cNvPicPr>
          <p:nvPr userDrawn="1"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7085" r="17840" b="50000"/>
          <a:stretch/>
        </p:blipFill>
        <p:spPr bwMode="auto">
          <a:xfrm>
            <a:off x="0" y="0"/>
            <a:ext cx="9144000" cy="6957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5949281"/>
            <a:ext cx="6893587" cy="864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51720" y="1095460"/>
            <a:ext cx="6903178" cy="4637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2070901" y="175295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79513" y="1095460"/>
            <a:ext cx="1714499" cy="5717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4" name="Picture 2"/>
          <p:cNvPicPr>
            <a:picLocks noChangeAspect="1" noChangeArrowheads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5625707" y="171074"/>
            <a:ext cx="3329191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5295"/>
            <a:ext cx="1714500" cy="733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5616117" y="37062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597932-8B38-4BFA-9C8A-C8CCE191D44B}" type="datetime2">
              <a:rPr lang="en-GB" sz="1600" smtClean="0">
                <a:latin typeface="Comic Sans MS" pitchFamily="66" charset="0"/>
              </a:rPr>
              <a:pPr algn="ctr"/>
              <a:t>Friday, 22 December 2017</a:t>
            </a:fld>
            <a:endParaRPr lang="en-GB" sz="1600" dirty="0"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2051720" y="5949281"/>
            <a:ext cx="6903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 smtClean="0">
                <a:latin typeface="Comic Sans MS" pitchFamily="66" charset="0"/>
              </a:rPr>
              <a:t>Keywords</a:t>
            </a:r>
          </a:p>
          <a:p>
            <a:r>
              <a:rPr lang="en-GB" sz="1600" dirty="0" smtClean="0">
                <a:latin typeface="Comic Sans MS" pitchFamily="66" charset="0"/>
              </a:rPr>
              <a:t>Index, power, exponential,</a:t>
            </a:r>
            <a:r>
              <a:rPr lang="en-GB" sz="1600" baseline="0" dirty="0" smtClean="0">
                <a:latin typeface="Comic Sans MS" pitchFamily="66" charset="0"/>
              </a:rPr>
              <a:t> logarithm, base 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 userDrawn="1"/>
        </p:nvSpPr>
        <p:spPr>
          <a:xfrm>
            <a:off x="179512" y="1165852"/>
            <a:ext cx="1714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u="sng" dirty="0" smtClean="0">
                <a:latin typeface="Comic Sans MS" pitchFamily="66" charset="0"/>
              </a:rPr>
              <a:t>Lesson Objectives</a:t>
            </a:r>
            <a:r>
              <a:rPr lang="en-GB" sz="1600" dirty="0" smtClean="0">
                <a:latin typeface="Comic Sans MS" pitchFamily="66" charset="0"/>
              </a:rPr>
              <a:t>:</a:t>
            </a:r>
            <a:endParaRPr lang="en-GB" sz="1600" dirty="0">
              <a:latin typeface="Comic Sans MS" pitchFamily="66" charset="0"/>
            </a:endParaRPr>
          </a:p>
        </p:txBody>
      </p:sp>
      <p:sp>
        <p:nvSpPr>
          <p:cNvPr id="18" name="TextBox 17"/>
          <p:cNvSpPr txBox="1"/>
          <p:nvPr userDrawn="1"/>
        </p:nvSpPr>
        <p:spPr>
          <a:xfrm>
            <a:off x="179513" y="1844824"/>
            <a:ext cx="1714499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latin typeface="Comic Sans MS" pitchFamily="66" charset="0"/>
              </a:rPr>
              <a:t>Developing students will be able to </a:t>
            </a:r>
            <a:r>
              <a:rPr lang="en-GB" sz="1400" dirty="0" smtClean="0">
                <a:latin typeface="Comic Sans MS" pitchFamily="66" charset="0"/>
              </a:rPr>
              <a:t>rewrite indices using logs.</a:t>
            </a:r>
            <a:endParaRPr lang="en-GB" sz="1400" dirty="0" smtClean="0">
              <a:latin typeface="Comic Sans MS" pitchFamily="66" charset="0"/>
            </a:endParaRPr>
          </a:p>
          <a:p>
            <a:endParaRPr lang="en-GB" sz="1400" dirty="0" smtClean="0">
              <a:latin typeface="Comic Sans MS" pitchFamily="66" charset="0"/>
            </a:endParaRPr>
          </a:p>
          <a:p>
            <a:r>
              <a:rPr lang="en-GB" sz="1400" dirty="0" smtClean="0">
                <a:latin typeface="Comic Sans MS" pitchFamily="66" charset="0"/>
              </a:rPr>
              <a:t>Secure students will be able to </a:t>
            </a:r>
            <a:r>
              <a:rPr lang="en-GB" sz="1400" dirty="0" smtClean="0">
                <a:latin typeface="Comic Sans MS" pitchFamily="66" charset="0"/>
              </a:rPr>
              <a:t>solve equations involving logs.</a:t>
            </a:r>
            <a:endParaRPr lang="en-GB" sz="1400" dirty="0" smtClean="0">
              <a:latin typeface="Comic Sans MS" pitchFamily="66" charset="0"/>
            </a:endParaRPr>
          </a:p>
          <a:p>
            <a:endParaRPr lang="en-GB" sz="1400" dirty="0" smtClean="0">
              <a:latin typeface="Comic Sans MS" pitchFamily="66" charset="0"/>
            </a:endParaRPr>
          </a:p>
          <a:p>
            <a:r>
              <a:rPr lang="en-GB" sz="1400" dirty="0" smtClean="0">
                <a:latin typeface="Comic Sans MS" pitchFamily="66" charset="0"/>
              </a:rPr>
              <a:t>Excelling students will be able to</a:t>
            </a:r>
            <a:r>
              <a:rPr lang="en-GB" sz="1400" baseline="0" dirty="0" smtClean="0">
                <a:latin typeface="Comic Sans MS" pitchFamily="66" charset="0"/>
              </a:rPr>
              <a:t> </a:t>
            </a:r>
            <a:r>
              <a:rPr lang="en-GB" sz="1400" baseline="0" dirty="0" smtClean="0">
                <a:latin typeface="Comic Sans MS" pitchFamily="66" charset="0"/>
              </a:rPr>
              <a:t>apply laws of logs.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2051721" y="372730"/>
            <a:ext cx="33483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 smtClean="0">
                <a:latin typeface="Comic Sans MS" pitchFamily="66" charset="0"/>
              </a:rPr>
              <a:t>Logarithms</a:t>
            </a:r>
            <a:endParaRPr lang="en-GB" sz="16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94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3" r:id="rId3"/>
    <p:sldLayoutId id="2147483664" r:id="rId4"/>
    <p:sldLayoutId id="2147483666" r:id="rId5"/>
    <p:sldLayoutId id="2147483667" r:id="rId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251520" y="1124744"/>
                <a:ext cx="8640960" cy="39683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u="sng" dirty="0" smtClean="0">
                    <a:latin typeface="Comic Sans MS" panose="030F0702030302020204" pitchFamily="66" charset="0"/>
                  </a:rPr>
                  <a:t>Starter</a:t>
                </a:r>
                <a:endParaRPr lang="en-GB" u="sng" dirty="0" smtClean="0">
                  <a:latin typeface="Comic Sans MS" panose="030F0702030302020204" pitchFamily="66" charset="0"/>
                </a:endParaRP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 smtClean="0">
                    <a:latin typeface="Comic Sans MS" panose="030F0702030302020204" pitchFamily="66" charset="0"/>
                  </a:rPr>
                  <a:t>Examples</a:t>
                </a:r>
              </a:p>
              <a:p>
                <a:endParaRPr lang="en-GB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𝑝𝑜𝑤𝑒𝑟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r>
                  <a:rPr lang="en-GB" dirty="0" smtClean="0">
                    <a:latin typeface="Comic Sans MS" panose="030F0702030302020204" pitchFamily="66" charset="0"/>
                  </a:rPr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𝑝𝑜𝑤𝑒𝑟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dirty="0" smtClean="0">
                    <a:latin typeface="Comic Sans MS" panose="030F0702030302020204" pitchFamily="66" charset="0"/>
                  </a:rPr>
                  <a:t>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𝑝𝑜𝑤𝑒𝑟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27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=3</m:t>
                    </m:r>
                  </m:oMath>
                </a14:m>
                <a:endParaRPr lang="en-GB" dirty="0" smtClean="0">
                  <a:latin typeface="Comic Sans MS" panose="030F0702030302020204" pitchFamily="66" charset="0"/>
                </a:endParaRPr>
              </a:p>
              <a:p>
                <a:endParaRPr lang="en-GB" dirty="0" smtClean="0">
                  <a:latin typeface="Comic Sans MS" panose="030F0702030302020204" pitchFamily="66" charset="0"/>
                </a:endParaRPr>
              </a:p>
              <a:p>
                <a:r>
                  <a:rPr lang="en-GB" dirty="0" smtClean="0">
                    <a:latin typeface="Comic Sans MS" panose="030F0702030302020204" pitchFamily="66" charset="0"/>
                  </a:rPr>
                  <a:t>Your turn…</a:t>
                </a:r>
              </a:p>
              <a:p>
                <a:endParaRPr lang="en-GB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𝑝𝑜𝑤𝑒𝑟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 smtClean="0">
                    <a:latin typeface="Comic Sans MS" panose="030F0702030302020204" pitchFamily="66" charset="0"/>
                  </a:rPr>
                  <a:t> ____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𝑝𝑜𝑤𝑒𝑟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</a:t>
                </a:r>
                <a:r>
                  <a:rPr lang="en-GB" dirty="0" smtClean="0">
                    <a:latin typeface="Comic Sans MS" panose="030F0702030302020204" pitchFamily="66" charset="0"/>
                  </a:rPr>
                  <a:t>____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𝑝𝑜𝑤𝑒𝑟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64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</a:t>
                </a:r>
                <a:r>
                  <a:rPr lang="en-GB" dirty="0" smtClean="0">
                    <a:latin typeface="Comic Sans MS" panose="030F0702030302020204" pitchFamily="66" charset="0"/>
                  </a:rPr>
                  <a:t>____</a:t>
                </a: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𝑝𝑜𝑤𝑒𝑟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b>
                    </m:sSub>
                    <m:d>
                      <m:d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</a:t>
                </a:r>
                <a:r>
                  <a:rPr lang="en-GB" dirty="0" smtClean="0">
                    <a:latin typeface="Comic Sans MS" panose="030F0702030302020204" pitchFamily="66" charset="0"/>
                  </a:rPr>
                  <a:t>____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𝑝𝑜𝑤𝑒𝑟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ad>
                          <m:radPr>
                            <m:degHide m:val="on"/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rad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</a:t>
                </a:r>
                <a:r>
                  <a:rPr lang="en-GB" dirty="0" smtClean="0">
                    <a:latin typeface="Comic Sans MS" panose="030F0702030302020204" pitchFamily="66" charset="0"/>
                  </a:rPr>
                  <a:t>____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𝑝𝑜𝑤𝑒𝑟</m:t>
                        </m:r>
                      </m:e>
                      <m:sub>
                        <m:f>
                          <m:fPr>
                            <m:type m:val="skw"/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</a:t>
                </a:r>
                <a:r>
                  <a:rPr lang="en-GB" dirty="0" smtClean="0">
                    <a:latin typeface="Comic Sans MS" panose="030F0702030302020204" pitchFamily="66" charset="0"/>
                  </a:rPr>
                  <a:t>____</a:t>
                </a: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𝑝𝑜𝑤𝑒𝑟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26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</a:t>
                </a:r>
                <a:r>
                  <a:rPr lang="en-GB" dirty="0" smtClean="0">
                    <a:latin typeface="Comic Sans MS" panose="030F0702030302020204" pitchFamily="66" charset="0"/>
                  </a:rPr>
                  <a:t>____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𝑝𝑜𝑤𝑒𝑟</m:t>
                        </m:r>
                      </m:e>
                      <m:sub>
                        <m:rad>
                          <m:radPr>
                            <m:degHide m:val="on"/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</m:rad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36</m:t>
                            </m:r>
                          </m:den>
                        </m:f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</a:t>
                </a:r>
                <a:r>
                  <a:rPr lang="en-GB" dirty="0" smtClean="0">
                    <a:latin typeface="Comic Sans MS" panose="030F0702030302020204" pitchFamily="66" charset="0"/>
                  </a:rPr>
                  <a:t>____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𝑝𝑜𝑤𝑒𝑟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0.1</m:t>
                        </m:r>
                      </m:e>
                    </m:d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</a:t>
                </a:r>
                <a:r>
                  <a:rPr lang="en-GB" dirty="0" smtClean="0">
                    <a:latin typeface="Comic Sans MS" panose="030F0702030302020204" pitchFamily="66" charset="0"/>
                  </a:rPr>
                  <a:t>____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24744"/>
                <a:ext cx="8640960" cy="3968394"/>
              </a:xfrm>
              <a:prstGeom prst="rect">
                <a:avLst/>
              </a:prstGeom>
              <a:blipFill>
                <a:blip r:embed="rId3"/>
                <a:stretch>
                  <a:fillRect l="-564" t="-923" b="-7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123728" y="328498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endParaRPr lang="en-GB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74198" y="3926850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-1</a:t>
            </a:r>
            <a:endParaRPr lang="en-GB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74198" y="456100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0</a:t>
            </a:r>
            <a:endParaRPr lang="en-GB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6330" y="4561003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-4</a:t>
            </a:r>
            <a:endParaRPr lang="en-GB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43192" y="4561003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-2</a:t>
            </a:r>
            <a:endParaRPr lang="en-GB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4562268" y="3816392"/>
                <a:ext cx="649922" cy="45249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2268" y="3816392"/>
                <a:ext cx="649922" cy="452496"/>
              </a:xfrm>
              <a:prstGeom prst="rect">
                <a:avLst/>
              </a:prstGeom>
              <a:blipFill>
                <a:blip r:embed="rId4"/>
                <a:stretch>
                  <a:fillRect l="-40187" t="-120270" r="-92523" b="-1878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7409795" y="3926850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-2</a:t>
            </a:r>
            <a:endParaRPr lang="en-GB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57716" y="328498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3</a:t>
            </a:r>
            <a:endParaRPr lang="en-GB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64322" y="328498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2</a:t>
            </a:r>
            <a:endParaRPr lang="en-GB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67544" y="5301208"/>
            <a:ext cx="8208912" cy="122413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CONGRATULATIONS! </a:t>
            </a:r>
          </a:p>
          <a:p>
            <a:pPr algn="ctr"/>
            <a:r>
              <a:rPr lang="en-GB" sz="2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You have just taught yourselves logarithms </a:t>
            </a:r>
            <a:r>
              <a:rPr lang="en-GB" sz="2400" dirty="0" smtClean="0">
                <a:solidFill>
                  <a:schemeClr val="tx1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</a:t>
            </a:r>
            <a:endParaRPr lang="en-GB" sz="2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31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251520" y="1124744"/>
            <a:ext cx="8640960" cy="3968394"/>
            <a:chOff x="251520" y="1124744"/>
            <a:chExt cx="8640960" cy="3968394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" name="TextBox 3"/>
                <p:cNvSpPr txBox="1"/>
                <p:nvPr/>
              </p:nvSpPr>
              <p:spPr>
                <a:xfrm>
                  <a:off x="251520" y="1124744"/>
                  <a:ext cx="8640960" cy="39683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GB" sz="2000" u="sng" dirty="0" smtClean="0">
                      <a:latin typeface="Comic Sans MS" panose="030F0702030302020204" pitchFamily="66" charset="0"/>
                    </a:rPr>
                    <a:t>Starter</a:t>
                  </a:r>
                  <a:endParaRPr lang="en-GB" u="sng" dirty="0" smtClean="0">
                    <a:latin typeface="Comic Sans MS" panose="030F0702030302020204" pitchFamily="66" charset="0"/>
                  </a:endParaRPr>
                </a:p>
                <a:p>
                  <a:endParaRPr lang="en-GB" dirty="0">
                    <a:latin typeface="Comic Sans MS" panose="030F0702030302020204" pitchFamily="66" charset="0"/>
                  </a:endParaRPr>
                </a:p>
                <a:p>
                  <a:r>
                    <a:rPr lang="en-GB" dirty="0" smtClean="0">
                      <a:latin typeface="Comic Sans MS" panose="030F0702030302020204" pitchFamily="66" charset="0"/>
                    </a:rPr>
                    <a:t>Examples</a:t>
                  </a:r>
                </a:p>
                <a:p>
                  <a:endParaRPr lang="en-GB" dirty="0" smtClean="0">
                    <a:latin typeface="Comic Sans MS" panose="030F0702030302020204" pitchFamily="66" charset="0"/>
                  </a:endParaRPr>
                </a:p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𝑝𝑜𝑤𝑒𝑟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a14:m>
                  <a:r>
                    <a:rPr lang="en-GB" dirty="0" smtClean="0">
                      <a:latin typeface="Comic Sans MS" panose="030F0702030302020204" pitchFamily="66" charset="0"/>
                    </a:rPr>
                    <a:t>		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𝑝𝑜𝑤𝑒𝑟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25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a14:m>
                  <a:r>
                    <a:rPr lang="en-GB" dirty="0" smtClean="0">
                      <a:latin typeface="Comic Sans MS" panose="030F0702030302020204" pitchFamily="66" charset="0"/>
                    </a:rPr>
                    <a:t>		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𝑝𝑜𝑤𝑒𝑟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=3</m:t>
                      </m:r>
                    </m:oMath>
                  </a14:m>
                  <a:endParaRPr lang="en-GB" dirty="0" smtClean="0">
                    <a:latin typeface="Comic Sans MS" panose="030F0702030302020204" pitchFamily="66" charset="0"/>
                  </a:endParaRPr>
                </a:p>
                <a:p>
                  <a:endParaRPr lang="en-GB" dirty="0" smtClean="0">
                    <a:latin typeface="Comic Sans MS" panose="030F0702030302020204" pitchFamily="66" charset="0"/>
                  </a:endParaRPr>
                </a:p>
                <a:p>
                  <a:r>
                    <a:rPr lang="en-GB" dirty="0" smtClean="0">
                      <a:latin typeface="Comic Sans MS" panose="030F0702030302020204" pitchFamily="66" charset="0"/>
                    </a:rPr>
                    <a:t>Your turn…</a:t>
                  </a:r>
                </a:p>
                <a:p>
                  <a:endParaRPr lang="en-GB" dirty="0" smtClean="0">
                    <a:latin typeface="Comic Sans MS" panose="030F0702030302020204" pitchFamily="66" charset="0"/>
                  </a:endParaRPr>
                </a:p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𝑝𝑜𝑤𝑒𝑟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dirty="0" smtClean="0">
                      <a:latin typeface="Comic Sans MS" panose="030F0702030302020204" pitchFamily="66" charset="0"/>
                    </a:rPr>
                    <a:t> ____	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𝑝𝑜𝑤𝑒𝑟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dirty="0">
                      <a:latin typeface="Comic Sans MS" panose="030F0702030302020204" pitchFamily="66" charset="0"/>
                    </a:rPr>
                    <a:t> </a:t>
                  </a:r>
                  <a:r>
                    <a:rPr lang="en-GB" dirty="0" smtClean="0">
                      <a:latin typeface="Comic Sans MS" panose="030F0702030302020204" pitchFamily="66" charset="0"/>
                    </a:rPr>
                    <a:t>____	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𝑝𝑜𝑤𝑒𝑟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dirty="0">
                      <a:latin typeface="Comic Sans MS" panose="030F0702030302020204" pitchFamily="66" charset="0"/>
                    </a:rPr>
                    <a:t> </a:t>
                  </a:r>
                  <a:r>
                    <a:rPr lang="en-GB" dirty="0" smtClean="0">
                      <a:latin typeface="Comic Sans MS" panose="030F0702030302020204" pitchFamily="66" charset="0"/>
                    </a:rPr>
                    <a:t>____</a:t>
                  </a:r>
                </a:p>
                <a:p>
                  <a:endParaRPr lang="en-GB" dirty="0">
                    <a:latin typeface="Comic Sans MS" panose="030F0702030302020204" pitchFamily="66" charset="0"/>
                  </a:endParaRPr>
                </a:p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𝑝𝑜𝑤𝑒𝑟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d>
                        <m:dPr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den>
                          </m:f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dirty="0">
                      <a:latin typeface="Comic Sans MS" panose="030F0702030302020204" pitchFamily="66" charset="0"/>
                    </a:rPr>
                    <a:t> </a:t>
                  </a:r>
                  <a:r>
                    <a:rPr lang="en-GB" dirty="0" smtClean="0">
                      <a:latin typeface="Comic Sans MS" panose="030F0702030302020204" pitchFamily="66" charset="0"/>
                    </a:rPr>
                    <a:t>____	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𝑝𝑜𝑤𝑒𝑟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dirty="0">
                      <a:latin typeface="Comic Sans MS" panose="030F0702030302020204" pitchFamily="66" charset="0"/>
                    </a:rPr>
                    <a:t> </a:t>
                  </a:r>
                  <a:r>
                    <a:rPr lang="en-GB" dirty="0" smtClean="0">
                      <a:latin typeface="Comic Sans MS" panose="030F0702030302020204" pitchFamily="66" charset="0"/>
                    </a:rPr>
                    <a:t>____	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𝑝𝑜𝑤𝑒𝑟</m:t>
                          </m:r>
                        </m:e>
                        <m:sub>
                          <m:f>
                            <m:fPr>
                              <m:type m:val="skw"/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dirty="0">
                      <a:latin typeface="Comic Sans MS" panose="030F0702030302020204" pitchFamily="66" charset="0"/>
                    </a:rPr>
                    <a:t> </a:t>
                  </a:r>
                  <a:r>
                    <a:rPr lang="en-GB" dirty="0" smtClean="0">
                      <a:latin typeface="Comic Sans MS" panose="030F0702030302020204" pitchFamily="66" charset="0"/>
                    </a:rPr>
                    <a:t>____</a:t>
                  </a:r>
                </a:p>
                <a:p>
                  <a:endParaRPr lang="en-GB" dirty="0">
                    <a:latin typeface="Comic Sans MS" panose="030F0702030302020204" pitchFamily="66" charset="0"/>
                  </a:endParaRPr>
                </a:p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𝑝𝑜𝑤𝑒𝑟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dirty="0">
                      <a:latin typeface="Comic Sans MS" panose="030F0702030302020204" pitchFamily="66" charset="0"/>
                    </a:rPr>
                    <a:t> </a:t>
                  </a:r>
                  <a:r>
                    <a:rPr lang="en-GB" dirty="0" smtClean="0">
                      <a:latin typeface="Comic Sans MS" panose="030F0702030302020204" pitchFamily="66" charset="0"/>
                    </a:rPr>
                    <a:t>____	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𝑝𝑜𝑤𝑒𝑟</m:t>
                          </m:r>
                        </m:e>
                        <m:sub>
                          <m:rad>
                            <m:radPr>
                              <m:degHide m:val="on"/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rad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36</m:t>
                              </m:r>
                            </m:den>
                          </m:f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dirty="0">
                      <a:latin typeface="Comic Sans MS" panose="030F0702030302020204" pitchFamily="66" charset="0"/>
                    </a:rPr>
                    <a:t> </a:t>
                  </a:r>
                  <a:r>
                    <a:rPr lang="en-GB" dirty="0" smtClean="0">
                      <a:latin typeface="Comic Sans MS" panose="030F0702030302020204" pitchFamily="66" charset="0"/>
                    </a:rPr>
                    <a:t>____	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𝑝𝑜𝑤𝑒𝑟</m:t>
                          </m:r>
                        </m:e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0.1</m:t>
                          </m:r>
                        </m:e>
                      </m:d>
                      <m:r>
                        <a:rPr lang="en-GB" i="1">
                          <a:latin typeface="Cambria Math" panose="02040503050406030204" pitchFamily="18" charset="0"/>
                        </a:rPr>
                        <m:t>=</m:t>
                      </m:r>
                    </m:oMath>
                  </a14:m>
                  <a:r>
                    <a:rPr lang="en-GB" dirty="0">
                      <a:latin typeface="Comic Sans MS" panose="030F0702030302020204" pitchFamily="66" charset="0"/>
                    </a:rPr>
                    <a:t> </a:t>
                  </a:r>
                  <a:r>
                    <a:rPr lang="en-GB" dirty="0" smtClean="0">
                      <a:latin typeface="Comic Sans MS" panose="030F0702030302020204" pitchFamily="66" charset="0"/>
                    </a:rPr>
                    <a:t>____</a:t>
                  </a:r>
                </a:p>
              </p:txBody>
            </p:sp>
          </mc:Choice>
          <mc:Fallback>
            <p:sp>
              <p:nvSpPr>
                <p:cNvPr id="4" name="Text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1520" y="1124744"/>
                  <a:ext cx="8640960" cy="3968394"/>
                </a:xfrm>
                <a:prstGeom prst="rect">
                  <a:avLst/>
                </a:prstGeom>
                <a:blipFill>
                  <a:blip r:embed="rId3"/>
                  <a:stretch>
                    <a:fillRect l="-564" t="-923" b="-76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" name="TextBox 4"/>
            <p:cNvSpPr txBox="1"/>
            <p:nvPr/>
          </p:nvSpPr>
          <p:spPr>
            <a:xfrm>
              <a:off x="2123728" y="3284984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2</a:t>
              </a:r>
              <a:endParaRPr lang="en-GB" b="1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874198" y="3926850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-1</a:t>
              </a:r>
              <a:endParaRPr lang="en-GB" b="1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874198" y="4561003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0</a:t>
              </a:r>
              <a:endParaRPr lang="en-GB" b="1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786330" y="4561003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-4</a:t>
              </a:r>
              <a:endParaRPr lang="en-GB" b="1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643192" y="4561003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-2</a:t>
              </a:r>
              <a:endParaRPr lang="en-GB" b="1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TextBox 9"/>
                <p:cNvSpPr txBox="1"/>
                <p:nvPr/>
              </p:nvSpPr>
              <p:spPr>
                <a:xfrm>
                  <a:off x="4562268" y="3816392"/>
                  <a:ext cx="649922" cy="45249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type m:val="skw"/>
                            <m:ctrlPr>
                              <a:rPr lang="en-GB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r>
                              <a:rPr lang="en-GB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oMath>
                    </m:oMathPara>
                  </a14:m>
                  <a:endParaRPr lang="en-GB" b="1" dirty="0">
                    <a:solidFill>
                      <a:srgbClr val="FF0000"/>
                    </a:solidFill>
                    <a:latin typeface="Comic Sans MS" panose="030F0702030302020204" pitchFamily="66" charset="0"/>
                  </a:endParaRPr>
                </a:p>
              </p:txBody>
            </p:sp>
          </mc:Choice>
          <mc:Fallback>
            <p:sp>
              <p:nvSpPr>
                <p:cNvPr id="10" name="TextBox 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62268" y="3816392"/>
                  <a:ext cx="649922" cy="452496"/>
                </a:xfrm>
                <a:prstGeom prst="rect">
                  <a:avLst/>
                </a:prstGeom>
                <a:blipFill>
                  <a:blip r:embed="rId4"/>
                  <a:stretch>
                    <a:fillRect l="-40187" t="-120270" r="-92523" b="-18783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" name="TextBox 10"/>
            <p:cNvSpPr txBox="1"/>
            <p:nvPr/>
          </p:nvSpPr>
          <p:spPr>
            <a:xfrm>
              <a:off x="7409795" y="3926850"/>
              <a:ext cx="4667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-2</a:t>
              </a:r>
              <a:endParaRPr lang="en-GB" b="1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457716" y="3284984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3</a:t>
              </a:r>
              <a:endParaRPr lang="en-GB" b="1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664322" y="3284984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2</a:t>
              </a:r>
              <a:endParaRPr lang="en-GB" b="1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</p:grpSp>
      <p:sp>
        <p:nvSpPr>
          <p:cNvPr id="15" name="Cloud Callout 14"/>
          <p:cNvSpPr/>
          <p:nvPr/>
        </p:nvSpPr>
        <p:spPr>
          <a:xfrm>
            <a:off x="333407" y="5304294"/>
            <a:ext cx="8568952" cy="1152128"/>
          </a:xfrm>
          <a:prstGeom prst="cloudCallout">
            <a:avLst>
              <a:gd name="adj1" fmla="val -26885"/>
              <a:gd name="adj2" fmla="val 230709"/>
            </a:avLst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Because of the Greek language, we </a:t>
            </a: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don’t use the word power. We use </a:t>
            </a:r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the word logarithm instead, </a:t>
            </a: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which we write as </a:t>
            </a:r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‘log’ </a:t>
            </a:r>
            <a:r>
              <a:rPr lang="en-GB" dirty="0">
                <a:solidFill>
                  <a:schemeClr val="tx1"/>
                </a:solidFill>
                <a:latin typeface="Comic Sans MS" panose="030F0702030302020204" pitchFamily="66" charset="0"/>
              </a:rPr>
              <a:t>for short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333407" y="2348880"/>
            <a:ext cx="50405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72383" y="2087560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log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136880" y="2348880"/>
            <a:ext cx="50405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275856" y="2087560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log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5875704" y="2348880"/>
            <a:ext cx="50405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014680" y="2087560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log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2" name="Straight Connector 21"/>
          <p:cNvCxnSpPr/>
          <p:nvPr/>
        </p:nvCxnSpPr>
        <p:spPr>
          <a:xfrm>
            <a:off x="348405" y="3482337"/>
            <a:ext cx="50405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87381" y="3221017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log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363555" y="4112989"/>
            <a:ext cx="50405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02531" y="3851669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log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363555" y="4743641"/>
            <a:ext cx="50405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02531" y="4482321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log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3087774" y="3482337"/>
            <a:ext cx="50405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226750" y="3221017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log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102924" y="4112989"/>
            <a:ext cx="50405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241900" y="3851669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log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3102924" y="4743641"/>
            <a:ext cx="50405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241900" y="4482321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log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5849533" y="3447993"/>
            <a:ext cx="50405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5988509" y="3186673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log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5864683" y="4078645"/>
            <a:ext cx="50405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003659" y="3817325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log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1" name="Straight Connector 40"/>
          <p:cNvCxnSpPr/>
          <p:nvPr/>
        </p:nvCxnSpPr>
        <p:spPr>
          <a:xfrm>
            <a:off x="5864683" y="4709297"/>
            <a:ext cx="504056" cy="216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6003659" y="4447977"/>
            <a:ext cx="490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log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153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  <p:bldP spid="23" grpId="0"/>
      <p:bldP spid="26" grpId="0"/>
      <p:bldP spid="28" grpId="0"/>
      <p:bldP spid="32" grpId="0"/>
      <p:bldP spid="34" grpId="0"/>
      <p:bldP spid="36" grpId="0"/>
      <p:bldP spid="38" grpId="0"/>
      <p:bldP spid="40" grpId="0"/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2483768" y="1772816"/>
                <a:ext cx="5688632" cy="31085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GB" sz="8800" i="1" smtClean="0">
                            <a:latin typeface="Ccom"/>
                          </a:rPr>
                        </m:ctrlPr>
                      </m:sSubPr>
                      <m:e>
                        <m:r>
                          <a:rPr lang="en-GB" sz="8800" b="0" i="1" smtClean="0">
                            <a:latin typeface="Ccom"/>
                          </a:rPr>
                          <m:t>𝑙𝑜𝑔</m:t>
                        </m:r>
                      </m:e>
                      <m:sub>
                        <m:r>
                          <a:rPr lang="en-GB" sz="8800" b="0" i="1" smtClean="0">
                            <a:latin typeface="Ccom"/>
                          </a:rPr>
                          <m:t>𝑏</m:t>
                        </m:r>
                      </m:sub>
                    </m:sSub>
                    <m:r>
                      <a:rPr lang="en-GB" sz="8800" b="0" i="1" smtClean="0">
                        <a:latin typeface="Ccom"/>
                      </a:rPr>
                      <m:t>(</m:t>
                    </m:r>
                    <m:r>
                      <a:rPr lang="en-GB" sz="8800" b="0" i="1" smtClean="0">
                        <a:latin typeface="Ccom"/>
                      </a:rPr>
                      <m:t>𝑥</m:t>
                    </m:r>
                    <m:r>
                      <a:rPr lang="en-GB" sz="8800" b="0" i="1" smtClean="0">
                        <a:latin typeface="Ccom"/>
                      </a:rPr>
                      <m:t>)</m:t>
                    </m:r>
                  </m:oMath>
                </a14:m>
                <a:r>
                  <a:rPr lang="en-GB" sz="8800" dirty="0" smtClean="0">
                    <a:latin typeface="Comic Sans MS" panose="030F0702030302020204" pitchFamily="66" charset="0"/>
                  </a:rPr>
                  <a:t> </a:t>
                </a:r>
              </a:p>
              <a:p>
                <a:pPr algn="ctr"/>
                <a:endParaRPr lang="en-GB" sz="3600" dirty="0" smtClean="0"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3600" dirty="0" smtClean="0">
                    <a:latin typeface="Comic Sans MS" panose="030F0702030302020204" pitchFamily="66" charset="0"/>
                  </a:rPr>
                  <a:t>…means the power of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latin typeface="Ccom"/>
                      </a:rPr>
                      <m:t>𝑏</m:t>
                    </m:r>
                  </m:oMath>
                </a14:m>
                <a:r>
                  <a:rPr lang="en-GB" sz="3600" dirty="0" smtClean="0">
                    <a:latin typeface="Comic Sans MS" panose="030F0702030302020204" pitchFamily="66" charset="0"/>
                  </a:rPr>
                  <a:t> that gives the answer </a:t>
                </a:r>
                <a14:m>
                  <m:oMath xmlns:m="http://schemas.openxmlformats.org/officeDocument/2006/math">
                    <m:r>
                      <a:rPr lang="en-GB" sz="3600" i="1" dirty="0" smtClean="0">
                        <a:latin typeface="Ccom"/>
                      </a:rPr>
                      <m:t>𝑥</m:t>
                    </m:r>
                  </m:oMath>
                </a14:m>
                <a:r>
                  <a:rPr lang="en-GB" sz="3600" dirty="0" smtClean="0">
                    <a:latin typeface="Comic Sans MS" panose="030F0702030302020204" pitchFamily="66" charset="0"/>
                  </a:rPr>
                  <a:t>.</a:t>
                </a:r>
                <a:endParaRPr lang="en-GB" sz="36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1772816"/>
                <a:ext cx="5688632" cy="3108543"/>
              </a:xfrm>
              <a:prstGeom prst="rect">
                <a:avLst/>
              </a:prstGeom>
              <a:blipFill>
                <a:blip r:embed="rId2"/>
                <a:stretch>
                  <a:fillRect b="-64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149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123728" y="1196752"/>
                <a:ext cx="6768752" cy="36725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u="sng" dirty="0" smtClean="0">
                    <a:latin typeface="Comic Sans MS" panose="030F0702030302020204" pitchFamily="66" charset="0"/>
                  </a:rPr>
                  <a:t>Checkpoint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Without using a calculator, find the value of: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(81)</m:t>
                    </m:r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 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𝑙𝑜𝑔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</m:e>
                    </m:d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</a:t>
                </a:r>
                <a:endParaRPr lang="en-GB" sz="2000" dirty="0">
                  <a:latin typeface="Comic Sans MS" panose="030F0702030302020204" pitchFamily="66" charset="0"/>
                </a:endParaRPr>
              </a:p>
              <a:p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𝑙𝑜𝑔</m:t>
                        </m:r>
                      </m:e>
                      <m:sub>
                        <m:f>
                          <m:fPr>
                            <m:type m:val="skw"/>
                            <m:ctrlPr>
                              <a:rPr lang="en-GB" sz="20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(4)</m:t>
                    </m:r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</a:t>
                </a:r>
                <a:endParaRPr lang="en-GB" sz="2000" dirty="0">
                  <a:latin typeface="Comic Sans MS" panose="030F0702030302020204" pitchFamily="66" charset="0"/>
                </a:endParaRPr>
              </a:p>
              <a:p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𝑙𝑜𝑔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d>
                      <m:d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0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20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e>
                    </m:d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</a:t>
                </a:r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96752"/>
                <a:ext cx="6768752" cy="3672544"/>
              </a:xfrm>
              <a:prstGeom prst="rect">
                <a:avLst/>
              </a:prstGeom>
              <a:blipFill>
                <a:blip r:embed="rId2"/>
                <a:stretch>
                  <a:fillRect l="-900" t="-829" b="-6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419872" y="2420888"/>
            <a:ext cx="575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 4</a:t>
            </a:r>
            <a:endParaRPr lang="en-GB" sz="2000" b="1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871" y="3063541"/>
            <a:ext cx="6511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 -1</a:t>
            </a:r>
            <a:endParaRPr lang="en-GB" sz="2000" b="1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9872" y="3766363"/>
            <a:ext cx="6511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 -2</a:t>
            </a:r>
            <a:endParaRPr lang="en-GB" sz="2000" b="1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19872" y="4420487"/>
            <a:ext cx="575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 5</a:t>
            </a:r>
            <a:endParaRPr lang="en-GB" sz="2000" b="1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07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123728" y="1196752"/>
                <a:ext cx="6624736" cy="347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u="sng" dirty="0" smtClean="0">
                    <a:latin typeface="Comic Sans MS" panose="030F0702030302020204" pitchFamily="66" charset="0"/>
                  </a:rPr>
                  <a:t>Checkpoint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Using a calculator, find the value of</a:t>
                </a: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the following, giving your answers </a:t>
                </a: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to 3 significant figures: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(40)</m:t>
                    </m:r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 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𝑙𝑜𝑔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d>
                      <m:d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33</m:t>
                        </m:r>
                      </m:e>
                    </m:d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</a:t>
                </a:r>
                <a:endParaRPr lang="en-GB" sz="2000" dirty="0">
                  <a:latin typeface="Comic Sans MS" panose="030F0702030302020204" pitchFamily="66" charset="0"/>
                </a:endParaRPr>
              </a:p>
              <a:p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𝑙𝑜𝑔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(75)</m:t>
                    </m:r>
                  </m:oMath>
                </a14:m>
                <a:r>
                  <a:rPr lang="en-GB" sz="2000" dirty="0">
                    <a:latin typeface="Comic Sans MS" panose="030F0702030302020204" pitchFamily="66" charset="0"/>
                  </a:rPr>
                  <a:t> </a:t>
                </a:r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96752"/>
                <a:ext cx="6624736" cy="3477875"/>
              </a:xfrm>
              <a:prstGeom prst="rect">
                <a:avLst/>
              </a:prstGeom>
              <a:blipFill>
                <a:blip r:embed="rId2"/>
                <a:stretch>
                  <a:fillRect l="-920" t="-876" b="-10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3419872" y="3028890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 3.36</a:t>
            </a:r>
            <a:endParaRPr lang="en-GB" sz="2000" b="1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19872" y="3604954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 2.17</a:t>
            </a:r>
            <a:endParaRPr lang="en-GB" sz="2000" b="1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9872" y="4253026"/>
            <a:ext cx="8980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= 1.88</a:t>
            </a:r>
            <a:endParaRPr lang="en-GB" sz="2000" b="1" dirty="0">
              <a:solidFill>
                <a:srgbClr val="FF0000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400" t="50000" r="36000" b="33200"/>
          <a:stretch/>
        </p:blipFill>
        <p:spPr>
          <a:xfrm>
            <a:off x="7164288" y="1196752"/>
            <a:ext cx="1368152" cy="1152128"/>
          </a:xfrm>
          <a:prstGeom prst="rect">
            <a:avLst/>
          </a:prstGeom>
        </p:spPr>
      </p:pic>
      <p:sp>
        <p:nvSpPr>
          <p:cNvPr id="9" name="Explosion 2 8"/>
          <p:cNvSpPr/>
          <p:nvPr/>
        </p:nvSpPr>
        <p:spPr>
          <a:xfrm>
            <a:off x="5962104" y="1948205"/>
            <a:ext cx="4248472" cy="1345475"/>
          </a:xfrm>
          <a:prstGeom prst="irregularSeal2">
            <a:avLst/>
          </a:prstGeom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Use this button on your calculator</a:t>
            </a:r>
            <a:endParaRPr lang="en-GB" sz="14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744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571999" y="2900839"/>
            <a:ext cx="3805657" cy="1776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123728" y="1124744"/>
                <a:ext cx="6768752" cy="35521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u="sng" dirty="0" smtClean="0">
                    <a:latin typeface="Comic Sans MS" panose="030F0702030302020204" pitchFamily="66" charset="0"/>
                  </a:rPr>
                  <a:t>Recap – Laws of Indices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How many can you remember?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The only ones we need today are: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 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pPr/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𝑚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GB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 </a:t>
                </a:r>
                <a:endParaRPr lang="en-GB" sz="2000" dirty="0">
                  <a:latin typeface="Comic Sans MS" panose="030F0702030302020204" pitchFamily="66" charset="0"/>
                </a:endParaRP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pPr/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20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GB" sz="20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GB" sz="20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𝑚𝑛</m:t>
                        </m:r>
                      </m:sup>
                    </m:sSup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 </a:t>
                </a:r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768752" cy="3552191"/>
              </a:xfrm>
              <a:prstGeom prst="rect">
                <a:avLst/>
              </a:prstGeom>
              <a:blipFill>
                <a:blip r:embed="rId2"/>
                <a:stretch>
                  <a:fillRect l="-900" t="-10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519772" y="4869160"/>
            <a:ext cx="5976664" cy="70788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0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Try re-writing these laws of indices using logarithms instead</a:t>
            </a:r>
            <a:endParaRPr lang="en-GB" sz="2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4572000" y="2996952"/>
                <a:ext cx="380565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b="1" dirty="0" smtClean="0">
                    <a:sym typeface="Wingdings" panose="05000000000000000000" pitchFamily="2" charset="2"/>
                  </a:rPr>
                  <a:t>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𝒍𝒐𝒈</m:t>
                        </m:r>
                      </m:e>
                      <m:sub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sub>
                    </m:sSub>
                    <m:r>
                      <a:rPr lang="en-GB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)+</m:t>
                    </m:r>
                    <m:sSub>
                      <m:sSubPr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𝒍𝒐𝒈</m:t>
                        </m:r>
                      </m:e>
                      <m:sub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sub>
                    </m:sSub>
                    <m:r>
                      <a:rPr lang="en-GB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𝒍𝒐𝒈</m:t>
                        </m:r>
                      </m:e>
                      <m:sub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sub>
                    </m:sSub>
                    <m:r>
                      <a:rPr lang="en-GB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𝒎𝒏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b="1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996952"/>
                <a:ext cx="3805657" cy="369332"/>
              </a:xfrm>
              <a:prstGeom prst="rect">
                <a:avLst/>
              </a:prstGeom>
              <a:blipFill>
                <a:blip r:embed="rId3"/>
                <a:stretch>
                  <a:fillRect l="-1282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4572000" y="3558509"/>
                <a:ext cx="3805656" cy="506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 smtClean="0">
                    <a:sym typeface="Wingdings" panose="05000000000000000000" pitchFamily="2" charset="2"/>
                  </a:rPr>
                  <a:t>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𝒍𝒐𝒈</m:t>
                        </m:r>
                      </m:e>
                      <m:sub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sub>
                    </m:sSub>
                    <m:r>
                      <a:rPr lang="en-GB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)−</m:t>
                    </m:r>
                    <m:sSub>
                      <m:sSubPr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𝒍𝒐𝒈</m:t>
                        </m:r>
                      </m:e>
                      <m:sub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sub>
                    </m:sSub>
                    <m:r>
                      <a:rPr lang="en-GB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𝒍𝒐𝒈</m:t>
                        </m:r>
                      </m:e>
                      <m:sub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sub>
                    </m:sSub>
                    <m:d>
                      <m:dPr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</m:num>
                          <m:den>
                            <m:r>
                              <a:rPr lang="en-GB" b="1" i="1" smtClean="0">
                                <a:latin typeface="Cambria Math" panose="02040503050406030204" pitchFamily="18" charset="0"/>
                              </a:rPr>
                              <m:t>𝒏</m:t>
                            </m:r>
                          </m:den>
                        </m:f>
                      </m:e>
                    </m:d>
                  </m:oMath>
                </a14:m>
                <a:endParaRPr lang="en-GB" b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558509"/>
                <a:ext cx="3805656" cy="506870"/>
              </a:xfrm>
              <a:prstGeom prst="rect">
                <a:avLst/>
              </a:prstGeom>
              <a:blipFill>
                <a:blip r:embed="rId4"/>
                <a:stretch>
                  <a:fillRect l="-1282" b="-48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4571999" y="4173338"/>
                <a:ext cx="29308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 smtClean="0">
                    <a:sym typeface="Wingdings" panose="05000000000000000000" pitchFamily="2" charset="2"/>
                  </a:rPr>
                  <a:t></a:t>
                </a:r>
                <a14:m>
                  <m:oMath xmlns:m="http://schemas.openxmlformats.org/officeDocument/2006/math">
                    <m:r>
                      <a:rPr lang="en-GB" b="1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𝒍𝒐𝒈</m:t>
                        </m:r>
                      </m:e>
                      <m:sub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sub>
                    </m:sSub>
                    <m:r>
                      <a:rPr lang="en-GB" b="1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  <m:r>
                      <a:rPr lang="en-GB" b="1" i="1" smtClean="0">
                        <a:latin typeface="Cambria Math" panose="02040503050406030204" pitchFamily="18" charset="0"/>
                      </a:rPr>
                      <m:t>)=</m:t>
                    </m:r>
                    <m:sSub>
                      <m:sSubPr>
                        <m:ctrlPr>
                          <a:rPr lang="en-GB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𝒍𝒐𝒈</m:t>
                        </m:r>
                      </m:e>
                      <m:sub>
                        <m:r>
                          <a:rPr lang="en-GB" b="1" i="1" smtClean="0">
                            <a:latin typeface="Cambria Math" panose="02040503050406030204" pitchFamily="18" charset="0"/>
                          </a:rPr>
                          <m:t>𝒂</m:t>
                        </m:r>
                      </m:sub>
                    </m:sSub>
                    <m:r>
                      <a:rPr lang="en-GB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GB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b="1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4173338"/>
                <a:ext cx="2930807" cy="369332"/>
              </a:xfrm>
              <a:prstGeom prst="rect">
                <a:avLst/>
              </a:prstGeom>
              <a:blipFill>
                <a:blip r:embed="rId5"/>
                <a:stretch>
                  <a:fillRect l="-1663" t="-11667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626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 animBg="1"/>
      <p:bldP spid="4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123728" y="1124744"/>
                <a:ext cx="676875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 smtClean="0">
                    <a:latin typeface="Comic Sans MS" panose="030F0702030302020204" pitchFamily="66" charset="0"/>
                  </a:rPr>
                  <a:t>Examples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Write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− </m:t>
                    </m:r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(5)</m:t>
                    </m:r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 as a single logarithm, then simplify your answer.</a:t>
                </a:r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768752" cy="1323439"/>
              </a:xfrm>
              <a:prstGeom prst="rect">
                <a:avLst/>
              </a:prstGeom>
              <a:blipFill>
                <a:blip r:embed="rId2"/>
                <a:stretch>
                  <a:fillRect l="-900" t="-2765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2843808" y="2661842"/>
                <a:ext cx="207973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𝒍𝒐𝒈</m:t>
                          </m:r>
                        </m:e>
                        <m:sub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÷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2661842"/>
                <a:ext cx="2079737" cy="400110"/>
              </a:xfrm>
              <a:prstGeom prst="rect">
                <a:avLst/>
              </a:prstGeom>
              <a:blipFill>
                <a:blip r:embed="rId3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2843808" y="3205406"/>
                <a:ext cx="151849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𝒍𝒐𝒈</m:t>
                        </m:r>
                      </m:e>
                      <m:sub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3205406"/>
                <a:ext cx="1518493" cy="400110"/>
              </a:xfrm>
              <a:prstGeom prst="rect">
                <a:avLst/>
              </a:prstGeom>
              <a:blipFill>
                <a:blip r:embed="rId4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2843808" y="3748970"/>
                <a:ext cx="65986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3748970"/>
                <a:ext cx="659861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126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123728" y="1124744"/>
                <a:ext cx="6768752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 smtClean="0">
                    <a:latin typeface="Comic Sans MS" panose="030F0702030302020204" pitchFamily="66" charset="0"/>
                  </a:rPr>
                  <a:t>Examples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Express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(3)+2 </m:t>
                    </m:r>
                    <m:sSub>
                      <m:sSub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(5)</m:t>
                    </m:r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 in the 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𝑙𝑜𝑔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. </a:t>
                </a:r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768752" cy="1015663"/>
              </a:xfrm>
              <a:prstGeom prst="rect">
                <a:avLst/>
              </a:prstGeom>
              <a:blipFill>
                <a:blip r:embed="rId2"/>
                <a:stretch>
                  <a:fillRect l="-900" t="-3614" b="-10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2843808" y="2276872"/>
                <a:ext cx="2907334" cy="4070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𝒍𝒐𝒈</m:t>
                        </m:r>
                      </m:e>
                      <m:sub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𝒍𝒐𝒈</m:t>
                        </m:r>
                      </m:e>
                      <m:sub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  <m:sup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2276872"/>
                <a:ext cx="2907334" cy="407099"/>
              </a:xfrm>
              <a:prstGeom prst="rect">
                <a:avLst/>
              </a:prstGeom>
              <a:blipFill>
                <a:blip r:embed="rId3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2843808" y="2820436"/>
                <a:ext cx="2204193" cy="4070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𝒍𝒐𝒈</m:t>
                        </m:r>
                      </m:e>
                      <m:sub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0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  <m:sup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2820436"/>
                <a:ext cx="2204193" cy="407099"/>
              </a:xfrm>
              <a:prstGeom prst="rect">
                <a:avLst/>
              </a:prstGeom>
              <a:blipFill>
                <a:blip r:embed="rId4"/>
                <a:stretch>
                  <a:fillRect b="-1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2843808" y="3364000"/>
                <a:ext cx="16194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𝒍𝒐𝒈</m:t>
                          </m:r>
                        </m:e>
                        <m:sub>
                          <m:r>
                            <a:rPr lang="en-GB" sz="20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𝟕𝟓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3364000"/>
                <a:ext cx="1619482" cy="400110"/>
              </a:xfrm>
              <a:prstGeom prst="rect">
                <a:avLst/>
              </a:prstGeom>
              <a:blipFill>
                <a:blip r:embed="rId5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5225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123728" y="1124744"/>
                <a:ext cx="6768752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 smtClean="0">
                    <a:latin typeface="Comic Sans MS" panose="030F0702030302020204" pitchFamily="66" charset="0"/>
                  </a:rPr>
                  <a:t>Examples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=61</m:t>
                    </m:r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, giving your answer to 2 decimal places. </a:t>
                </a:r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768752" cy="1323439"/>
              </a:xfrm>
              <a:prstGeom prst="rect">
                <a:avLst/>
              </a:prstGeom>
              <a:blipFill>
                <a:blip r:embed="rId2"/>
                <a:stretch>
                  <a:fillRect l="-900" t="-2765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2843808" y="2589834"/>
                <a:ext cx="249369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𝒍𝒐𝒈</m:t>
                        </m:r>
                      </m:e>
                      <m:sub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sub>
                    </m:sSub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𝟔𝟏</m:t>
                        </m:r>
                      </m:e>
                    </m:d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GB" sz="2000" b="1" i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20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2589834"/>
                <a:ext cx="2493696" cy="400110"/>
              </a:xfrm>
              <a:prstGeom prst="rect">
                <a:avLst/>
              </a:prstGeom>
              <a:blipFill>
                <a:blip r:embed="rId3"/>
                <a:stretch>
                  <a:fillRect l="-1222"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2411760" y="3131595"/>
                <a:ext cx="249369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𝒍𝒐𝒈</m:t>
                        </m:r>
                      </m:e>
                      <m:sub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sub>
                    </m:sSub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𝟔𝟏</m:t>
                        </m:r>
                      </m:e>
                    </m:d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2000" b="1" i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20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3131595"/>
                <a:ext cx="2493696" cy="400110"/>
              </a:xfrm>
              <a:prstGeom prst="rect">
                <a:avLst/>
              </a:prstGeom>
              <a:blipFill>
                <a:blip r:embed="rId4"/>
                <a:stretch>
                  <a:fillRect l="-1222"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2915816" y="3673356"/>
                <a:ext cx="1836850" cy="5493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𝒍𝒐𝒈</m:t>
                            </m:r>
                          </m:e>
                          <m:sub>
                            <m:r>
                              <a:rPr lang="en-GB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sub>
                        </m:sSub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GB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0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𝟔𝟏</m:t>
                            </m:r>
                          </m:e>
                        </m:d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</m:den>
                    </m:f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2000" b="1" i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20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3673356"/>
                <a:ext cx="1836850" cy="54938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3419872" y="4364388"/>
                <a:ext cx="133491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𝟖𝟗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GB" sz="2000" b="1" i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20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4364388"/>
                <a:ext cx="1334917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Oval Callout 2"/>
          <p:cNvSpPr/>
          <p:nvPr/>
        </p:nvSpPr>
        <p:spPr>
          <a:xfrm>
            <a:off x="5220072" y="3331650"/>
            <a:ext cx="2376264" cy="935388"/>
          </a:xfrm>
          <a:prstGeom prst="wedgeEllipseCallout">
            <a:avLst>
              <a:gd name="adj1" fmla="val -69077"/>
              <a:gd name="adj2" fmla="val 17270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Use your calculator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45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123728" y="1124744"/>
                <a:ext cx="6768752" cy="13698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u="sng" dirty="0" smtClean="0">
                    <a:latin typeface="Comic Sans MS" panose="030F0702030302020204" pitchFamily="66" charset="0"/>
                  </a:rPr>
                  <a:t>Examples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, giving your answer to 3 significant figures.</a:t>
                </a:r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3728" y="1124744"/>
                <a:ext cx="6768752" cy="1369862"/>
              </a:xfrm>
              <a:prstGeom prst="rect">
                <a:avLst/>
              </a:prstGeom>
              <a:blipFill>
                <a:blip r:embed="rId2"/>
                <a:stretch>
                  <a:fillRect l="-900" t="-2679" b="-40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3441081" y="2589834"/>
                <a:ext cx="2675989" cy="4070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𝒍𝒐𝒈</m:t>
                    </m:r>
                    <m:sSup>
                      <m:sSup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  <m:sup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sup>
                    </m:sSup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𝒍𝒐𝒈</m:t>
                    </m:r>
                    <m:sSup>
                      <m:sSup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p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b="1" i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20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1081" y="2589834"/>
                <a:ext cx="2675989" cy="407099"/>
              </a:xfrm>
              <a:prstGeom prst="rect">
                <a:avLst/>
              </a:prstGeom>
              <a:blipFill>
                <a:blip r:embed="rId3"/>
                <a:stretch>
                  <a:fillRect l="-911" b="-149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3513089" y="3092161"/>
                <a:ext cx="290464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𝒍𝒐𝒈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</m:d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𝒍𝒐𝒈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sz="2000" b="1" i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20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3089" y="3092161"/>
                <a:ext cx="2904641" cy="400110"/>
              </a:xfrm>
              <a:prstGeom prst="rect">
                <a:avLst/>
              </a:prstGeom>
              <a:blipFill>
                <a:blip r:embed="rId4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3513089" y="3587499"/>
                <a:ext cx="321915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𝒍𝒐𝒈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𝒍𝒐𝒈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𝒍𝒐𝒈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sz="2000" b="1" i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20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3089" y="3587499"/>
                <a:ext cx="3219151" cy="400110"/>
              </a:xfrm>
              <a:prstGeom prst="rect">
                <a:avLst/>
              </a:prstGeom>
              <a:blipFill>
                <a:blip r:embed="rId5"/>
                <a:stretch>
                  <a:fillRect b="-138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2411760" y="4082837"/>
                <a:ext cx="321915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𝒍𝒐𝒈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𝒍𝒐𝒈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𝒍𝒐𝒈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sz="2000" b="1" i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20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1760" y="4082837"/>
                <a:ext cx="3219151" cy="400110"/>
              </a:xfrm>
              <a:prstGeom prst="rect">
                <a:avLst/>
              </a:prstGeom>
              <a:blipFill>
                <a:blip r:embed="rId6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2339752" y="4578175"/>
                <a:ext cx="3283271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𝒍𝒐𝒈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𝒍𝒐𝒈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𝒍𝒐𝒈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sz="2000" b="1" i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20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4578175"/>
                <a:ext cx="3283271" cy="400110"/>
              </a:xfrm>
              <a:prstGeom prst="rect">
                <a:avLst/>
              </a:prstGeom>
              <a:blipFill>
                <a:blip r:embed="rId7"/>
                <a:stretch>
                  <a:fillRect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4158833" y="5008809"/>
                <a:ext cx="1925335" cy="58105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=</m:t>
                    </m:r>
                    <m:f>
                      <m:fPr>
                        <m:ctrlP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𝒍𝒐𝒈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num>
                      <m:den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𝒍𝒐𝒈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𝒍𝒐𝒈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GB" sz="2000" b="1" i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20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8833" y="5008809"/>
                <a:ext cx="1925335" cy="58105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5940152" y="5117122"/>
                <a:ext cx="117230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=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𝟕𝟏</m:t>
                    </m:r>
                  </m:oMath>
                </a14:m>
                <a:r>
                  <a:rPr lang="en-GB" sz="2000" b="1" i="1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</a:t>
                </a:r>
                <a:endParaRPr lang="en-GB" sz="2000" b="1" i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5117122"/>
                <a:ext cx="1172309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Oval Callout 15"/>
          <p:cNvSpPr/>
          <p:nvPr/>
        </p:nvSpPr>
        <p:spPr>
          <a:xfrm>
            <a:off x="6417730" y="4015253"/>
            <a:ext cx="2376264" cy="935388"/>
          </a:xfrm>
          <a:prstGeom prst="wedgeEllipseCallout">
            <a:avLst>
              <a:gd name="adj1" fmla="val -75395"/>
              <a:gd name="adj2" fmla="val 65419"/>
            </a:avLst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Use your calculator</a:t>
            </a:r>
            <a:endParaRPr lang="en-GB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54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2" grpId="0"/>
      <p:bldP spid="13" grpId="0"/>
      <p:bldP spid="14" grpId="0"/>
      <p:bldP spid="15" grpId="0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23528" y="2780928"/>
                <a:ext cx="4248472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Comic Sans MS" panose="030F0702030302020204" pitchFamily="66" charset="0"/>
                  </a:rPr>
                  <a:t>Give me an example of a log that simplifies to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Comic Sans MS" panose="030F0702030302020204" pitchFamily="66" charset="0"/>
                  </a:rPr>
                  <a:t>3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Comic Sans MS" panose="030F0702030302020204" pitchFamily="66" charset="0"/>
                  </a:rPr>
                  <a:t>2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 smtClean="0">
                    <a:latin typeface="Comic Sans MS" panose="030F0702030302020204" pitchFamily="66" charset="0"/>
                  </a:rPr>
                  <a:t>-2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 smtClean="0">
                    <a:latin typeface="Comic Sans MS" panose="030F0702030302020204" pitchFamily="66" charset="0"/>
                  </a:rPr>
                  <a:t>Give me an example of two logs that add together to make: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𝑙𝑜𝑔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 36</m:t>
                    </m:r>
                  </m:oMath>
                </a14:m>
                <a:endParaRPr lang="en-GB" dirty="0" smtClean="0">
                  <a:latin typeface="Comic Sans MS" panose="030F0702030302020204" pitchFamily="66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𝑙𝑜𝑔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24</m:t>
                    </m:r>
                  </m:oMath>
                </a14:m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780928"/>
                <a:ext cx="4248472" cy="2862322"/>
              </a:xfrm>
              <a:prstGeom prst="rect">
                <a:avLst/>
              </a:prstGeom>
              <a:blipFill>
                <a:blip r:embed="rId2"/>
                <a:stretch>
                  <a:fillRect l="-1148" t="-851" b="-17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951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23528" y="2780928"/>
                <a:ext cx="4248472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 smtClean="0">
                    <a:latin typeface="Comic Sans MS" panose="030F0702030302020204" pitchFamily="66" charset="0"/>
                  </a:rPr>
                  <a:t>Give me an example of two logs that simplify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𝑙𝑜𝑔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GB" dirty="0" smtClean="0">
                    <a:latin typeface="Comic Sans MS" panose="030F0702030302020204" pitchFamily="66" charset="0"/>
                  </a:rPr>
                  <a:t> when subtracted.</a:t>
                </a:r>
              </a:p>
              <a:p>
                <a:endParaRPr lang="en-GB" dirty="0">
                  <a:latin typeface="Comic Sans MS" panose="030F0702030302020204" pitchFamily="66" charset="0"/>
                </a:endParaRPr>
              </a:p>
              <a:p>
                <a:r>
                  <a:rPr lang="en-GB" dirty="0">
                    <a:latin typeface="Comic Sans MS" panose="030F0702030302020204" pitchFamily="66" charset="0"/>
                  </a:rPr>
                  <a:t>Give me an example of two logs that simplify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𝑙𝑜𝑔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GB" dirty="0">
                    <a:latin typeface="Comic Sans MS" panose="030F0702030302020204" pitchFamily="66" charset="0"/>
                  </a:rPr>
                  <a:t> when subtracted</a:t>
                </a:r>
                <a:r>
                  <a:rPr lang="en-GB" dirty="0" smtClean="0">
                    <a:latin typeface="Comic Sans MS" panose="030F0702030302020204" pitchFamily="66" charset="0"/>
                  </a:rPr>
                  <a:t>.</a:t>
                </a:r>
                <a:endParaRPr lang="en-GB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2780928"/>
                <a:ext cx="4248472" cy="1477328"/>
              </a:xfrm>
              <a:prstGeom prst="rect">
                <a:avLst/>
              </a:prstGeom>
              <a:blipFill>
                <a:blip r:embed="rId2"/>
                <a:stretch>
                  <a:fillRect l="-1148" t="-1646" b="-57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572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39752" y="1412776"/>
            <a:ext cx="63367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400" u="sng" dirty="0">
                <a:latin typeface="Comic Sans MS" panose="030F0702030302020204" pitchFamily="66" charset="0"/>
              </a:rPr>
              <a:t>Odd One </a:t>
            </a:r>
            <a:r>
              <a:rPr lang="en-GB" sz="2400" u="sng" dirty="0" smtClean="0">
                <a:latin typeface="Comic Sans MS" panose="030F0702030302020204" pitchFamily="66" charset="0"/>
              </a:rPr>
              <a:t>Out</a:t>
            </a: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Each </a:t>
            </a:r>
            <a:r>
              <a:rPr lang="en-GB" sz="2400" dirty="0">
                <a:latin typeface="Comic Sans MS" panose="030F0702030302020204" pitchFamily="66" charset="0"/>
              </a:rPr>
              <a:t>set of three logarithms has an odd one out. </a:t>
            </a:r>
            <a:r>
              <a:rPr lang="en-GB" sz="2400" dirty="0" smtClean="0">
                <a:latin typeface="Comic Sans MS" panose="030F0702030302020204" pitchFamily="66" charset="0"/>
              </a:rPr>
              <a:t>You need to </a:t>
            </a:r>
            <a:r>
              <a:rPr lang="en-GB" sz="2400" dirty="0">
                <a:latin typeface="Comic Sans MS" panose="030F0702030302020204" pitchFamily="66" charset="0"/>
              </a:rPr>
              <a:t>decide which statement is the </a:t>
            </a:r>
            <a:r>
              <a:rPr lang="en-GB" sz="2400" dirty="0" smtClean="0">
                <a:latin typeface="Comic Sans MS" panose="030F0702030302020204" pitchFamily="66" charset="0"/>
              </a:rPr>
              <a:t>odd one out</a:t>
            </a:r>
            <a:r>
              <a:rPr lang="en-GB" sz="2400" dirty="0">
                <a:latin typeface="Comic Sans MS" panose="030F0702030302020204" pitchFamily="66" charset="0"/>
              </a:rPr>
              <a:t>. </a:t>
            </a:r>
            <a:endParaRPr lang="en-GB" sz="2400" dirty="0" smtClean="0">
              <a:latin typeface="Comic Sans MS" panose="030F0702030302020204" pitchFamily="66" charset="0"/>
            </a:endParaRP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Then, </a:t>
            </a:r>
            <a:r>
              <a:rPr lang="en-GB" sz="2400" dirty="0">
                <a:latin typeface="Comic Sans MS" panose="030F0702030302020204" pitchFamily="66" charset="0"/>
              </a:rPr>
              <a:t>in the empty box, </a:t>
            </a:r>
            <a:r>
              <a:rPr lang="en-GB" sz="2400" dirty="0" smtClean="0">
                <a:latin typeface="Comic Sans MS" panose="030F0702030302020204" pitchFamily="66" charset="0"/>
              </a:rPr>
              <a:t>write a </a:t>
            </a:r>
            <a:r>
              <a:rPr lang="en-GB" sz="2400" dirty="0">
                <a:latin typeface="Comic Sans MS" panose="030F0702030302020204" pitchFamily="66" charset="0"/>
              </a:rPr>
              <a:t>statement that matches the odd-one-out. </a:t>
            </a:r>
            <a:r>
              <a:rPr lang="en-GB" sz="2400" dirty="0" smtClean="0">
                <a:latin typeface="Comic Sans MS" panose="030F0702030302020204" pitchFamily="66" charset="0"/>
              </a:rPr>
              <a:t>Try to write a different statement to the person next to you.</a:t>
            </a:r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70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843808" y="1772816"/>
            <a:ext cx="3456384" cy="4619387"/>
            <a:chOff x="1157287" y="-3422499"/>
            <a:chExt cx="6847681" cy="915178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57287" y="1128712"/>
              <a:ext cx="6829425" cy="4600575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3"/>
            <a:srcRect r="24642"/>
            <a:stretch/>
          </p:blipFill>
          <p:spPr>
            <a:xfrm>
              <a:off x="1157287" y="-3422499"/>
              <a:ext cx="6847681" cy="4581525"/>
            </a:xfrm>
            <a:prstGeom prst="rect">
              <a:avLst/>
            </a:prstGeom>
          </p:spPr>
        </p:pic>
      </p:grpSp>
      <p:sp>
        <p:nvSpPr>
          <p:cNvPr id="5" name="TextBox 4"/>
          <p:cNvSpPr txBox="1"/>
          <p:nvPr/>
        </p:nvSpPr>
        <p:spPr>
          <a:xfrm>
            <a:off x="251520" y="1124744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u="sng" dirty="0" smtClean="0">
                <a:latin typeface="Comic Sans MS" panose="030F0702030302020204" pitchFamily="66" charset="0"/>
              </a:rPr>
              <a:t>Answers</a:t>
            </a:r>
            <a:endParaRPr lang="en-GB" sz="2400" u="sng" dirty="0">
              <a:latin typeface="Comic Sans MS" panose="030F0702030302020204" pitchFamily="66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4099340" y="1856122"/>
            <a:ext cx="936104" cy="64807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5243500" y="5651209"/>
            <a:ext cx="936104" cy="64807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4099340" y="4914741"/>
            <a:ext cx="936104" cy="64807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4099340" y="4133571"/>
            <a:ext cx="936104" cy="64807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2915816" y="3373760"/>
            <a:ext cx="936104" cy="64807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5243500" y="2605048"/>
            <a:ext cx="936104" cy="648072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99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51520" y="1124744"/>
                <a:ext cx="8640960" cy="4887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u="sng" dirty="0" smtClean="0">
                    <a:latin typeface="Comic Sans MS" panose="030F0702030302020204" pitchFamily="66" charset="0"/>
                  </a:rPr>
                  <a:t>Task – Simplify the following in your book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1)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0" smtClean="0">
                            <a:latin typeface="Cambria Math" panose="02040503050406030204" pitchFamily="18" charset="0"/>
                          </a:rPr>
                          <m:t>18</m:t>
                        </m:r>
                      </m:e>
                    </m:d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− 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2000" i="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2000" i="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0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	2)	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6 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2000" i="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  <m:r>
                      <a:rPr lang="en-GB" sz="200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4 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2000" i="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3)	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7</m:t>
                    </m:r>
                    <m:func>
                      <m:func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3 </m:t>
                    </m:r>
                    <m:r>
                      <m:rPr>
                        <m:sty m:val="p"/>
                      </m:rPr>
                      <a:rPr lang="en-GB" sz="2000" b="0" i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i="1" dirty="0" smtClean="0">
                    <a:latin typeface="Comic Sans MS" panose="030F0702030302020204" pitchFamily="66" charset="0"/>
                  </a:rPr>
                  <a:t>	</a:t>
                </a:r>
                <a:r>
                  <a:rPr lang="en-GB" sz="2000" dirty="0" smtClean="0">
                    <a:latin typeface="Comic Sans MS" panose="030F0702030302020204" pitchFamily="66" charset="0"/>
                  </a:rPr>
                  <a:t>		4)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−7</m:t>
                    </m:r>
                    <m:func>
                      <m:func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func>
                  </m:oMath>
                </a14:m>
                <a:endParaRPr lang="en-GB" sz="2000" i="1" dirty="0" smtClean="0">
                  <a:latin typeface="Comic Sans MS" panose="030F0702030302020204" pitchFamily="66" charset="0"/>
                </a:endParaRPr>
              </a:p>
              <a:p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2000" u="sng" dirty="0" smtClean="0">
                    <a:latin typeface="Comic Sans MS" panose="030F0702030302020204" pitchFamily="66" charset="0"/>
                  </a:rPr>
                  <a:t>Task – Solve the following, giving answers to 3 </a:t>
                </a:r>
                <a:r>
                  <a:rPr lang="en-GB" sz="2000" u="sng" dirty="0" err="1" smtClean="0">
                    <a:latin typeface="Comic Sans MS" panose="030F0702030302020204" pitchFamily="66" charset="0"/>
                  </a:rPr>
                  <a:t>s.f.</a:t>
                </a:r>
                <a:r>
                  <a:rPr lang="en-GB" sz="2000" u="sng" dirty="0" smtClean="0">
                    <a:latin typeface="Comic Sans MS" panose="030F0702030302020204" pitchFamily="66" charset="0"/>
                  </a:rPr>
                  <a:t> where necessary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1)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				2)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3)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			4)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+7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24744"/>
                <a:ext cx="8640960" cy="4887300"/>
              </a:xfrm>
              <a:prstGeom prst="rect">
                <a:avLst/>
              </a:prstGeom>
              <a:blipFill>
                <a:blip r:embed="rId2"/>
                <a:stretch>
                  <a:fillRect l="-705" t="-749" b="-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450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51520" y="1124744"/>
                <a:ext cx="8640960" cy="5059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000" u="sng" dirty="0" smtClean="0">
                    <a:latin typeface="Comic Sans MS" panose="030F0702030302020204" pitchFamily="66" charset="0"/>
                  </a:rPr>
                  <a:t>Task – Simplify the following in your book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1)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0" smtClean="0">
                            <a:latin typeface="Cambria Math" panose="02040503050406030204" pitchFamily="18" charset="0"/>
                          </a:rPr>
                          <m:t>18</m:t>
                        </m:r>
                      </m:e>
                    </m:d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− 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2000" i="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2000" i="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0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</m:d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	2)	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latin typeface="Cambria Math" panose="02040503050406030204" pitchFamily="18" charset="0"/>
                      </a:rPr>
                      <m:t>6 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2000" i="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>
                            <a:latin typeface="Cambria Math" panose="02040503050406030204" pitchFamily="18" charset="0"/>
                          </a:rPr>
                          <m:t>8</m:t>
                        </m:r>
                      </m:e>
                    </m:d>
                    <m:r>
                      <a:rPr lang="en-GB" sz="200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4 </m:t>
                    </m:r>
                    <m:sSub>
                      <m:sSub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 sz="2000" i="0">
                            <a:latin typeface="Cambria Math" panose="02040503050406030204" pitchFamily="18" charset="0"/>
                          </a:rPr>
                          <m:t>log</m:t>
                        </m:r>
                      </m:e>
                      <m:sub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</m:oMath>
                </a14:m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					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  <a:p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3)	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7</m:t>
                    </m:r>
                    <m:func>
                      <m:func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3 </m:t>
                    </m:r>
                    <m:r>
                      <m:rPr>
                        <m:sty m:val="p"/>
                      </m:rPr>
                      <a:rPr lang="en-GB" sz="2000" b="0" i="0" smtClean="0">
                        <a:latin typeface="Cambria Math" panose="02040503050406030204" pitchFamily="18" charset="0"/>
                      </a:rPr>
                      <m:t>log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i="1" dirty="0" smtClean="0">
                    <a:latin typeface="Comic Sans MS" panose="030F0702030302020204" pitchFamily="66" charset="0"/>
                  </a:rPr>
                  <a:t>	</a:t>
                </a:r>
                <a:r>
                  <a:rPr lang="en-GB" sz="2000" dirty="0" smtClean="0">
                    <a:latin typeface="Comic Sans MS" panose="030F0702030302020204" pitchFamily="66" charset="0"/>
                  </a:rPr>
                  <a:t>		4)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func>
                      <m:func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−7</m:t>
                    </m:r>
                    <m:func>
                      <m:funcPr>
                        <m:ctrlPr>
                          <a:rPr lang="en-GB" sz="20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0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func>
                  </m:oMath>
                </a14:m>
                <a:endParaRPr lang="en-GB" sz="2000" i="1" dirty="0" smtClean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	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𝐥𝐨𝐠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000" b="1" i="1" dirty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GB" sz="2000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000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  <m:sup>
                                <m:r>
                                  <a:rPr lang="en-GB" sz="2000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GB" sz="2000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000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e>
                              <m:sup>
                                <m:r>
                                  <a:rPr lang="en-GB" sz="2000" b="1" i="1" dirty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				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𝐥𝐨𝐠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GB" sz="20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000" b="1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ad>
                              <m:radPr>
                                <m:degHide m:val="on"/>
                                <m:ctrlPr>
                                  <a:rPr lang="en-GB" sz="2000" b="1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GB" sz="2000" b="1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rad>
                          </m:num>
                          <m:den>
                            <m:sSup>
                              <m:sSupPr>
                                <m:ctrlPr>
                                  <a:rPr lang="en-GB" sz="2000" b="1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000" b="1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</m:e>
                              <m:sup>
                                <m:r>
                                  <a:rPr lang="en-GB" sz="2000" b="1" i="1" dirty="0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𝟕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pPr algn="ctr"/>
                <a:r>
                  <a:rPr lang="en-GB" sz="2000" u="sng" dirty="0" smtClean="0">
                    <a:latin typeface="Comic Sans MS" panose="030F0702030302020204" pitchFamily="66" charset="0"/>
                  </a:rPr>
                  <a:t>Task – Solve the following, giving answers to 3 </a:t>
                </a:r>
                <a:r>
                  <a:rPr lang="en-GB" sz="2000" u="sng" dirty="0" err="1" smtClean="0">
                    <a:latin typeface="Comic Sans MS" panose="030F0702030302020204" pitchFamily="66" charset="0"/>
                  </a:rPr>
                  <a:t>s.f.</a:t>
                </a:r>
                <a:r>
                  <a:rPr lang="en-GB" sz="2000" u="sng" dirty="0" smtClean="0">
                    <a:latin typeface="Comic Sans MS" panose="030F0702030302020204" pitchFamily="66" charset="0"/>
                  </a:rPr>
                  <a:t> where necessary</a:t>
                </a:r>
              </a:p>
              <a:p>
                <a:endParaRPr lang="en-GB" sz="2000" dirty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1)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				2)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	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𝟏𝟔</m:t>
                    </m:r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					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𝟔𝟎𝟐</m:t>
                    </m:r>
                  </m:oMath>
                </a14:m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3)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−6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  <m:r>
                          <a:rPr lang="en-GB" sz="20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			4)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+7</m:t>
                        </m:r>
                      </m:sup>
                    </m:sSup>
                    <m:r>
                      <a:rPr lang="en-GB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e>
                      <m:sup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2000" dirty="0" smtClean="0">
                  <a:latin typeface="Comic Sans MS" panose="030F0702030302020204" pitchFamily="66" charset="0"/>
                </a:endParaRPr>
              </a:p>
              <a:p>
                <a:r>
                  <a:rPr lang="en-GB" sz="2000" dirty="0" smtClean="0">
                    <a:latin typeface="Comic Sans MS" panose="030F0702030302020204" pitchFamily="66" charset="0"/>
                  </a:rPr>
                  <a:t>	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𝟓𝟕𝟏</m:t>
                    </m:r>
                  </m:oMath>
                </a14:m>
                <a:r>
                  <a:rPr lang="en-GB" sz="2000" dirty="0" smtClean="0">
                    <a:latin typeface="Comic Sans MS" panose="030F0702030302020204" pitchFamily="66" charset="0"/>
                  </a:rPr>
                  <a:t>				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000" b="1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𝟗𝟒</m:t>
                    </m:r>
                  </m:oMath>
                </a14:m>
                <a:endParaRPr lang="en-GB" sz="20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1124744"/>
                <a:ext cx="8640960" cy="5059527"/>
              </a:xfrm>
              <a:prstGeom prst="rect">
                <a:avLst/>
              </a:prstGeom>
              <a:blipFill>
                <a:blip r:embed="rId2"/>
                <a:stretch>
                  <a:fillRect l="-705" t="-7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947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261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734</TotalTime>
  <Words>362</Words>
  <Application>Microsoft Office PowerPoint</Application>
  <PresentationFormat>On-screen Show (4:3)</PresentationFormat>
  <Paragraphs>188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Microsoft YaHei</vt:lpstr>
      <vt:lpstr>Arial</vt:lpstr>
      <vt:lpstr>Calibri</vt:lpstr>
      <vt:lpstr>Cambria Math</vt:lpstr>
      <vt:lpstr>Ccom</vt:lpstr>
      <vt:lpstr>Comic Sans MS</vt:lpstr>
      <vt:lpstr>Times New Roman</vt:lpstr>
      <vt:lpstr>Wingdings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The Duston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GLOVER D</dc:creator>
  <cp:lastModifiedBy>Danielle Moosajee</cp:lastModifiedBy>
  <cp:revision>51</cp:revision>
  <dcterms:created xsi:type="dcterms:W3CDTF">2015-07-01T12:05:39Z</dcterms:created>
  <dcterms:modified xsi:type="dcterms:W3CDTF">2017-12-22T20:13:37Z</dcterms:modified>
</cp:coreProperties>
</file>