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50" r:id="rId5"/>
  </p:sldMasterIdLst>
  <p:notesMasterIdLst>
    <p:notesMasterId r:id="rId28"/>
  </p:notesMasterIdLst>
  <p:sldIdLst>
    <p:sldId id="273" r:id="rId6"/>
    <p:sldId id="274" r:id="rId7"/>
    <p:sldId id="275" r:id="rId8"/>
    <p:sldId id="290" r:id="rId9"/>
    <p:sldId id="291" r:id="rId10"/>
    <p:sldId id="292" r:id="rId11"/>
    <p:sldId id="293" r:id="rId12"/>
    <p:sldId id="294" r:id="rId13"/>
    <p:sldId id="295" r:id="rId14"/>
    <p:sldId id="296" r:id="rId15"/>
    <p:sldId id="284" r:id="rId16"/>
    <p:sldId id="285" r:id="rId17"/>
    <p:sldId id="286" r:id="rId18"/>
    <p:sldId id="288" r:id="rId19"/>
    <p:sldId id="297" r:id="rId20"/>
    <p:sldId id="298" r:id="rId21"/>
    <p:sldId id="299" r:id="rId22"/>
    <p:sldId id="300" r:id="rId23"/>
    <p:sldId id="301" r:id="rId24"/>
    <p:sldId id="302" r:id="rId25"/>
    <p:sldId id="303" r:id="rId26"/>
    <p:sldId id="287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842B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468" y="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E6F85B-3A73-419E-8473-96D639676AD5}" type="datetimeFigureOut">
              <a:rPr lang="en-GB" smtClean="0"/>
              <a:t>03/06/2020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22B3F-CFD1-4D08-88A2-9C0473CAC2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06337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209B082B-3D9D-4BAA-963E-228DDCDC8CCA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54621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4662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44049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07733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21574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51518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0234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2067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fld id="{5363873D-505E-426F-924B-D2E897C18180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14242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821615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323528" y="1988840"/>
            <a:ext cx="424847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Probing questions to check understanding:</a:t>
            </a: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2000" u="none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Picture 2" descr="bloom_taxonomy.jp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788024" y="2115056"/>
            <a:ext cx="4024820" cy="3495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420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00601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2051720" y="2150894"/>
            <a:ext cx="691276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Microsoft YaHei" pitchFamily="34" charset="-122"/>
              </a:defRPr>
            </a:lvl9pPr>
          </a:lstStyle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How </a:t>
            </a:r>
            <a:r>
              <a:rPr lang="en-GB" b="1" u="sng" dirty="0">
                <a:latin typeface="Arial" panose="020B0604020202020204" pitchFamily="34" charset="0"/>
                <a:cs typeface="Arial" panose="020B0604020202020204" pitchFamily="34" charset="0"/>
              </a:rPr>
              <a:t>confident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do you feel with this topic?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Write </a:t>
            </a:r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red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amber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or </a:t>
            </a:r>
            <a:r>
              <a:rPr lang="en-GB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green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in your book!</a:t>
            </a:r>
          </a:p>
          <a:p>
            <a:pPr algn="ctr" eaLnBrk="1" hangingPunct="1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</a:rPr>
              <a:t>Complete the corresponding activity </a:t>
            </a:r>
            <a:r>
              <a:rPr lang="en-GB" b="1" dirty="0">
                <a:latin typeface="Arial" panose="020B0604020202020204" pitchFamily="34" charset="0"/>
                <a:cs typeface="Arial" panose="020B0604020202020204" pitchFamily="34" charset="0"/>
                <a:sym typeface="Wingdings" pitchFamily="2" charset="2"/>
              </a:rPr>
              <a:t></a:t>
            </a:r>
          </a:p>
          <a:p>
            <a:pPr algn="ctr" eaLnBrk="1" hangingPunct="1"/>
            <a:endParaRPr lang="en-GB" b="1" dirty="0">
              <a:latin typeface="Arial" panose="020B0604020202020204" pitchFamily="34" charset="0"/>
              <a:cs typeface="Arial" panose="020B0604020202020204" pitchFamily="34" charset="0"/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6336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 userDrawn="1"/>
        </p:nvGrpSpPr>
        <p:grpSpPr>
          <a:xfrm>
            <a:off x="2751927" y="1376432"/>
            <a:ext cx="5430768" cy="4032451"/>
            <a:chOff x="4469824" y="1124744"/>
            <a:chExt cx="6236041" cy="4032451"/>
          </a:xfrm>
        </p:grpSpPr>
        <p:sp>
          <p:nvSpPr>
            <p:cNvPr id="2" name="Isosceles Triangle 1"/>
            <p:cNvSpPr/>
            <p:nvPr userDrawn="1"/>
          </p:nvSpPr>
          <p:spPr bwMode="auto">
            <a:xfrm>
              <a:off x="4469824" y="1124744"/>
              <a:ext cx="6236041" cy="4032448"/>
            </a:xfrm>
            <a:prstGeom prst="triangl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1" fontAlgn="base" latinLnBrk="0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en-GB" sz="1800" b="0" i="0" u="none" strike="noStrike" cap="none" normalizeH="0" baseline="0">
                <a:ln>
                  <a:noFill/>
                </a:ln>
                <a:solidFill>
                  <a:schemeClr val="bg1"/>
                </a:solidFill>
                <a:effectLst/>
                <a:latin typeface="Arial" panose="020B0604020202020204" pitchFamily="34" charset="0"/>
                <a:ea typeface="Microsoft YaHei" charset="-122"/>
                <a:cs typeface="Arial" panose="020B0604020202020204" pitchFamily="34" charset="0"/>
              </a:endParaRPr>
            </a:p>
          </p:txBody>
        </p:sp>
        <p:cxnSp>
          <p:nvCxnSpPr>
            <p:cNvPr id="3" name="Straight Connector 2"/>
            <p:cNvCxnSpPr/>
            <p:nvPr userDrawn="1"/>
          </p:nvCxnSpPr>
          <p:spPr bwMode="auto">
            <a:xfrm>
              <a:off x="5423219" y="3933056"/>
              <a:ext cx="431991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4" name="Straight Connector 3"/>
            <p:cNvCxnSpPr/>
            <p:nvPr userDrawn="1"/>
          </p:nvCxnSpPr>
          <p:spPr bwMode="auto">
            <a:xfrm>
              <a:off x="6479199" y="2564904"/>
              <a:ext cx="2207958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5" name="Straight Connector 4"/>
            <p:cNvCxnSpPr/>
            <p:nvPr userDrawn="1"/>
          </p:nvCxnSpPr>
          <p:spPr bwMode="auto">
            <a:xfrm>
              <a:off x="7535179" y="2564907"/>
              <a:ext cx="0" cy="1368152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6" name="Straight Connector 5"/>
            <p:cNvCxnSpPr/>
            <p:nvPr userDrawn="1"/>
          </p:nvCxnSpPr>
          <p:spPr bwMode="auto">
            <a:xfrm>
              <a:off x="6671196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cxnSp>
          <p:nvCxnSpPr>
            <p:cNvPr id="7" name="Straight Connector 6"/>
            <p:cNvCxnSpPr/>
            <p:nvPr userDrawn="1"/>
          </p:nvCxnSpPr>
          <p:spPr bwMode="auto">
            <a:xfrm>
              <a:off x="8399163" y="3933059"/>
              <a:ext cx="0" cy="1224136"/>
            </a:xfrm>
            <a:prstGeom prst="line">
              <a:avLst/>
            </a:prstGeom>
            <a:ln>
              <a:headEnd type="none" w="med" len="med"/>
              <a:tailEnd type="none" w="med" len="med"/>
            </a:ln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cxnSp>
        <p:sp>
          <p:nvSpPr>
            <p:cNvPr id="8" name="TextBox 7"/>
            <p:cNvSpPr txBox="1"/>
            <p:nvPr userDrawn="1"/>
          </p:nvSpPr>
          <p:spPr>
            <a:xfrm>
              <a:off x="5615217" y="4365104"/>
              <a:ext cx="4127921" cy="369332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3 things you knew already</a:t>
              </a:r>
            </a:p>
          </p:txBody>
        </p:sp>
        <p:sp>
          <p:nvSpPr>
            <p:cNvPr id="9" name="TextBox 8"/>
            <p:cNvSpPr txBox="1"/>
            <p:nvPr userDrawn="1"/>
          </p:nvSpPr>
          <p:spPr>
            <a:xfrm>
              <a:off x="6479199" y="2889280"/>
              <a:ext cx="2111960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2 things you learnt today</a:t>
              </a:r>
            </a:p>
          </p:txBody>
        </p:sp>
        <p:sp>
          <p:nvSpPr>
            <p:cNvPr id="10" name="TextBox 9"/>
            <p:cNvSpPr txBox="1"/>
            <p:nvPr userDrawn="1"/>
          </p:nvSpPr>
          <p:spPr>
            <a:xfrm>
              <a:off x="6394406" y="1594877"/>
              <a:ext cx="2292751" cy="646331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>
              <a:spAutoFit/>
            </a:bodyPr>
            <a:lstStyle/>
            <a:p>
              <a:pPr algn="ctr"/>
              <a:r>
                <a:rPr lang="en-GB" dirty="0">
                  <a:latin typeface="Arial" panose="020B0604020202020204" pitchFamily="34" charset="0"/>
                  <a:cs typeface="Arial" panose="020B0604020202020204" pitchFamily="34" charset="0"/>
                </a:rPr>
                <a:t>1 question about today’s topic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2042195" y="1183393"/>
            <a:ext cx="69222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Arial" panose="020B0604020202020204" pitchFamily="34" charset="0"/>
                <a:cs typeface="Arial" panose="020B0604020202020204" pitchFamily="34" charset="0"/>
              </a:rPr>
              <a:t>Plenary</a:t>
            </a:r>
          </a:p>
        </p:txBody>
      </p:sp>
      <p:sp>
        <p:nvSpPr>
          <p:cNvPr id="3" name="TextBox 2"/>
          <p:cNvSpPr txBox="1"/>
          <p:nvPr userDrawn="1"/>
        </p:nvSpPr>
        <p:spPr>
          <a:xfrm>
            <a:off x="2052882" y="2191504"/>
            <a:ext cx="691160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2 stars (</a:t>
            </a:r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 and a wish (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)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brilliant at...</a:t>
            </a:r>
          </a:p>
          <a:p>
            <a:pPr algn="ctr"/>
            <a:r>
              <a:rPr lang="en-GB" sz="2400" dirty="0">
                <a:solidFill>
                  <a:srgbClr val="FFC000"/>
                </a:solidFill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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I am good at...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  <a:sym typeface="Wingdings"/>
            </a:endParaRPr>
          </a:p>
          <a:p>
            <a:pPr algn="ctr"/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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  <a:sym typeface="Wingdings"/>
              </a:rPr>
              <a:t>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Something I need to work on is...</a:t>
            </a:r>
          </a:p>
          <a:p>
            <a:pPr algn="ctr"/>
            <a:endParaRPr lang="en-GB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4820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5539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2828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5.xml"/><Relationship Id="rId7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5" Type="http://schemas.openxmlformats.org/officeDocument/2006/relationships/slideLayout" Target="../slideLayouts/slideLayout7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6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/>
          <p:cNvPicPr>
            <a:picLocks noChangeAspect="1" noChangeArrowheads="1"/>
          </p:cNvPicPr>
          <p:nvPr userDrawn="1"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2" y="1095460"/>
            <a:ext cx="8775386" cy="5645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5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6" name="Picture 2"/>
          <p:cNvPicPr>
            <a:picLocks noChangeAspect="1" noChangeArrowheads="1"/>
          </p:cNvPicPr>
          <p:nvPr userDrawn="1"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3"/>
          <p:cNvPicPr>
            <a:picLocks noChangeAspect="1" noChangeArrowheads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03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Stem and Leaf Diagrams</a:t>
            </a:r>
          </a:p>
        </p:txBody>
      </p:sp>
    </p:spTree>
    <p:extLst>
      <p:ext uri="{BB962C8B-B14F-4D97-AF65-F5344CB8AC3E}">
        <p14:creationId xmlns:p14="http://schemas.microsoft.com/office/powerpoint/2010/main" val="3484405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2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Picture 2"/>
          <p:cNvPicPr>
            <a:picLocks noChangeAspect="1" noChangeArrowheads="1"/>
          </p:cNvPicPr>
          <p:nvPr userDrawn="1"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 t="7085" r="17840" b="50000"/>
          <a:stretch/>
        </p:blipFill>
        <p:spPr bwMode="auto">
          <a:xfrm>
            <a:off x="0" y="0"/>
            <a:ext cx="9144000" cy="6957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5949281"/>
            <a:ext cx="6893587" cy="8640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1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51720" y="1095460"/>
            <a:ext cx="6903178" cy="46377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2070901" y="175295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3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179513" y="1095460"/>
            <a:ext cx="1714499" cy="5717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 userDrawn="1"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 bwMode="auto">
          <a:xfrm>
            <a:off x="5625707" y="171074"/>
            <a:ext cx="3329191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"/>
          <p:cNvPicPr>
            <a:picLocks noChangeAspect="1" noChangeArrowheads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75295"/>
            <a:ext cx="1714500" cy="733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5616117" y="370620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EE597932-8B38-4BFA-9C8A-C8CCE191D44B}" type="datetime2">
              <a:rPr lang="en-GB" sz="1600" smtClean="0"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Wednesday, 03 June 2020</a:t>
            </a:fld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 userDrawn="1"/>
        </p:nvSpPr>
        <p:spPr>
          <a:xfrm>
            <a:off x="2046411" y="5965829"/>
            <a:ext cx="691807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Keywords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aseline="0" dirty="0">
                <a:solidFill>
                  <a:schemeClr val="tx1"/>
                </a:solidFill>
                <a:latin typeface="Arial" panose="020B0604020202020204" pitchFamily="34" charset="0"/>
                <a:ea typeface="Microsoft YaHei" pitchFamily="34" charset="-122"/>
                <a:cs typeface="Arial" panose="020B0604020202020204" pitchFamily="34" charset="0"/>
              </a:rPr>
              <a:t>Stem, leaf, key, tens, units, range, median, greater than, less than, order</a:t>
            </a:r>
          </a:p>
        </p:txBody>
      </p:sp>
      <p:sp>
        <p:nvSpPr>
          <p:cNvPr id="16" name="TextBox 15"/>
          <p:cNvSpPr txBox="1"/>
          <p:nvPr userDrawn="1"/>
        </p:nvSpPr>
        <p:spPr>
          <a:xfrm>
            <a:off x="179512" y="1165852"/>
            <a:ext cx="17145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u="sng" dirty="0">
                <a:latin typeface="Arial" panose="020B0604020202020204" pitchFamily="34" charset="0"/>
                <a:cs typeface="Arial" panose="020B0604020202020204" pitchFamily="34" charset="0"/>
              </a:rPr>
              <a:t>Lesson Objectives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79513" y="1844824"/>
            <a:ext cx="171449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Developing students will be able to draw a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stem and leaf diagram.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Secure students will be able to interpret a stem and leaf diagram.</a:t>
            </a:r>
          </a:p>
          <a:p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400" dirty="0">
                <a:latin typeface="Arial" panose="020B0604020202020204" pitchFamily="34" charset="0"/>
                <a:cs typeface="Arial" panose="020B0604020202020204" pitchFamily="34" charset="0"/>
              </a:rPr>
              <a:t>Excelling students will be able to</a:t>
            </a:r>
            <a:r>
              <a:rPr lang="en-GB" sz="1400" baseline="0" dirty="0">
                <a:latin typeface="Arial" panose="020B0604020202020204" pitchFamily="34" charset="0"/>
                <a:cs typeface="Arial" panose="020B0604020202020204" pitchFamily="34" charset="0"/>
              </a:rPr>
              <a:t> draw and interpret a back-to-back stem and leaf diagram.</a:t>
            </a:r>
            <a:endParaRPr lang="en-GB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8B1F2CA-B620-4405-B25E-94CA19D0499E}"/>
              </a:ext>
            </a:extLst>
          </p:cNvPr>
          <p:cNvSpPr txBox="1"/>
          <p:nvPr userDrawn="1"/>
        </p:nvSpPr>
        <p:spPr>
          <a:xfrm>
            <a:off x="2061310" y="368509"/>
            <a:ext cx="334837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Stem and Leaf Diagrams</a:t>
            </a:r>
          </a:p>
        </p:txBody>
      </p:sp>
    </p:spTree>
    <p:extLst>
      <p:ext uri="{BB962C8B-B14F-4D97-AF65-F5344CB8AC3E}">
        <p14:creationId xmlns:p14="http://schemas.microsoft.com/office/powerpoint/2010/main" val="24929405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  <p:sldLayoutId id="2147483663" r:id="rId3"/>
    <p:sldLayoutId id="2147483664" r:id="rId4"/>
    <p:sldLayoutId id="2147483666" r:id="rId5"/>
    <p:sldLayoutId id="2147483668" r:id="rId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3.png"/><Relationship Id="rId18" Type="http://schemas.openxmlformats.org/officeDocument/2006/relationships/image" Target="../media/image48.png"/><Relationship Id="rId26" Type="http://schemas.openxmlformats.org/officeDocument/2006/relationships/image" Target="../media/image56.png"/><Relationship Id="rId3" Type="http://schemas.openxmlformats.org/officeDocument/2006/relationships/image" Target="../media/image33.png"/><Relationship Id="rId21" Type="http://schemas.openxmlformats.org/officeDocument/2006/relationships/image" Target="../media/image51.png"/><Relationship Id="rId7" Type="http://schemas.openxmlformats.org/officeDocument/2006/relationships/image" Target="../media/image37.png"/><Relationship Id="rId12" Type="http://schemas.openxmlformats.org/officeDocument/2006/relationships/image" Target="../media/image42.png"/><Relationship Id="rId17" Type="http://schemas.openxmlformats.org/officeDocument/2006/relationships/image" Target="../media/image47.png"/><Relationship Id="rId25" Type="http://schemas.openxmlformats.org/officeDocument/2006/relationships/image" Target="../media/image55.png"/><Relationship Id="rId2" Type="http://schemas.openxmlformats.org/officeDocument/2006/relationships/notesSlide" Target="../notesSlides/notesSlide9.xml"/><Relationship Id="rId16" Type="http://schemas.openxmlformats.org/officeDocument/2006/relationships/image" Target="../media/image46.png"/><Relationship Id="rId20" Type="http://schemas.openxmlformats.org/officeDocument/2006/relationships/image" Target="../media/image50.png"/><Relationship Id="rId29" Type="http://schemas.openxmlformats.org/officeDocument/2006/relationships/image" Target="../media/image5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1.png"/><Relationship Id="rId24" Type="http://schemas.openxmlformats.org/officeDocument/2006/relationships/image" Target="../media/image54.png"/><Relationship Id="rId5" Type="http://schemas.openxmlformats.org/officeDocument/2006/relationships/image" Target="../media/image35.png"/><Relationship Id="rId15" Type="http://schemas.openxmlformats.org/officeDocument/2006/relationships/image" Target="../media/image45.png"/><Relationship Id="rId23" Type="http://schemas.openxmlformats.org/officeDocument/2006/relationships/image" Target="../media/image53.png"/><Relationship Id="rId28" Type="http://schemas.openxmlformats.org/officeDocument/2006/relationships/image" Target="../media/image58.png"/><Relationship Id="rId10" Type="http://schemas.openxmlformats.org/officeDocument/2006/relationships/image" Target="../media/image40.png"/><Relationship Id="rId19" Type="http://schemas.openxmlformats.org/officeDocument/2006/relationships/image" Target="../media/image49.png"/><Relationship Id="rId4" Type="http://schemas.openxmlformats.org/officeDocument/2006/relationships/image" Target="../media/image34.png"/><Relationship Id="rId9" Type="http://schemas.openxmlformats.org/officeDocument/2006/relationships/image" Target="../media/image39.png"/><Relationship Id="rId14" Type="http://schemas.openxmlformats.org/officeDocument/2006/relationships/image" Target="../media/image44.png"/><Relationship Id="rId22" Type="http://schemas.openxmlformats.org/officeDocument/2006/relationships/image" Target="../media/image52.png"/><Relationship Id="rId27" Type="http://schemas.openxmlformats.org/officeDocument/2006/relationships/image" Target="../media/image57.png"/><Relationship Id="rId30" Type="http://schemas.openxmlformats.org/officeDocument/2006/relationships/image" Target="../media/image6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7.png"/><Relationship Id="rId13" Type="http://schemas.openxmlformats.org/officeDocument/2006/relationships/image" Target="../media/image72.png"/><Relationship Id="rId3" Type="http://schemas.openxmlformats.org/officeDocument/2006/relationships/image" Target="../media/image62.png"/><Relationship Id="rId7" Type="http://schemas.openxmlformats.org/officeDocument/2006/relationships/image" Target="../media/image66.png"/><Relationship Id="rId12" Type="http://schemas.openxmlformats.org/officeDocument/2006/relationships/image" Target="../media/image71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5.png"/><Relationship Id="rId11" Type="http://schemas.openxmlformats.org/officeDocument/2006/relationships/image" Target="../media/image70.png"/><Relationship Id="rId5" Type="http://schemas.openxmlformats.org/officeDocument/2006/relationships/image" Target="../media/image64.png"/><Relationship Id="rId15" Type="http://schemas.openxmlformats.org/officeDocument/2006/relationships/image" Target="../media/image74.png"/><Relationship Id="rId10" Type="http://schemas.openxmlformats.org/officeDocument/2006/relationships/image" Target="../media/image69.png"/><Relationship Id="rId4" Type="http://schemas.openxmlformats.org/officeDocument/2006/relationships/image" Target="../media/image63.png"/><Relationship Id="rId9" Type="http://schemas.openxmlformats.org/officeDocument/2006/relationships/image" Target="../media/image68.png"/><Relationship Id="rId14" Type="http://schemas.openxmlformats.org/officeDocument/2006/relationships/image" Target="../media/image73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13" Type="http://schemas.openxmlformats.org/officeDocument/2006/relationships/image" Target="../media/image86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12" Type="http://schemas.openxmlformats.org/officeDocument/2006/relationships/image" Target="../media/image85.png"/><Relationship Id="rId2" Type="http://schemas.openxmlformats.org/officeDocument/2006/relationships/image" Target="../media/image7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9.png"/><Relationship Id="rId11" Type="http://schemas.openxmlformats.org/officeDocument/2006/relationships/image" Target="../media/image84.png"/><Relationship Id="rId5" Type="http://schemas.openxmlformats.org/officeDocument/2006/relationships/image" Target="../media/image78.png"/><Relationship Id="rId15" Type="http://schemas.openxmlformats.org/officeDocument/2006/relationships/image" Target="../media/image8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Relationship Id="rId14" Type="http://schemas.openxmlformats.org/officeDocument/2006/relationships/image" Target="../media/image87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9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13" Type="http://schemas.openxmlformats.org/officeDocument/2006/relationships/image" Target="../media/image15.png"/><Relationship Id="rId18" Type="http://schemas.openxmlformats.org/officeDocument/2006/relationships/image" Target="../media/image20.png"/><Relationship Id="rId26" Type="http://schemas.openxmlformats.org/officeDocument/2006/relationships/image" Target="../media/image28.png"/><Relationship Id="rId3" Type="http://schemas.openxmlformats.org/officeDocument/2006/relationships/image" Target="../media/image5.png"/><Relationship Id="rId21" Type="http://schemas.openxmlformats.org/officeDocument/2006/relationships/image" Target="../media/image23.png"/><Relationship Id="rId7" Type="http://schemas.openxmlformats.org/officeDocument/2006/relationships/image" Target="../media/image9.png"/><Relationship Id="rId12" Type="http://schemas.openxmlformats.org/officeDocument/2006/relationships/image" Target="../media/image14.png"/><Relationship Id="rId17" Type="http://schemas.openxmlformats.org/officeDocument/2006/relationships/image" Target="../media/image19.png"/><Relationship Id="rId25" Type="http://schemas.openxmlformats.org/officeDocument/2006/relationships/image" Target="../media/image27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8.png"/><Relationship Id="rId20" Type="http://schemas.openxmlformats.org/officeDocument/2006/relationships/image" Target="../media/image22.png"/><Relationship Id="rId29" Type="http://schemas.openxmlformats.org/officeDocument/2006/relationships/image" Target="../media/image3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24" Type="http://schemas.openxmlformats.org/officeDocument/2006/relationships/image" Target="../media/image26.png"/><Relationship Id="rId5" Type="http://schemas.openxmlformats.org/officeDocument/2006/relationships/image" Target="../media/image7.png"/><Relationship Id="rId15" Type="http://schemas.openxmlformats.org/officeDocument/2006/relationships/image" Target="../media/image17.png"/><Relationship Id="rId23" Type="http://schemas.openxmlformats.org/officeDocument/2006/relationships/image" Target="../media/image25.png"/><Relationship Id="rId28" Type="http://schemas.openxmlformats.org/officeDocument/2006/relationships/image" Target="../media/image30.png"/><Relationship Id="rId10" Type="http://schemas.openxmlformats.org/officeDocument/2006/relationships/image" Target="../media/image12.png"/><Relationship Id="rId19" Type="http://schemas.openxmlformats.org/officeDocument/2006/relationships/image" Target="../media/image21.png"/><Relationship Id="rId4" Type="http://schemas.openxmlformats.org/officeDocument/2006/relationships/image" Target="../media/image6.png"/><Relationship Id="rId9" Type="http://schemas.openxmlformats.org/officeDocument/2006/relationships/image" Target="../media/image11.png"/><Relationship Id="rId14" Type="http://schemas.openxmlformats.org/officeDocument/2006/relationships/image" Target="../media/image16.png"/><Relationship Id="rId22" Type="http://schemas.openxmlformats.org/officeDocument/2006/relationships/image" Target="../media/image24.png"/><Relationship Id="rId27" Type="http://schemas.openxmlformats.org/officeDocument/2006/relationships/image" Target="../media/image29.png"/><Relationship Id="rId30" Type="http://schemas.openxmlformats.org/officeDocument/2006/relationships/image" Target="../media/image3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2123728" y="1124744"/>
            <a:ext cx="6768752" cy="3539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 dirty="0">
                <a:cs typeface="Arial" panose="020B0604020202020204" pitchFamily="34" charset="0"/>
              </a:rPr>
              <a:t>Starter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Find the </a:t>
            </a:r>
            <a:r>
              <a:rPr lang="en-GB" altLang="en-US" sz="2000" u="sng" dirty="0">
                <a:cs typeface="Arial" panose="020B0604020202020204" pitchFamily="34" charset="0"/>
              </a:rPr>
              <a:t>medians</a:t>
            </a:r>
            <a:r>
              <a:rPr lang="en-GB" altLang="en-US" sz="2000" dirty="0">
                <a:cs typeface="Arial" panose="020B0604020202020204" pitchFamily="34" charset="0"/>
              </a:rPr>
              <a:t> of the following sets of data: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1)   	3, 5, 6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2)    	2, 4, 1, 9, 10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3)    	9, 5, 12, 15, 21, 35, 2</a:t>
            </a:r>
          </a:p>
          <a:p>
            <a:pPr eaLnBrk="1" hangingPunct="1"/>
            <a:endParaRPr lang="en-GB" altLang="en-US" sz="2000" dirty="0"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Find the </a:t>
            </a:r>
            <a:r>
              <a:rPr lang="en-GB" altLang="en-US" sz="2000" u="sng" dirty="0">
                <a:cs typeface="Arial" panose="020B0604020202020204" pitchFamily="34" charset="0"/>
              </a:rPr>
              <a:t>ranges</a:t>
            </a:r>
            <a:r>
              <a:rPr lang="en-GB" altLang="en-US" sz="2000" dirty="0">
                <a:cs typeface="Arial" panose="020B0604020202020204" pitchFamily="34" charset="0"/>
              </a:rPr>
              <a:t> of the following sets of data: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4)	50, 60, 70, 90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5)	22, 35, 20, 18, 27</a:t>
            </a:r>
          </a:p>
          <a:p>
            <a:pPr eaLnBrk="1" hangingPunct="1"/>
            <a:r>
              <a:rPr lang="en-GB" altLang="en-US" sz="2000" dirty="0">
                <a:cs typeface="Arial" panose="020B0604020202020204" pitchFamily="34" charset="0"/>
              </a:rPr>
              <a:t>6)	2, 1, 5, 9, 11, 3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6149826" y="2060848"/>
            <a:ext cx="546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5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151413" y="2410098"/>
            <a:ext cx="546945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4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145063" y="2768873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12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6149826" y="3634061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40</a:t>
            </a: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6151413" y="3922986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17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6156176" y="4245248"/>
            <a:ext cx="689612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GB" altLang="en-US" sz="2000" b="1">
                <a:solidFill>
                  <a:srgbClr val="FF0000"/>
                </a:solidFill>
                <a:cs typeface="Arial" panose="020B0604020202020204" pitchFamily="34" charset="0"/>
              </a:rPr>
              <a:t>= 10</a:t>
            </a:r>
          </a:p>
        </p:txBody>
      </p:sp>
    </p:spTree>
    <p:extLst>
      <p:ext uri="{BB962C8B-B14F-4D97-AF65-F5344CB8AC3E}">
        <p14:creationId xmlns:p14="http://schemas.microsoft.com/office/powerpoint/2010/main" val="365808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7DE87-908A-4615-9C2B-A4449A5CD1B6}"/>
              </a:ext>
            </a:extLst>
          </p:cNvPr>
          <p:cNvSpPr txBox="1"/>
          <p:nvPr/>
        </p:nvSpPr>
        <p:spPr>
          <a:xfrm>
            <a:off x="5220072" y="29969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Smallest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Range =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11806-A242-4EA5-9CF5-5FE46CED3271}"/>
              </a:ext>
            </a:extLst>
          </p:cNvPr>
          <p:cNvSpPr txBox="1"/>
          <p:nvPr/>
        </p:nvSpPr>
        <p:spPr>
          <a:xfrm>
            <a:off x="6976388" y="2996952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6F406-06F9-4C84-8CDB-868C6246AA88}"/>
              </a:ext>
            </a:extLst>
          </p:cNvPr>
          <p:cNvSpPr txBox="1"/>
          <p:nvPr/>
        </p:nvSpPr>
        <p:spPr>
          <a:xfrm>
            <a:off x="7092280" y="3550950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C4B0AC-19E7-4E50-A684-D4F93F939312}"/>
              </a:ext>
            </a:extLst>
          </p:cNvPr>
          <p:cNvSpPr txBox="1"/>
          <p:nvPr/>
        </p:nvSpPr>
        <p:spPr>
          <a:xfrm>
            <a:off x="6296452" y="4108430"/>
            <a:ext cx="115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 – 40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16AEBF-ACBF-46FE-8FD1-19F6CECA9D8C}"/>
              </a:ext>
            </a:extLst>
          </p:cNvPr>
          <p:cNvSpPr txBox="1"/>
          <p:nvPr/>
        </p:nvSpPr>
        <p:spPr>
          <a:xfrm>
            <a:off x="7430315" y="4114654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72A62D62-513C-4F06-BB27-4ECEF5BF2C48}"/>
              </a:ext>
            </a:extLst>
          </p:cNvPr>
          <p:cNvSpPr txBox="1"/>
          <p:nvPr/>
        </p:nvSpPr>
        <p:spPr>
          <a:xfrm>
            <a:off x="5220072" y="5031760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Median =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03FB3B-02ED-49A6-B9E7-9BF4C8E86DDE}"/>
                  </a:ext>
                </a:extLst>
              </p:cNvPr>
              <p:cNvSpPr txBox="1"/>
              <p:nvPr/>
            </p:nvSpPr>
            <p:spPr>
              <a:xfrm>
                <a:off x="1784158" y="476305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2D03FB3B-02ED-49A6-B9E7-9BF4C8E86D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84158" y="4763051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F069631-FC93-411B-8B23-A23C70CDBF73}"/>
                  </a:ext>
                </a:extLst>
              </p:cNvPr>
              <p:cNvSpPr txBox="1"/>
              <p:nvPr/>
            </p:nvSpPr>
            <p:spPr>
              <a:xfrm>
                <a:off x="1100080" y="28596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0F069631-FC93-411B-8B23-A23C70CDBF7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2859644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B2A4F2-5E33-4204-A204-D00B0CA3E1E4}"/>
                  </a:ext>
                </a:extLst>
              </p:cNvPr>
              <p:cNvSpPr txBox="1"/>
              <p:nvPr/>
            </p:nvSpPr>
            <p:spPr>
              <a:xfrm>
                <a:off x="1453105" y="474783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77B2A4F2-5E33-4204-A204-D00B0CA3E1E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105" y="4747837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6DF231-696C-4C2A-8907-14647B59717B}"/>
                  </a:ext>
                </a:extLst>
              </p:cNvPr>
              <p:cNvSpPr txBox="1"/>
              <p:nvPr/>
            </p:nvSpPr>
            <p:spPr>
              <a:xfrm>
                <a:off x="1453105" y="28596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6DF231-696C-4C2A-8907-14647B59717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53105" y="2859644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D1D1752-3ACC-4EF5-B966-D91F72DFED6D}"/>
                  </a:ext>
                </a:extLst>
              </p:cNvPr>
              <p:cNvSpPr txBox="1"/>
              <p:nvPr/>
            </p:nvSpPr>
            <p:spPr>
              <a:xfrm>
                <a:off x="1792675" y="286935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AD1D1752-3ACC-4EF5-B966-D91F72DFED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2675" y="2869357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34C757-C6C8-4CC2-B1A5-A71D3ED2379E}"/>
                  </a:ext>
                </a:extLst>
              </p:cNvPr>
              <p:cNvSpPr txBox="1"/>
              <p:nvPr/>
            </p:nvSpPr>
            <p:spPr>
              <a:xfrm>
                <a:off x="1115616" y="473262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B634C757-C6C8-4CC2-B1A5-A71D3ED2379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5616" y="4732623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20303E-AB29-4D08-8A42-AF95276DF331}"/>
                  </a:ext>
                </a:extLst>
              </p:cNvPr>
              <p:cNvSpPr txBox="1"/>
              <p:nvPr/>
            </p:nvSpPr>
            <p:spPr>
              <a:xfrm>
                <a:off x="2485767" y="429309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8D20303E-AB29-4D08-8A42-AF95276DF3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767" y="4293096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40CD73-8F74-4F99-A06A-048EB906563C}"/>
                  </a:ext>
                </a:extLst>
              </p:cNvPr>
              <p:cNvSpPr txBox="1"/>
              <p:nvPr/>
            </p:nvSpPr>
            <p:spPr>
              <a:xfrm>
                <a:off x="2156064" y="286546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AA40CD73-8F74-4F99-A06A-048EB9065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64" y="2865461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088B1-C9DB-4C25-9946-A250393DB403}"/>
                  </a:ext>
                </a:extLst>
              </p:cNvPr>
              <p:cNvSpPr txBox="1"/>
              <p:nvPr/>
            </p:nvSpPr>
            <p:spPr>
              <a:xfrm>
                <a:off x="1100080" y="333845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09088B1-C9DB-4C25-9946-A250393DB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3338453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3A17C65-E1B6-4E03-853A-8A81879BD9A3}"/>
                  </a:ext>
                </a:extLst>
              </p:cNvPr>
              <p:cNvSpPr txBox="1"/>
              <p:nvPr/>
            </p:nvSpPr>
            <p:spPr>
              <a:xfrm>
                <a:off x="2156064" y="428947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03A17C65-E1B6-4E03-853A-8A81879BD9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6064" y="4289474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6EADDFE-B701-42F2-9A17-885AF65C1248}"/>
                  </a:ext>
                </a:extLst>
              </p:cNvPr>
              <p:cNvSpPr txBox="1"/>
              <p:nvPr/>
            </p:nvSpPr>
            <p:spPr>
              <a:xfrm>
                <a:off x="1791100" y="428348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56EADDFE-B701-42F2-9A17-885AF65C12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1100" y="4283484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BA17B1C-57A8-4E49-9093-07CA9B21165F}"/>
                  </a:ext>
                </a:extLst>
              </p:cNvPr>
              <p:cNvSpPr txBox="1"/>
              <p:nvPr/>
            </p:nvSpPr>
            <p:spPr>
              <a:xfrm>
                <a:off x="1440819" y="336661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1BA17B1C-57A8-4E49-9093-07CA9B21165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0819" y="3366616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4B79C9F-48D7-477E-8613-E8202B2C9D2A}"/>
                  </a:ext>
                </a:extLst>
              </p:cNvPr>
              <p:cNvSpPr txBox="1"/>
              <p:nvPr/>
            </p:nvSpPr>
            <p:spPr>
              <a:xfrm>
                <a:off x="1798442" y="335461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34B79C9F-48D7-477E-8613-E8202B2C9D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98442" y="3354619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E1FB23-E785-432E-B7E5-0622F0A26EB1}"/>
                  </a:ext>
                </a:extLst>
              </p:cNvPr>
              <p:cNvSpPr txBox="1"/>
              <p:nvPr/>
            </p:nvSpPr>
            <p:spPr>
              <a:xfrm>
                <a:off x="1438732" y="427933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28E1FB23-E785-432E-B7E5-0622F0A26EB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8732" y="4279338"/>
                <a:ext cx="391108" cy="537418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4DC9AA-EA1B-4F72-B8D2-484B3467AA7A}"/>
                  </a:ext>
                </a:extLst>
              </p:cNvPr>
              <p:cNvSpPr txBox="1"/>
              <p:nvPr/>
            </p:nvSpPr>
            <p:spPr>
              <a:xfrm>
                <a:off x="1100080" y="428505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634DC9AA-EA1B-4F72-B8D2-484B3467AA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00080" y="4285056"/>
                <a:ext cx="391108" cy="53741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76E3E4-76E5-41C0-9BD5-7D16CDBBD751}"/>
                  </a:ext>
                </a:extLst>
              </p:cNvPr>
              <p:cNvSpPr txBox="1"/>
              <p:nvPr/>
            </p:nvSpPr>
            <p:spPr>
              <a:xfrm>
                <a:off x="2151026" y="334917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A276E3E4-76E5-41C0-9BD5-7D16CDBBD75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51026" y="3349176"/>
                <a:ext cx="391108" cy="537418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FCCE26B-5073-4EFE-B41F-42C09A2238F7}"/>
                  </a:ext>
                </a:extLst>
              </p:cNvPr>
              <p:cNvSpPr txBox="1"/>
              <p:nvPr/>
            </p:nvSpPr>
            <p:spPr>
              <a:xfrm>
                <a:off x="4250097" y="381273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FFCCE26B-5073-4EFE-B41F-42C09A223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50097" y="3812739"/>
                <a:ext cx="391108" cy="537418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3B0B6C8-3A77-4BB1-8E39-BCD6D9075C8E}"/>
                  </a:ext>
                </a:extLst>
              </p:cNvPr>
              <p:cNvSpPr txBox="1"/>
              <p:nvPr/>
            </p:nvSpPr>
            <p:spPr>
              <a:xfrm>
                <a:off x="2517625" y="333301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33B0B6C8-3A77-4BB1-8E39-BCD6D9075C8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7625" y="3333010"/>
                <a:ext cx="391108" cy="537418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89DE0B-96E8-4A08-BA55-32F239C5F999}"/>
                  </a:ext>
                </a:extLst>
              </p:cNvPr>
              <p:cNvSpPr txBox="1"/>
              <p:nvPr/>
            </p:nvSpPr>
            <p:spPr>
              <a:xfrm>
                <a:off x="3909358" y="382412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9689DE0B-96E8-4A08-BA55-32F239C5F9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09358" y="3824121"/>
                <a:ext cx="391108" cy="537418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A10A62B-BB28-4624-8DF2-B7C82A4F1C76}"/>
                  </a:ext>
                </a:extLst>
              </p:cNvPr>
              <p:cNvSpPr txBox="1"/>
              <p:nvPr/>
            </p:nvSpPr>
            <p:spPr>
              <a:xfrm>
                <a:off x="2848042" y="336832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5A10A62B-BB28-4624-8DF2-B7C82A4F1C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48042" y="3368327"/>
                <a:ext cx="391108" cy="537418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D4DE2C-99FC-490E-A920-9BDE4DAA0F6A}"/>
                  </a:ext>
                </a:extLst>
              </p:cNvPr>
              <p:cNvSpPr txBox="1"/>
              <p:nvPr/>
            </p:nvSpPr>
            <p:spPr>
              <a:xfrm>
                <a:off x="3533787" y="384263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52D4DE2C-99FC-490E-A920-9BDE4DAA0F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33787" y="3842639"/>
                <a:ext cx="391108" cy="537418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4F65AF-5C25-4912-97AA-5DB41F547F7C}"/>
                  </a:ext>
                </a:extLst>
              </p:cNvPr>
              <p:cNvSpPr txBox="1"/>
              <p:nvPr/>
            </p:nvSpPr>
            <p:spPr>
              <a:xfrm>
                <a:off x="3200553" y="333845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464F65AF-5C25-4912-97AA-5DB41F547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0553" y="3338453"/>
                <a:ext cx="391108" cy="537418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23ED91-8638-47F1-B1B8-CB372AE3A802}"/>
                  </a:ext>
                </a:extLst>
              </p:cNvPr>
              <p:cNvSpPr txBox="1"/>
              <p:nvPr/>
            </p:nvSpPr>
            <p:spPr>
              <a:xfrm>
                <a:off x="3206197" y="38226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3323ED91-8638-47F1-B1B8-CB372AE3A80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06197" y="3822609"/>
                <a:ext cx="391108" cy="537418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5F80B33-929A-420E-B738-41E7591BD003}"/>
                  </a:ext>
                </a:extLst>
              </p:cNvPr>
              <p:cNvSpPr txBox="1"/>
              <p:nvPr/>
            </p:nvSpPr>
            <p:spPr>
              <a:xfrm>
                <a:off x="3549538" y="334917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65F80B33-929A-420E-B738-41E7591BD0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538" y="3349176"/>
                <a:ext cx="391108" cy="537418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6FFB0D-FE3E-4AE8-9EAD-DBA59164C71A}"/>
                  </a:ext>
                </a:extLst>
              </p:cNvPr>
              <p:cNvSpPr txBox="1"/>
              <p:nvPr/>
            </p:nvSpPr>
            <p:spPr>
              <a:xfrm>
                <a:off x="2826873" y="3826982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BE6FFB0D-FE3E-4AE8-9EAD-DBA59164C7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6873" y="3826982"/>
                <a:ext cx="391108" cy="537418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C73799-C134-4E5C-A57B-9269ECAE7C74}"/>
                  </a:ext>
                </a:extLst>
              </p:cNvPr>
              <p:cNvSpPr txBox="1"/>
              <p:nvPr/>
            </p:nvSpPr>
            <p:spPr>
              <a:xfrm>
                <a:off x="1121702" y="383319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30C73799-C134-4E5C-A57B-9269ECAE7C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1702" y="3833195"/>
                <a:ext cx="391108" cy="537418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4F61FEF-1BC7-4452-A03D-4318612F40E1}"/>
                  </a:ext>
                </a:extLst>
              </p:cNvPr>
              <p:cNvSpPr txBox="1"/>
              <p:nvPr/>
            </p:nvSpPr>
            <p:spPr>
              <a:xfrm>
                <a:off x="2493643" y="3827132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C4F61FEF-1BC7-4452-A03D-4318612F40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93643" y="3827132"/>
                <a:ext cx="391108" cy="537418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C0F499B-C2EF-49E3-A26F-6A94A8B08896}"/>
                  </a:ext>
                </a:extLst>
              </p:cNvPr>
              <p:cNvSpPr txBox="1"/>
              <p:nvPr/>
            </p:nvSpPr>
            <p:spPr>
              <a:xfrm>
                <a:off x="1448163" y="38226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FC0F499B-C2EF-49E3-A26F-6A94A8B0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48163" y="3822609"/>
                <a:ext cx="391108" cy="537418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BE342652-4095-4775-9D49-43B2755074EE}"/>
              </a:ext>
            </a:extLst>
          </p:cNvPr>
          <p:cNvSpPr/>
          <p:nvPr/>
        </p:nvSpPr>
        <p:spPr>
          <a:xfrm>
            <a:off x="683568" y="3933056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EA651517-057E-49B1-A303-76688987DBFF}"/>
              </a:ext>
            </a:extLst>
          </p:cNvPr>
          <p:cNvSpPr/>
          <p:nvPr/>
        </p:nvSpPr>
        <p:spPr>
          <a:xfrm>
            <a:off x="1835696" y="3936677"/>
            <a:ext cx="679124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TextBox 56">
            <a:extLst>
              <a:ext uri="{FF2B5EF4-FFF2-40B4-BE49-F238E27FC236}">
                <a16:creationId xmlns:a16="http://schemas.microsoft.com/office/drawing/2014/main" id="{55EB5397-5FDE-47DB-8A57-87B5A36B3B12}"/>
              </a:ext>
            </a:extLst>
          </p:cNvPr>
          <p:cNvSpPr txBox="1"/>
          <p:nvPr/>
        </p:nvSpPr>
        <p:spPr>
          <a:xfrm>
            <a:off x="6368460" y="5028278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</a:t>
            </a:r>
          </a:p>
        </p:txBody>
      </p:sp>
    </p:spTree>
    <p:extLst>
      <p:ext uri="{BB962C8B-B14F-4D97-AF65-F5344CB8AC3E}">
        <p14:creationId xmlns:p14="http://schemas.microsoft.com/office/powerpoint/2010/main" val="7429436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 animBg="1"/>
      <p:bldP spid="56" grpId="0" animBg="1"/>
      <p:bldP spid="5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27161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4837616" y="1055688"/>
            <a:ext cx="146867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algn="ctr" eaLnBrk="1" hangingPunct="1"/>
            <a:r>
              <a:rPr lang="en-GB" altLang="en-US" sz="2400" b="1" u="sng">
                <a:cs typeface="Arial" panose="020B0604020202020204" pitchFamily="34" charset="0"/>
              </a:rPr>
              <a:t>Answers</a:t>
            </a:r>
          </a:p>
        </p:txBody>
      </p:sp>
      <p:grpSp>
        <p:nvGrpSpPr>
          <p:cNvPr id="21507" name="Group 3"/>
          <p:cNvGrpSpPr>
            <a:grpSpLocks/>
          </p:cNvGrpSpPr>
          <p:nvPr/>
        </p:nvGrpSpPr>
        <p:grpSpPr bwMode="auto">
          <a:xfrm>
            <a:off x="2515220" y="1517650"/>
            <a:ext cx="2768600" cy="1815882"/>
            <a:chOff x="2882900" y="1700808"/>
            <a:chExt cx="2769220" cy="1816698"/>
          </a:xfrm>
        </p:grpSpPr>
        <p:sp>
          <p:nvSpPr>
            <p:cNvPr id="6" name="TextBox 5"/>
            <p:cNvSpPr txBox="1"/>
            <p:nvPr/>
          </p:nvSpPr>
          <p:spPr bwMode="auto">
            <a:xfrm>
              <a:off x="2882900" y="1700808"/>
              <a:ext cx="2769220" cy="181669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0      5  7  8  8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1      0  0  0  0  2  5  5  5  5  6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2      0  0  0  4  5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3      3  5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35 – 5 = 30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13 times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3229052" y="1700808"/>
              <a:ext cx="0" cy="832224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6" name="Rectangle 1"/>
            <p:cNvSpPr>
              <a:spLocks noChangeArrowheads="1"/>
            </p:cNvSpPr>
            <p:nvPr/>
          </p:nvSpPr>
          <p:spPr bwMode="auto">
            <a:xfrm>
              <a:off x="2882900" y="1700808"/>
              <a:ext cx="2625204" cy="1800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08" name="Group 8"/>
          <p:cNvGrpSpPr>
            <a:grpSpLocks/>
          </p:cNvGrpSpPr>
          <p:nvPr/>
        </p:nvGrpSpPr>
        <p:grpSpPr bwMode="auto">
          <a:xfrm>
            <a:off x="2515220" y="3429000"/>
            <a:ext cx="2768600" cy="2032000"/>
            <a:chOff x="2882900" y="1700807"/>
            <a:chExt cx="2769220" cy="2031326"/>
          </a:xfrm>
        </p:grpSpPr>
        <p:sp>
          <p:nvSpPr>
            <p:cNvPr id="10" name="TextBox 9"/>
            <p:cNvSpPr txBox="1"/>
            <p:nvPr/>
          </p:nvSpPr>
          <p:spPr bwMode="auto">
            <a:xfrm>
              <a:off x="2882900" y="1700807"/>
              <a:ext cx="2769220" cy="2031326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0      1  2  4  6  6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1      1  3  3  5  5  5  8  9  9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2      2  2  4  5  5  8  8  9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3      0  5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4      6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19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46 – 1 = 45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2 sentences</a:t>
              </a:r>
            </a:p>
          </p:txBody>
        </p:sp>
        <p:cxnSp>
          <p:nvCxnSpPr>
            <p:cNvPr id="11" name="Straight Connector 10"/>
            <p:cNvCxnSpPr/>
            <p:nvPr/>
          </p:nvCxnSpPr>
          <p:spPr bwMode="auto">
            <a:xfrm>
              <a:off x="3229052" y="1700807"/>
              <a:ext cx="0" cy="1152143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3" name="Rectangle 11"/>
            <p:cNvSpPr>
              <a:spLocks noChangeArrowheads="1"/>
            </p:cNvSpPr>
            <p:nvPr/>
          </p:nvSpPr>
          <p:spPr bwMode="auto">
            <a:xfrm>
              <a:off x="2882900" y="1700807"/>
              <a:ext cx="2625204" cy="2031325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09" name="Group 14"/>
          <p:cNvGrpSpPr>
            <a:grpSpLocks/>
          </p:cNvGrpSpPr>
          <p:nvPr/>
        </p:nvGrpSpPr>
        <p:grpSpPr bwMode="auto">
          <a:xfrm>
            <a:off x="5652120" y="1517650"/>
            <a:ext cx="2768600" cy="1816100"/>
            <a:chOff x="2882900" y="1700808"/>
            <a:chExt cx="2769220" cy="1815882"/>
          </a:xfrm>
        </p:grpSpPr>
        <p:sp>
          <p:nvSpPr>
            <p:cNvPr id="16" name="TextBox 15"/>
            <p:cNvSpPr txBox="1"/>
            <p:nvPr/>
          </p:nvSpPr>
          <p:spPr bwMode="auto">
            <a:xfrm>
              <a:off x="2882900" y="1700808"/>
              <a:ext cx="2769220" cy="1815882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2      3  7  8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3      1  4  5  6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4      1  2  4  5  5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5      0  2  3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41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53 – 23 = 30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12 teachers</a:t>
              </a:r>
              <a:endParaRPr lang="en-GB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>
              <a:off x="3229052" y="1700808"/>
              <a:ext cx="0" cy="83175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20" name="Rectangle 17"/>
            <p:cNvSpPr>
              <a:spLocks noChangeArrowheads="1"/>
            </p:cNvSpPr>
            <p:nvPr/>
          </p:nvSpPr>
          <p:spPr bwMode="auto">
            <a:xfrm>
              <a:off x="2882900" y="1700808"/>
              <a:ext cx="2625204" cy="1800200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grpSp>
        <p:nvGrpSpPr>
          <p:cNvPr id="21510" name="Group 18"/>
          <p:cNvGrpSpPr>
            <a:grpSpLocks/>
          </p:cNvGrpSpPr>
          <p:nvPr/>
        </p:nvGrpSpPr>
        <p:grpSpPr bwMode="auto">
          <a:xfrm>
            <a:off x="5652120" y="3429000"/>
            <a:ext cx="2768600" cy="1600200"/>
            <a:chOff x="2882900" y="1700807"/>
            <a:chExt cx="2769220" cy="1600439"/>
          </a:xfrm>
        </p:grpSpPr>
        <p:sp>
          <p:nvSpPr>
            <p:cNvPr id="20" name="TextBox 19"/>
            <p:cNvSpPr txBox="1"/>
            <p:nvPr/>
          </p:nvSpPr>
          <p:spPr bwMode="auto">
            <a:xfrm>
              <a:off x="2882900" y="1700807"/>
              <a:ext cx="2769220" cy="160043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1      8  8  9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2      1  1  2  2  4  4  8  9</a:t>
              </a:r>
            </a:p>
            <a:p>
              <a:pPr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3      0  1  2  3</a:t>
              </a:r>
            </a:p>
            <a:p>
              <a:pPr>
                <a:defRPr/>
              </a:pP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24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US" sz="1400" dirty="0">
                  <a:latin typeface="Arial" panose="020B0604020202020204" pitchFamily="34" charset="0"/>
                  <a:cs typeface="Arial" panose="020B0604020202020204" pitchFamily="34" charset="0"/>
                </a:rPr>
                <a:t>33 – 18 = 15</a:t>
              </a:r>
            </a:p>
            <a:p>
              <a:pPr marL="228600" indent="-228600">
                <a:buFontTx/>
                <a:buAutoNum type="alphaLcParenR"/>
                <a:defRPr/>
              </a:pPr>
              <a:r>
                <a:rPr lang="en-GB" sz="1400" dirty="0">
                  <a:latin typeface="Arial" panose="020B0604020202020204" pitchFamily="34" charset="0"/>
                  <a:cs typeface="Arial" panose="020B0604020202020204" pitchFamily="34" charset="0"/>
                </a:rPr>
                <a:t>6/15 or 2/5</a:t>
              </a:r>
            </a:p>
          </p:txBody>
        </p:sp>
        <p:cxnSp>
          <p:nvCxnSpPr>
            <p:cNvPr id="21" name="Straight Connector 20"/>
            <p:cNvCxnSpPr/>
            <p:nvPr/>
          </p:nvCxnSpPr>
          <p:spPr bwMode="auto">
            <a:xfrm>
              <a:off x="3229052" y="1700807"/>
              <a:ext cx="0" cy="68749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517" name="Rectangle 21"/>
            <p:cNvSpPr>
              <a:spLocks noChangeArrowheads="1"/>
            </p:cNvSpPr>
            <p:nvPr/>
          </p:nvSpPr>
          <p:spPr bwMode="auto">
            <a:xfrm>
              <a:off x="2882900" y="1700807"/>
              <a:ext cx="2625204" cy="1600439"/>
            </a:xfrm>
            <a:prstGeom prst="rect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1pPr>
              <a:lvl2pPr marL="742950" indent="-28575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2pPr>
              <a:lvl3pPr marL="11430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3pPr>
              <a:lvl4pPr marL="16002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4pPr>
              <a:lvl5pPr marL="2057400" indent="-228600" defTabSz="449263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5pPr>
              <a:lvl6pPr marL="25146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6pPr>
              <a:lvl7pPr marL="29718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7pPr>
              <a:lvl8pPr marL="34290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8pPr>
              <a:lvl9pPr marL="3886200" indent="-228600" defTabSz="449263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Microsoft YaHei" panose="020B0503020204020204" pitchFamily="34" charset="-122"/>
                </a:defRPr>
              </a:lvl9pPr>
            </a:lstStyle>
            <a:p>
              <a:pPr eaLnBrk="1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endParaRPr lang="en-US" altLang="en-US">
                <a:solidFill>
                  <a:schemeClr val="bg1"/>
                </a:solidFill>
                <a:cs typeface="Arial" panose="020B0604020202020204" pitchFamily="34" charset="0"/>
              </a:endParaRPr>
            </a:p>
          </p:txBody>
        </p:sp>
      </p:grpSp>
      <p:sp>
        <p:nvSpPr>
          <p:cNvPr id="21511" name="Rectangle 23"/>
          <p:cNvSpPr>
            <a:spLocks noChangeArrowheads="1"/>
          </p:cNvSpPr>
          <p:nvPr/>
        </p:nvSpPr>
        <p:spPr bwMode="auto">
          <a:xfrm>
            <a:off x="4113833" y="2239963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2" name="Rectangle 26"/>
          <p:cNvSpPr>
            <a:spLocks noChangeArrowheads="1"/>
          </p:cNvSpPr>
          <p:nvPr/>
        </p:nvSpPr>
        <p:spPr bwMode="auto">
          <a:xfrm>
            <a:off x="7218983" y="4005263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3" name="Rectangle 27"/>
          <p:cNvSpPr>
            <a:spLocks noChangeArrowheads="1"/>
          </p:cNvSpPr>
          <p:nvPr/>
        </p:nvSpPr>
        <p:spPr bwMode="auto">
          <a:xfrm>
            <a:off x="7257083" y="2244725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  <p:sp>
        <p:nvSpPr>
          <p:cNvPr id="21514" name="Rectangle 28"/>
          <p:cNvSpPr>
            <a:spLocks noChangeArrowheads="1"/>
          </p:cNvSpPr>
          <p:nvPr/>
        </p:nvSpPr>
        <p:spPr bwMode="auto">
          <a:xfrm>
            <a:off x="4255120" y="4260850"/>
            <a:ext cx="646331" cy="36933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 hangingPunct="1"/>
            <a:r>
              <a:rPr lang="en-US" altLang="en-US">
                <a:cs typeface="Arial" panose="020B0604020202020204" pitchFamily="34" charset="0"/>
              </a:rPr>
              <a:t>KEY</a:t>
            </a:r>
            <a:endParaRPr lang="en-GB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39506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2636912"/>
            <a:ext cx="4320480" cy="31700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True/sometimes/never: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numbers in the stem are single-digit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There are more than 3 numbers in the stem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Leaves are in order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median is a whole number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range is positive</a:t>
            </a:r>
          </a:p>
          <a:p>
            <a:pPr marL="342900" indent="-342900">
              <a:buFont typeface="Arial" pitchFamily="34" charset="0"/>
              <a:buChar char="•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key is pointless because the numbers are obvious</a:t>
            </a:r>
          </a:p>
        </p:txBody>
      </p:sp>
    </p:spTree>
    <p:extLst>
      <p:ext uri="{BB962C8B-B14F-4D97-AF65-F5344CB8AC3E}">
        <p14:creationId xmlns:p14="http://schemas.microsoft.com/office/powerpoint/2010/main" val="1460335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59CADBD-A339-4844-A168-5E3F9D4D7EE6}"/>
              </a:ext>
            </a:extLst>
          </p:cNvPr>
          <p:cNvSpPr txBox="1"/>
          <p:nvPr/>
        </p:nvSpPr>
        <p:spPr>
          <a:xfrm>
            <a:off x="2123728" y="1124744"/>
            <a:ext cx="67687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When comparing two sets of data, it can be useful to draw 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back-to-back stem and leaf diagram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Back-to-back stem and leaf diagrams share the same stem and have leaves going both left and right.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Numbers are ordered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away from 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the stem.</a:t>
            </a:r>
          </a:p>
        </p:txBody>
      </p:sp>
    </p:spTree>
    <p:extLst>
      <p:ext uri="{BB962C8B-B14F-4D97-AF65-F5344CB8AC3E}">
        <p14:creationId xmlns:p14="http://schemas.microsoft.com/office/powerpoint/2010/main" val="350964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5587178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B581B5A-A2FF-46B0-B1DA-1DC9E874CA42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3881C9-B075-4EB0-BD46-C5E08A6DA72C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AD7E72-4AE8-454E-A8B8-AF4B909994E9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0361AB-F202-459A-A45C-FFDCD7AA19C5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6241DF8-1DF0-4203-95A7-494DC134A1E4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79AE7-520C-4556-8EDB-56B9593E80DD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20F7A80-D413-49A1-ACAD-13D1E916CDBE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D1914B-9D87-4137-8FAA-110B5C108DFC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9F1D5-C5AF-40BA-9655-C245B5CD9489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F60CF-B5D3-45B8-A83C-386563E835D9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E4F89C-4E5F-49DA-BC50-66E0EA40A957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AD0C44-070A-460E-976C-1429778333CC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D12093-DDF3-4F9B-85F4-F220B8CBB5A0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3C5C08-7D4B-4910-A48B-D2B647BA3986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</p:spTree>
    <p:extLst>
      <p:ext uri="{BB962C8B-B14F-4D97-AF65-F5344CB8AC3E}">
        <p14:creationId xmlns:p14="http://schemas.microsoft.com/office/powerpoint/2010/main" val="3204279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6" grpId="0"/>
      <p:bldP spid="17" grpId="0"/>
      <p:bldP spid="18" grpId="0"/>
      <p:bldP spid="19" grpId="0"/>
      <p:bldP spid="21" grpId="0"/>
      <p:bldP spid="2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1970211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5141710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76F9521-EA6F-4877-8CD8-1F96C27F9317}"/>
              </a:ext>
            </a:extLst>
          </p:cNvPr>
          <p:cNvSpPr/>
          <p:nvPr/>
        </p:nvSpPr>
        <p:spPr>
          <a:xfrm>
            <a:off x="1345594" y="5218625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EED5B8A-8011-48D6-8198-FFA9075802E9}"/>
              </a:ext>
            </a:extLst>
          </p:cNvPr>
          <p:cNvSpPr/>
          <p:nvPr/>
        </p:nvSpPr>
        <p:spPr>
          <a:xfrm>
            <a:off x="2843811" y="5222246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/>
              <p:nvPr/>
            </p:nvSpPr>
            <p:spPr>
              <a:xfrm>
                <a:off x="240692" y="556756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692" y="5567560"/>
                <a:ext cx="391108" cy="537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/>
              <p:nvPr/>
            </p:nvSpPr>
            <p:spPr>
              <a:xfrm>
                <a:off x="2321951" y="418942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951" y="4189425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/>
              <p:nvPr/>
            </p:nvSpPr>
            <p:spPr>
              <a:xfrm>
                <a:off x="2306417" y="467167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06417" y="4671671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/>
              <p:nvPr/>
            </p:nvSpPr>
            <p:spPr>
              <a:xfrm>
                <a:off x="564728" y="557651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728" y="5576518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/>
              <p:nvPr/>
            </p:nvSpPr>
            <p:spPr>
              <a:xfrm>
                <a:off x="915885" y="559324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5885" y="5593244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/>
              <p:nvPr/>
            </p:nvSpPr>
            <p:spPr>
              <a:xfrm>
                <a:off x="1980114" y="466167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14" y="4661671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/>
              <p:nvPr/>
            </p:nvSpPr>
            <p:spPr>
              <a:xfrm>
                <a:off x="1609781" y="465026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9781" y="4650267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/>
              <p:nvPr/>
            </p:nvSpPr>
            <p:spPr>
              <a:xfrm>
                <a:off x="1276022" y="557651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6022" y="5576518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/>
              <p:nvPr/>
            </p:nvSpPr>
            <p:spPr>
              <a:xfrm>
                <a:off x="2321951" y="511110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21951" y="5111108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/>
              <p:nvPr/>
            </p:nvSpPr>
            <p:spPr>
              <a:xfrm>
                <a:off x="1615494" y="556756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5494" y="5567560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/>
              <p:nvPr/>
            </p:nvSpPr>
            <p:spPr>
              <a:xfrm>
                <a:off x="1967440" y="508034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440" y="5080345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/>
              <p:nvPr/>
            </p:nvSpPr>
            <p:spPr>
              <a:xfrm>
                <a:off x="1980114" y="558335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80114" y="5583354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/>
              <p:nvPr/>
            </p:nvSpPr>
            <p:spPr>
              <a:xfrm>
                <a:off x="1614719" y="510215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719" y="5102150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/>
              <p:nvPr/>
            </p:nvSpPr>
            <p:spPr>
              <a:xfrm>
                <a:off x="2319625" y="557002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19625" y="5570028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820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8" grpId="0" animBg="1"/>
      <p:bldP spid="39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022175"/>
              </p:ext>
            </p:extLst>
          </p:nvPr>
        </p:nvGraphicFramePr>
        <p:xfrm>
          <a:off x="436246" y="2834326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551079"/>
              </p:ext>
            </p:extLst>
          </p:nvPr>
        </p:nvGraphicFramePr>
        <p:xfrm>
          <a:off x="5436102" y="3879150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49771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212513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22395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68567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 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79350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12858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807142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207232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68567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79350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31119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807142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38" name="Rectangle: Rounded Corners 37">
            <a:extLst>
              <a:ext uri="{FF2B5EF4-FFF2-40B4-BE49-F238E27FC236}">
                <a16:creationId xmlns:a16="http://schemas.microsoft.com/office/drawing/2014/main" id="{D76F9521-EA6F-4877-8CD8-1F96C27F9317}"/>
              </a:ext>
            </a:extLst>
          </p:cNvPr>
          <p:cNvSpPr/>
          <p:nvPr/>
        </p:nvSpPr>
        <p:spPr>
          <a:xfrm>
            <a:off x="3347868" y="5695068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FEED5B8A-8011-48D6-8198-FFA9075802E9}"/>
              </a:ext>
            </a:extLst>
          </p:cNvPr>
          <p:cNvSpPr/>
          <p:nvPr/>
        </p:nvSpPr>
        <p:spPr>
          <a:xfrm>
            <a:off x="2843811" y="5698689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/>
              <p:nvPr/>
            </p:nvSpPr>
            <p:spPr>
              <a:xfrm>
                <a:off x="3999741" y="603715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C8DD172C-D9C1-4C7D-BC34-AE85A49985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9741" y="6037150"/>
                <a:ext cx="391108" cy="53741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/>
              <p:nvPr/>
            </p:nvSpPr>
            <p:spPr>
              <a:xfrm>
                <a:off x="3284825" y="470509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B0D9122D-9480-410B-898A-A8E49494A0B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825" y="4705094"/>
                <a:ext cx="391108" cy="53741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/>
              <p:nvPr/>
            </p:nvSpPr>
            <p:spPr>
              <a:xfrm>
                <a:off x="3641824" y="471378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4" name="TextBox 43">
                <a:extLst>
                  <a:ext uri="{FF2B5EF4-FFF2-40B4-BE49-F238E27FC236}">
                    <a16:creationId xmlns:a16="http://schemas.microsoft.com/office/drawing/2014/main" id="{6EE4C714-77A4-4A1D-9FD3-EF5727BDE0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41824" y="4713787"/>
                <a:ext cx="391108" cy="53741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/>
              <p:nvPr/>
            </p:nvSpPr>
            <p:spPr>
              <a:xfrm>
                <a:off x="3653829" y="6059934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B17B3591-8BAD-4688-864D-E93A14AC37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3829" y="6059934"/>
                <a:ext cx="391108" cy="537418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/>
              <p:nvPr/>
            </p:nvSpPr>
            <p:spPr>
              <a:xfrm>
                <a:off x="3294651" y="6055668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6" name="TextBox 45">
                <a:extLst>
                  <a:ext uri="{FF2B5EF4-FFF2-40B4-BE49-F238E27FC236}">
                    <a16:creationId xmlns:a16="http://schemas.microsoft.com/office/drawing/2014/main" id="{7FCD9CCD-0A7A-49C3-BA28-DDC03972FD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4651" y="6055668"/>
                <a:ext cx="391108" cy="53741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/>
              <p:nvPr/>
            </p:nvSpPr>
            <p:spPr>
              <a:xfrm>
                <a:off x="3291606" y="5150625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15CC9E2E-D00D-4C15-B005-5A2BE9D3E1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1606" y="5150625"/>
                <a:ext cx="391108" cy="537418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/>
              <p:nvPr/>
            </p:nvSpPr>
            <p:spPr>
              <a:xfrm>
                <a:off x="3639852" y="5150317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014046AD-2BF4-4B63-B672-7146F0EC03F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9852" y="5150317"/>
                <a:ext cx="391108" cy="537418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/>
              <p:nvPr/>
            </p:nvSpPr>
            <p:spPr>
              <a:xfrm>
                <a:off x="4694776" y="55967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A580810D-AF92-411C-A34B-0F5E196F04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94776" y="5596709"/>
                <a:ext cx="391108" cy="537418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/>
              <p:nvPr/>
            </p:nvSpPr>
            <p:spPr>
              <a:xfrm>
                <a:off x="3993191" y="5150009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0" name="TextBox 49">
                <a:extLst>
                  <a:ext uri="{FF2B5EF4-FFF2-40B4-BE49-F238E27FC236}">
                    <a16:creationId xmlns:a16="http://schemas.microsoft.com/office/drawing/2014/main" id="{4E65C71C-2149-4A0B-BD2F-6D3A406788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3191" y="5150009"/>
                <a:ext cx="391108" cy="537418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/>
              <p:nvPr/>
            </p:nvSpPr>
            <p:spPr>
              <a:xfrm>
                <a:off x="4348049" y="560888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264FF598-A627-4B39-AADD-9C44FDCB8A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8049" y="5608880"/>
                <a:ext cx="391108" cy="537418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/>
              <p:nvPr/>
            </p:nvSpPr>
            <p:spPr>
              <a:xfrm>
                <a:off x="4358940" y="5167163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2" name="TextBox 51">
                <a:extLst>
                  <a:ext uri="{FF2B5EF4-FFF2-40B4-BE49-F238E27FC236}">
                    <a16:creationId xmlns:a16="http://schemas.microsoft.com/office/drawing/2014/main" id="{E2FA8264-998D-421A-808A-4CFBC09C11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8940" y="5167163"/>
                <a:ext cx="391108" cy="537418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/>
              <p:nvPr/>
            </p:nvSpPr>
            <p:spPr>
              <a:xfrm>
                <a:off x="3985542" y="5608880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1D84FAD5-6769-448F-ACF7-26AECCAEB86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542" y="5608880"/>
                <a:ext cx="391108" cy="537418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/>
              <p:nvPr/>
            </p:nvSpPr>
            <p:spPr>
              <a:xfrm>
                <a:off x="4703533" y="5154711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4" name="TextBox 53">
                <a:extLst>
                  <a:ext uri="{FF2B5EF4-FFF2-40B4-BE49-F238E27FC236}">
                    <a16:creationId xmlns:a16="http://schemas.microsoft.com/office/drawing/2014/main" id="{DA9B9EF2-F026-4024-81DB-7566969C05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3533" y="5154711"/>
                <a:ext cx="391108" cy="537418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/>
              <p:nvPr/>
            </p:nvSpPr>
            <p:spPr>
              <a:xfrm>
                <a:off x="3636968" y="5610696"/>
                <a:ext cx="391108" cy="53741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D80423C4-1D97-49D3-B21F-3A71750772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6968" y="5610696"/>
                <a:ext cx="391108" cy="537418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56769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</p:spTree>
    <p:extLst>
      <p:ext uri="{BB962C8B-B14F-4D97-AF65-F5344CB8AC3E}">
        <p14:creationId xmlns:p14="http://schemas.microsoft.com/office/powerpoint/2010/main" val="1168854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4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918488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67807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6AECEEF-E165-4E2D-B238-D654022AF119}"/>
              </a:ext>
            </a:extLst>
          </p:cNvPr>
          <p:cNvSpPr/>
          <p:nvPr/>
        </p:nvSpPr>
        <p:spPr>
          <a:xfrm>
            <a:off x="323532" y="5664244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86D8E0D-89B6-43A6-9968-2C879D6AB7AB}"/>
              </a:ext>
            </a:extLst>
          </p:cNvPr>
          <p:cNvSpPr/>
          <p:nvPr/>
        </p:nvSpPr>
        <p:spPr>
          <a:xfrm>
            <a:off x="2843811" y="5667865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F1D167C-082A-4047-B7CB-B6267E3F5FA3}"/>
              </a:ext>
            </a:extLst>
          </p:cNvPr>
          <p:cNvSpPr/>
          <p:nvPr/>
        </p:nvSpPr>
        <p:spPr>
          <a:xfrm>
            <a:off x="2411764" y="4280703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A731CD0-EF44-41BA-882B-5B4F734A48C0}"/>
              </a:ext>
            </a:extLst>
          </p:cNvPr>
          <p:cNvSpPr/>
          <p:nvPr/>
        </p:nvSpPr>
        <p:spPr>
          <a:xfrm>
            <a:off x="2842293" y="4284324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</p:spTree>
    <p:extLst>
      <p:ext uri="{BB962C8B-B14F-4D97-AF65-F5344CB8AC3E}">
        <p14:creationId xmlns:p14="http://schemas.microsoft.com/office/powerpoint/2010/main" val="3360606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6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5087727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4353053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56" name="Rectangle: Rounded Corners 55">
            <a:extLst>
              <a:ext uri="{FF2B5EF4-FFF2-40B4-BE49-F238E27FC236}">
                <a16:creationId xmlns:a16="http://schemas.microsoft.com/office/drawing/2014/main" id="{C6AECEEF-E165-4E2D-B238-D654022AF119}"/>
              </a:ext>
            </a:extLst>
          </p:cNvPr>
          <p:cNvSpPr/>
          <p:nvPr/>
        </p:nvSpPr>
        <p:spPr>
          <a:xfrm>
            <a:off x="4067948" y="614762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986D8E0D-89B6-43A6-9968-2C879D6AB7AB}"/>
              </a:ext>
            </a:extLst>
          </p:cNvPr>
          <p:cNvSpPr/>
          <p:nvPr/>
        </p:nvSpPr>
        <p:spPr>
          <a:xfrm>
            <a:off x="2843811" y="6152582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Rectangle: Rounded Corners 57">
            <a:extLst>
              <a:ext uri="{FF2B5EF4-FFF2-40B4-BE49-F238E27FC236}">
                <a16:creationId xmlns:a16="http://schemas.microsoft.com/office/drawing/2014/main" id="{6F1D167C-082A-4047-B7CB-B6267E3F5FA3}"/>
              </a:ext>
            </a:extLst>
          </p:cNvPr>
          <p:cNvSpPr/>
          <p:nvPr/>
        </p:nvSpPr>
        <p:spPr>
          <a:xfrm>
            <a:off x="3347864" y="472819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EA731CD0-EF44-41BA-882B-5B4F734A48C0}"/>
              </a:ext>
            </a:extLst>
          </p:cNvPr>
          <p:cNvSpPr/>
          <p:nvPr/>
        </p:nvSpPr>
        <p:spPr>
          <a:xfrm>
            <a:off x="2842293" y="4731761"/>
            <a:ext cx="373295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42438A-5D39-4C64-A44A-944B29861453}"/>
              </a:ext>
            </a:extLst>
          </p:cNvPr>
          <p:cNvSpPr txBox="1"/>
          <p:nvPr/>
        </p:nvSpPr>
        <p:spPr>
          <a:xfrm>
            <a:off x="7605095" y="4618922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29 cm</a:t>
            </a:r>
          </a:p>
        </p:txBody>
      </p:sp>
    </p:spTree>
    <p:extLst>
      <p:ext uri="{BB962C8B-B14F-4D97-AF65-F5344CB8AC3E}">
        <p14:creationId xmlns:p14="http://schemas.microsoft.com/office/powerpoint/2010/main" val="2303193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 animBg="1"/>
      <p:bldP spid="57" grpId="0" animBg="1"/>
      <p:bldP spid="58" grpId="0" animBg="1"/>
      <p:bldP spid="59" grpId="0" animBg="1"/>
      <p:bldP spid="3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124025" y="1124744"/>
            <a:ext cx="676845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How to draw a stem and leaf diagram:</a:t>
            </a:r>
          </a:p>
          <a:p>
            <a:pPr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Put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first digits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of each piece of data 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numerical order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 down the left hand side.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Go through each piece of data in turn and put the remaining digits in the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correct row.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Re-draw the diagram, putting the pieces of data in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numerical order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7200" indent="-457200">
              <a:buFont typeface="+mj-lt"/>
              <a:buAutoNum type="arabicParenR"/>
              <a:defRPr/>
            </a:pP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arenR"/>
              <a:defRPr/>
            </a:pP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Add a </a:t>
            </a:r>
            <a:r>
              <a:rPr lang="en-GB" sz="2000" b="1" dirty="0">
                <a:latin typeface="Arial" panose="020B0604020202020204" pitchFamily="34" charset="0"/>
                <a:cs typeface="Arial" panose="020B0604020202020204" pitchFamily="34" charset="0"/>
              </a:rPr>
              <a:t>key</a:t>
            </a:r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86215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Charlie wants to compare the heights of the boys and girls in her maths class. 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Compare the heights of the boys and girls.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1317793"/>
              </p:ext>
            </p:extLst>
          </p:nvPr>
        </p:nvGraphicFramePr>
        <p:xfrm>
          <a:off x="436246" y="2803502"/>
          <a:ext cx="8271507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9262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9015547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854525695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600866769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12805727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617214396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aphicFrame>
        <p:nvGraphicFramePr>
          <p:cNvPr id="5" name="Table 5">
            <a:extLst>
              <a:ext uri="{FF2B5EF4-FFF2-40B4-BE49-F238E27FC236}">
                <a16:creationId xmlns:a16="http://schemas.microsoft.com/office/drawing/2014/main" id="{12CB95E0-7472-4340-8D94-0F1837AA6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697790"/>
              </p:ext>
            </p:extLst>
          </p:nvPr>
        </p:nvGraphicFramePr>
        <p:xfrm>
          <a:off x="5436102" y="3848326"/>
          <a:ext cx="327165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9055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090550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Girls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Boys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BFB4664C-61A3-4A28-A6D1-4E449C42D749}"/>
              </a:ext>
            </a:extLst>
          </p:cNvPr>
          <p:cNvSpPr txBox="1"/>
          <p:nvPr/>
        </p:nvSpPr>
        <p:spPr>
          <a:xfrm>
            <a:off x="6538757" y="421894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168 cm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id="{3EDC30B7-9E59-49CA-83BF-D334A615578F}"/>
              </a:ext>
            </a:extLst>
          </p:cNvPr>
          <p:cNvGrpSpPr/>
          <p:nvPr/>
        </p:nvGrpSpPr>
        <p:grpSpPr>
          <a:xfrm>
            <a:off x="2769532" y="4181689"/>
            <a:ext cx="576064" cy="2343655"/>
            <a:chOff x="3995936" y="3212976"/>
            <a:chExt cx="576064" cy="2343655"/>
          </a:xfrm>
        </p:grpSpPr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17388835-DAF5-4E7B-8976-D61034234EED}"/>
                </a:ext>
              </a:extLst>
            </p:cNvPr>
            <p:cNvSpPr txBox="1"/>
            <p:nvPr/>
          </p:nvSpPr>
          <p:spPr>
            <a:xfrm>
              <a:off x="3995936" y="3212976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18</a:t>
              </a:r>
            </a:p>
          </p:txBody>
        </p: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930E1CA-4BA7-46B9-A48A-DB2F01F3ED45}"/>
                </a:ext>
              </a:extLst>
            </p:cNvPr>
            <p:cNvCxnSpPr>
              <a:cxnSpLocks/>
            </p:cNvCxnSpPr>
            <p:nvPr/>
          </p:nvCxnSpPr>
          <p:spPr>
            <a:xfrm>
              <a:off x="4499992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6318D35E-53B9-4ADD-99AF-15B9D10FBBAE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TextBox 27">
            <a:extLst>
              <a:ext uri="{FF2B5EF4-FFF2-40B4-BE49-F238E27FC236}">
                <a16:creationId xmlns:a16="http://schemas.microsoft.com/office/drawing/2014/main" id="{8017DE17-6683-40EB-AC0D-AF2A411EAEBE}"/>
              </a:ext>
            </a:extLst>
          </p:cNvPr>
          <p:cNvSpPr txBox="1"/>
          <p:nvPr/>
        </p:nvSpPr>
        <p:spPr>
          <a:xfrm>
            <a:off x="3350904" y="519313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2   5   7   8   9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EDF37D5-E993-4098-9953-83CDBFE17D95}"/>
              </a:ext>
            </a:extLst>
          </p:cNvPr>
          <p:cNvSpPr txBox="1"/>
          <p:nvPr/>
        </p:nvSpPr>
        <p:spPr>
          <a:xfrm>
            <a:off x="3345597" y="4737743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6   9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999251-EF03-45D0-B48E-F7090E8D854D}"/>
              </a:ext>
            </a:extLst>
          </p:cNvPr>
          <p:cNvSpPr txBox="1"/>
          <p:nvPr/>
        </p:nvSpPr>
        <p:spPr>
          <a:xfrm>
            <a:off x="3345596" y="564852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0   2   3   6   7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390AB77-8972-4439-8A7A-548FF2661E9A}"/>
              </a:ext>
            </a:extLst>
          </p:cNvPr>
          <p:cNvSpPr txBox="1"/>
          <p:nvPr/>
        </p:nvSpPr>
        <p:spPr>
          <a:xfrm>
            <a:off x="3355472" y="6097764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1   4   5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DD1F001-F549-4FFB-B878-10A1597CEEBF}"/>
              </a:ext>
            </a:extLst>
          </p:cNvPr>
          <p:cNvSpPr txBox="1"/>
          <p:nvPr/>
        </p:nvSpPr>
        <p:spPr>
          <a:xfrm>
            <a:off x="3345596" y="3776318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Boys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B393AD07-581C-4616-9589-4A4306C1B901}"/>
              </a:ext>
            </a:extLst>
          </p:cNvPr>
          <p:cNvSpPr txBox="1"/>
          <p:nvPr/>
        </p:nvSpPr>
        <p:spPr>
          <a:xfrm>
            <a:off x="105234" y="5176408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8   4   2   0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F61E0D23-1B16-4EAE-B563-33A676AE9DAA}"/>
              </a:ext>
            </a:extLst>
          </p:cNvPr>
          <p:cNvSpPr txBox="1"/>
          <p:nvPr/>
        </p:nvSpPr>
        <p:spPr>
          <a:xfrm>
            <a:off x="105237" y="4737743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7   5   4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9C7FD31-820D-4E2A-9408-63CA428A2337}"/>
              </a:ext>
            </a:extLst>
          </p:cNvPr>
          <p:cNvSpPr txBox="1"/>
          <p:nvPr/>
        </p:nvSpPr>
        <p:spPr>
          <a:xfrm>
            <a:off x="107504" y="5648526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9   7   6   4   2   1   0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55B121BC-C0DB-4CA8-AD97-C0BCCE66FF94}"/>
              </a:ext>
            </a:extLst>
          </p:cNvPr>
          <p:cNvSpPr txBox="1"/>
          <p:nvPr/>
        </p:nvSpPr>
        <p:spPr>
          <a:xfrm>
            <a:off x="105234" y="4280374"/>
            <a:ext cx="2592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18608C08-7662-4852-AD6E-41B8B0D6EC73}"/>
              </a:ext>
            </a:extLst>
          </p:cNvPr>
          <p:cNvSpPr txBox="1"/>
          <p:nvPr/>
        </p:nvSpPr>
        <p:spPr>
          <a:xfrm>
            <a:off x="105227" y="3776318"/>
            <a:ext cx="25922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latin typeface="Arial" panose="020B0604020202020204" pitchFamily="34" charset="0"/>
                <a:cs typeface="Arial" panose="020B0604020202020204" pitchFamily="34" charset="0"/>
              </a:rPr>
              <a:t>Girls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C2BE27E7-7569-447B-AD2A-735D7060E87F}"/>
              </a:ext>
            </a:extLst>
          </p:cNvPr>
          <p:cNvSpPr txBox="1"/>
          <p:nvPr/>
        </p:nvSpPr>
        <p:spPr>
          <a:xfrm>
            <a:off x="7610117" y="4225945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170 cm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E7CDD90-A3E8-4EDB-A331-C7D93D2DC0C9}"/>
              </a:ext>
            </a:extLst>
          </p:cNvPr>
          <p:cNvSpPr txBox="1"/>
          <p:nvPr/>
        </p:nvSpPr>
        <p:spPr>
          <a:xfrm>
            <a:off x="6538756" y="461192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34 cm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1B42438A-5D39-4C64-A44A-944B29861453}"/>
              </a:ext>
            </a:extLst>
          </p:cNvPr>
          <p:cNvSpPr txBox="1"/>
          <p:nvPr/>
        </p:nvSpPr>
        <p:spPr>
          <a:xfrm>
            <a:off x="7605095" y="4618922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29 cm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87C5091-5436-4B81-88EA-5D67F784CB74}"/>
              </a:ext>
            </a:extLst>
          </p:cNvPr>
          <p:cNvSpPr txBox="1"/>
          <p:nvPr/>
        </p:nvSpPr>
        <p:spPr>
          <a:xfrm>
            <a:off x="5436096" y="5137853"/>
            <a:ext cx="32716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On average the boys are slightly taller, and their heights are more consistent than those of the girls.</a:t>
            </a:r>
          </a:p>
        </p:txBody>
      </p:sp>
    </p:spTree>
    <p:extLst>
      <p:ext uri="{BB962C8B-B14F-4D97-AF65-F5344CB8AC3E}">
        <p14:creationId xmlns:p14="http://schemas.microsoft.com/office/powerpoint/2010/main" val="1135349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8073018-00C3-470C-9E53-EFC92A725673}"/>
              </a:ext>
            </a:extLst>
          </p:cNvPr>
          <p:cNvSpPr txBox="1"/>
          <p:nvPr/>
        </p:nvSpPr>
        <p:spPr>
          <a:xfrm>
            <a:off x="251520" y="1124744"/>
            <a:ext cx="864096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Task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Cherry grows 20 orchids, 10 with fertiliser and 10 without.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Draw an ordered back-to-back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Calculate the medians and ranges.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Decide whether the fertiliser had any effect on the orchids.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1AD490E-3BA0-4B65-9667-F4E4255CB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1077484"/>
              </p:ext>
            </p:extLst>
          </p:nvPr>
        </p:nvGraphicFramePr>
        <p:xfrm>
          <a:off x="436246" y="2990664"/>
          <a:ext cx="6474830" cy="7245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2838437471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748802883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03248546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4701424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591353820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473357242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7869535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807362317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3330000476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2145596608"/>
                    </a:ext>
                  </a:extLst>
                </a:gridCol>
                <a:gridCol w="503483">
                  <a:extLst>
                    <a:ext uri="{9D8B030D-6E8A-4147-A177-3AD203B41FA5}">
                      <a16:colId xmlns:a16="http://schemas.microsoft.com/office/drawing/2014/main" val="914762475"/>
                    </a:ext>
                  </a:extLst>
                </a:gridCol>
              </a:tblGrid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45261133"/>
                  </a:ext>
                </a:extLst>
              </a:tr>
              <a:tr h="362265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8695653"/>
                  </a:ext>
                </a:extLst>
              </a:tr>
            </a:tbl>
          </a:graphicData>
        </a:graphic>
      </p:graphicFrame>
      <p:grpSp>
        <p:nvGrpSpPr>
          <p:cNvPr id="10" name="Group 9">
            <a:extLst>
              <a:ext uri="{FF2B5EF4-FFF2-40B4-BE49-F238E27FC236}">
                <a16:creationId xmlns:a16="http://schemas.microsoft.com/office/drawing/2014/main" id="{0B581B5A-A2FF-46B0-B1DA-1DC9E874CA42}"/>
              </a:ext>
            </a:extLst>
          </p:cNvPr>
          <p:cNvGrpSpPr/>
          <p:nvPr/>
        </p:nvGrpSpPr>
        <p:grpSpPr>
          <a:xfrm>
            <a:off x="2121471" y="4368851"/>
            <a:ext cx="504056" cy="1420325"/>
            <a:chOff x="3995936" y="3212976"/>
            <a:chExt cx="504056" cy="1420325"/>
          </a:xfrm>
        </p:grpSpPr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C33881C9-B075-4EB0-BD46-C5E08A6DA72C}"/>
                </a:ext>
              </a:extLst>
            </p:cNvPr>
            <p:cNvSpPr txBox="1"/>
            <p:nvPr/>
          </p:nvSpPr>
          <p:spPr>
            <a:xfrm>
              <a:off x="3995936" y="3212976"/>
              <a:ext cx="504054" cy="142032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1</a:t>
              </a:r>
            </a:p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</a:p>
            <a:p>
              <a:pPr algn="ctr">
                <a:lnSpc>
                  <a:spcPct val="150000"/>
                </a:lnSpc>
              </a:pPr>
              <a:r>
                <a:rPr lang="en-GB" sz="20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</a:t>
              </a:r>
            </a:p>
          </p:txBody>
        </p: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B5AD7E72-4AE8-454E-A8B8-AF4B909994E9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499990" y="3333360"/>
              <a:ext cx="2" cy="1202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5F0361AB-F202-459A-A45C-FFDCD7AA19C5}"/>
                </a:ext>
              </a:extLst>
            </p:cNvPr>
            <p:cNvCxnSpPr>
              <a:cxnSpLocks/>
            </p:cNvCxnSpPr>
            <p:nvPr/>
          </p:nvCxnSpPr>
          <p:spPr>
            <a:xfrm>
              <a:off x="3995936" y="3333360"/>
              <a:ext cx="0" cy="1202437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C6241DF8-1DF0-4203-95A7-494DC134A1E4}"/>
              </a:ext>
            </a:extLst>
          </p:cNvPr>
          <p:cNvSpPr txBox="1"/>
          <p:nvPr/>
        </p:nvSpPr>
        <p:spPr>
          <a:xfrm>
            <a:off x="2702843" y="538029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1   4   6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2B79AE7-520C-4556-8EDB-56B9593E80DD}"/>
              </a:ext>
            </a:extLst>
          </p:cNvPr>
          <p:cNvSpPr txBox="1"/>
          <p:nvPr/>
        </p:nvSpPr>
        <p:spPr>
          <a:xfrm>
            <a:off x="2697536" y="4924905"/>
            <a:ext cx="194422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5   7   8   8   9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8D1914B-9D87-4137-8FAA-110B5C108DFC}"/>
              </a:ext>
            </a:extLst>
          </p:cNvPr>
          <p:cNvSpPr txBox="1"/>
          <p:nvPr/>
        </p:nvSpPr>
        <p:spPr>
          <a:xfrm>
            <a:off x="2697522" y="4467536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4   7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269F1D5-C5AF-40BA-9655-C245B5CD9489}"/>
              </a:ext>
            </a:extLst>
          </p:cNvPr>
          <p:cNvSpPr txBox="1"/>
          <p:nvPr/>
        </p:nvSpPr>
        <p:spPr>
          <a:xfrm>
            <a:off x="2697535" y="3963480"/>
            <a:ext cx="19442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Fertiliser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9FDF60CF-B5D3-45B8-A83C-386563E835D9}"/>
              </a:ext>
            </a:extLst>
          </p:cNvPr>
          <p:cNvSpPr txBox="1"/>
          <p:nvPr/>
        </p:nvSpPr>
        <p:spPr>
          <a:xfrm>
            <a:off x="35502" y="5363570"/>
            <a:ext cx="2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1   0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4E4F89C-4E5F-49DA-BC50-66E0EA40A957}"/>
              </a:ext>
            </a:extLst>
          </p:cNvPr>
          <p:cNvSpPr txBox="1"/>
          <p:nvPr/>
        </p:nvSpPr>
        <p:spPr>
          <a:xfrm>
            <a:off x="35506" y="4924905"/>
            <a:ext cx="2013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7   6   4   2   1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2D12093-DDF3-4F9B-85F4-F220B8CBB5A0}"/>
              </a:ext>
            </a:extLst>
          </p:cNvPr>
          <p:cNvSpPr txBox="1"/>
          <p:nvPr/>
        </p:nvSpPr>
        <p:spPr>
          <a:xfrm>
            <a:off x="35502" y="4467536"/>
            <a:ext cx="20139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9   9   8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B73C5C08-7D4B-4910-A48B-D2B647BA3986}"/>
              </a:ext>
            </a:extLst>
          </p:cNvPr>
          <p:cNvSpPr txBox="1"/>
          <p:nvPr/>
        </p:nvSpPr>
        <p:spPr>
          <a:xfrm>
            <a:off x="35496" y="3963480"/>
            <a:ext cx="20139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2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Fertiliser</a:t>
            </a:r>
          </a:p>
        </p:txBody>
      </p:sp>
      <p:graphicFrame>
        <p:nvGraphicFramePr>
          <p:cNvPr id="24" name="Table 5">
            <a:extLst>
              <a:ext uri="{FF2B5EF4-FFF2-40B4-BE49-F238E27FC236}">
                <a16:creationId xmlns:a16="http://schemas.microsoft.com/office/drawing/2014/main" id="{08200AC4-1283-4466-A150-9684DB0DD2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9587729"/>
              </p:ext>
            </p:extLst>
          </p:nvPr>
        </p:nvGraphicFramePr>
        <p:xfrm>
          <a:off x="4560142" y="4035488"/>
          <a:ext cx="4332338" cy="1097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2116456802"/>
                    </a:ext>
                  </a:extLst>
                </a:gridCol>
                <a:gridCol w="1536169">
                  <a:extLst>
                    <a:ext uri="{9D8B030D-6E8A-4147-A177-3AD203B41FA5}">
                      <a16:colId xmlns:a16="http://schemas.microsoft.com/office/drawing/2014/main" val="3000265833"/>
                    </a:ext>
                  </a:extLst>
                </a:gridCol>
                <a:gridCol w="1536169">
                  <a:extLst>
                    <a:ext uri="{9D8B030D-6E8A-4147-A177-3AD203B41FA5}">
                      <a16:colId xmlns:a16="http://schemas.microsoft.com/office/drawing/2014/main" val="3946563826"/>
                    </a:ext>
                  </a:extLst>
                </a:gridCol>
              </a:tblGrid>
              <a:tr h="259097"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No Fertiliser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966723790"/>
                  </a:ext>
                </a:extLst>
              </a:tr>
              <a:tr h="15864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Median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7827347"/>
                  </a:ext>
                </a:extLst>
              </a:tr>
              <a:tr h="158645">
                <a:tc>
                  <a:txBody>
                    <a:bodyPr/>
                    <a:lstStyle/>
                    <a:p>
                      <a:pPr algn="ctr"/>
                      <a:r>
                        <a:rPr lang="en-GB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Range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GB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7868466"/>
                  </a:ext>
                </a:extLst>
              </a:tr>
            </a:tbl>
          </a:graphicData>
        </a:graphic>
      </p:graphicFrame>
      <p:sp>
        <p:nvSpPr>
          <p:cNvPr id="25" name="TextBox 24">
            <a:extLst>
              <a:ext uri="{FF2B5EF4-FFF2-40B4-BE49-F238E27FC236}">
                <a16:creationId xmlns:a16="http://schemas.microsoft.com/office/drawing/2014/main" id="{584055E7-A34B-4039-B0DF-F06AAD968BE8}"/>
              </a:ext>
            </a:extLst>
          </p:cNvPr>
          <p:cNvSpPr txBox="1"/>
          <p:nvPr/>
        </p:nvSpPr>
        <p:spPr>
          <a:xfrm>
            <a:off x="6084169" y="4406109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28 cm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E68884A-3BC8-432B-AAC4-C2BA7D2816F1}"/>
              </a:ext>
            </a:extLst>
          </p:cNvPr>
          <p:cNvSpPr txBox="1"/>
          <p:nvPr/>
        </p:nvSpPr>
        <p:spPr>
          <a:xfrm>
            <a:off x="7601358" y="4413107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 cm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1BD3C12-58F4-42B4-8283-369548DE927C}"/>
              </a:ext>
            </a:extLst>
          </p:cNvPr>
          <p:cNvSpPr txBox="1"/>
          <p:nvPr/>
        </p:nvSpPr>
        <p:spPr>
          <a:xfrm>
            <a:off x="6084168" y="4799086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19 cm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1C73905-B2AA-489D-B98B-812AB54EDECD}"/>
              </a:ext>
            </a:extLst>
          </p:cNvPr>
          <p:cNvSpPr txBox="1"/>
          <p:nvPr/>
        </p:nvSpPr>
        <p:spPr>
          <a:xfrm>
            <a:off x="7596336" y="4806084"/>
            <a:ext cx="10663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 cm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8BC20BD1-D7D5-4A60-83E6-93563F0D991C}"/>
              </a:ext>
            </a:extLst>
          </p:cNvPr>
          <p:cNvSpPr txBox="1"/>
          <p:nvPr/>
        </p:nvSpPr>
        <p:spPr>
          <a:xfrm>
            <a:off x="4560142" y="5325015"/>
            <a:ext cx="4147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average the orchids with fertiliser grew taller, but the orchids without fertiliser were of a more consistent height.</a:t>
            </a:r>
          </a:p>
        </p:txBody>
      </p:sp>
      <p:pic>
        <p:nvPicPr>
          <p:cNvPr id="2050" name="Picture 2" descr="FEJKA Orchid lilac, Artificial potted plant - IKEA">
            <a:extLst>
              <a:ext uri="{FF2B5EF4-FFF2-40B4-BE49-F238E27FC236}">
                <a16:creationId xmlns:a16="http://schemas.microsoft.com/office/drawing/2014/main" id="{E9FC105F-CB51-4F1A-B5CF-4C19F9C930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1220868"/>
            <a:ext cx="2352148" cy="23521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230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/>
      <p:bldP spid="16" grpId="0"/>
      <p:bldP spid="17" grpId="0"/>
      <p:bldP spid="18" grpId="0"/>
      <p:bldP spid="21" grpId="0"/>
      <p:bldP spid="22" grpId="0"/>
      <p:bldP spid="25" grpId="0"/>
      <p:bldP spid="26" grpId="0"/>
      <p:bldP spid="27" grpId="0"/>
      <p:bldP spid="28" grpId="0"/>
      <p:bldP spid="2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823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0394740B-B40F-464A-9C67-3E7A99C8E608}"/>
              </a:ext>
            </a:extLst>
          </p:cNvPr>
          <p:cNvSpPr/>
          <p:nvPr/>
        </p:nvSpPr>
        <p:spPr>
          <a:xfrm>
            <a:off x="323528" y="2996952"/>
            <a:ext cx="4968552" cy="1584176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‘draw an ordered stem and leaf diagram’ question is usually worth 3 marks: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data is ordered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haven’t missed any values</a:t>
            </a:r>
          </a:p>
          <a:p>
            <a:pPr marL="342900" indent="-342900">
              <a:buAutoNum type="arabicParenR"/>
            </a:pPr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 a key</a:t>
            </a:r>
          </a:p>
        </p:txBody>
      </p:sp>
    </p:spTree>
    <p:extLst>
      <p:ext uri="{BB962C8B-B14F-4D97-AF65-F5344CB8AC3E}">
        <p14:creationId xmlns:p14="http://schemas.microsoft.com/office/powerpoint/2010/main" val="2996495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32AEFD7D-D304-438D-B52B-64D598994F6C}"/>
              </a:ext>
            </a:extLst>
          </p:cNvPr>
          <p:cNvSpPr/>
          <p:nvPr/>
        </p:nvSpPr>
        <p:spPr>
          <a:xfrm>
            <a:off x="6372200" y="2375014"/>
            <a:ext cx="3600400" cy="1053986"/>
          </a:xfrm>
          <a:prstGeom prst="cloudCallout">
            <a:avLst>
              <a:gd name="adj1" fmla="val -54847"/>
              <a:gd name="adj2" fmla="val -50593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first digits make up the stem…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EBE9CFF9-5EE7-4551-8EED-C59842AC9EA8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5B867945-651B-42B1-B2B6-4EE85A6852B0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7519461C-900F-4D59-B5F0-C7442DC9D3C6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050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32AEFD7D-D304-438D-B52B-64D598994F6C}"/>
              </a:ext>
            </a:extLst>
          </p:cNvPr>
          <p:cNvSpPr/>
          <p:nvPr/>
        </p:nvSpPr>
        <p:spPr>
          <a:xfrm>
            <a:off x="6399798" y="2801101"/>
            <a:ext cx="3456384" cy="1702058"/>
          </a:xfrm>
          <a:prstGeom prst="cloudCallout">
            <a:avLst>
              <a:gd name="adj1" fmla="val -57092"/>
              <a:gd name="adj2" fmla="val -59710"/>
            </a:avLst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Then go through and cross off each piece of data as you write in the leaves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20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83248D-382B-4D18-8C0E-B7E38485FC1C}"/>
                  </a:ext>
                </a:extLst>
              </p:cNvPr>
              <p:cNvSpPr txBox="1"/>
              <p:nvPr/>
            </p:nvSpPr>
            <p:spPr>
              <a:xfrm>
                <a:off x="240900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C983248D-382B-4D18-8C0E-B7E38485F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900" y="1556792"/>
                <a:ext cx="4320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20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1A680C-5CEC-4561-8639-28DA092D4B9B}"/>
                  </a:ext>
                </a:extLst>
              </p:cNvPr>
              <p:cNvSpPr txBox="1"/>
              <p:nvPr/>
            </p:nvSpPr>
            <p:spPr>
              <a:xfrm>
                <a:off x="684397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F01A680C-5CEC-4561-8639-28DA092D4B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4397" y="1556792"/>
                <a:ext cx="43204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EEF1243-9A46-493F-A22C-AF80DB9B9BAA}"/>
              </a:ext>
            </a:extLst>
          </p:cNvPr>
          <p:cNvSpPr txBox="1"/>
          <p:nvPr/>
        </p:nvSpPr>
        <p:spPr>
          <a:xfrm>
            <a:off x="158002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B590B0-711F-4CC7-B270-E4038AD841A5}"/>
                  </a:ext>
                </a:extLst>
              </p:cNvPr>
              <p:cNvSpPr txBox="1"/>
              <p:nvPr/>
            </p:nvSpPr>
            <p:spPr>
              <a:xfrm>
                <a:off x="1127072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BDB590B0-711F-4CC7-B270-E4038AD841A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7072" y="1556792"/>
                <a:ext cx="4320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TextBox 15">
            <a:extLst>
              <a:ext uri="{FF2B5EF4-FFF2-40B4-BE49-F238E27FC236}">
                <a16:creationId xmlns:a16="http://schemas.microsoft.com/office/drawing/2014/main" id="{EE1BF2D8-9A4F-4967-8230-6344439935B9}"/>
              </a:ext>
            </a:extLst>
          </p:cNvPr>
          <p:cNvSpPr txBox="1"/>
          <p:nvPr/>
        </p:nvSpPr>
        <p:spPr>
          <a:xfrm>
            <a:off x="1585974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7F0CE-96E4-460E-AFD0-8A4D463789B7}"/>
                  </a:ext>
                </a:extLst>
              </p:cNvPr>
              <p:cNvSpPr txBox="1"/>
              <p:nvPr/>
            </p:nvSpPr>
            <p:spPr>
              <a:xfrm>
                <a:off x="158002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28F7F0CE-96E4-460E-AFD0-8A4D463789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0023" y="1556792"/>
                <a:ext cx="432048" cy="523220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8" name="TextBox 17">
            <a:extLst>
              <a:ext uri="{FF2B5EF4-FFF2-40B4-BE49-F238E27FC236}">
                <a16:creationId xmlns:a16="http://schemas.microsoft.com/office/drawing/2014/main" id="{C194BF47-A442-4E2F-97C3-8F11FDCFE254}"/>
              </a:ext>
            </a:extLst>
          </p:cNvPr>
          <p:cNvSpPr txBox="1"/>
          <p:nvPr/>
        </p:nvSpPr>
        <p:spPr>
          <a:xfrm>
            <a:off x="2020328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2BC86-CB19-41BE-9CAD-FE1831E9B00A}"/>
                  </a:ext>
                </a:extLst>
              </p:cNvPr>
              <p:cNvSpPr txBox="1"/>
              <p:nvPr/>
            </p:nvSpPr>
            <p:spPr>
              <a:xfrm>
                <a:off x="2032974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1172BC86-CB19-41BE-9CAD-FE1831E9B0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2974" y="1556792"/>
                <a:ext cx="432048" cy="523220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TextBox 19">
            <a:extLst>
              <a:ext uri="{FF2B5EF4-FFF2-40B4-BE49-F238E27FC236}">
                <a16:creationId xmlns:a16="http://schemas.microsoft.com/office/drawing/2014/main" id="{C195A364-774D-4562-BAEF-8664C9F28E6A}"/>
              </a:ext>
            </a:extLst>
          </p:cNvPr>
          <p:cNvSpPr txBox="1"/>
          <p:nvPr/>
        </p:nvSpPr>
        <p:spPr>
          <a:xfrm>
            <a:off x="2020328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16E20C-62FA-4D3A-AF7C-8577A3165C61}"/>
                  </a:ext>
                </a:extLst>
              </p:cNvPr>
              <p:cNvSpPr txBox="1"/>
              <p:nvPr/>
            </p:nvSpPr>
            <p:spPr>
              <a:xfrm>
                <a:off x="248592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B616E20C-62FA-4D3A-AF7C-8577A3165C6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5925" y="1556792"/>
                <a:ext cx="432048" cy="523220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TextBox 21">
            <a:extLst>
              <a:ext uri="{FF2B5EF4-FFF2-40B4-BE49-F238E27FC236}">
                <a16:creationId xmlns:a16="http://schemas.microsoft.com/office/drawing/2014/main" id="{6E95F13F-A5C2-40CD-9C60-9DDFCDEAF0FE}"/>
              </a:ext>
            </a:extLst>
          </p:cNvPr>
          <p:cNvSpPr txBox="1"/>
          <p:nvPr/>
        </p:nvSpPr>
        <p:spPr>
          <a:xfrm>
            <a:off x="246063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BE641E-41FA-4C2B-80B6-1EA7D33B09E1}"/>
                  </a:ext>
                </a:extLst>
              </p:cNvPr>
              <p:cNvSpPr txBox="1"/>
              <p:nvPr/>
            </p:nvSpPr>
            <p:spPr>
              <a:xfrm>
                <a:off x="291289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3" name="TextBox 22">
                <a:extLst>
                  <a:ext uri="{FF2B5EF4-FFF2-40B4-BE49-F238E27FC236}">
                    <a16:creationId xmlns:a16="http://schemas.microsoft.com/office/drawing/2014/main" id="{51BE641E-41FA-4C2B-80B6-1EA7D33B09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12893" y="1556792"/>
                <a:ext cx="432048" cy="523220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90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1ADCC0-3605-4727-B777-F61351B17282}"/>
                  </a:ext>
                </a:extLst>
              </p:cNvPr>
              <p:cNvSpPr txBox="1"/>
              <p:nvPr/>
            </p:nvSpPr>
            <p:spPr>
              <a:xfrm>
                <a:off x="3351482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8E1ADCC0-3605-4727-B777-F61351B172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1482" y="1556792"/>
                <a:ext cx="432048" cy="523220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TextBox 25">
            <a:extLst>
              <a:ext uri="{FF2B5EF4-FFF2-40B4-BE49-F238E27FC236}">
                <a16:creationId xmlns:a16="http://schemas.microsoft.com/office/drawing/2014/main" id="{676F170E-7C79-4481-ADF5-2943BE68E3ED}"/>
              </a:ext>
            </a:extLst>
          </p:cNvPr>
          <p:cNvSpPr txBox="1"/>
          <p:nvPr/>
        </p:nvSpPr>
        <p:spPr>
          <a:xfrm>
            <a:off x="1585974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DCECC2-107E-4C00-81D7-0335ED3EF8C8}"/>
                  </a:ext>
                </a:extLst>
              </p:cNvPr>
              <p:cNvSpPr txBox="1"/>
              <p:nvPr/>
            </p:nvSpPr>
            <p:spPr>
              <a:xfrm>
                <a:off x="380623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CDCECC2-107E-4C00-81D7-0335ED3EF8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233" y="1556792"/>
                <a:ext cx="432048" cy="52322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B69AD7A4-8C48-48F6-9C53-50C55DD88494}"/>
              </a:ext>
            </a:extLst>
          </p:cNvPr>
          <p:cNvSpPr txBox="1"/>
          <p:nvPr/>
        </p:nvSpPr>
        <p:spPr>
          <a:xfrm>
            <a:off x="2465022" y="343244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C5FDB-5A4B-4C31-843C-EF7D453B981B}"/>
                  </a:ext>
                </a:extLst>
              </p:cNvPr>
              <p:cNvSpPr txBox="1"/>
              <p:nvPr/>
            </p:nvSpPr>
            <p:spPr>
              <a:xfrm>
                <a:off x="4260984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29" name="TextBox 28">
                <a:extLst>
                  <a:ext uri="{FF2B5EF4-FFF2-40B4-BE49-F238E27FC236}">
                    <a16:creationId xmlns:a16="http://schemas.microsoft.com/office/drawing/2014/main" id="{FCBC5FDB-5A4B-4C31-843C-EF7D453B98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60984" y="1556792"/>
                <a:ext cx="432048" cy="523220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TextBox 29">
            <a:extLst>
              <a:ext uri="{FF2B5EF4-FFF2-40B4-BE49-F238E27FC236}">
                <a16:creationId xmlns:a16="http://schemas.microsoft.com/office/drawing/2014/main" id="{51F1241C-0A39-42D8-B608-F9AF2C412A01}"/>
              </a:ext>
            </a:extLst>
          </p:cNvPr>
          <p:cNvSpPr txBox="1"/>
          <p:nvPr/>
        </p:nvSpPr>
        <p:spPr>
          <a:xfrm>
            <a:off x="2909716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BEE7C01-69A1-4CA5-84E8-A6DAE55F274F}"/>
                  </a:ext>
                </a:extLst>
              </p:cNvPr>
              <p:cNvSpPr txBox="1"/>
              <p:nvPr/>
            </p:nvSpPr>
            <p:spPr>
              <a:xfrm>
                <a:off x="4689697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BEE7C01-69A1-4CA5-84E8-A6DAE55F27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89697" y="1556792"/>
                <a:ext cx="432048" cy="523220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TextBox 31">
            <a:extLst>
              <a:ext uri="{FF2B5EF4-FFF2-40B4-BE49-F238E27FC236}">
                <a16:creationId xmlns:a16="http://schemas.microsoft.com/office/drawing/2014/main" id="{A474FB2D-B9E3-4B3E-BE0F-A87ABD73ACD3}"/>
              </a:ext>
            </a:extLst>
          </p:cNvPr>
          <p:cNvSpPr txBox="1"/>
          <p:nvPr/>
        </p:nvSpPr>
        <p:spPr>
          <a:xfrm>
            <a:off x="2909716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B127E9-3E08-4026-9D7E-083200F9CADE}"/>
                  </a:ext>
                </a:extLst>
              </p:cNvPr>
              <p:cNvSpPr txBox="1"/>
              <p:nvPr/>
            </p:nvSpPr>
            <p:spPr>
              <a:xfrm>
                <a:off x="514419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CDB127E9-3E08-4026-9D7E-083200F9CA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4195" y="1556792"/>
                <a:ext cx="432048" cy="523220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>
            <a:extLst>
              <a:ext uri="{FF2B5EF4-FFF2-40B4-BE49-F238E27FC236}">
                <a16:creationId xmlns:a16="http://schemas.microsoft.com/office/drawing/2014/main" id="{EBC02BA7-8C4B-46B0-AEC3-4530104913A4}"/>
              </a:ext>
            </a:extLst>
          </p:cNvPr>
          <p:cNvSpPr txBox="1"/>
          <p:nvPr/>
        </p:nvSpPr>
        <p:spPr>
          <a:xfrm>
            <a:off x="2020328" y="435654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A8F430-873B-4032-B2C6-1C71826C68A1}"/>
                  </a:ext>
                </a:extLst>
              </p:cNvPr>
              <p:cNvSpPr txBox="1"/>
              <p:nvPr/>
            </p:nvSpPr>
            <p:spPr>
              <a:xfrm>
                <a:off x="5598693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5" name="TextBox 34">
                <a:extLst>
                  <a:ext uri="{FF2B5EF4-FFF2-40B4-BE49-F238E27FC236}">
                    <a16:creationId xmlns:a16="http://schemas.microsoft.com/office/drawing/2014/main" id="{8CA8F430-873B-4032-B2C6-1C71826C68A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693" y="1556792"/>
                <a:ext cx="432048" cy="523220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20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3073A-1892-45FA-80A0-83D324C3AFCE}"/>
                  </a:ext>
                </a:extLst>
              </p:cNvPr>
              <p:cNvSpPr txBox="1"/>
              <p:nvPr/>
            </p:nvSpPr>
            <p:spPr>
              <a:xfrm>
                <a:off x="6010005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7A53073A-1892-45FA-80A0-83D324C3AFC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10005" y="1556792"/>
                <a:ext cx="432048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xtBox 37">
            <a:extLst>
              <a:ext uri="{FF2B5EF4-FFF2-40B4-BE49-F238E27FC236}">
                <a16:creationId xmlns:a16="http://schemas.microsoft.com/office/drawing/2014/main" id="{DDF04135-8370-44EE-BF9B-502D7BF8063F}"/>
              </a:ext>
            </a:extLst>
          </p:cNvPr>
          <p:cNvSpPr txBox="1"/>
          <p:nvPr/>
        </p:nvSpPr>
        <p:spPr>
          <a:xfrm>
            <a:off x="3344941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C66D5E-4CF8-4921-B1C5-F0B079389D3A}"/>
                  </a:ext>
                </a:extLst>
              </p:cNvPr>
              <p:cNvSpPr txBox="1"/>
              <p:nvPr/>
            </p:nvSpPr>
            <p:spPr>
              <a:xfrm>
                <a:off x="6452680" y="155679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39" name="TextBox 38">
                <a:extLst>
                  <a:ext uri="{FF2B5EF4-FFF2-40B4-BE49-F238E27FC236}">
                    <a16:creationId xmlns:a16="http://schemas.microsoft.com/office/drawing/2014/main" id="{D9C66D5E-4CF8-4921-B1C5-F0B079389D3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2680" y="1556792"/>
                <a:ext cx="432048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0" name="TextBox 39">
            <a:extLst>
              <a:ext uri="{FF2B5EF4-FFF2-40B4-BE49-F238E27FC236}">
                <a16:creationId xmlns:a16="http://schemas.microsoft.com/office/drawing/2014/main" id="{327148BD-4347-4836-8FD4-311E5F1928F3}"/>
              </a:ext>
            </a:extLst>
          </p:cNvPr>
          <p:cNvSpPr txBox="1"/>
          <p:nvPr/>
        </p:nvSpPr>
        <p:spPr>
          <a:xfrm>
            <a:off x="3773769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668699-045E-429A-BFB9-0CBCD6226887}"/>
                  </a:ext>
                </a:extLst>
              </p:cNvPr>
              <p:cNvSpPr txBox="1"/>
              <p:nvPr/>
            </p:nvSpPr>
            <p:spPr>
              <a:xfrm>
                <a:off x="238360" y="183175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B7668699-045E-429A-BFB9-0CBCD62268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8360" y="1831757"/>
                <a:ext cx="432048" cy="523220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TextBox 41">
            <a:extLst>
              <a:ext uri="{FF2B5EF4-FFF2-40B4-BE49-F238E27FC236}">
                <a16:creationId xmlns:a16="http://schemas.microsoft.com/office/drawing/2014/main" id="{2FDEC6BB-09FC-4B8C-9647-802FBA798058}"/>
              </a:ext>
            </a:extLst>
          </p:cNvPr>
          <p:cNvSpPr txBox="1"/>
          <p:nvPr/>
        </p:nvSpPr>
        <p:spPr>
          <a:xfrm>
            <a:off x="3344070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AECF0D-53A7-4D9A-8903-F8916BE1FC1C}"/>
                  </a:ext>
                </a:extLst>
              </p:cNvPr>
              <p:cNvSpPr txBox="1"/>
              <p:nvPr/>
            </p:nvSpPr>
            <p:spPr>
              <a:xfrm>
                <a:off x="691754" y="1849918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74AECF0D-53A7-4D9A-8903-F8916BE1FC1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1754" y="1849918"/>
                <a:ext cx="432048" cy="523220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20" y="294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1E791F3-4C51-41DB-88D8-A8915A0DE6BE}"/>
                  </a:ext>
                </a:extLst>
              </p:cNvPr>
              <p:cNvSpPr txBox="1"/>
              <p:nvPr/>
            </p:nvSpPr>
            <p:spPr>
              <a:xfrm>
                <a:off x="1155009" y="184639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A1E791F3-4C51-41DB-88D8-A8915A0DE6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55009" y="1846390"/>
                <a:ext cx="432048" cy="523220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3F26995B-B726-49C4-9893-10BC3CA9CF90}"/>
              </a:ext>
            </a:extLst>
          </p:cNvPr>
          <p:cNvSpPr txBox="1"/>
          <p:nvPr/>
        </p:nvSpPr>
        <p:spPr>
          <a:xfrm>
            <a:off x="4202597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0318D38-A279-4E3E-9C95-C510D32ABF23}"/>
                  </a:ext>
                </a:extLst>
              </p:cNvPr>
              <p:cNvSpPr txBox="1"/>
              <p:nvPr/>
            </p:nvSpPr>
            <p:spPr>
              <a:xfrm>
                <a:off x="1568950" y="1869489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D0318D38-A279-4E3E-9C95-C510D32ABF2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950" y="1869489"/>
                <a:ext cx="432048" cy="523220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TextBox 47">
            <a:extLst>
              <a:ext uri="{FF2B5EF4-FFF2-40B4-BE49-F238E27FC236}">
                <a16:creationId xmlns:a16="http://schemas.microsoft.com/office/drawing/2014/main" id="{0D1204A4-C71E-45B8-9E39-416B301B66CC}"/>
              </a:ext>
            </a:extLst>
          </p:cNvPr>
          <p:cNvSpPr txBox="1"/>
          <p:nvPr/>
        </p:nvSpPr>
        <p:spPr>
          <a:xfrm>
            <a:off x="2454682" y="4359993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9DD647-0E16-462D-B685-47E881D644E6}"/>
                  </a:ext>
                </a:extLst>
              </p:cNvPr>
              <p:cNvSpPr txBox="1"/>
              <p:nvPr/>
            </p:nvSpPr>
            <p:spPr>
              <a:xfrm>
                <a:off x="2033175" y="1847615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49" name="TextBox 48">
                <a:extLst>
                  <a:ext uri="{FF2B5EF4-FFF2-40B4-BE49-F238E27FC236}">
                    <a16:creationId xmlns:a16="http://schemas.microsoft.com/office/drawing/2014/main" id="{EA9DD647-0E16-462D-B685-47E881D644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33175" y="1847615"/>
                <a:ext cx="432048" cy="523220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0" name="TextBox 49">
            <a:extLst>
              <a:ext uri="{FF2B5EF4-FFF2-40B4-BE49-F238E27FC236}">
                <a16:creationId xmlns:a16="http://schemas.microsoft.com/office/drawing/2014/main" id="{7C48FE86-5BE9-44B3-8288-1BC819537669}"/>
              </a:ext>
            </a:extLst>
          </p:cNvPr>
          <p:cNvSpPr txBox="1"/>
          <p:nvPr/>
        </p:nvSpPr>
        <p:spPr>
          <a:xfrm>
            <a:off x="1583417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93BBDE-B7C3-47C2-B699-D44350A2B9D5}"/>
                  </a:ext>
                </a:extLst>
              </p:cNvPr>
              <p:cNvSpPr txBox="1"/>
              <p:nvPr/>
            </p:nvSpPr>
            <p:spPr>
              <a:xfrm>
                <a:off x="2480845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9C93BBDE-B7C3-47C2-B699-D44350A2B9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80845" y="1845596"/>
                <a:ext cx="432048" cy="523220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2" name="TextBox 51">
            <a:extLst>
              <a:ext uri="{FF2B5EF4-FFF2-40B4-BE49-F238E27FC236}">
                <a16:creationId xmlns:a16="http://schemas.microsoft.com/office/drawing/2014/main" id="{FC428C74-FC77-446D-A2A0-8EEC59AF83BB}"/>
              </a:ext>
            </a:extLst>
          </p:cNvPr>
          <p:cNvSpPr txBox="1"/>
          <p:nvPr/>
        </p:nvSpPr>
        <p:spPr>
          <a:xfrm>
            <a:off x="1575896" y="294634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EA54DA2-4CB0-456E-A597-6943C0706691}"/>
                  </a:ext>
                </a:extLst>
              </p:cNvPr>
              <p:cNvSpPr txBox="1"/>
              <p:nvPr/>
            </p:nvSpPr>
            <p:spPr>
              <a:xfrm>
                <a:off x="2925291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3" name="TextBox 52">
                <a:extLst>
                  <a:ext uri="{FF2B5EF4-FFF2-40B4-BE49-F238E27FC236}">
                    <a16:creationId xmlns:a16="http://schemas.microsoft.com/office/drawing/2014/main" id="{DEA54DA2-4CB0-456E-A597-6943C070669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5291" y="1845596"/>
                <a:ext cx="432048" cy="523220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4" name="TextBox 53">
            <a:extLst>
              <a:ext uri="{FF2B5EF4-FFF2-40B4-BE49-F238E27FC236}">
                <a16:creationId xmlns:a16="http://schemas.microsoft.com/office/drawing/2014/main" id="{08F13B25-0856-4D11-A863-4B5223521C89}"/>
              </a:ext>
            </a:extLst>
          </p:cNvPr>
          <p:cNvSpPr txBox="1"/>
          <p:nvPr/>
        </p:nvSpPr>
        <p:spPr>
          <a:xfrm>
            <a:off x="2020328" y="2945659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A6273B-2641-4C9D-A003-D9CE45DB39A4}"/>
                  </a:ext>
                </a:extLst>
              </p:cNvPr>
              <p:cNvSpPr txBox="1"/>
              <p:nvPr/>
            </p:nvSpPr>
            <p:spPr>
              <a:xfrm>
                <a:off x="3353364" y="1851700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5" name="TextBox 54">
                <a:extLst>
                  <a:ext uri="{FF2B5EF4-FFF2-40B4-BE49-F238E27FC236}">
                    <a16:creationId xmlns:a16="http://schemas.microsoft.com/office/drawing/2014/main" id="{FBA6273B-2641-4C9D-A003-D9CE45DB39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3364" y="1851700"/>
                <a:ext cx="432048" cy="523220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TextBox 55">
            <a:extLst>
              <a:ext uri="{FF2B5EF4-FFF2-40B4-BE49-F238E27FC236}">
                <a16:creationId xmlns:a16="http://schemas.microsoft.com/office/drawing/2014/main" id="{A84A6C75-FCDC-4B94-A7D1-BD25CAF7A943}"/>
              </a:ext>
            </a:extLst>
          </p:cNvPr>
          <p:cNvSpPr txBox="1"/>
          <p:nvPr/>
        </p:nvSpPr>
        <p:spPr>
          <a:xfrm>
            <a:off x="3776153" y="3433685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15D2F52-CACC-4B31-B1BD-16A801CDB922}"/>
                  </a:ext>
                </a:extLst>
              </p:cNvPr>
              <p:cNvSpPr txBox="1"/>
              <p:nvPr/>
            </p:nvSpPr>
            <p:spPr>
              <a:xfrm>
                <a:off x="3806513" y="1869489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7" name="TextBox 56">
                <a:extLst>
                  <a:ext uri="{FF2B5EF4-FFF2-40B4-BE49-F238E27FC236}">
                    <a16:creationId xmlns:a16="http://schemas.microsoft.com/office/drawing/2014/main" id="{415D2F52-CACC-4B31-B1BD-16A801CDB9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6513" y="1869489"/>
                <a:ext cx="432048" cy="523220"/>
              </a:xfrm>
              <a:prstGeom prst="rect">
                <a:avLst/>
              </a:prstGeom>
              <a:blipFill>
                <a:blip r:embed="rId2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TextBox 57">
            <a:extLst>
              <a:ext uri="{FF2B5EF4-FFF2-40B4-BE49-F238E27FC236}">
                <a16:creationId xmlns:a16="http://schemas.microsoft.com/office/drawing/2014/main" id="{546434D1-87AE-482C-939E-FD13937D014A}"/>
              </a:ext>
            </a:extLst>
          </p:cNvPr>
          <p:cNvSpPr txBox="1"/>
          <p:nvPr/>
        </p:nvSpPr>
        <p:spPr>
          <a:xfrm>
            <a:off x="2909716" y="4365534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6E930B8-6D06-45E3-A669-F3314D5896DF}"/>
                  </a:ext>
                </a:extLst>
              </p:cNvPr>
              <p:cNvSpPr txBox="1"/>
              <p:nvPr/>
            </p:nvSpPr>
            <p:spPr>
              <a:xfrm>
                <a:off x="4245480" y="186926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96E930B8-6D06-45E3-A669-F3314D5896D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45480" y="1869267"/>
                <a:ext cx="432048" cy="523220"/>
              </a:xfrm>
              <a:prstGeom prst="rect">
                <a:avLst/>
              </a:prstGeom>
              <a:blipFill>
                <a:blip r:embed="rId2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TextBox 59">
            <a:extLst>
              <a:ext uri="{FF2B5EF4-FFF2-40B4-BE49-F238E27FC236}">
                <a16:creationId xmlns:a16="http://schemas.microsoft.com/office/drawing/2014/main" id="{05B17FF1-B594-4107-B2A7-E59F5E69C65A}"/>
              </a:ext>
            </a:extLst>
          </p:cNvPr>
          <p:cNvSpPr txBox="1"/>
          <p:nvPr/>
        </p:nvSpPr>
        <p:spPr>
          <a:xfrm>
            <a:off x="2020328" y="4816491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8F3104D-CC55-42A1-96C5-EA7420C2E3B3}"/>
                  </a:ext>
                </a:extLst>
              </p:cNvPr>
              <p:cNvSpPr txBox="1"/>
              <p:nvPr/>
            </p:nvSpPr>
            <p:spPr>
              <a:xfrm>
                <a:off x="4704974" y="186926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F8F3104D-CC55-42A1-96C5-EA7420C2E3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04974" y="1869267"/>
                <a:ext cx="432048" cy="523220"/>
              </a:xfrm>
              <a:prstGeom prst="rect">
                <a:avLst/>
              </a:prstGeom>
              <a:blipFill>
                <a:blip r:embed="rId2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2" name="TextBox 61">
            <a:extLst>
              <a:ext uri="{FF2B5EF4-FFF2-40B4-BE49-F238E27FC236}">
                <a16:creationId xmlns:a16="http://schemas.microsoft.com/office/drawing/2014/main" id="{49BC0D7E-8FCC-4C00-8B8A-08429ED1FD90}"/>
              </a:ext>
            </a:extLst>
          </p:cNvPr>
          <p:cNvSpPr txBox="1"/>
          <p:nvPr/>
        </p:nvSpPr>
        <p:spPr>
          <a:xfrm>
            <a:off x="4631425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8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27666C0-E957-4591-8783-D36D9B0731E1}"/>
                  </a:ext>
                </a:extLst>
              </p:cNvPr>
              <p:cNvSpPr txBox="1"/>
              <p:nvPr/>
            </p:nvSpPr>
            <p:spPr>
              <a:xfrm>
                <a:off x="5126188" y="186603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3" name="TextBox 62">
                <a:extLst>
                  <a:ext uri="{FF2B5EF4-FFF2-40B4-BE49-F238E27FC236}">
                    <a16:creationId xmlns:a16="http://schemas.microsoft.com/office/drawing/2014/main" id="{F27666C0-E957-4591-8783-D36D9B0731E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26188" y="1866036"/>
                <a:ext cx="432048" cy="523220"/>
              </a:xfrm>
              <a:prstGeom prst="rect">
                <a:avLst/>
              </a:prstGeom>
              <a:blipFill>
                <a:blip r:embed="rId2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" name="TextBox 63">
            <a:extLst>
              <a:ext uri="{FF2B5EF4-FFF2-40B4-BE49-F238E27FC236}">
                <a16:creationId xmlns:a16="http://schemas.microsoft.com/office/drawing/2014/main" id="{70B3DED8-583F-43A2-B247-FDC5B10CAD5D}"/>
              </a:ext>
            </a:extLst>
          </p:cNvPr>
          <p:cNvSpPr txBox="1"/>
          <p:nvPr/>
        </p:nvSpPr>
        <p:spPr>
          <a:xfrm>
            <a:off x="2454682" y="295247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F57BB6-EFF9-4E18-AEA0-C582EA8733BF}"/>
                  </a:ext>
                </a:extLst>
              </p:cNvPr>
              <p:cNvSpPr txBox="1"/>
              <p:nvPr/>
            </p:nvSpPr>
            <p:spPr>
              <a:xfrm>
                <a:off x="5598693" y="1845596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5" name="TextBox 64">
                <a:extLst>
                  <a:ext uri="{FF2B5EF4-FFF2-40B4-BE49-F238E27FC236}">
                    <a16:creationId xmlns:a16="http://schemas.microsoft.com/office/drawing/2014/main" id="{F6F57BB6-EFF9-4E18-AEA0-C582EA8733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98693" y="1845596"/>
                <a:ext cx="432048" cy="523220"/>
              </a:xfrm>
              <a:prstGeom prst="rect">
                <a:avLst/>
              </a:prstGeom>
              <a:blipFill>
                <a:blip r:embed="rId2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6" name="TextBox 65">
            <a:extLst>
              <a:ext uri="{FF2B5EF4-FFF2-40B4-BE49-F238E27FC236}">
                <a16:creationId xmlns:a16="http://schemas.microsoft.com/office/drawing/2014/main" id="{8E7710FA-401A-4D30-AE08-F25047153AE0}"/>
              </a:ext>
            </a:extLst>
          </p:cNvPr>
          <p:cNvSpPr txBox="1"/>
          <p:nvPr/>
        </p:nvSpPr>
        <p:spPr>
          <a:xfrm>
            <a:off x="4204901" y="3429000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7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CC71279-8612-4847-AC23-BC5551DB4D4B}"/>
                  </a:ext>
                </a:extLst>
              </p:cNvPr>
              <p:cNvSpPr txBox="1"/>
              <p:nvPr/>
            </p:nvSpPr>
            <p:spPr>
              <a:xfrm>
                <a:off x="6041368" y="1852037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7" name="TextBox 66">
                <a:extLst>
                  <a:ext uri="{FF2B5EF4-FFF2-40B4-BE49-F238E27FC236}">
                    <a16:creationId xmlns:a16="http://schemas.microsoft.com/office/drawing/2014/main" id="{BCC71279-8612-4847-AC23-BC5551DB4D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1368" y="1852037"/>
                <a:ext cx="432048" cy="523220"/>
              </a:xfrm>
              <a:prstGeom prst="rect">
                <a:avLst/>
              </a:prstGeom>
              <a:blipFill>
                <a:blip r:embed="rId2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TextBox 67">
            <a:extLst>
              <a:ext uri="{FF2B5EF4-FFF2-40B4-BE49-F238E27FC236}">
                <a16:creationId xmlns:a16="http://schemas.microsoft.com/office/drawing/2014/main" id="{EC1B6CF4-70E3-4679-90E3-8D330E19985E}"/>
              </a:ext>
            </a:extLst>
          </p:cNvPr>
          <p:cNvSpPr txBox="1"/>
          <p:nvPr/>
        </p:nvSpPr>
        <p:spPr>
          <a:xfrm>
            <a:off x="5060253" y="3892986"/>
            <a:ext cx="3600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2963BB5-9F18-47D2-AD7F-EFB157AE9310}"/>
                  </a:ext>
                </a:extLst>
              </p:cNvPr>
              <p:cNvSpPr txBox="1"/>
              <p:nvPr/>
            </p:nvSpPr>
            <p:spPr>
              <a:xfrm>
                <a:off x="6473416" y="1864532"/>
                <a:ext cx="43204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>
          <p:sp>
            <p:nvSpPr>
              <p:cNvPr id="69" name="TextBox 68">
                <a:extLst>
                  <a:ext uri="{FF2B5EF4-FFF2-40B4-BE49-F238E27FC236}">
                    <a16:creationId xmlns:a16="http://schemas.microsoft.com/office/drawing/2014/main" id="{92963BB5-9F18-47D2-AD7F-EFB157AE931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73416" y="1864532"/>
                <a:ext cx="432048" cy="523220"/>
              </a:xfrm>
              <a:prstGeom prst="rect">
                <a:avLst/>
              </a:prstGeom>
              <a:blipFill>
                <a:blip r:embed="rId3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0" name="Thought Bubble: Cloud 69">
            <a:extLst>
              <a:ext uri="{FF2B5EF4-FFF2-40B4-BE49-F238E27FC236}">
                <a16:creationId xmlns:a16="http://schemas.microsoft.com/office/drawing/2014/main" id="{DA808189-4172-4369-840B-D061CBC23243}"/>
              </a:ext>
            </a:extLst>
          </p:cNvPr>
          <p:cNvSpPr/>
          <p:nvPr/>
        </p:nvSpPr>
        <p:spPr>
          <a:xfrm>
            <a:off x="4260984" y="4816491"/>
            <a:ext cx="4052173" cy="1659086"/>
          </a:xfrm>
          <a:prstGeom prst="cloudCallout">
            <a:avLst>
              <a:gd name="adj1" fmla="val -57092"/>
              <a:gd name="adj2" fmla="val -5971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re-draw the diagram underneath, this time ordering the leaves on each row</a:t>
            </a:r>
          </a:p>
        </p:txBody>
      </p:sp>
    </p:spTree>
    <p:extLst>
      <p:ext uri="{BB962C8B-B14F-4D97-AF65-F5344CB8AC3E}">
        <p14:creationId xmlns:p14="http://schemas.microsoft.com/office/powerpoint/2010/main" val="39304751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>
                      <p:stCondLst>
                        <p:cond delay="indefinite"/>
                      </p:stCondLst>
                      <p:childTnLst>
                        <p:par>
                          <p:cTn id="254" fill="hold">
                            <p:stCondLst>
                              <p:cond delay="0"/>
                            </p:stCondLst>
                            <p:childTnLst>
                              <p:par>
                                <p:cTn id="2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8" fill="hold">
                      <p:stCondLst>
                        <p:cond delay="indefinite"/>
                      </p:stCondLst>
                      <p:childTnLst>
                        <p:par>
                          <p:cTn id="269" fill="hold">
                            <p:stCondLst>
                              <p:cond delay="0"/>
                            </p:stCondLst>
                            <p:childTnLst>
                              <p:par>
                                <p:cTn id="27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3" fill="hold">
                      <p:stCondLst>
                        <p:cond delay="indefinite"/>
                      </p:stCondLst>
                      <p:childTnLst>
                        <p:par>
                          <p:cTn id="274" fill="hold">
                            <p:stCondLst>
                              <p:cond delay="0"/>
                            </p:stCondLst>
                            <p:childTnLst>
                              <p:par>
                                <p:cTn id="2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8" fill="hold">
                      <p:stCondLst>
                        <p:cond delay="indefinite"/>
                      </p:stCondLst>
                      <p:childTnLst>
                        <p:par>
                          <p:cTn id="279" fill="hold">
                            <p:stCondLst>
                              <p:cond delay="0"/>
                            </p:stCondLst>
                            <p:childTnLst>
                              <p:par>
                                <p:cTn id="28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3" fill="hold">
                      <p:stCondLst>
                        <p:cond delay="indefinite"/>
                      </p:stCondLst>
                      <p:childTnLst>
                        <p:par>
                          <p:cTn id="294" fill="hold">
                            <p:stCondLst>
                              <p:cond delay="0"/>
                            </p:stCondLst>
                            <p:childTnLst>
                              <p:par>
                                <p:cTn id="2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8" fill="hold">
                      <p:stCondLst>
                        <p:cond delay="indefinite"/>
                      </p:stCondLst>
                      <p:childTnLst>
                        <p:par>
                          <p:cTn id="309" fill="hold">
                            <p:stCondLst>
                              <p:cond delay="0"/>
                            </p:stCondLst>
                            <p:childTnLst>
                              <p:par>
                                <p:cTn id="3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96" name="Thought Bubble: Cloud 95">
            <a:extLst>
              <a:ext uri="{FF2B5EF4-FFF2-40B4-BE49-F238E27FC236}">
                <a16:creationId xmlns:a16="http://schemas.microsoft.com/office/drawing/2014/main" id="{B5FA3022-C456-4533-9959-2C30E22050CA}"/>
              </a:ext>
            </a:extLst>
          </p:cNvPr>
          <p:cNvSpPr/>
          <p:nvPr/>
        </p:nvSpPr>
        <p:spPr>
          <a:xfrm>
            <a:off x="4260984" y="4816491"/>
            <a:ext cx="4052173" cy="1659086"/>
          </a:xfrm>
          <a:prstGeom prst="cloudCallout">
            <a:avLst>
              <a:gd name="adj1" fmla="val -57092"/>
              <a:gd name="adj2" fmla="val -59710"/>
            </a:avLst>
          </a:prstGeom>
          <a:solidFill>
            <a:srgbClr val="9842B0"/>
          </a:solidFill>
          <a:ln>
            <a:solidFill>
              <a:schemeClr val="tx1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Now re-draw the diagram underneath, this time ordering the leaves on each row</a:t>
            </a:r>
          </a:p>
        </p:txBody>
      </p:sp>
    </p:spTree>
    <p:extLst>
      <p:ext uri="{BB962C8B-B14F-4D97-AF65-F5344CB8AC3E}">
        <p14:creationId xmlns:p14="http://schemas.microsoft.com/office/powerpoint/2010/main" val="321818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2" grpId="0"/>
      <p:bldP spid="24" grpId="0"/>
      <p:bldP spid="36" grpId="0"/>
      <p:bldP spid="4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96" name="Thought Bubble: Cloud 95">
            <a:extLst>
              <a:ext uri="{FF2B5EF4-FFF2-40B4-BE49-F238E27FC236}">
                <a16:creationId xmlns:a16="http://schemas.microsoft.com/office/drawing/2014/main" id="{B5FA3022-C456-4533-9959-2C30E22050CA}"/>
              </a:ext>
            </a:extLst>
          </p:cNvPr>
          <p:cNvSpPr/>
          <p:nvPr/>
        </p:nvSpPr>
        <p:spPr>
          <a:xfrm>
            <a:off x="5868144" y="3321750"/>
            <a:ext cx="2687280" cy="1204797"/>
          </a:xfrm>
          <a:prstGeom prst="cloudCallout">
            <a:avLst>
              <a:gd name="adj1" fmla="val -84932"/>
              <a:gd name="adj2" fmla="val 98523"/>
            </a:avLst>
          </a:prstGeom>
          <a:ln>
            <a:solidFill>
              <a:schemeClr val="tx1"/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Time to include a key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</p:spTree>
    <p:extLst>
      <p:ext uri="{BB962C8B-B14F-4D97-AF65-F5344CB8AC3E}">
        <p14:creationId xmlns:p14="http://schemas.microsoft.com/office/powerpoint/2010/main" val="563284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13" name="Thought Bubble: Cloud 12">
            <a:extLst>
              <a:ext uri="{FF2B5EF4-FFF2-40B4-BE49-F238E27FC236}">
                <a16:creationId xmlns:a16="http://schemas.microsoft.com/office/drawing/2014/main" id="{84082B9D-37DD-443B-8565-02730CB7550D}"/>
              </a:ext>
            </a:extLst>
          </p:cNvPr>
          <p:cNvSpPr/>
          <p:nvPr/>
        </p:nvSpPr>
        <p:spPr>
          <a:xfrm>
            <a:off x="6156176" y="2922106"/>
            <a:ext cx="3384376" cy="1754326"/>
          </a:xfrm>
          <a:prstGeom prst="cloudCallout">
            <a:avLst>
              <a:gd name="adj1" fmla="val -71877"/>
              <a:gd name="adj2" fmla="val -58490"/>
            </a:avLst>
          </a:prstGeom>
          <a:ln>
            <a:solidFill>
              <a:schemeClr val="tx1"/>
            </a:solidFill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find the median and range, we need to put the numbers in order</a:t>
            </a:r>
          </a:p>
        </p:txBody>
      </p:sp>
      <p:sp>
        <p:nvSpPr>
          <p:cNvPr id="6" name="Explosion: 14 Points 5">
            <a:extLst>
              <a:ext uri="{FF2B5EF4-FFF2-40B4-BE49-F238E27FC236}">
                <a16:creationId xmlns:a16="http://schemas.microsoft.com/office/drawing/2014/main" id="{ED5C75B5-18AD-4A3B-A3C2-9EC562C62A32}"/>
              </a:ext>
            </a:extLst>
          </p:cNvPr>
          <p:cNvSpPr/>
          <p:nvPr/>
        </p:nvSpPr>
        <p:spPr>
          <a:xfrm>
            <a:off x="2447762" y="3919791"/>
            <a:ext cx="6012669" cy="2389529"/>
          </a:xfrm>
          <a:prstGeom prst="irregularSeal2">
            <a:avLst/>
          </a:prstGeom>
          <a:ln>
            <a:solidFill>
              <a:schemeClr val="tx1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Wait! We’ve already drawn an ORDERED stem and leaf diagram!</a:t>
            </a:r>
          </a:p>
        </p:txBody>
      </p:sp>
    </p:spTree>
    <p:extLst>
      <p:ext uri="{BB962C8B-B14F-4D97-AF65-F5344CB8AC3E}">
        <p14:creationId xmlns:p14="http://schemas.microsoft.com/office/powerpoint/2010/main" val="252897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4AFA8763-67C2-4793-9CAE-9ACC9905CFFF}"/>
              </a:ext>
            </a:extLst>
          </p:cNvPr>
          <p:cNvSpPr/>
          <p:nvPr/>
        </p:nvSpPr>
        <p:spPr>
          <a:xfrm>
            <a:off x="251527" y="1124744"/>
            <a:ext cx="864095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u="sng" dirty="0">
                <a:latin typeface="Arial" panose="020B0604020202020204" pitchFamily="34" charset="0"/>
                <a:cs typeface="Arial" panose="020B0604020202020204" pitchFamily="34" charset="0"/>
              </a:rPr>
              <a:t>Example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Here are the marks gained by 30 students in an examination: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63   58   61   52   59   65   69   75   70   54   57   63   76   81   64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68   59   40   65   74   80   44   47   53   70   81   68   49   57   61</a:t>
            </a:r>
          </a:p>
          <a:p>
            <a:pPr marL="342900" indent="-342900">
              <a:buAutoNum type="alphaLcParenR"/>
            </a:pPr>
            <a:r>
              <a:rPr lang="en-GB" strike="sngStrike" dirty="0">
                <a:latin typeface="Arial" panose="020B0604020202020204" pitchFamily="34" charset="0"/>
                <a:cs typeface="Arial" panose="020B0604020202020204" pitchFamily="34" charset="0"/>
              </a:rPr>
              <a:t>Show this data in an ordered stem and leaf diagram.</a:t>
            </a:r>
          </a:p>
          <a:p>
            <a:pPr marL="342900" indent="-342900">
              <a:buAutoNum type="alphaLcParenR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Hence, calculate the median and the range.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855F0C33-AC05-4179-984F-EC0548B10789}"/>
              </a:ext>
            </a:extLst>
          </p:cNvPr>
          <p:cNvGrpSpPr/>
          <p:nvPr/>
        </p:nvGrpSpPr>
        <p:grpSpPr>
          <a:xfrm>
            <a:off x="683568" y="2876568"/>
            <a:ext cx="576064" cy="2343655"/>
            <a:chOff x="683568" y="2876568"/>
            <a:chExt cx="576064" cy="2343655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59BBC26F-FD34-4717-8640-7988A6C13F7C}"/>
                </a:ext>
              </a:extLst>
            </p:cNvPr>
            <p:cNvSpPr txBox="1"/>
            <p:nvPr/>
          </p:nvSpPr>
          <p:spPr>
            <a:xfrm>
              <a:off x="683568" y="2876568"/>
              <a:ext cx="576064" cy="23436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4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5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6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7</a:t>
              </a:r>
            </a:p>
            <a:p>
              <a:pPr>
                <a:lnSpc>
                  <a:spcPct val="150000"/>
                </a:lnSpc>
              </a:pPr>
              <a:r>
                <a:rPr lang="en-GB" sz="2000" dirty="0">
                  <a:latin typeface="Arial" panose="020B0604020202020204" pitchFamily="34" charset="0"/>
                  <a:cs typeface="Arial" panose="020B0604020202020204" pitchFamily="34" charset="0"/>
                </a:rPr>
                <a:t>8</a:t>
              </a:r>
            </a:p>
          </p:txBody>
        </p:sp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ECB6574F-84D9-4564-A611-2FE980449D11}"/>
                </a:ext>
              </a:extLst>
            </p:cNvPr>
            <p:cNvCxnSpPr>
              <a:cxnSpLocks/>
            </p:cNvCxnSpPr>
            <p:nvPr/>
          </p:nvCxnSpPr>
          <p:spPr>
            <a:xfrm>
              <a:off x="1115616" y="2996952"/>
              <a:ext cx="0" cy="216024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C0072383-B0E8-45A1-AB2E-469E5394FBF5}"/>
              </a:ext>
            </a:extLst>
          </p:cNvPr>
          <p:cNvSpPr txBox="1"/>
          <p:nvPr/>
        </p:nvSpPr>
        <p:spPr>
          <a:xfrm>
            <a:off x="1151619" y="3892986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1   1   3   3   4   5   5   8   8   9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A76974D-4D78-4302-83BD-F6319E1027E4}"/>
              </a:ext>
            </a:extLst>
          </p:cNvPr>
          <p:cNvSpPr txBox="1"/>
          <p:nvPr/>
        </p:nvSpPr>
        <p:spPr>
          <a:xfrm>
            <a:off x="1151619" y="3429000"/>
            <a:ext cx="385617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2   3   4   7   7   8   9   9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9F2A607-07C2-44CF-A27D-ACBA92860B2C}"/>
              </a:ext>
            </a:extLst>
          </p:cNvPr>
          <p:cNvSpPr txBox="1"/>
          <p:nvPr/>
        </p:nvSpPr>
        <p:spPr>
          <a:xfrm>
            <a:off x="1153889" y="435654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0   0   4   5   6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92A6A00-512B-4114-8002-4AE8B813AF52}"/>
              </a:ext>
            </a:extLst>
          </p:cNvPr>
          <p:cNvSpPr txBox="1"/>
          <p:nvPr/>
        </p:nvSpPr>
        <p:spPr>
          <a:xfrm>
            <a:off x="1151619" y="4816491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0   1   1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BCB98B7A-870E-4488-86BF-135A6C1D87DD}"/>
              </a:ext>
            </a:extLst>
          </p:cNvPr>
          <p:cNvSpPr txBox="1"/>
          <p:nvPr/>
        </p:nvSpPr>
        <p:spPr>
          <a:xfrm>
            <a:off x="1151619" y="2945659"/>
            <a:ext cx="38561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0   4   7   9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0052CC7-D2E0-48B1-B304-931911AE9730}"/>
              </a:ext>
            </a:extLst>
          </p:cNvPr>
          <p:cNvSpPr txBox="1"/>
          <p:nvPr/>
        </p:nvSpPr>
        <p:spPr>
          <a:xfrm>
            <a:off x="683568" y="5410090"/>
            <a:ext cx="1728193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Key:</a:t>
            </a: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4|0 = 40 marks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3A7DE87-908A-4615-9C2B-A4449A5CD1B6}"/>
              </a:ext>
            </a:extLst>
          </p:cNvPr>
          <p:cNvSpPr txBox="1"/>
          <p:nvPr/>
        </p:nvSpPr>
        <p:spPr>
          <a:xfrm>
            <a:off x="5220072" y="2996952"/>
            <a:ext cx="19442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Largest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Smallest value =</a:t>
            </a:r>
          </a:p>
          <a:p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Range = 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FD836298-8C87-45B3-A307-2AED6C307AE8}"/>
              </a:ext>
            </a:extLst>
          </p:cNvPr>
          <p:cNvSpPr/>
          <p:nvPr/>
        </p:nvSpPr>
        <p:spPr>
          <a:xfrm>
            <a:off x="683568" y="4816491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B00EBFD5-92C2-4620-BBAF-55AE69290860}"/>
              </a:ext>
            </a:extLst>
          </p:cNvPr>
          <p:cNvSpPr/>
          <p:nvPr/>
        </p:nvSpPr>
        <p:spPr>
          <a:xfrm>
            <a:off x="1835696" y="4820112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9511806-A242-4EA5-9CF5-5FE46CED3271}"/>
              </a:ext>
            </a:extLst>
          </p:cNvPr>
          <p:cNvSpPr txBox="1"/>
          <p:nvPr/>
        </p:nvSpPr>
        <p:spPr>
          <a:xfrm>
            <a:off x="6976388" y="2996952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</a:t>
            </a:r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9F34B2B6-7DBD-491C-BE1C-97F9167E3177}"/>
              </a:ext>
            </a:extLst>
          </p:cNvPr>
          <p:cNvSpPr/>
          <p:nvPr/>
        </p:nvSpPr>
        <p:spPr>
          <a:xfrm>
            <a:off x="683568" y="2989499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: Rounded Corners 18">
            <a:extLst>
              <a:ext uri="{FF2B5EF4-FFF2-40B4-BE49-F238E27FC236}">
                <a16:creationId xmlns:a16="http://schemas.microsoft.com/office/drawing/2014/main" id="{895A1281-EE4F-4A68-8B08-BB50D5E4DAA5}"/>
              </a:ext>
            </a:extLst>
          </p:cNvPr>
          <p:cNvSpPr/>
          <p:nvPr/>
        </p:nvSpPr>
        <p:spPr>
          <a:xfrm>
            <a:off x="1187628" y="2993120"/>
            <a:ext cx="288028" cy="340701"/>
          </a:xfrm>
          <a:prstGeom prst="roundRect">
            <a:avLst/>
          </a:prstGeom>
          <a:noFill/>
          <a:ln>
            <a:solidFill>
              <a:srgbClr val="9842B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86F406-06F9-4C84-8CDB-868C6246AA88}"/>
              </a:ext>
            </a:extLst>
          </p:cNvPr>
          <p:cNvSpPr txBox="1"/>
          <p:nvPr/>
        </p:nvSpPr>
        <p:spPr>
          <a:xfrm>
            <a:off x="7092280" y="3550950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0C4B0AC-19E7-4E50-A684-D4F93F939312}"/>
              </a:ext>
            </a:extLst>
          </p:cNvPr>
          <p:cNvSpPr txBox="1"/>
          <p:nvPr/>
        </p:nvSpPr>
        <p:spPr>
          <a:xfrm>
            <a:off x="6296452" y="4108430"/>
            <a:ext cx="1155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81 – 40 = 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4416AEBF-ACBF-46FE-8FD1-19F6CECA9D8C}"/>
              </a:ext>
            </a:extLst>
          </p:cNvPr>
          <p:cNvSpPr txBox="1"/>
          <p:nvPr/>
        </p:nvSpPr>
        <p:spPr>
          <a:xfrm>
            <a:off x="7430315" y="4114654"/>
            <a:ext cx="7958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41</a:t>
            </a:r>
          </a:p>
        </p:txBody>
      </p:sp>
    </p:spTree>
    <p:extLst>
      <p:ext uri="{BB962C8B-B14F-4D97-AF65-F5344CB8AC3E}">
        <p14:creationId xmlns:p14="http://schemas.microsoft.com/office/powerpoint/2010/main" val="325940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6" grpId="0" animBg="1"/>
      <p:bldP spid="11" grpId="0"/>
      <p:bldP spid="18" grpId="0" animBg="1"/>
      <p:bldP spid="19" grpId="0" animBg="1"/>
      <p:bldP spid="20" grpId="0"/>
      <p:bldP spid="21" grpId="0"/>
      <p:bldP spid="2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76E401156F4764BB2C6F20A964BCCEC" ma:contentTypeVersion="4" ma:contentTypeDescription="Create a new document." ma:contentTypeScope="" ma:versionID="e896c31a357fae3f56ede82f8715a737">
  <xsd:schema xmlns:xsd="http://www.w3.org/2001/XMLSchema" xmlns:xs="http://www.w3.org/2001/XMLSchema" xmlns:p="http://schemas.microsoft.com/office/2006/metadata/properties" xmlns:ns2="557e22d3-7b3f-4e7c-8253-1b6f825f5a4b" xmlns:ns3="f864f35b-862f-415f-8c45-f63899e63674" targetNamespace="http://schemas.microsoft.com/office/2006/metadata/properties" ma:root="true" ma:fieldsID="36b4bfac6347007d17695a869c3705c8" ns2:_="" ns3:_="">
    <xsd:import namespace="557e22d3-7b3f-4e7c-8253-1b6f825f5a4b"/>
    <xsd:import namespace="f864f35b-862f-415f-8c45-f63899e6367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7e22d3-7b3f-4e7c-8253-1b6f825f5a4b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864f35b-862f-415f-8c45-f63899e63674" elementFormDefault="qualified">
    <xsd:import namespace="http://schemas.microsoft.com/office/2006/documentManagement/types"/>
    <xsd:import namespace="http://schemas.microsoft.com/office/infopath/2007/PartnerControls"/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A619CED-7316-4C82-A19F-924A5B8EE64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57e22d3-7b3f-4e7c-8253-1b6f825f5a4b"/>
    <ds:schemaRef ds:uri="f864f35b-862f-415f-8c45-f63899e6367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A034CD65-B072-4E45-913B-4DA7CA633794}">
  <ds:schemaRefs>
    <ds:schemaRef ds:uri="http://schemas.microsoft.com/office/2006/documentManagement/types"/>
    <ds:schemaRef ds:uri="557e22d3-7b3f-4e7c-8253-1b6f825f5a4b"/>
    <ds:schemaRef ds:uri="http://purl.org/dc/dcmitype/"/>
    <ds:schemaRef ds:uri="http://purl.org/dc/terms/"/>
    <ds:schemaRef ds:uri="http://schemas.microsoft.com/office/2006/metadata/properties"/>
    <ds:schemaRef ds:uri="f864f35b-862f-415f-8c45-f63899e63674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B8A6DF0D-6E39-436B-A13E-E2451FD66B7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2218</TotalTime>
  <Words>2223</Words>
  <Application>Microsoft Office PowerPoint</Application>
  <PresentationFormat>On-screen Show (4:3)</PresentationFormat>
  <Paragraphs>742</Paragraphs>
  <Slides>22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8" baseType="lpstr">
      <vt:lpstr>Arial</vt:lpstr>
      <vt:lpstr>Calibri</vt:lpstr>
      <vt:lpstr>Cambria Math</vt:lpstr>
      <vt:lpstr>Times New Roman</vt:lpstr>
      <vt:lpstr>Office Theme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Duston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GLOVER D</dc:creator>
  <cp:lastModifiedBy>Danielle Moosajee</cp:lastModifiedBy>
  <cp:revision>64</cp:revision>
  <dcterms:created xsi:type="dcterms:W3CDTF">2015-07-01T12:05:39Z</dcterms:created>
  <dcterms:modified xsi:type="dcterms:W3CDTF">2020-06-04T19:59:18Z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0x010100D76E401156F4764BB2C6F20A964BCCEC</vt:lpwstr>
  </property>
</Properties>
</file>