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4" r:id="rId2"/>
  </p:sldMasterIdLst>
  <p:sldIdLst>
    <p:sldId id="256" r:id="rId3"/>
    <p:sldId id="260" r:id="rId4"/>
    <p:sldId id="258" r:id="rId5"/>
    <p:sldId id="261" r:id="rId6"/>
    <p:sldId id="262" r:id="rId7"/>
    <p:sldId id="291" r:id="rId8"/>
    <p:sldId id="292" r:id="rId9"/>
    <p:sldId id="264" r:id="rId10"/>
    <p:sldId id="263" r:id="rId11"/>
    <p:sldId id="289" r:id="rId12"/>
    <p:sldId id="290" r:id="rId13"/>
    <p:sldId id="293" r:id="rId14"/>
    <p:sldId id="294" r:id="rId15"/>
    <p:sldId id="295" r:id="rId16"/>
    <p:sldId id="296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680383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 smtClean="0">
              <a:latin typeface="Comic Sans MS" pitchFamily="66" charset="0"/>
            </a:endParaRPr>
          </a:p>
          <a:p>
            <a:endParaRPr lang="en-GB" sz="2000" u="none" dirty="0" smtClean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73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EA9C40-4442-43BD-8BAC-B65A10A0154A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B638EB-6911-4974-B8A8-FCCE1A897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6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1984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7440370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77067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678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23C685-EDEF-4695-BAB0-93FB1AC0BD95}" type="datetimeFigureOut">
              <a:rPr lang="en-GB"/>
              <a:pPr>
                <a:defRPr/>
              </a:pPr>
              <a:t>06/02/2017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AE15AE-59FF-4D0D-8AB0-62BF6B4366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88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fld id="{C3BCC3FF-120E-4F25-A295-D9E2C377B34E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fld id="{750FCFA9-BAF1-4D3B-8D97-822D80CF6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94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fld id="{C3BCC3FF-120E-4F25-A295-D9E2C377B34E}" type="datetimeFigureOut">
              <a:rPr lang="en-GB" smtClean="0"/>
              <a:t>06/02/2017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fld id="{750FCFA9-BAF1-4D3B-8D97-822D80CF6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57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152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06 February 2017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SOH CAH</a:t>
            </a:r>
            <a:r>
              <a:rPr lang="en-GB" sz="1600" baseline="0" dirty="0" smtClean="0">
                <a:latin typeface="Comic Sans MS" pitchFamily="66" charset="0"/>
              </a:rPr>
              <a:t> TOA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36821" y="5949281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latin typeface="Comic Sans MS" pitchFamily="66" charset="0"/>
              </a:rPr>
              <a:t>Pythagoras’ theorem, trigonometry,</a:t>
            </a:r>
            <a:r>
              <a:rPr lang="en-GB" sz="1600" baseline="0" dirty="0" smtClean="0">
                <a:latin typeface="Comic Sans MS" pitchFamily="66" charset="0"/>
              </a:rPr>
              <a:t> triangle, right angle, opposite, adjacent, hypotenuse, sine, cosine, tangent, side, angle</a:t>
            </a:r>
            <a:endParaRPr lang="en-GB" sz="1600" dirty="0" smtClean="0">
              <a:latin typeface="Comic Sans MS" pitchFamily="66" charset="0"/>
            </a:endParaRP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Developing students will be able to calculate missing sides</a:t>
            </a:r>
            <a:r>
              <a:rPr lang="en-GB" sz="1400" baseline="0" dirty="0" smtClean="0">
                <a:latin typeface="Comic Sans MS" pitchFamily="66" charset="0"/>
              </a:rPr>
              <a:t> on right-angled triangles.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latin typeface="Comic Sans MS" pitchFamily="66" charset="0"/>
              </a:rPr>
              <a:t>Secure students will be able to calculate missing angles </a:t>
            </a:r>
            <a:r>
              <a:rPr lang="en-GB" sz="1400" baseline="0" dirty="0" smtClean="0">
                <a:latin typeface="Comic Sans MS" pitchFamily="66" charset="0"/>
              </a:rPr>
              <a:t>on right-angled triangles.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Excelling students will be able to answer</a:t>
            </a:r>
            <a:r>
              <a:rPr lang="en-GB" sz="1400" baseline="0" dirty="0" smtClean="0">
                <a:latin typeface="Comic Sans MS" pitchFamily="66" charset="0"/>
              </a:rPr>
              <a:t> worded problems involving sides and angles in right-angled triangles.</a:t>
            </a:r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51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94" r:id="rId7"/>
    <p:sldLayoutId id="2147483695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06 February 2017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latin typeface="Comic Sans MS" pitchFamily="66" charset="0"/>
              </a:rPr>
              <a:t>SOH CAH</a:t>
            </a:r>
            <a:r>
              <a:rPr lang="en-GB" sz="1600" baseline="0" dirty="0" smtClean="0">
                <a:latin typeface="Comic Sans MS" pitchFamily="66" charset="0"/>
              </a:rPr>
              <a:t> TOA</a:t>
            </a:r>
            <a:endParaRPr lang="en-GB" sz="1600" dirty="0" smtClean="0">
              <a:latin typeface="Comic Sans MS" pitchFamily="66" charset="0"/>
            </a:endParaRPr>
          </a:p>
          <a:p>
            <a:pPr algn="ctr"/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96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yCdqyPFP50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371600" y="1052513"/>
            <a:ext cx="7772400" cy="13335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Find the missing edges</a:t>
            </a:r>
            <a:br>
              <a:rPr lang="en-GB" sz="3200" dirty="0" smtClean="0">
                <a:latin typeface="Comic Sans MS" pitchFamily="66" charset="0"/>
              </a:rPr>
            </a:br>
            <a:r>
              <a:rPr lang="en-GB" sz="3200" dirty="0" smtClean="0">
                <a:latin typeface="Comic Sans MS" pitchFamily="66" charset="0"/>
              </a:rPr>
              <a:t>(correct to 1 decimal place)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4" name="Right Triangle 3"/>
          <p:cNvSpPr/>
          <p:nvPr/>
        </p:nvSpPr>
        <p:spPr>
          <a:xfrm>
            <a:off x="2221244" y="1716208"/>
            <a:ext cx="1440160" cy="1872208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itchFamily="66" charset="0"/>
            </a:endParaRPr>
          </a:p>
        </p:txBody>
      </p:sp>
      <p:sp>
        <p:nvSpPr>
          <p:cNvPr id="5" name="Right Triangle 4"/>
          <p:cNvSpPr/>
          <p:nvPr/>
        </p:nvSpPr>
        <p:spPr>
          <a:xfrm flipH="1">
            <a:off x="4435831" y="2176878"/>
            <a:ext cx="3024336" cy="1656184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itchFamily="66" charset="0"/>
            </a:endParaRPr>
          </a:p>
        </p:txBody>
      </p:sp>
      <p:sp>
        <p:nvSpPr>
          <p:cNvPr id="6" name="Right Triangle 5"/>
          <p:cNvSpPr/>
          <p:nvPr/>
        </p:nvSpPr>
        <p:spPr>
          <a:xfrm>
            <a:off x="1161728" y="4178642"/>
            <a:ext cx="2520280" cy="2232248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itchFamily="66" charset="0"/>
            </a:endParaRPr>
          </a:p>
        </p:txBody>
      </p:sp>
      <p:sp>
        <p:nvSpPr>
          <p:cNvPr id="7" name="Right Triangle 6"/>
          <p:cNvSpPr/>
          <p:nvPr/>
        </p:nvSpPr>
        <p:spPr>
          <a:xfrm flipH="1">
            <a:off x="5220072" y="4493960"/>
            <a:ext cx="1656184" cy="1743352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21244" y="3390260"/>
            <a:ext cx="200624" cy="200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69575" y="6210266"/>
            <a:ext cx="200624" cy="200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75632" y="6036688"/>
            <a:ext cx="200624" cy="200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6256" y="518097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1</a:t>
            </a:r>
            <a:r>
              <a:rPr lang="en-GB" sz="2000" dirty="0" smtClean="0">
                <a:latin typeface="Comic Sans MS" pitchFamily="66" charset="0"/>
              </a:rPr>
              <a:t>cm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648" y="500224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11cm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21556" y="4925434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16cm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0167" y="2812179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5</a:t>
            </a:r>
            <a:r>
              <a:rPr lang="en-GB" sz="2000" dirty="0" smtClean="0">
                <a:latin typeface="Comic Sans MS" pitchFamily="66" charset="0"/>
              </a:rPr>
              <a:t>cm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76274" y="383306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9</a:t>
            </a:r>
            <a:r>
              <a:rPr lang="en-GB" sz="2000" dirty="0" smtClean="0">
                <a:latin typeface="Comic Sans MS" pitchFamily="66" charset="0"/>
              </a:rPr>
              <a:t>cm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47664" y="2406298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6</a:t>
            </a:r>
            <a:r>
              <a:rPr lang="en-GB" sz="2000" dirty="0" smtClean="0">
                <a:latin typeface="Comic Sans MS" pitchFamily="66" charset="0"/>
              </a:rPr>
              <a:t>cm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27784" y="364839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4cm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95824" y="6226224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1cm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51820" y="238556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a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76677" y="257351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b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05532" y="6389051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95824" y="5125489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d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259543" y="3632438"/>
            <a:ext cx="200624" cy="200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70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140968"/>
            <a:ext cx="39452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Show me and example of: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mic Sans MS" pitchFamily="66" charset="0"/>
              </a:rPr>
              <a:t>A hypotenuse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mic Sans MS" pitchFamily="66" charset="0"/>
              </a:rPr>
              <a:t>An opposite side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mic Sans MS" pitchFamily="66" charset="0"/>
              </a:rPr>
              <a:t>An adjacent side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mic Sans MS" pitchFamily="66" charset="0"/>
              </a:rPr>
              <a:t>A </a:t>
            </a:r>
            <a:r>
              <a:rPr lang="en-US" dirty="0">
                <a:latin typeface="Comic Sans MS" pitchFamily="66" charset="0"/>
              </a:rPr>
              <a:t>problem that can be solved using </a:t>
            </a:r>
            <a:r>
              <a:rPr lang="en-US" dirty="0" smtClean="0">
                <a:latin typeface="Comic Sans MS" pitchFamily="66" charset="0"/>
              </a:rPr>
              <a:t>trigonometry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mic Sans MS" pitchFamily="66" charset="0"/>
              </a:rPr>
              <a:t>A </a:t>
            </a:r>
            <a:r>
              <a:rPr lang="en-US" dirty="0">
                <a:latin typeface="Comic Sans MS" pitchFamily="66" charset="0"/>
              </a:rPr>
              <a:t>triangle in which the tangent of the angle is </a:t>
            </a:r>
            <a:r>
              <a:rPr lang="en-US" dirty="0" smtClean="0">
                <a:latin typeface="Comic Sans MS" pitchFamily="66" charset="0"/>
              </a:rPr>
              <a:t>1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omic Sans MS" pitchFamily="66" charset="0"/>
              </a:rPr>
              <a:t>A </a:t>
            </a:r>
            <a:r>
              <a:rPr lang="en-US" dirty="0">
                <a:latin typeface="Comic Sans MS" pitchFamily="66" charset="0"/>
              </a:rPr>
              <a:t>triangle in which the cosine is </a:t>
            </a:r>
            <a:r>
              <a:rPr lang="en-US" dirty="0" smtClean="0">
                <a:latin typeface="Comic Sans MS" pitchFamily="66" charset="0"/>
              </a:rPr>
              <a:t>0.5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22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8" y="2996952"/>
            <a:ext cx="38164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What is the same/different about three triangles with sides 3, 4, 5 and 6, 8, 10 and 5, 12, 13</a:t>
            </a: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True/Never/Sometimes:</a:t>
            </a:r>
          </a:p>
          <a:p>
            <a:r>
              <a:rPr lang="en-US" dirty="0">
                <a:latin typeface="Comic Sans MS" pitchFamily="66" charset="0"/>
              </a:rPr>
              <a:t>- You can use trigonometry to find the missing length/angle in triangles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22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655888" y="2600946"/>
            <a:ext cx="1296144" cy="309634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986432" y="5337250"/>
            <a:ext cx="965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86432" y="2600946"/>
            <a:ext cx="0" cy="273630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55888" y="5337250"/>
            <a:ext cx="330544" cy="3600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5848" y="264333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A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40360" y="553245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35776" y="491066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65176" y="491066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8620" y="551727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88332" y="256490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91532" y="22259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4404" y="218167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B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655888" y="2600946"/>
            <a:ext cx="1279888" cy="306672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34404" y="5372326"/>
            <a:ext cx="1217628" cy="2953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935776" y="2643337"/>
            <a:ext cx="16256" cy="26939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Triangle 25"/>
          <p:cNvSpPr/>
          <p:nvPr/>
        </p:nvSpPr>
        <p:spPr>
          <a:xfrm flipH="1">
            <a:off x="3217190" y="2500523"/>
            <a:ext cx="1080120" cy="3132386"/>
          </a:xfrm>
          <a:prstGeom prst="rt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09278" y="5307945"/>
            <a:ext cx="288032" cy="3249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8044" y="5667673"/>
            <a:ext cx="905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4cm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38164" y="5303974"/>
            <a:ext cx="905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3</a:t>
            </a:r>
            <a:r>
              <a:rPr lang="en-GB" sz="2400" dirty="0" smtClean="0">
                <a:latin typeface="Comic Sans MS" panose="030F0702030302020204" pitchFamily="66" charset="0"/>
              </a:rPr>
              <a:t>cm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2869" y="3738265"/>
            <a:ext cx="905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11cm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57150" y="548300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94811" y="553128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68880" y="211729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420665" y="5595361"/>
            <a:ext cx="905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? cm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71592" y="4026457"/>
            <a:ext cx="905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11cm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6" name="Arc 35"/>
          <p:cNvSpPr/>
          <p:nvPr/>
        </p:nvSpPr>
        <p:spPr>
          <a:xfrm>
            <a:off x="3145182" y="5302365"/>
            <a:ext cx="396044" cy="641685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361206" y="5077111"/>
                <a:ext cx="4680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206" y="5077111"/>
                <a:ext cx="468052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55252" y="1302639"/>
            <a:ext cx="8393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image below is of a cuboid. Calculate the size of the angle between </a:t>
            </a:r>
            <a:r>
              <a:rPr lang="en-GB" sz="2400" dirty="0" smtClean="0">
                <a:latin typeface="Comic Sans MS" panose="030F0702030302020204" pitchFamily="66" charset="0"/>
              </a:rPr>
              <a:t>CE </a:t>
            </a:r>
            <a:r>
              <a:rPr lang="en-GB" sz="2400" dirty="0">
                <a:latin typeface="Comic Sans MS" panose="030F0702030302020204" pitchFamily="66" charset="0"/>
              </a:rPr>
              <a:t>and </a:t>
            </a:r>
            <a:r>
              <a:rPr lang="en-GB" sz="2400" dirty="0" smtClean="0">
                <a:latin typeface="Comic Sans MS" panose="030F0702030302020204" pitchFamily="66" charset="0"/>
              </a:rPr>
              <a:t>EFGH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  <a:endParaRPr lang="en-GB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380230" y="2133636"/>
            <a:ext cx="29361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EG² = EH² + HG²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       = 4² + 3²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   = 25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EG = √25 = 5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94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1" grpId="0"/>
      <p:bldP spid="32" grpId="0"/>
      <p:bldP spid="33" grpId="0"/>
      <p:bldP spid="34" grpId="0"/>
      <p:bldP spid="35" grpId="0"/>
      <p:bldP spid="36" grpId="0" animBg="1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655888" y="2600946"/>
            <a:ext cx="1296144" cy="309634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986432" y="5337250"/>
            <a:ext cx="965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86432" y="2600946"/>
            <a:ext cx="0" cy="273630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55888" y="5337250"/>
            <a:ext cx="330544" cy="3600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5848" y="264333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A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40360" y="553245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35776" y="491066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65176" y="491066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8620" y="551727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88332" y="256490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91532" y="22259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4404" y="218167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B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655888" y="2600946"/>
            <a:ext cx="1279888" cy="306672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34404" y="5372326"/>
            <a:ext cx="1217628" cy="2953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935776" y="2643337"/>
            <a:ext cx="16256" cy="26939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Triangle 25"/>
          <p:cNvSpPr/>
          <p:nvPr/>
        </p:nvSpPr>
        <p:spPr>
          <a:xfrm flipH="1">
            <a:off x="3217190" y="2500523"/>
            <a:ext cx="1080120" cy="3132386"/>
          </a:xfrm>
          <a:prstGeom prst="rt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09278" y="5307945"/>
            <a:ext cx="288032" cy="3249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8044" y="5667673"/>
            <a:ext cx="905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4cm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38164" y="5303974"/>
            <a:ext cx="905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3</a:t>
            </a:r>
            <a:r>
              <a:rPr lang="en-GB" sz="2400" dirty="0" smtClean="0">
                <a:latin typeface="Comic Sans MS" panose="030F0702030302020204" pitchFamily="66" charset="0"/>
              </a:rPr>
              <a:t>cm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2869" y="3738265"/>
            <a:ext cx="905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11cm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57150" y="548300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94811" y="553128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68880" y="211729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351547" y="5639067"/>
            <a:ext cx="905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5</a:t>
            </a:r>
            <a:r>
              <a:rPr lang="en-GB" sz="2400" dirty="0" smtClean="0">
                <a:latin typeface="Comic Sans MS" panose="030F0702030302020204" pitchFamily="66" charset="0"/>
              </a:rPr>
              <a:t> cm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71592" y="4026457"/>
            <a:ext cx="905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11cm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6" name="Arc 35"/>
          <p:cNvSpPr/>
          <p:nvPr/>
        </p:nvSpPr>
        <p:spPr>
          <a:xfrm>
            <a:off x="3145182" y="5302365"/>
            <a:ext cx="396044" cy="641685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361206" y="5077111"/>
                <a:ext cx="4680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206" y="5077111"/>
                <a:ext cx="468052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55252" y="1302639"/>
            <a:ext cx="8393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image below is of a cuboid. Calculate the size of the angle between </a:t>
            </a:r>
            <a:r>
              <a:rPr lang="en-GB" sz="2400" dirty="0" smtClean="0">
                <a:latin typeface="Comic Sans MS" panose="030F0702030302020204" pitchFamily="66" charset="0"/>
              </a:rPr>
              <a:t>CE </a:t>
            </a:r>
            <a:r>
              <a:rPr lang="en-GB" sz="2400" dirty="0">
                <a:latin typeface="Comic Sans MS" panose="030F0702030302020204" pitchFamily="66" charset="0"/>
              </a:rPr>
              <a:t>and </a:t>
            </a:r>
            <a:r>
              <a:rPr lang="en-GB" sz="2400" dirty="0" smtClean="0">
                <a:latin typeface="Comic Sans MS" panose="030F0702030302020204" pitchFamily="66" charset="0"/>
              </a:rPr>
              <a:t>EFGH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  <a:endParaRPr lang="en-GB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3465430" y="60834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Comic Sans MS" panose="030F0702030302020204" pitchFamily="66" charset="0"/>
              </a:rPr>
              <a:t>Adj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98832" y="44555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Comic Sans MS" panose="030F0702030302020204" pitchFamily="66" charset="0"/>
              </a:rPr>
              <a:t>Opp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6030695" y="2360219"/>
            <a:ext cx="1584176" cy="1365669"/>
            <a:chOff x="6454258" y="1962840"/>
            <a:chExt cx="1584176" cy="1365669"/>
          </a:xfrm>
        </p:grpSpPr>
        <p:sp>
          <p:nvSpPr>
            <p:cNvPr id="40" name="Isosceles Triangle 39"/>
            <p:cNvSpPr/>
            <p:nvPr/>
          </p:nvSpPr>
          <p:spPr bwMode="auto">
            <a:xfrm>
              <a:off x="6454258" y="1962840"/>
              <a:ext cx="1584176" cy="1365669"/>
            </a:xfrm>
            <a:prstGeom prst="triangle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41" name="Straight Connector 40"/>
            <p:cNvCxnSpPr>
              <a:stCxn id="40" idx="1"/>
              <a:endCxn id="40" idx="5"/>
            </p:cNvCxnSpPr>
            <p:nvPr/>
          </p:nvCxnSpPr>
          <p:spPr bwMode="auto">
            <a:xfrm>
              <a:off x="6850302" y="2645675"/>
              <a:ext cx="792088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Straight Connector 41"/>
            <p:cNvCxnSpPr>
              <a:stCxn id="40" idx="3"/>
            </p:cNvCxnSpPr>
            <p:nvPr/>
          </p:nvCxnSpPr>
          <p:spPr bwMode="auto">
            <a:xfrm flipV="1">
              <a:off x="7246346" y="2645675"/>
              <a:ext cx="0" cy="682834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TextBox 42"/>
            <p:cNvSpPr txBox="1"/>
            <p:nvPr/>
          </p:nvSpPr>
          <p:spPr>
            <a:xfrm>
              <a:off x="6489638" y="2787037"/>
              <a:ext cx="900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latin typeface="Comic Sans MS" pitchFamily="66" charset="0"/>
                </a:rPr>
                <a:t>T</a:t>
              </a:r>
              <a:endParaRPr lang="en-GB" sz="2000" dirty="0">
                <a:latin typeface="Comic Sans MS" pitchFamily="66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796296" y="2245565"/>
              <a:ext cx="900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latin typeface="Comic Sans MS" pitchFamily="66" charset="0"/>
                </a:rPr>
                <a:t>O</a:t>
              </a:r>
              <a:endParaRPr lang="en-GB" sz="2000" dirty="0">
                <a:latin typeface="Comic Sans MS" pitchFamily="66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094378" y="2787037"/>
              <a:ext cx="900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Comic Sans MS" pitchFamily="66" charset="0"/>
                </a:rPr>
                <a:t>A</a:t>
              </a:r>
            </a:p>
          </p:txBody>
        </p:sp>
      </p:grpSp>
      <p:sp>
        <p:nvSpPr>
          <p:cNvPr id="46" name="Oval 45"/>
          <p:cNvSpPr/>
          <p:nvPr/>
        </p:nvSpPr>
        <p:spPr bwMode="auto">
          <a:xfrm>
            <a:off x="6149391" y="3097498"/>
            <a:ext cx="638427" cy="638427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770715" y="4026434"/>
                <a:ext cx="25188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Comic Sans MS" pitchFamily="66" charset="0"/>
                  </a:rPr>
                  <a:t>tan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GB" sz="2000" dirty="0" smtClean="0">
                    <a:latin typeface="Comic Sans MS" pitchFamily="66" charset="0"/>
                  </a:rPr>
                  <a:t> = </a:t>
                </a:r>
                <a:r>
                  <a:rPr lang="en-GB" sz="2000" dirty="0" err="1" smtClean="0">
                    <a:latin typeface="Comic Sans MS" pitchFamily="66" charset="0"/>
                  </a:rPr>
                  <a:t>opp</a:t>
                </a:r>
                <a:r>
                  <a:rPr lang="en-GB" sz="2000" dirty="0" smtClean="0">
                    <a:latin typeface="Comic Sans MS" pitchFamily="66" charset="0"/>
                  </a:rPr>
                  <a:t> ÷ </a:t>
                </a:r>
                <a:r>
                  <a:rPr lang="en-GB" sz="2000" dirty="0" err="1" smtClean="0">
                    <a:latin typeface="Comic Sans MS" pitchFamily="66" charset="0"/>
                  </a:rPr>
                  <a:t>adj</a:t>
                </a:r>
                <a:r>
                  <a:rPr lang="en-GB" sz="2000" dirty="0" smtClean="0">
                    <a:latin typeface="Comic Sans MS" pitchFamily="66" charset="0"/>
                  </a:rPr>
                  <a:t> </a:t>
                </a:r>
                <a:endParaRPr lang="en-GB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0715" y="4026434"/>
                <a:ext cx="2518806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2663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779403" y="4474451"/>
                <a:ext cx="25101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Comic Sans MS" pitchFamily="66" charset="0"/>
                  </a:rPr>
                  <a:t>tan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a:rPr lang="en-GB" sz="2000" i="1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GB" sz="2000" dirty="0" smtClean="0">
                    <a:latin typeface="Comic Sans MS" pitchFamily="66" charset="0"/>
                  </a:rPr>
                  <a:t> = 11 ÷ </a:t>
                </a:r>
                <a:r>
                  <a:rPr lang="en-GB" sz="2000" dirty="0">
                    <a:latin typeface="Comic Sans MS" pitchFamily="66" charset="0"/>
                  </a:rPr>
                  <a:t>5</a:t>
                </a: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403" y="4474451"/>
                <a:ext cx="2510117" cy="400110"/>
              </a:xfrm>
              <a:prstGeom prst="rect">
                <a:avLst/>
              </a:prstGeom>
              <a:blipFill rotWithShape="0">
                <a:blip r:embed="rId4"/>
                <a:stretch>
                  <a:fillRect l="-2427" t="-9091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779403" y="4922468"/>
                <a:ext cx="27981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GB" sz="2000" dirty="0" smtClean="0">
                    <a:latin typeface="Comic Sans MS" pitchFamily="66" charset="0"/>
                  </a:rPr>
                  <a:t> = tan</a:t>
                </a:r>
                <a:r>
                  <a:rPr lang="en-GB" sz="2000" baseline="30000" dirty="0" smtClean="0">
                    <a:latin typeface="Comic Sans MS" pitchFamily="66" charset="0"/>
                  </a:rPr>
                  <a:t>-1</a:t>
                </a:r>
                <a:r>
                  <a:rPr lang="en-GB" sz="2000" dirty="0" smtClean="0">
                    <a:latin typeface="Comic Sans MS" pitchFamily="66" charset="0"/>
                  </a:rPr>
                  <a:t> (11 </a:t>
                </a:r>
                <a:r>
                  <a:rPr lang="en-GB" sz="2000" dirty="0">
                    <a:latin typeface="Comic Sans MS" pitchFamily="66" charset="0"/>
                  </a:rPr>
                  <a:t>÷ 5</a:t>
                </a:r>
                <a:r>
                  <a:rPr lang="en-GB" sz="2000" dirty="0" smtClean="0">
                    <a:latin typeface="Comic Sans MS" pitchFamily="66" charset="0"/>
                  </a:rPr>
                  <a:t>)</a:t>
                </a:r>
                <a:endParaRPr lang="en-GB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403" y="4922468"/>
                <a:ext cx="279815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779404" y="5365529"/>
                <a:ext cx="25101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GB" sz="2000" dirty="0" smtClean="0">
                    <a:latin typeface="Comic Sans MS" pitchFamily="66" charset="0"/>
                  </a:rPr>
                  <a:t> = 66°</a:t>
                </a:r>
                <a:endParaRPr lang="en-GB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404" y="5365529"/>
                <a:ext cx="2510118" cy="400110"/>
              </a:xfrm>
              <a:prstGeom prst="rect">
                <a:avLst/>
              </a:prstGeom>
              <a:blipFill rotWithShape="0">
                <a:blip r:embed="rId6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69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8" grpId="0"/>
      <p:bldP spid="46" grpId="0" animBg="1"/>
      <p:bldP spid="47" grpId="0"/>
      <p:bldP spid="48" grpId="0"/>
      <p:bldP spid="49" grpId="0"/>
      <p:bldP spid="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Answers</a:t>
            </a:r>
            <a:endParaRPr lang="en-GB" sz="24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27984" y="2132856"/>
            <a:ext cx="3312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1.	10.2°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2. a.	9.11 cm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  b.	19.2°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270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893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2221244" y="1716208"/>
            <a:ext cx="1440160" cy="1872208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Comic Sans MS" pitchFamily="66" charset="0"/>
            </a:endParaRPr>
          </a:p>
        </p:txBody>
      </p:sp>
      <p:sp>
        <p:nvSpPr>
          <p:cNvPr id="5" name="Right Triangle 4"/>
          <p:cNvSpPr/>
          <p:nvPr/>
        </p:nvSpPr>
        <p:spPr>
          <a:xfrm flipH="1">
            <a:off x="4435831" y="2176878"/>
            <a:ext cx="3024336" cy="1656184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Comic Sans MS" pitchFamily="66" charset="0"/>
            </a:endParaRPr>
          </a:p>
        </p:txBody>
      </p:sp>
      <p:sp>
        <p:nvSpPr>
          <p:cNvPr id="6" name="Right Triangle 5"/>
          <p:cNvSpPr/>
          <p:nvPr/>
        </p:nvSpPr>
        <p:spPr>
          <a:xfrm>
            <a:off x="1161728" y="4178642"/>
            <a:ext cx="2520280" cy="2232248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Comic Sans MS" pitchFamily="66" charset="0"/>
            </a:endParaRPr>
          </a:p>
        </p:txBody>
      </p:sp>
      <p:sp>
        <p:nvSpPr>
          <p:cNvPr id="7" name="Right Triangle 6"/>
          <p:cNvSpPr/>
          <p:nvPr/>
        </p:nvSpPr>
        <p:spPr>
          <a:xfrm flipH="1">
            <a:off x="5220072" y="4493960"/>
            <a:ext cx="1656184" cy="1743352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21244" y="3390260"/>
            <a:ext cx="200624" cy="200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69575" y="6210266"/>
            <a:ext cx="200624" cy="200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75632" y="6036688"/>
            <a:ext cx="200624" cy="200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6256" y="518097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</a:t>
            </a:r>
            <a:r>
              <a:rPr lang="en-GB" dirty="0" smtClean="0">
                <a:latin typeface="Comic Sans MS" pitchFamily="66" charset="0"/>
              </a:rPr>
              <a:t>cm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648" y="500224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11cm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21556" y="492543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16cm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0167" y="281217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5</a:t>
            </a:r>
            <a:r>
              <a:rPr lang="en-GB" dirty="0" smtClean="0">
                <a:latin typeface="Comic Sans MS" pitchFamily="66" charset="0"/>
              </a:rPr>
              <a:t>cm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76274" y="383306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9</a:t>
            </a:r>
            <a:r>
              <a:rPr lang="en-GB" dirty="0" smtClean="0">
                <a:latin typeface="Comic Sans MS" pitchFamily="66" charset="0"/>
              </a:rPr>
              <a:t>cm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47664" y="240629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6</a:t>
            </a:r>
            <a:r>
              <a:rPr lang="en-GB" dirty="0" smtClean="0">
                <a:latin typeface="Comic Sans MS" pitchFamily="66" charset="0"/>
              </a:rPr>
              <a:t>cm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27784" y="364839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4cm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95824" y="622622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1cm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51820" y="2385562"/>
            <a:ext cx="118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7.2cm</a:t>
            </a:r>
            <a:endParaRPr lang="en-GB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59543" y="3632438"/>
            <a:ext cx="200624" cy="200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81778" y="5094711"/>
            <a:ext cx="1162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1.4cm</a:t>
            </a:r>
            <a:endParaRPr lang="en-GB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76056" y="2584151"/>
            <a:ext cx="111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10.3cm</a:t>
            </a:r>
            <a:endParaRPr lang="en-GB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07510" y="6410890"/>
            <a:ext cx="1260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11.6cm</a:t>
            </a:r>
            <a:endParaRPr lang="en-GB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125982"/>
            <a:ext cx="8640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Answers</a:t>
            </a:r>
            <a:endParaRPr lang="en-GB" sz="2400" b="1" u="sng" dirty="0"/>
          </a:p>
        </p:txBody>
      </p:sp>
    </p:spTree>
    <p:extLst>
      <p:ext uri="{BB962C8B-B14F-4D97-AF65-F5344CB8AC3E}">
        <p14:creationId xmlns:p14="http://schemas.microsoft.com/office/powerpoint/2010/main" val="125671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730858" y="1321948"/>
            <a:ext cx="586381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GB" sz="2000" dirty="0">
                <a:latin typeface="Comic Sans MS" pitchFamily="66" charset="0"/>
              </a:rPr>
              <a:t>We can label the sides of a right-angled triangle in the following way: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431471" y="2013705"/>
            <a:ext cx="338455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Hypotenuse (H)</a:t>
            </a:r>
          </a:p>
          <a:p>
            <a:r>
              <a:rPr lang="en-GB" sz="2000" dirty="0">
                <a:latin typeface="Comic Sans MS" pitchFamily="66" charset="0"/>
              </a:rPr>
              <a:t>This is the longest side and is opposite the right-angle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372200" y="2996952"/>
            <a:ext cx="254600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Opposite Side (O)</a:t>
            </a:r>
          </a:p>
          <a:p>
            <a:r>
              <a:rPr lang="en-GB" sz="2000" dirty="0">
                <a:latin typeface="Comic Sans MS" pitchFamily="66" charset="0"/>
              </a:rPr>
              <a:t>This is the side opposite the angle in question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559987" y="4490300"/>
            <a:ext cx="591837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Adjacent Side (A)</a:t>
            </a:r>
          </a:p>
          <a:p>
            <a:r>
              <a:rPr lang="en-GB" sz="2000" dirty="0">
                <a:latin typeface="Comic Sans MS" pitchFamily="66" charset="0"/>
              </a:rPr>
              <a:t>This is the side adjacent (next to) the angle in question.</a:t>
            </a: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 rot="-3685758">
            <a:off x="4928028" y="4206994"/>
            <a:ext cx="720725" cy="360363"/>
          </a:xfrm>
          <a:prstGeom prst="rightArrow">
            <a:avLst>
              <a:gd name="adj1" fmla="val 50000"/>
              <a:gd name="adj2" fmla="val 50000"/>
            </a:avLst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anchor="ctr"/>
          <a:lstStyle/>
          <a:p>
            <a:pPr algn="ctr"/>
            <a:endParaRPr lang="en-US" sz="200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 rot="12768358">
            <a:off x="6416572" y="2533167"/>
            <a:ext cx="720725" cy="360362"/>
          </a:xfrm>
          <a:prstGeom prst="rightArrow">
            <a:avLst>
              <a:gd name="adj1" fmla="val 50000"/>
              <a:gd name="adj2" fmla="val 50000"/>
            </a:avLst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wrap="none" anchor="ctr"/>
          <a:lstStyle/>
          <a:p>
            <a:pPr algn="ctr"/>
            <a:endParaRPr lang="en-US" sz="200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4113" name="AutoShape 17"/>
          <p:cNvSpPr>
            <a:spLocks noChangeArrowheads="1"/>
          </p:cNvSpPr>
          <p:nvPr/>
        </p:nvSpPr>
        <p:spPr bwMode="auto">
          <a:xfrm rot="-19976204">
            <a:off x="4444038" y="3156962"/>
            <a:ext cx="720725" cy="360363"/>
          </a:xfrm>
          <a:prstGeom prst="rightArrow">
            <a:avLst>
              <a:gd name="adj1" fmla="val 50000"/>
              <a:gd name="adj2" fmla="val 50000"/>
            </a:avLst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sz="2000">
              <a:solidFill>
                <a:schemeClr val="hlink"/>
              </a:solidFill>
              <a:latin typeface="Comic Sans MS" pitchFamily="66" charset="0"/>
            </a:endParaRPr>
          </a:p>
        </p:txBody>
      </p:sp>
      <p:grpSp>
        <p:nvGrpSpPr>
          <p:cNvPr id="4116" name="Group 20"/>
          <p:cNvGrpSpPr>
            <a:grpSpLocks/>
          </p:cNvGrpSpPr>
          <p:nvPr/>
        </p:nvGrpSpPr>
        <p:grpSpPr bwMode="auto">
          <a:xfrm>
            <a:off x="4957810" y="2013706"/>
            <a:ext cx="1368425" cy="1989987"/>
            <a:chOff x="1746" y="709"/>
            <a:chExt cx="1407" cy="2359"/>
          </a:xfrm>
        </p:grpSpPr>
        <p:grpSp>
          <p:nvGrpSpPr>
            <p:cNvPr id="4109" name="Group 13"/>
            <p:cNvGrpSpPr>
              <a:grpSpLocks/>
            </p:cNvGrpSpPr>
            <p:nvPr/>
          </p:nvGrpSpPr>
          <p:grpSpPr bwMode="auto">
            <a:xfrm>
              <a:off x="1746" y="709"/>
              <a:ext cx="1407" cy="2359"/>
              <a:chOff x="1655" y="1026"/>
              <a:chExt cx="1407" cy="2359"/>
            </a:xfrm>
          </p:grpSpPr>
          <p:sp>
            <p:nvSpPr>
              <p:cNvPr id="4099" name="AutoShape 3"/>
              <p:cNvSpPr>
                <a:spLocks noChangeArrowheads="1"/>
              </p:cNvSpPr>
              <p:nvPr/>
            </p:nvSpPr>
            <p:spPr bwMode="auto">
              <a:xfrm rot="16200000">
                <a:off x="1179" y="1502"/>
                <a:ext cx="2359" cy="1407"/>
              </a:xfrm>
              <a:prstGeom prst="rtTriangle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wrap="none" anchor="ctr"/>
              <a:lstStyle/>
              <a:p>
                <a:pPr algn="ctr"/>
                <a:endParaRPr lang="en-US" sz="2000">
                  <a:solidFill>
                    <a:srgbClr val="FF9933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4104" name="Arc 8"/>
              <p:cNvSpPr>
                <a:spLocks/>
              </p:cNvSpPr>
              <p:nvPr/>
            </p:nvSpPr>
            <p:spPr bwMode="auto">
              <a:xfrm>
                <a:off x="1882" y="2976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 flipV="1">
              <a:off x="2880" y="2750"/>
              <a:ext cx="0" cy="317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2880" y="2750"/>
              <a:ext cx="272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966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 animBg="1"/>
      <p:bldP spid="4112" grpId="0" animBg="1"/>
      <p:bldP spid="41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0192" y="1556792"/>
            <a:ext cx="20162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Label the sides of the right-angled triangles on the sheet.</a:t>
            </a:r>
            <a:endParaRPr lang="en-GB" sz="24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3" t="19246" r="74677" b="25397"/>
          <a:stretch/>
        </p:blipFill>
        <p:spPr bwMode="auto">
          <a:xfrm>
            <a:off x="2339752" y="1052736"/>
            <a:ext cx="3384376" cy="4721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306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5856" y="2924944"/>
            <a:ext cx="4572000" cy="95410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itchFamily="66" charset="0"/>
                <a:hlinkClick r:id="rId2"/>
              </a:rPr>
              <a:t>http://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  <a:hlinkClick r:id="rId2"/>
              </a:rPr>
              <a:t>www.youtube.com/watch?v=XyCdqyPFP50</a:t>
            </a:r>
            <a:endParaRPr lang="en-GB" sz="28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49588" y="2420888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latin typeface="Comic Sans MS" pitchFamily="66" charset="0"/>
              </a:rPr>
              <a:t>dustonschoolmaths</a:t>
            </a:r>
            <a:r>
              <a:rPr lang="en-GB" dirty="0" smtClean="0">
                <a:latin typeface="Comic Sans MS" pitchFamily="66" charset="0"/>
              </a:rPr>
              <a:t> does trigonometry…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20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3645" y="1452846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Calculate the length of side p.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3" name="Isosceles Triangle 2"/>
          <p:cNvSpPr/>
          <p:nvPr/>
        </p:nvSpPr>
        <p:spPr bwMode="auto">
          <a:xfrm>
            <a:off x="2977661" y="2172926"/>
            <a:ext cx="2160240" cy="2232248"/>
          </a:xfrm>
          <a:prstGeom prst="triangle">
            <a:avLst>
              <a:gd name="adj" fmla="val 0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4" name="Arc 3"/>
          <p:cNvSpPr/>
          <p:nvPr/>
        </p:nvSpPr>
        <p:spPr bwMode="auto">
          <a:xfrm>
            <a:off x="4345813" y="3757102"/>
            <a:ext cx="1296144" cy="1296144"/>
          </a:xfrm>
          <a:prstGeom prst="arc">
            <a:avLst>
              <a:gd name="adj1" fmla="val 10935674"/>
              <a:gd name="adj2" fmla="val 14119038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24423" y="2865047"/>
            <a:ext cx="90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42815" y="4405174"/>
            <a:ext cx="90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7cm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95763" y="3757102"/>
            <a:ext cx="90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46°</a:t>
            </a:r>
            <a:endParaRPr lang="en-GB" sz="2000" dirty="0">
              <a:latin typeface="Comic Sans MS" pitchFamily="66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263451" y="2090887"/>
            <a:ext cx="1584176" cy="1365669"/>
            <a:chOff x="6454258" y="1962840"/>
            <a:chExt cx="1584176" cy="1365669"/>
          </a:xfrm>
        </p:grpSpPr>
        <p:sp>
          <p:nvSpPr>
            <p:cNvPr id="9" name="Isosceles Triangle 8"/>
            <p:cNvSpPr/>
            <p:nvPr/>
          </p:nvSpPr>
          <p:spPr bwMode="auto">
            <a:xfrm>
              <a:off x="6454258" y="1962840"/>
              <a:ext cx="1584176" cy="1365669"/>
            </a:xfrm>
            <a:prstGeom prst="triangle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11" name="Straight Connector 10"/>
            <p:cNvCxnSpPr>
              <a:stCxn id="9" idx="1"/>
              <a:endCxn id="9" idx="5"/>
            </p:cNvCxnSpPr>
            <p:nvPr/>
          </p:nvCxnSpPr>
          <p:spPr bwMode="auto">
            <a:xfrm>
              <a:off x="6850302" y="2645675"/>
              <a:ext cx="792088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>
              <a:stCxn id="9" idx="3"/>
            </p:cNvCxnSpPr>
            <p:nvPr/>
          </p:nvCxnSpPr>
          <p:spPr bwMode="auto">
            <a:xfrm flipV="1">
              <a:off x="7246346" y="2645675"/>
              <a:ext cx="0" cy="682834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TextBox 13"/>
            <p:cNvSpPr txBox="1"/>
            <p:nvPr/>
          </p:nvSpPr>
          <p:spPr>
            <a:xfrm>
              <a:off x="6489638" y="2787037"/>
              <a:ext cx="900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796296" y="2245565"/>
              <a:ext cx="900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Comic Sans MS" pitchFamily="66" charset="0"/>
                </a:rPr>
                <a:t>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94378" y="2787037"/>
              <a:ext cx="900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latin typeface="Comic Sans MS" pitchFamily="66" charset="0"/>
                </a:rPr>
                <a:t>H</a:t>
              </a:r>
              <a:endParaRPr lang="en-GB" sz="2000" dirty="0">
                <a:latin typeface="Comic Sans MS" pitchFamily="66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895763" y="2514974"/>
            <a:ext cx="90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latin typeface="Comic Sans MS" pitchFamily="66" charset="0"/>
              </a:rPr>
              <a:t>Hyp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977661" y="4030375"/>
            <a:ext cx="365154" cy="365154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73914" y="4801466"/>
            <a:ext cx="90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latin typeface="Comic Sans MS" pitchFamily="66" charset="0"/>
              </a:rPr>
              <a:t>Adj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153333" y="2818129"/>
            <a:ext cx="638427" cy="638427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3471" y="3757102"/>
            <a:ext cx="2086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p = </a:t>
            </a:r>
            <a:r>
              <a:rPr lang="en-GB" sz="2000" dirty="0" err="1" smtClean="0">
                <a:latin typeface="Comic Sans MS" pitchFamily="66" charset="0"/>
              </a:rPr>
              <a:t>adj</a:t>
            </a:r>
            <a:r>
              <a:rPr lang="en-GB" sz="2000" dirty="0" smtClean="0">
                <a:latin typeface="Comic Sans MS" pitchFamily="66" charset="0"/>
              </a:rPr>
              <a:t> ÷ cos </a:t>
            </a:r>
            <a:r>
              <a:rPr lang="el-GR" sz="2000" dirty="0" smtClean="0">
                <a:latin typeface="Comic Sans MS" pitchFamily="66" charset="0"/>
              </a:rPr>
              <a:t>θ</a:t>
            </a:r>
            <a:r>
              <a:rPr lang="en-GB" sz="2000" dirty="0" smtClean="0">
                <a:latin typeface="Comic Sans MS" pitchFamily="66" charset="0"/>
              </a:rPr>
              <a:t> 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12160" y="4205119"/>
            <a:ext cx="2086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p = 7 ÷ cos 46 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12160" y="4653136"/>
            <a:ext cx="2086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p = 10.08 cm </a:t>
            </a:r>
            <a:endParaRPr lang="en-GB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2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 animBg="1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112474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Calculate the size of angle Q.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3" name="Isosceles Triangle 2"/>
          <p:cNvSpPr/>
          <p:nvPr/>
        </p:nvSpPr>
        <p:spPr bwMode="auto">
          <a:xfrm>
            <a:off x="3491880" y="1870968"/>
            <a:ext cx="2160240" cy="2232248"/>
          </a:xfrm>
          <a:prstGeom prst="triangle">
            <a:avLst>
              <a:gd name="adj" fmla="val 0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4" name="Arc 3"/>
          <p:cNvSpPr/>
          <p:nvPr/>
        </p:nvSpPr>
        <p:spPr bwMode="auto">
          <a:xfrm>
            <a:off x="4933514" y="3471951"/>
            <a:ext cx="1296144" cy="1296144"/>
          </a:xfrm>
          <a:prstGeom prst="arc">
            <a:avLst>
              <a:gd name="adj1" fmla="val 10935674"/>
              <a:gd name="adj2" fmla="val 14119038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4357" y="2809240"/>
            <a:ext cx="90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4.3m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7034" y="4103216"/>
            <a:ext cx="90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3.8m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03891" y="3498095"/>
            <a:ext cx="90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Q</a:t>
            </a:r>
            <a:r>
              <a:rPr lang="en-GB" sz="2000" dirty="0" smtClean="0">
                <a:latin typeface="Comic Sans MS" pitchFamily="66" charset="0"/>
              </a:rPr>
              <a:t>°</a:t>
            </a:r>
            <a:endParaRPr lang="en-GB" sz="2000" dirty="0">
              <a:latin typeface="Comic Sans MS" pitchFamily="66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489638" y="1762785"/>
            <a:ext cx="1584176" cy="1365669"/>
            <a:chOff x="6454258" y="1962840"/>
            <a:chExt cx="1584176" cy="1365669"/>
          </a:xfrm>
        </p:grpSpPr>
        <p:sp>
          <p:nvSpPr>
            <p:cNvPr id="9" name="Isosceles Triangle 8"/>
            <p:cNvSpPr/>
            <p:nvPr/>
          </p:nvSpPr>
          <p:spPr bwMode="auto">
            <a:xfrm>
              <a:off x="6454258" y="1962840"/>
              <a:ext cx="1584176" cy="1365669"/>
            </a:xfrm>
            <a:prstGeom prst="triangle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11" name="Straight Connector 10"/>
            <p:cNvCxnSpPr>
              <a:stCxn id="9" idx="1"/>
              <a:endCxn id="9" idx="5"/>
            </p:cNvCxnSpPr>
            <p:nvPr/>
          </p:nvCxnSpPr>
          <p:spPr bwMode="auto">
            <a:xfrm>
              <a:off x="6850302" y="2645675"/>
              <a:ext cx="792088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>
              <a:stCxn id="9" idx="3"/>
            </p:cNvCxnSpPr>
            <p:nvPr/>
          </p:nvCxnSpPr>
          <p:spPr bwMode="auto">
            <a:xfrm flipV="1">
              <a:off x="7246346" y="2645675"/>
              <a:ext cx="0" cy="682834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TextBox 13"/>
            <p:cNvSpPr txBox="1"/>
            <p:nvPr/>
          </p:nvSpPr>
          <p:spPr>
            <a:xfrm>
              <a:off x="6489638" y="2787037"/>
              <a:ext cx="900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latin typeface="Comic Sans MS" pitchFamily="66" charset="0"/>
                </a:rPr>
                <a:t>T</a:t>
              </a:r>
              <a:endParaRPr lang="en-GB" sz="2000" dirty="0">
                <a:latin typeface="Comic Sans MS" pitchFamily="66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796296" y="2245565"/>
              <a:ext cx="900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latin typeface="Comic Sans MS" pitchFamily="66" charset="0"/>
                </a:rPr>
                <a:t>O</a:t>
              </a:r>
              <a:endParaRPr lang="en-GB" sz="2000" dirty="0">
                <a:latin typeface="Comic Sans MS" pitchFamily="66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94378" y="2787037"/>
              <a:ext cx="900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Comic Sans MS" pitchFamily="66" charset="0"/>
                </a:rPr>
                <a:t>A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765795" y="3128454"/>
            <a:ext cx="90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latin typeface="Comic Sans MS" pitchFamily="66" charset="0"/>
              </a:rPr>
              <a:t>Opp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491880" y="3728417"/>
            <a:ext cx="365154" cy="365154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57034" y="4390803"/>
            <a:ext cx="90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latin typeface="Comic Sans MS" pitchFamily="66" charset="0"/>
              </a:rPr>
              <a:t>Adj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608334" y="2500064"/>
            <a:ext cx="638427" cy="638427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29658" y="3429000"/>
            <a:ext cx="2518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tan Q = </a:t>
            </a:r>
            <a:r>
              <a:rPr lang="en-GB" sz="2000" dirty="0" err="1" smtClean="0">
                <a:latin typeface="Comic Sans MS" pitchFamily="66" charset="0"/>
              </a:rPr>
              <a:t>opp</a:t>
            </a:r>
            <a:r>
              <a:rPr lang="en-GB" sz="2000" dirty="0" smtClean="0">
                <a:latin typeface="Comic Sans MS" pitchFamily="66" charset="0"/>
              </a:rPr>
              <a:t> ÷ </a:t>
            </a:r>
            <a:r>
              <a:rPr lang="en-GB" sz="2000" dirty="0" err="1" smtClean="0">
                <a:latin typeface="Comic Sans MS" pitchFamily="66" charset="0"/>
              </a:rPr>
              <a:t>adj</a:t>
            </a:r>
            <a:r>
              <a:rPr lang="en-GB" sz="2000" dirty="0" smtClean="0">
                <a:latin typeface="Comic Sans MS" pitchFamily="66" charset="0"/>
              </a:rPr>
              <a:t> 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38346" y="3877017"/>
            <a:ext cx="2510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tan Q = 4.3 ÷ 3.8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38346" y="4325034"/>
            <a:ext cx="2798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Q</a:t>
            </a:r>
            <a:r>
              <a:rPr lang="en-GB" sz="2000" dirty="0" smtClean="0">
                <a:latin typeface="Comic Sans MS" pitchFamily="66" charset="0"/>
              </a:rPr>
              <a:t> = tan</a:t>
            </a:r>
            <a:r>
              <a:rPr lang="en-GB" sz="2000" baseline="30000" dirty="0" smtClean="0">
                <a:latin typeface="Comic Sans MS" pitchFamily="66" charset="0"/>
              </a:rPr>
              <a:t>-1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>
                <a:latin typeface="Comic Sans MS" pitchFamily="66" charset="0"/>
              </a:rPr>
              <a:t>(4.3 ÷ 3.8)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38347" y="4768095"/>
            <a:ext cx="2510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Q</a:t>
            </a:r>
            <a:r>
              <a:rPr lang="en-GB" sz="2000" dirty="0" smtClean="0">
                <a:latin typeface="Comic Sans MS" pitchFamily="66" charset="0"/>
              </a:rPr>
              <a:t> = 49°</a:t>
            </a:r>
            <a:endParaRPr lang="en-GB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05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 animBg="1"/>
      <p:bldP spid="22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4365104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Extension</a:t>
            </a:r>
            <a:r>
              <a:rPr lang="en-GB" sz="2400" dirty="0" smtClean="0">
                <a:latin typeface="Comic Sans MS" panose="030F0702030302020204" pitchFamily="66" charset="0"/>
              </a:rPr>
              <a:t>: Trigonometry pile-up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25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59832" y="2027021"/>
            <a:ext cx="26738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1. </a:t>
            </a:r>
            <a:r>
              <a:rPr lang="en-GB" sz="2000" dirty="0" smtClean="0">
                <a:latin typeface="Comic Sans MS" pitchFamily="66" charset="0"/>
              </a:rPr>
              <a:t>a </a:t>
            </a:r>
            <a:r>
              <a:rPr lang="en-GB" sz="2000" dirty="0" smtClean="0">
                <a:latin typeface="Comic Sans MS" pitchFamily="66" charset="0"/>
              </a:rPr>
              <a:t>= 12.03 cm</a:t>
            </a:r>
            <a:endParaRPr lang="en-GB" sz="2000" dirty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  </a:t>
            </a:r>
            <a:r>
              <a:rPr lang="en-GB" sz="2000" dirty="0" smtClean="0">
                <a:latin typeface="Comic Sans MS" pitchFamily="66" charset="0"/>
              </a:rPr>
              <a:t>  </a:t>
            </a:r>
            <a:r>
              <a:rPr lang="en-GB" sz="2000" dirty="0" smtClean="0">
                <a:latin typeface="Comic Sans MS" pitchFamily="66" charset="0"/>
              </a:rPr>
              <a:t>b </a:t>
            </a:r>
            <a:r>
              <a:rPr lang="en-GB" sz="2000" dirty="0">
                <a:latin typeface="Comic Sans MS" pitchFamily="66" charset="0"/>
              </a:rPr>
              <a:t>= </a:t>
            </a:r>
            <a:r>
              <a:rPr lang="en-GB" sz="2000" dirty="0" smtClean="0">
                <a:latin typeface="Comic Sans MS" pitchFamily="66" charset="0"/>
              </a:rPr>
              <a:t>61.44 cm</a:t>
            </a:r>
            <a:endParaRPr lang="en-GB" sz="2000" dirty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  </a:t>
            </a:r>
            <a:r>
              <a:rPr lang="en-GB" sz="2000" dirty="0" smtClean="0">
                <a:latin typeface="Comic Sans MS" pitchFamily="66" charset="0"/>
              </a:rPr>
              <a:t>  </a:t>
            </a:r>
            <a:r>
              <a:rPr lang="en-GB" sz="2000" dirty="0" smtClean="0">
                <a:latin typeface="Comic Sans MS" pitchFamily="66" charset="0"/>
              </a:rPr>
              <a:t>c </a:t>
            </a:r>
            <a:r>
              <a:rPr lang="en-GB" sz="2000" dirty="0">
                <a:latin typeface="Comic Sans MS" pitchFamily="66" charset="0"/>
              </a:rPr>
              <a:t>= </a:t>
            </a:r>
            <a:r>
              <a:rPr lang="en-GB" sz="2000" dirty="0" smtClean="0">
                <a:latin typeface="Comic Sans MS" pitchFamily="66" charset="0"/>
              </a:rPr>
              <a:t>41.80 cm</a:t>
            </a:r>
            <a:endParaRPr lang="en-GB" sz="2000" dirty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   </a:t>
            </a:r>
            <a:r>
              <a:rPr lang="en-GB" sz="2000" dirty="0" smtClean="0">
                <a:latin typeface="Comic Sans MS" pitchFamily="66" charset="0"/>
              </a:rPr>
              <a:t> d </a:t>
            </a:r>
            <a:r>
              <a:rPr lang="en-GB" sz="2000" dirty="0">
                <a:latin typeface="Comic Sans MS" pitchFamily="66" charset="0"/>
              </a:rPr>
              <a:t>= </a:t>
            </a:r>
            <a:r>
              <a:rPr lang="en-GB" sz="2000" dirty="0" smtClean="0">
                <a:latin typeface="Comic Sans MS" pitchFamily="66" charset="0"/>
              </a:rPr>
              <a:t>115.19 cm</a:t>
            </a:r>
            <a:endParaRPr lang="en-GB" sz="2000" dirty="0">
              <a:latin typeface="Comic Sans MS" pitchFamily="66" charset="0"/>
            </a:endParaRPr>
          </a:p>
          <a:p>
            <a:r>
              <a:rPr lang="de-DE" sz="2000" dirty="0" smtClean="0">
                <a:latin typeface="Comic Sans MS" pitchFamily="66" charset="0"/>
              </a:rPr>
              <a:t>   </a:t>
            </a:r>
            <a:endParaRPr lang="de-DE" sz="2000" dirty="0" smtClean="0">
              <a:latin typeface="Comic Sans MS" pitchFamily="66" charset="0"/>
            </a:endParaRPr>
          </a:p>
          <a:p>
            <a:r>
              <a:rPr lang="de-DE" sz="2000" dirty="0" smtClean="0">
                <a:latin typeface="Comic Sans MS" pitchFamily="66" charset="0"/>
              </a:rPr>
              <a:t>2. a = 69.5°</a:t>
            </a:r>
          </a:p>
          <a:p>
            <a:r>
              <a:rPr lang="de-DE" sz="2000" dirty="0">
                <a:latin typeface="Comic Sans MS" pitchFamily="66" charset="0"/>
              </a:rPr>
              <a:t> </a:t>
            </a:r>
            <a:r>
              <a:rPr lang="de-DE" sz="2000" dirty="0" smtClean="0">
                <a:latin typeface="Comic Sans MS" pitchFamily="66" charset="0"/>
              </a:rPr>
              <a:t>   b </a:t>
            </a:r>
            <a:r>
              <a:rPr lang="de-DE" sz="2000" dirty="0">
                <a:latin typeface="Comic Sans MS" pitchFamily="66" charset="0"/>
              </a:rPr>
              <a:t>= </a:t>
            </a:r>
            <a:r>
              <a:rPr lang="de-DE" sz="2000" dirty="0" smtClean="0">
                <a:latin typeface="Comic Sans MS" pitchFamily="66" charset="0"/>
              </a:rPr>
              <a:t>33.5°</a:t>
            </a:r>
            <a:endParaRPr lang="de-DE" sz="2000" dirty="0" smtClean="0">
              <a:latin typeface="Comic Sans MS" pitchFamily="66" charset="0"/>
            </a:endParaRPr>
          </a:p>
          <a:p>
            <a:r>
              <a:rPr lang="de-DE" sz="2000" dirty="0">
                <a:latin typeface="Comic Sans MS" pitchFamily="66" charset="0"/>
              </a:rPr>
              <a:t> </a:t>
            </a:r>
            <a:r>
              <a:rPr lang="de-DE" sz="2000" dirty="0" smtClean="0">
                <a:latin typeface="Comic Sans MS" pitchFamily="66" charset="0"/>
              </a:rPr>
              <a:t>   c = 69.4°</a:t>
            </a:r>
          </a:p>
          <a:p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smtClean="0">
                <a:latin typeface="Comic Sans MS" pitchFamily="66" charset="0"/>
              </a:rPr>
              <a:t>   d = 54.4</a:t>
            </a:r>
            <a:r>
              <a:rPr lang="de-DE" sz="2000" dirty="0" smtClean="0">
                <a:latin typeface="Comic Sans MS" pitchFamily="66" charset="0"/>
              </a:rPr>
              <a:t>°</a:t>
            </a:r>
            <a:endParaRPr lang="de-DE" sz="2000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55579" y="2027021"/>
            <a:ext cx="168477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3</a:t>
            </a:r>
            <a:r>
              <a:rPr lang="en-GB" sz="2000" dirty="0">
                <a:latin typeface="Comic Sans MS" pitchFamily="66" charset="0"/>
              </a:rPr>
              <a:t>. </a:t>
            </a:r>
            <a:r>
              <a:rPr lang="en-GB" sz="2000" dirty="0" smtClean="0">
                <a:latin typeface="Comic Sans MS" pitchFamily="66" charset="0"/>
              </a:rPr>
              <a:t>2.25 </a:t>
            </a:r>
            <a:r>
              <a:rPr lang="en-GB" sz="2000" dirty="0" smtClean="0">
                <a:latin typeface="Comic Sans MS" pitchFamily="66" charset="0"/>
              </a:rPr>
              <a:t>m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>
                <a:latin typeface="Comic Sans MS" pitchFamily="66" charset="0"/>
              </a:rPr>
              <a:t>4. </a:t>
            </a:r>
            <a:r>
              <a:rPr lang="en-GB" sz="2000" dirty="0" smtClean="0">
                <a:latin typeface="Comic Sans MS" pitchFamily="66" charset="0"/>
              </a:rPr>
              <a:t>48.2</a:t>
            </a:r>
            <a:r>
              <a:rPr lang="en-GB" sz="2000" baseline="30000" dirty="0" smtClean="0">
                <a:latin typeface="Comic Sans MS" pitchFamily="66" charset="0"/>
              </a:rPr>
              <a:t>o</a:t>
            </a:r>
            <a:endParaRPr lang="en-GB" sz="2000" dirty="0" smtClean="0">
              <a:latin typeface="Comic Sans MS" pitchFamily="66" charset="0"/>
            </a:endParaRP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>
                <a:latin typeface="Comic Sans MS" pitchFamily="66" charset="0"/>
              </a:rPr>
              <a:t>5. </a:t>
            </a:r>
            <a:r>
              <a:rPr lang="en-GB" sz="2000" dirty="0" smtClean="0">
                <a:latin typeface="Comic Sans MS" pitchFamily="66" charset="0"/>
              </a:rPr>
              <a:t>9.21 </a:t>
            </a:r>
            <a:r>
              <a:rPr lang="en-GB" sz="2000" dirty="0" smtClean="0">
                <a:latin typeface="Comic Sans MS" pitchFamily="66" charset="0"/>
              </a:rPr>
              <a:t>m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8144" y="4005064"/>
            <a:ext cx="210305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Comic Sans MS" pitchFamily="66" charset="0"/>
              </a:rPr>
              <a:t>Extension: 12.073 </a:t>
            </a:r>
            <a:r>
              <a:rPr lang="en-GB" b="1" dirty="0">
                <a:latin typeface="Comic Sans MS" pitchFamily="66" charset="0"/>
              </a:rPr>
              <a:t>cm (3dp)</a:t>
            </a:r>
          </a:p>
        </p:txBody>
      </p:sp>
      <p:sp>
        <p:nvSpPr>
          <p:cNvPr id="9" name="Rectangle 8"/>
          <p:cNvSpPr/>
          <p:nvPr/>
        </p:nvSpPr>
        <p:spPr>
          <a:xfrm>
            <a:off x="2123728" y="1125982"/>
            <a:ext cx="67687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Answers</a:t>
            </a:r>
            <a:endParaRPr lang="en-GB" sz="2400" b="1" u="sng" dirty="0"/>
          </a:p>
        </p:txBody>
      </p:sp>
    </p:spTree>
    <p:extLst>
      <p:ext uri="{BB962C8B-B14F-4D97-AF65-F5344CB8AC3E}">
        <p14:creationId xmlns:p14="http://schemas.microsoft.com/office/powerpoint/2010/main" val="123152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Percentages DGL TDS</Template>
  <TotalTime>1707</TotalTime>
  <Words>453</Words>
  <Application>Microsoft Office PowerPoint</Application>
  <PresentationFormat>On-screen Show (4:3)</PresentationFormat>
  <Paragraphs>143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Microsoft YaHei</vt:lpstr>
      <vt:lpstr>Arial</vt:lpstr>
      <vt:lpstr>Calibri</vt:lpstr>
      <vt:lpstr>Cambria Math</vt:lpstr>
      <vt:lpstr>Comic Sans MS</vt:lpstr>
      <vt:lpstr>Times New Roman</vt:lpstr>
      <vt:lpstr>Wingdings</vt:lpstr>
      <vt:lpstr>Custom Design</vt:lpstr>
      <vt:lpstr>Office Theme</vt:lpstr>
      <vt:lpstr>Find the missing edges (correct to 1 decimal place)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the missing edges (correct to 1 decimal place)</dc:title>
  <dc:creator>Danielle Glover</dc:creator>
  <cp:lastModifiedBy>Danielle Moosajee</cp:lastModifiedBy>
  <cp:revision>40</cp:revision>
  <dcterms:created xsi:type="dcterms:W3CDTF">2011-02-13T17:30:28Z</dcterms:created>
  <dcterms:modified xsi:type="dcterms:W3CDTF">2017-02-06T20:12:52Z</dcterms:modified>
</cp:coreProperties>
</file>