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66" r:id="rId3"/>
    <p:sldId id="258" r:id="rId4"/>
    <p:sldId id="263" r:id="rId5"/>
    <p:sldId id="260" r:id="rId6"/>
    <p:sldId id="264" r:id="rId7"/>
    <p:sldId id="269" r:id="rId8"/>
    <p:sldId id="27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1" r:id="rId18"/>
    <p:sldId id="265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08 May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Hypothesis</a:t>
            </a:r>
            <a:r>
              <a:rPr lang="en-GB" sz="1600" baseline="0" dirty="0" smtClean="0">
                <a:latin typeface="Comic Sans MS" pitchFamily="66" charset="0"/>
              </a:rPr>
              <a:t> Testing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08 May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Title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 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6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4DA77BD-95B6-440C-8FA1-785520961812}"/>
                  </a:ext>
                </a:extLst>
              </p:cNvPr>
              <p:cNvSpPr/>
              <p:nvPr/>
            </p:nvSpPr>
            <p:spPr>
              <a:xfrm>
                <a:off x="251520" y="1196752"/>
                <a:ext cx="8640960" cy="5205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b="1" u="sng" dirty="0">
                    <a:latin typeface="Comic Sans MS" panose="030F0702030302020204" pitchFamily="66" charset="0"/>
                  </a:rPr>
                  <a:t>Starter</a:t>
                </a:r>
                <a:endParaRPr lang="en-GB" sz="2800" b="1" u="sng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1.	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(8,0.4)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find: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(a)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(b)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=4)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2.	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(10,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find: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(a)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&lt;5)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(b)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&gt;4</m:t>
                        </m:r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3.	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6,0.225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=5)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4.	In a factory producing light bulbs, the probability of one being 	faulty 	is 0.15. A batch of 20 is tested. Find the probability 	that: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(a)	5 are faulty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(b)	More than 5 are faulty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(c)	At least 5 are faulty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4DA77BD-95B6-440C-8FA1-7855209618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40960" cy="5205143"/>
              </a:xfrm>
              <a:prstGeom prst="rect">
                <a:avLst/>
              </a:prstGeom>
              <a:blipFill>
                <a:blip r:embed="rId2"/>
                <a:stretch>
                  <a:fillRect l="-705" t="-937" r="-353" b="-1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27AD284-CE55-4061-BEEF-01EF172BCA66}"/>
              </a:ext>
            </a:extLst>
          </p:cNvPr>
          <p:cNvSpPr txBox="1"/>
          <p:nvPr/>
        </p:nvSpPr>
        <p:spPr>
          <a:xfrm>
            <a:off x="3203848" y="2195572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0.315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1C51B7-B204-42D5-A742-CE586E8CF01B}"/>
              </a:ext>
            </a:extLst>
          </p:cNvPr>
          <p:cNvSpPr txBox="1"/>
          <p:nvPr/>
        </p:nvSpPr>
        <p:spPr>
          <a:xfrm>
            <a:off x="6948264" y="2200085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0.232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CEDE54-C57D-4F67-9DA8-9AD19D271D61}"/>
              </a:ext>
            </a:extLst>
          </p:cNvPr>
          <p:cNvSpPr txBox="1"/>
          <p:nvPr/>
        </p:nvSpPr>
        <p:spPr>
          <a:xfrm>
            <a:off x="3203848" y="3244334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AB06A36-7ACD-4AD5-8341-CFB35A08B830}"/>
              </a:ext>
            </a:extLst>
          </p:cNvPr>
          <p:cNvSpPr txBox="1"/>
          <p:nvPr/>
        </p:nvSpPr>
        <p:spPr>
          <a:xfrm>
            <a:off x="6948264" y="3248847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0.078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FAE0BB-23F6-454A-8DAA-F90785D0DA00}"/>
              </a:ext>
            </a:extLst>
          </p:cNvPr>
          <p:cNvSpPr txBox="1"/>
          <p:nvPr/>
        </p:nvSpPr>
        <p:spPr>
          <a:xfrm>
            <a:off x="4860032" y="3851756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0.003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CD6DF89-AF45-470F-9510-5B8C9D045F5F}"/>
              </a:ext>
            </a:extLst>
          </p:cNvPr>
          <p:cNvSpPr txBox="1"/>
          <p:nvPr/>
        </p:nvSpPr>
        <p:spPr>
          <a:xfrm>
            <a:off x="3734193" y="5373216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0.103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8B4910-D44A-4CE1-8026-1B0DD269C455}"/>
              </a:ext>
            </a:extLst>
          </p:cNvPr>
          <p:cNvSpPr txBox="1"/>
          <p:nvPr/>
        </p:nvSpPr>
        <p:spPr>
          <a:xfrm>
            <a:off x="5002836" y="5661248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0.067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CA07894-F1E7-4331-9557-E6DB4E3DCCED}"/>
              </a:ext>
            </a:extLst>
          </p:cNvPr>
          <p:cNvSpPr txBox="1"/>
          <p:nvPr/>
        </p:nvSpPr>
        <p:spPr>
          <a:xfrm>
            <a:off x="4644008" y="5980638"/>
            <a:ext cx="126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= 0.170</a:t>
            </a:r>
          </a:p>
        </p:txBody>
      </p:sp>
    </p:spTree>
    <p:extLst>
      <p:ext uri="{BB962C8B-B14F-4D97-AF65-F5344CB8AC3E}">
        <p14:creationId xmlns:p14="http://schemas.microsoft.com/office/powerpoint/2010/main" val="6148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0202966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0202966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050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331988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331988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509231" r="-93750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164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821190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≤2)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821190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509231" r="-93750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609231" r="-93750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6717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2237823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≤2)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2237823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509231" r="-93750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609231" r="-93750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709231" r="-93750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611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706478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≤2)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0.8999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706478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509231" r="-93750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609231" r="-93750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709231" r="-93750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809231" r="-93750" b="-1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0.8999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752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≤2)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0.8999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Everyone!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401515" r="-9375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0.0273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509231" r="-93750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0.1138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609231" r="-93750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0.3215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709231" r="-93750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0.6329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809231" r="-93750" b="-1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0.8999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Everyone!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0221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xmlns="" id="{4053E91D-3E3D-4FE2-A80C-356061505EC4}"/>
              </a:ext>
            </a:extLst>
          </p:cNvPr>
          <p:cNvSpPr/>
          <p:nvPr/>
        </p:nvSpPr>
        <p:spPr>
          <a:xfrm>
            <a:off x="6436956" y="2814329"/>
            <a:ext cx="3168352" cy="1170420"/>
          </a:xfrm>
          <a:prstGeom prst="wedgeEllipseCallout">
            <a:avLst>
              <a:gd name="adj1" fmla="val -53891"/>
              <a:gd name="adj2" fmla="val -435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At 5% significance level, there is not significant evidence that this is lower than usual</a:t>
            </a:r>
            <a:endParaRPr lang="en-GB" sz="1400" dirty="0"/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xmlns="" id="{7FAC7717-6E6F-48F9-ABF9-3DF07EE2E002}"/>
              </a:ext>
            </a:extLst>
          </p:cNvPr>
          <p:cNvSpPr/>
          <p:nvPr/>
        </p:nvSpPr>
        <p:spPr>
          <a:xfrm>
            <a:off x="6444208" y="2348880"/>
            <a:ext cx="3168352" cy="1170420"/>
          </a:xfrm>
          <a:prstGeom prst="wedgeEllipseCallout">
            <a:avLst>
              <a:gd name="adj1" fmla="val -44621"/>
              <a:gd name="adj2" fmla="val -539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At 5% significance level, there is significant evidence that this is lower than usual</a:t>
            </a:r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D7FC14-E850-4024-8718-03331F7BBF22}"/>
              </a:ext>
            </a:extLst>
          </p:cNvPr>
          <p:cNvSpPr/>
          <p:nvPr/>
        </p:nvSpPr>
        <p:spPr>
          <a:xfrm>
            <a:off x="251520" y="1196753"/>
            <a:ext cx="2880320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Example 1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Past records show that 20% of customers who buy crisps from a large supermarket buy them in single packets.  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During a particular day a random sample of 25 customers who had bought crisps was taken and 2 of them had bought them in single packets.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Use these data to test, at the 5% level of significance, whether or not the percentage of customers who bought crisps in single packets that day was lower than usual.  State your hypotheses clearly.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816BE0DA-E9DE-42AF-B41A-F4EEC53B9F3B}"/>
                  </a:ext>
                </a:extLst>
              </p:cNvPr>
              <p:cNvSpPr/>
              <p:nvPr/>
            </p:nvSpPr>
            <p:spPr>
              <a:xfrm>
                <a:off x="3203848" y="1555951"/>
                <a:ext cx="28067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latin typeface="Comic Sans MS" panose="030F0702030302020204" pitchFamily="66" charset="0"/>
                  </a:rPr>
                  <a:t>“</a:t>
                </a:r>
                <a:r>
                  <a:rPr lang="en-US" sz="1600" dirty="0">
                    <a:latin typeface="Comic Sans MS" panose="030F0702030302020204" pitchFamily="66" charset="0"/>
                  </a:rPr>
                  <a:t>20% of customers...”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0.2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“...25 customers”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= 25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16BE0DA-E9DE-42AF-B41A-F4EEC53B9F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555951"/>
                <a:ext cx="2806780" cy="830997"/>
              </a:xfrm>
              <a:prstGeom prst="rect">
                <a:avLst/>
              </a:prstGeom>
              <a:blipFill>
                <a:blip r:embed="rId2"/>
                <a:stretch>
                  <a:fillRect l="-1304" t="-219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8A92D8-7215-4745-B597-9AE27B41F584}"/>
              </a:ext>
            </a:extLst>
          </p:cNvPr>
          <p:cNvSpPr/>
          <p:nvPr/>
        </p:nvSpPr>
        <p:spPr>
          <a:xfrm>
            <a:off x="3275856" y="1196753"/>
            <a:ext cx="2736304" cy="3600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1) Type of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3099FB-79E7-4481-8B50-D59F93D01B0B}"/>
              </a:ext>
            </a:extLst>
          </p:cNvPr>
          <p:cNvSpPr/>
          <p:nvPr/>
        </p:nvSpPr>
        <p:spPr>
          <a:xfrm>
            <a:off x="3275856" y="2348880"/>
            <a:ext cx="2734772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2) Test statistic and choose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F1522CB-7B0C-448D-8BAA-E6FA61E68641}"/>
                  </a:ext>
                </a:extLst>
              </p:cNvPr>
              <p:cNvSpPr/>
              <p:nvPr/>
            </p:nvSpPr>
            <p:spPr>
              <a:xfrm>
                <a:off x="3205380" y="2828835"/>
                <a:ext cx="287878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“20% of customers” 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“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was lower than usual”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≤0.2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(one tailed)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F1522CB-7B0C-448D-8BAA-E6FA61E686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380" y="2828835"/>
                <a:ext cx="2878788" cy="1077218"/>
              </a:xfrm>
              <a:prstGeom prst="rect">
                <a:avLst/>
              </a:prstGeom>
              <a:blipFill>
                <a:blip r:embed="rId3"/>
                <a:stretch>
                  <a:fillRect l="-1271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A1B4E81-7387-4B77-BC51-50AC62E838DC}"/>
                  </a:ext>
                </a:extLst>
              </p:cNvPr>
              <p:cNvSpPr/>
              <p:nvPr/>
            </p:nvSpPr>
            <p:spPr>
              <a:xfrm>
                <a:off x="3203848" y="4221088"/>
                <a:ext cx="28067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“5% level of significance”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1B4E81-7387-4B77-BC51-50AC62E83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21088"/>
                <a:ext cx="2806780" cy="584775"/>
              </a:xfrm>
              <a:prstGeom prst="rect">
                <a:avLst/>
              </a:prstGeom>
              <a:blipFill>
                <a:blip r:embed="rId4"/>
                <a:stretch>
                  <a:fillRect l="-1304" t="-208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F82DB66-53EA-4E20-9122-5F55E6211BB4}"/>
              </a:ext>
            </a:extLst>
          </p:cNvPr>
          <p:cNvSpPr/>
          <p:nvPr/>
        </p:nvSpPr>
        <p:spPr>
          <a:xfrm>
            <a:off x="3275856" y="3884460"/>
            <a:ext cx="2734772" cy="336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3) Significance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96FB2854-A4FF-4A34-874A-438AAFB8BBC9}"/>
                  </a:ext>
                </a:extLst>
              </p:cNvPr>
              <p:cNvSpPr/>
              <p:nvPr/>
            </p:nvSpPr>
            <p:spPr>
              <a:xfrm>
                <a:off x="3203848" y="5373216"/>
                <a:ext cx="280678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latin typeface="Comic Sans MS" panose="030F0702030302020204" pitchFamily="66" charset="0"/>
                  </a:rPr>
                  <a:t>“sample of 25 customers who had bought crisps was taken and 2 of them had bought them in single packets” 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≤ 2)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6FB2854-A4FF-4A34-874A-438AAFB8B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373216"/>
                <a:ext cx="2806780" cy="1323439"/>
              </a:xfrm>
              <a:prstGeom prst="rect">
                <a:avLst/>
              </a:prstGeom>
              <a:blipFill>
                <a:blip r:embed="rId5"/>
                <a:stretch>
                  <a:fillRect l="-1304" t="-917" b="-5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A9689E-DE87-4C2F-A8D2-D1BFEB2D0A81}"/>
              </a:ext>
            </a:extLst>
          </p:cNvPr>
          <p:cNvSpPr/>
          <p:nvPr/>
        </p:nvSpPr>
        <p:spPr>
          <a:xfrm>
            <a:off x="3275856" y="4784269"/>
            <a:ext cx="2734772" cy="584775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4) Predicted probability (check critical region)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255DD44-FCA0-4885-AF60-F3A6F7626822}"/>
              </a:ext>
            </a:extLst>
          </p:cNvPr>
          <p:cNvSpPr/>
          <p:nvPr/>
        </p:nvSpPr>
        <p:spPr>
          <a:xfrm>
            <a:off x="6157708" y="1196753"/>
            <a:ext cx="2734772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5) Decide on which hypothesis to choose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C88F61D-049D-430C-82A9-74A5414EEC2B}"/>
                  </a:ext>
                </a:extLst>
              </p:cNvPr>
              <p:cNvSpPr/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≤ 2)&lt;=0.05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endParaRPr lang="en-GB" sz="1600" baseline="-250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≤ 2)≥=0.05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C88F61D-049D-430C-82A9-74A5414EE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  <a:blipFill>
                <a:blip r:embed="rId6"/>
                <a:stretch>
                  <a:fillRect l="-1085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6B2BE44-BFCA-4A89-B6A4-9753137BAA92}"/>
              </a:ext>
            </a:extLst>
          </p:cNvPr>
          <p:cNvSpPr/>
          <p:nvPr/>
        </p:nvSpPr>
        <p:spPr>
          <a:xfrm>
            <a:off x="6156140" y="2828835"/>
            <a:ext cx="2734772" cy="3121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6) Final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FAD5D22-6F7A-41FC-A2EC-2D358765834B}"/>
                  </a:ext>
                </a:extLst>
              </p:cNvPr>
              <p:cNvSpPr/>
              <p:nvPr/>
            </p:nvSpPr>
            <p:spPr>
              <a:xfrm>
                <a:off x="6079536" y="3091497"/>
                <a:ext cx="2811376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~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25,0.20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≤0.2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(one tailed)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≤2)=0.0982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(from calculator)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&gt;5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so not significant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At 5% significance level, there is not significant evidence that this is lower than usual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accept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AD5D22-6F7A-41FC-A2EC-2D35876583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536" y="3091497"/>
                <a:ext cx="2811376" cy="2800767"/>
              </a:xfrm>
              <a:prstGeom prst="rect">
                <a:avLst/>
              </a:prstGeom>
              <a:blipFill>
                <a:blip r:embed="rId7"/>
                <a:stretch>
                  <a:fillRect l="-1085" b="-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xplosion: 14 Points 8">
            <a:extLst>
              <a:ext uri="{FF2B5EF4-FFF2-40B4-BE49-F238E27FC236}">
                <a16:creationId xmlns:a16="http://schemas.microsoft.com/office/drawing/2014/main" xmlns="" id="{60FB96C3-74DB-491F-B861-00CC6126F1DD}"/>
              </a:ext>
            </a:extLst>
          </p:cNvPr>
          <p:cNvSpPr/>
          <p:nvPr/>
        </p:nvSpPr>
        <p:spPr>
          <a:xfrm>
            <a:off x="2195736" y="4369129"/>
            <a:ext cx="8064896" cy="2649643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less than (or equal to) α,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in favour of the alternative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greater than α, do not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0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5" grpId="0" animBg="1"/>
      <p:bldP spid="15" grpId="1" animBg="1"/>
      <p:bldP spid="4" grpId="0" animBg="1"/>
      <p:bldP spid="5" grpId="0" animBg="1"/>
      <p:bldP spid="7" grpId="0"/>
      <p:bldP spid="8" grpId="0" animBg="1"/>
      <p:bldP spid="10" grpId="0"/>
      <p:bldP spid="11" grpId="0" animBg="1"/>
      <p:bldP spid="12" grpId="0" animBg="1"/>
      <p:bldP spid="17" grpId="0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D7FC14-E850-4024-8718-03331F7BBF22}"/>
              </a:ext>
            </a:extLst>
          </p:cNvPr>
          <p:cNvSpPr/>
          <p:nvPr/>
        </p:nvSpPr>
        <p:spPr>
          <a:xfrm>
            <a:off x="251520" y="1196753"/>
            <a:ext cx="2880320" cy="47705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Example 2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Sami claims that the weather forecasts produced by local radio are no better than those achieved by tossing a fair coin and predicting rain if a head is obtained or no rain if a tail is obtained. He records the weather for 30 randomly selected days. The local radio forecast is correct on 21 of these days.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Test Sami’s claim at the 5% level of significance.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State your hypotheses clearly.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816BE0DA-E9DE-42AF-B41A-F4EEC53B9F3B}"/>
                  </a:ext>
                </a:extLst>
              </p:cNvPr>
              <p:cNvSpPr/>
              <p:nvPr/>
            </p:nvSpPr>
            <p:spPr>
              <a:xfrm>
                <a:off x="3203848" y="1555951"/>
                <a:ext cx="28067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latin typeface="Comic Sans MS" panose="030F0702030302020204" pitchFamily="66" charset="0"/>
                  </a:rPr>
                  <a:t>“</a:t>
                </a:r>
                <a:r>
                  <a:rPr lang="en-US" sz="1600" dirty="0">
                    <a:latin typeface="Comic Sans MS" panose="030F0702030302020204" pitchFamily="66" charset="0"/>
                  </a:rPr>
                  <a:t>heads or tails...”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“...30 days”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16BE0DA-E9DE-42AF-B41A-F4EEC53B9F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555951"/>
                <a:ext cx="2806780" cy="830997"/>
              </a:xfrm>
              <a:prstGeom prst="rect">
                <a:avLst/>
              </a:prstGeom>
              <a:blipFill>
                <a:blip r:embed="rId2"/>
                <a:stretch>
                  <a:fillRect l="-1304" t="-219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8A92D8-7215-4745-B597-9AE27B41F584}"/>
              </a:ext>
            </a:extLst>
          </p:cNvPr>
          <p:cNvSpPr/>
          <p:nvPr/>
        </p:nvSpPr>
        <p:spPr>
          <a:xfrm>
            <a:off x="3275856" y="1196753"/>
            <a:ext cx="2736304" cy="3600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1) Type of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3099FB-79E7-4481-8B50-D59F93D01B0B}"/>
              </a:ext>
            </a:extLst>
          </p:cNvPr>
          <p:cNvSpPr/>
          <p:nvPr/>
        </p:nvSpPr>
        <p:spPr>
          <a:xfrm>
            <a:off x="3275856" y="2348880"/>
            <a:ext cx="2734772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2) Test statistic and choose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F1522CB-7B0C-448D-8BAA-E6FA61E68641}"/>
                  </a:ext>
                </a:extLst>
              </p:cNvPr>
              <p:cNvSpPr/>
              <p:nvPr/>
            </p:nvSpPr>
            <p:spPr>
              <a:xfrm>
                <a:off x="3205380" y="2828835"/>
                <a:ext cx="287878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“heads or tails” 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“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is no better than”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≤0.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(one tailed)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F1522CB-7B0C-448D-8BAA-E6FA61E686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380" y="2828835"/>
                <a:ext cx="2878788" cy="1077218"/>
              </a:xfrm>
              <a:prstGeom prst="rect">
                <a:avLst/>
              </a:prstGeom>
              <a:blipFill>
                <a:blip r:embed="rId3"/>
                <a:stretch>
                  <a:fillRect l="-1271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A1B4E81-7387-4B77-BC51-50AC62E838DC}"/>
                  </a:ext>
                </a:extLst>
              </p:cNvPr>
              <p:cNvSpPr/>
              <p:nvPr/>
            </p:nvSpPr>
            <p:spPr>
              <a:xfrm>
                <a:off x="3203848" y="4221088"/>
                <a:ext cx="28067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“5% level of significance”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1B4E81-7387-4B77-BC51-50AC62E83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21088"/>
                <a:ext cx="2806780" cy="584775"/>
              </a:xfrm>
              <a:prstGeom prst="rect">
                <a:avLst/>
              </a:prstGeom>
              <a:blipFill>
                <a:blip r:embed="rId4"/>
                <a:stretch>
                  <a:fillRect l="-1304" t="-208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F82DB66-53EA-4E20-9122-5F55E6211BB4}"/>
              </a:ext>
            </a:extLst>
          </p:cNvPr>
          <p:cNvSpPr/>
          <p:nvPr/>
        </p:nvSpPr>
        <p:spPr>
          <a:xfrm>
            <a:off x="3275856" y="3884460"/>
            <a:ext cx="2734772" cy="336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3) Significance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96FB2854-A4FF-4A34-874A-438AAFB8BBC9}"/>
                  </a:ext>
                </a:extLst>
              </p:cNvPr>
              <p:cNvSpPr/>
              <p:nvPr/>
            </p:nvSpPr>
            <p:spPr>
              <a:xfrm>
                <a:off x="3203848" y="5373216"/>
                <a:ext cx="280678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latin typeface="Comic Sans MS" panose="030F0702030302020204" pitchFamily="66" charset="0"/>
                  </a:rPr>
                  <a:t>“30 randomly selected days…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local radio forecast is correct on 21 of these days</a:t>
                </a:r>
                <a:r>
                  <a:rPr lang="en-GB" sz="1600" dirty="0">
                    <a:latin typeface="Comic Sans MS" panose="030F0702030302020204" pitchFamily="66" charset="0"/>
                  </a:rPr>
                  <a:t>” 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≤21)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6FB2854-A4FF-4A34-874A-438AAFB8B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373216"/>
                <a:ext cx="2806780" cy="1077218"/>
              </a:xfrm>
              <a:prstGeom prst="rect">
                <a:avLst/>
              </a:prstGeom>
              <a:blipFill>
                <a:blip r:embed="rId5"/>
                <a:stretch>
                  <a:fillRect l="-1304" t="-1130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A9689E-DE87-4C2F-A8D2-D1BFEB2D0A81}"/>
              </a:ext>
            </a:extLst>
          </p:cNvPr>
          <p:cNvSpPr/>
          <p:nvPr/>
        </p:nvSpPr>
        <p:spPr>
          <a:xfrm>
            <a:off x="3275856" y="4784269"/>
            <a:ext cx="2734772" cy="584775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4) Predicted probability (check critical region)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255DD44-FCA0-4885-AF60-F3A6F7626822}"/>
              </a:ext>
            </a:extLst>
          </p:cNvPr>
          <p:cNvSpPr/>
          <p:nvPr/>
        </p:nvSpPr>
        <p:spPr>
          <a:xfrm>
            <a:off x="6157708" y="1196753"/>
            <a:ext cx="2734772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5) Decide on which hypothesis to choose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C88F61D-049D-430C-82A9-74A5414EEC2B}"/>
                  </a:ext>
                </a:extLst>
              </p:cNvPr>
              <p:cNvSpPr/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≤2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)&lt;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endParaRPr lang="en-GB" sz="1600" baseline="-250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≤2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C88F61D-049D-430C-82A9-74A5414EE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  <a:blipFill>
                <a:blip r:embed="rId6"/>
                <a:stretch>
                  <a:fillRect l="-1085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6B2BE44-BFCA-4A89-B6A4-9753137BAA92}"/>
              </a:ext>
            </a:extLst>
          </p:cNvPr>
          <p:cNvSpPr/>
          <p:nvPr/>
        </p:nvSpPr>
        <p:spPr>
          <a:xfrm>
            <a:off x="6156140" y="2828835"/>
            <a:ext cx="2734772" cy="3121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6) Final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FAD5D22-6F7A-41FC-A2EC-2D358765834B}"/>
                  </a:ext>
                </a:extLst>
              </p:cNvPr>
              <p:cNvSpPr/>
              <p:nvPr/>
            </p:nvSpPr>
            <p:spPr>
              <a:xfrm>
                <a:off x="6084168" y="3147300"/>
                <a:ext cx="2811376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~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30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,0.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≤0.5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(one tailed)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≤2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)=0.</m:t>
                    </m:r>
                    <m:r>
                      <a:rPr lang="en-GB" sz="16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9919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(from calculator)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&gt;5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so not significant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At 5% significance level, there is not significant evidence that this is lower than usual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accept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AD5D22-6F7A-41FC-A2EC-2D35876583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147300"/>
                <a:ext cx="2811376" cy="2800767"/>
              </a:xfrm>
              <a:prstGeom prst="rect">
                <a:avLst/>
              </a:prstGeom>
              <a:blipFill>
                <a:blip r:embed="rId7"/>
                <a:stretch>
                  <a:fillRect l="-1085" b="-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xplosion: 14 Points 14">
            <a:extLst>
              <a:ext uri="{FF2B5EF4-FFF2-40B4-BE49-F238E27FC236}">
                <a16:creationId xmlns:a16="http://schemas.microsoft.com/office/drawing/2014/main" xmlns="" id="{DBCB876B-E06A-47AF-BADF-B6027DC94B70}"/>
              </a:ext>
            </a:extLst>
          </p:cNvPr>
          <p:cNvSpPr/>
          <p:nvPr/>
        </p:nvSpPr>
        <p:spPr>
          <a:xfrm>
            <a:off x="2195736" y="4369129"/>
            <a:ext cx="8064896" cy="2649643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less than (or equal to) α,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in favour of the alternative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greater than α, do not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89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10" grpId="0"/>
      <p:bldP spid="11" grpId="0" animBg="1"/>
      <p:bldP spid="12" grpId="0" animBg="1"/>
      <p:bldP spid="17" grpId="0" animBg="1"/>
      <p:bldP spid="15" grpId="0" animBg="1"/>
      <p:bldP spid="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D7FC14-E850-4024-8718-03331F7BBF22}"/>
              </a:ext>
            </a:extLst>
          </p:cNvPr>
          <p:cNvSpPr/>
          <p:nvPr/>
        </p:nvSpPr>
        <p:spPr>
          <a:xfrm>
            <a:off x="251520" y="1196753"/>
            <a:ext cx="2880320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Example 3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A company has mixed sweets delivered with 70% red and rest blue. The company wishes to test whether there has been a change in the ratio of blue to red sweets. To do this, they take a sample of 20 sweets of which 10 are red.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Does this indicate a change at 10% significance? </a:t>
            </a:r>
          </a:p>
          <a:p>
            <a:pPr>
              <a:spcAft>
                <a:spcPts val="0"/>
              </a:spcAf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Do a hypothesis test to find out whether there has been a change or not. State your hypotheses clearly.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816BE0DA-E9DE-42AF-B41A-F4EEC53B9F3B}"/>
                  </a:ext>
                </a:extLst>
              </p:cNvPr>
              <p:cNvSpPr/>
              <p:nvPr/>
            </p:nvSpPr>
            <p:spPr>
              <a:xfrm>
                <a:off x="3203848" y="1555951"/>
                <a:ext cx="280678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latin typeface="Comic Sans MS" panose="030F0702030302020204" pitchFamily="66" charset="0"/>
                  </a:rPr>
                  <a:t>“</a:t>
                </a:r>
                <a:r>
                  <a:rPr lang="en-US" sz="1600" dirty="0">
                    <a:latin typeface="Comic Sans MS" panose="030F0702030302020204" pitchFamily="66" charset="0"/>
                  </a:rPr>
                  <a:t>70% red and rest blue...”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“sample of 20 sweets” 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16BE0DA-E9DE-42AF-B41A-F4EEC53B9F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555951"/>
                <a:ext cx="2806780" cy="1077218"/>
              </a:xfrm>
              <a:prstGeom prst="rect">
                <a:avLst/>
              </a:prstGeom>
              <a:blipFill>
                <a:blip r:embed="rId2"/>
                <a:stretch>
                  <a:fillRect l="-1304" t="-1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8A92D8-7215-4745-B597-9AE27B41F584}"/>
              </a:ext>
            </a:extLst>
          </p:cNvPr>
          <p:cNvSpPr/>
          <p:nvPr/>
        </p:nvSpPr>
        <p:spPr>
          <a:xfrm>
            <a:off x="3275856" y="1196753"/>
            <a:ext cx="2736304" cy="3600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1) Type of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3099FB-79E7-4481-8B50-D59F93D01B0B}"/>
              </a:ext>
            </a:extLst>
          </p:cNvPr>
          <p:cNvSpPr/>
          <p:nvPr/>
        </p:nvSpPr>
        <p:spPr>
          <a:xfrm>
            <a:off x="3275856" y="2639814"/>
            <a:ext cx="2734772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2) Test statistic and choose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F1522CB-7B0C-448D-8BAA-E6FA61E68641}"/>
                  </a:ext>
                </a:extLst>
              </p:cNvPr>
              <p:cNvSpPr/>
              <p:nvPr/>
            </p:nvSpPr>
            <p:spPr>
              <a:xfrm>
                <a:off x="3205380" y="3119769"/>
                <a:ext cx="287878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</a:t>
                </a:r>
                <a:r>
                  <a:rPr lang="en-US" sz="1600" dirty="0">
                    <a:latin typeface="Comic Sans MS" panose="030F0702030302020204" pitchFamily="66" charset="0"/>
                  </a:rPr>
                  <a:t>70% red and rest blue...” 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=0.7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“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indicate a change”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0.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7 (two tailed)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F1522CB-7B0C-448D-8BAA-E6FA61E686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380" y="3119769"/>
                <a:ext cx="2878788" cy="1077218"/>
              </a:xfrm>
              <a:prstGeom prst="rect">
                <a:avLst/>
              </a:prstGeom>
              <a:blipFill>
                <a:blip r:embed="rId3"/>
                <a:stretch>
                  <a:fillRect l="-1271" t="-1705" r="-424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A1B4E81-7387-4B77-BC51-50AC62E838DC}"/>
                  </a:ext>
                </a:extLst>
              </p:cNvPr>
              <p:cNvSpPr/>
              <p:nvPr/>
            </p:nvSpPr>
            <p:spPr>
              <a:xfrm>
                <a:off x="3203848" y="4512022"/>
                <a:ext cx="28067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“10% level of significance”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÷2=0.05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1B4E81-7387-4B77-BC51-50AC62E83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512022"/>
                <a:ext cx="2806780" cy="584775"/>
              </a:xfrm>
              <a:prstGeom prst="rect">
                <a:avLst/>
              </a:prstGeom>
              <a:blipFill>
                <a:blip r:embed="rId4"/>
                <a:stretch>
                  <a:fillRect l="-1304" t="-208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F82DB66-53EA-4E20-9122-5F55E6211BB4}"/>
              </a:ext>
            </a:extLst>
          </p:cNvPr>
          <p:cNvSpPr/>
          <p:nvPr/>
        </p:nvSpPr>
        <p:spPr>
          <a:xfrm>
            <a:off x="3275856" y="4175394"/>
            <a:ext cx="2734772" cy="336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3) Significance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96FB2854-A4FF-4A34-874A-438AAFB8BBC9}"/>
                  </a:ext>
                </a:extLst>
              </p:cNvPr>
              <p:cNvSpPr/>
              <p:nvPr/>
            </p:nvSpPr>
            <p:spPr>
              <a:xfrm>
                <a:off x="3203848" y="5664150"/>
                <a:ext cx="28067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</a:rPr>
                  <a:t>“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a sample of 20 sweets of which 10 are red…</a:t>
                </a:r>
                <a:r>
                  <a:rPr lang="en-GB" sz="1600" dirty="0">
                    <a:latin typeface="Comic Sans MS" panose="030F0702030302020204" pitchFamily="66" charset="0"/>
                  </a:rPr>
                  <a:t>” 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6FB2854-A4FF-4A34-874A-438AAFB8B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664150"/>
                <a:ext cx="2806780" cy="830997"/>
              </a:xfrm>
              <a:prstGeom prst="rect">
                <a:avLst/>
              </a:prstGeom>
              <a:blipFill>
                <a:blip r:embed="rId5"/>
                <a:stretch>
                  <a:fillRect l="-1304" t="-1471" b="-4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A9689E-DE87-4C2F-A8D2-D1BFEB2D0A81}"/>
              </a:ext>
            </a:extLst>
          </p:cNvPr>
          <p:cNvSpPr/>
          <p:nvPr/>
        </p:nvSpPr>
        <p:spPr>
          <a:xfrm>
            <a:off x="3275856" y="5075203"/>
            <a:ext cx="2734772" cy="584775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4) Predicted probability (check critical region)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255DD44-FCA0-4885-AF60-F3A6F7626822}"/>
              </a:ext>
            </a:extLst>
          </p:cNvPr>
          <p:cNvSpPr/>
          <p:nvPr/>
        </p:nvSpPr>
        <p:spPr>
          <a:xfrm>
            <a:off x="6157708" y="1196753"/>
            <a:ext cx="2734772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5) Decide on which hypothesis to choose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C88F61D-049D-430C-82A9-74A5414EEC2B}"/>
                  </a:ext>
                </a:extLst>
              </p:cNvPr>
              <p:cNvSpPr/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)&lt;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endParaRPr lang="en-GB" sz="1600" baseline="-250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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Reject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accept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C88F61D-049D-430C-82A9-74A5414EE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536" y="1772816"/>
                <a:ext cx="2811376" cy="1077218"/>
              </a:xfrm>
              <a:prstGeom prst="rect">
                <a:avLst/>
              </a:prstGeom>
              <a:blipFill>
                <a:blip r:embed="rId6"/>
                <a:stretch>
                  <a:fillRect l="-1085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6B2BE44-BFCA-4A89-B6A4-9753137BAA92}"/>
              </a:ext>
            </a:extLst>
          </p:cNvPr>
          <p:cNvSpPr/>
          <p:nvPr/>
        </p:nvSpPr>
        <p:spPr>
          <a:xfrm>
            <a:off x="6156140" y="2828835"/>
            <a:ext cx="2734772" cy="3121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6) Final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FAD5D22-6F7A-41FC-A2EC-2D358765834B}"/>
                  </a:ext>
                </a:extLst>
              </p:cNvPr>
              <p:cNvSpPr/>
              <p:nvPr/>
            </p:nvSpPr>
            <p:spPr>
              <a:xfrm>
                <a:off x="6084168" y="3147300"/>
                <a:ext cx="2811376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~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20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,0.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7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=0.7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GB" sz="1600" i="1" baseline="-25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0.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(two tailed)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𝑋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)=0.</m:t>
                    </m:r>
                    <m:r>
                      <a:rPr lang="en-GB" sz="16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048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(from calculator)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, so significant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At 10% significance level, there is significant evidence that this is lower than usual </a:t>
                </a:r>
                <a:r>
                  <a:rPr lang="en-GB" sz="1600" dirty="0">
                    <a:latin typeface="Comic Sans MS" panose="030F0702030302020204" pitchFamily="66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 reject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  <m:r>
                      <a:rPr lang="en-US" sz="16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AD5D22-6F7A-41FC-A2EC-2D35876583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147300"/>
                <a:ext cx="2811376" cy="2800767"/>
              </a:xfrm>
              <a:prstGeom prst="rect">
                <a:avLst/>
              </a:prstGeom>
              <a:blipFill>
                <a:blip r:embed="rId7"/>
                <a:stretch>
                  <a:fillRect l="-1085" b="-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xplosion: 14 Points 14">
            <a:extLst>
              <a:ext uri="{FF2B5EF4-FFF2-40B4-BE49-F238E27FC236}">
                <a16:creationId xmlns:a16="http://schemas.microsoft.com/office/drawing/2014/main" xmlns="" id="{49EE17B3-4991-4CD9-8F1B-234A33B02CCC}"/>
              </a:ext>
            </a:extLst>
          </p:cNvPr>
          <p:cNvSpPr/>
          <p:nvPr/>
        </p:nvSpPr>
        <p:spPr>
          <a:xfrm>
            <a:off x="2195736" y="4369129"/>
            <a:ext cx="8064896" cy="2649643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less than (or equal to) α,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 in favour of the alternative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If the P-value is greater than α, do not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reject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 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null hypothesis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70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10" grpId="0"/>
      <p:bldP spid="11" grpId="0" animBg="1"/>
      <p:bldP spid="12" grpId="0" animBg="1"/>
      <p:bldP spid="17" grpId="0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5026" y="1313648"/>
            <a:ext cx="79994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Task</a:t>
            </a:r>
          </a:p>
          <a:p>
            <a:pPr algn="ctr"/>
            <a:endParaRPr lang="en-GB" sz="2400" b="1" u="sng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Complete the multiple choice quiz.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No cheating!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(No conferring or looking up answers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)</a:t>
            </a: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(You are unlikely to know the answers and so will be guessing!)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u="sng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58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026" y="1313648"/>
            <a:ext cx="79994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Discuss</a:t>
            </a:r>
          </a:p>
          <a:p>
            <a:pPr algn="ctr"/>
            <a:endParaRPr lang="pt-BR" sz="2400" dirty="0">
              <a:latin typeface="Comic Sans MS" pitchFamily="66" charset="0"/>
            </a:endParaRPr>
          </a:p>
          <a:p>
            <a:r>
              <a:rPr lang="pt-BR" sz="2400" dirty="0">
                <a:latin typeface="Comic Sans MS" pitchFamily="66" charset="0"/>
              </a:rPr>
              <a:t>What would you EXPECT someone to score?</a:t>
            </a:r>
          </a:p>
          <a:p>
            <a:endParaRPr lang="pt-BR" sz="2400" dirty="0">
              <a:latin typeface="Comic Sans MS" pitchFamily="66" charset="0"/>
            </a:endParaRPr>
          </a:p>
          <a:p>
            <a:r>
              <a:rPr lang="pt-BR" sz="2400" dirty="0">
                <a:latin typeface="Comic Sans MS" pitchFamily="66" charset="0"/>
              </a:rPr>
              <a:t>What would be a</a:t>
            </a:r>
            <a:r>
              <a:rPr lang="en-GB" sz="2400" dirty="0">
                <a:latin typeface="Comic Sans MS" pitchFamily="66" charset="0"/>
              </a:rPr>
              <a:t> fair pass mark for this test which would mean that guessers are unlikely to pass?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(You don’t have to agree at this point – in fact it would be better if you disagree!)</a:t>
            </a:r>
          </a:p>
        </p:txBody>
      </p:sp>
    </p:spTree>
    <p:extLst>
      <p:ext uri="{BB962C8B-B14F-4D97-AF65-F5344CB8AC3E}">
        <p14:creationId xmlns:p14="http://schemas.microsoft.com/office/powerpoint/2010/main" val="305225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026" y="1313648"/>
            <a:ext cx="79994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</a:p>
          <a:p>
            <a:pPr marL="457200" indent="-457200" algn="ctr">
              <a:buFont typeface="+mj-lt"/>
              <a:buAutoNum type="arabicPeriod"/>
            </a:pPr>
            <a:endParaRPr lang="en-GB" sz="2400" b="1" u="sng" dirty="0">
              <a:latin typeface="Comic Sans MS" pitchFamily="66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C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B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D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C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pt-BR" sz="2400" dirty="0">
                <a:latin typeface="Comic Sans MS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5666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026" y="1313648"/>
            <a:ext cx="79994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Discuss</a:t>
            </a:r>
          </a:p>
          <a:p>
            <a:pPr algn="ctr"/>
            <a:endParaRPr lang="pt-BR" sz="2400" dirty="0">
              <a:latin typeface="Comic Sans MS" pitchFamily="66" charset="0"/>
            </a:endParaRPr>
          </a:p>
          <a:p>
            <a:r>
              <a:rPr lang="pt-BR" sz="2400" dirty="0">
                <a:latin typeface="Comic Sans MS" pitchFamily="66" charset="0"/>
              </a:rPr>
              <a:t>What was your score? </a:t>
            </a:r>
          </a:p>
          <a:p>
            <a:endParaRPr lang="pt-BR" sz="2400" dirty="0">
              <a:latin typeface="Comic Sans MS" pitchFamily="66" charset="0"/>
            </a:endParaRPr>
          </a:p>
          <a:p>
            <a:r>
              <a:rPr lang="pt-BR" sz="2400" dirty="0">
                <a:latin typeface="Comic Sans MS" pitchFamily="66" charset="0"/>
              </a:rPr>
              <a:t>What did everyone else score? </a:t>
            </a:r>
          </a:p>
          <a:p>
            <a:endParaRPr lang="pt-BR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Work out the probability that someone who guesses all the answers will pass the test, using the pass mark that you have chosen.</a:t>
            </a:r>
            <a:endParaRPr lang="pt-B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9289"/>
              </p:ext>
            </p:extLst>
          </p:nvPr>
        </p:nvGraphicFramePr>
        <p:xfrm>
          <a:off x="611560" y="1916832"/>
          <a:ext cx="792088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Pass 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Working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Probability of passing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92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7230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9153953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9153953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2669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3263649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096344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≤7)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≤6)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GB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≤5)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3263649"/>
                  </p:ext>
                </p:extLst>
              </p:nvPr>
            </p:nvGraphicFramePr>
            <p:xfrm>
              <a:off x="611560" y="1916832"/>
              <a:ext cx="7920880" cy="3962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3312368"/>
                    <a:gridCol w="3096344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Pass Mark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Working out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Probability of passing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107692" r="-93750" b="-8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0.000 011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207692" r="-93750" b="-7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0.000 381 …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5772" t="-307692" r="-93750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0.0052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12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1257</Words>
  <Application>Microsoft Office PowerPoint</Application>
  <PresentationFormat>On-screen Show (4:3)</PresentationFormat>
  <Paragraphs>352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Microsoft YaHei</vt:lpstr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49</cp:revision>
  <dcterms:created xsi:type="dcterms:W3CDTF">2015-07-01T12:05:39Z</dcterms:created>
  <dcterms:modified xsi:type="dcterms:W3CDTF">2018-05-08T13:15:49Z</dcterms:modified>
</cp:coreProperties>
</file>