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  <p:sldMasterId id="2147483712" r:id="rId2"/>
  </p:sldMasterIdLst>
  <p:sldIdLst>
    <p:sldId id="280" r:id="rId3"/>
    <p:sldId id="373" r:id="rId4"/>
    <p:sldId id="374" r:id="rId5"/>
    <p:sldId id="375" r:id="rId6"/>
    <p:sldId id="376" r:id="rId7"/>
    <p:sldId id="346" r:id="rId8"/>
    <p:sldId id="372" r:id="rId9"/>
    <p:sldId id="36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00000"/>
    <a:srgbClr val="0000FF"/>
    <a:srgbClr val="00CC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E28EFC-DF77-4BED-93F8-0CF1797B0B3E}" v="3" dt="2020-06-02T19:43:04.7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7744" autoAdjust="0"/>
  </p:normalViewPr>
  <p:slideViewPr>
    <p:cSldViewPr>
      <p:cViewPr varScale="1">
        <p:scale>
          <a:sx n="89" d="100"/>
          <a:sy n="89" d="100"/>
        </p:scale>
        <p:origin x="873" y="3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6CE28EFC-DF77-4BED-93F8-0CF1797B0B3E}"/>
    <pc:docChg chg="undo custSel addSld delSld modSld">
      <pc:chgData name="Danielle" userId="e2554c37-e717-43a0-ba79-1183ca921ccd" providerId="ADAL" clId="{6CE28EFC-DF77-4BED-93F8-0CF1797B0B3E}" dt="2020-06-02T19:43:04.780" v="5" actId="1038"/>
      <pc:docMkLst>
        <pc:docMk/>
      </pc:docMkLst>
      <pc:sldChg chg="del">
        <pc:chgData name="Danielle" userId="e2554c37-e717-43a0-ba79-1183ca921ccd" providerId="ADAL" clId="{6CE28EFC-DF77-4BED-93F8-0CF1797B0B3E}" dt="2020-06-02T19:42:53.002" v="2" actId="47"/>
        <pc:sldMkLst>
          <pc:docMk/>
          <pc:sldMk cId="0" sldId="371"/>
        </pc:sldMkLst>
      </pc:sldChg>
      <pc:sldChg chg="modSp">
        <pc:chgData name="Danielle" userId="e2554c37-e717-43a0-ba79-1183ca921ccd" providerId="ADAL" clId="{6CE28EFC-DF77-4BED-93F8-0CF1797B0B3E}" dt="2020-06-02T19:43:04.780" v="5" actId="1038"/>
        <pc:sldMkLst>
          <pc:docMk/>
          <pc:sldMk cId="0" sldId="372"/>
        </pc:sldMkLst>
        <pc:spChg chg="mod">
          <ac:chgData name="Danielle" userId="e2554c37-e717-43a0-ba79-1183ca921ccd" providerId="ADAL" clId="{6CE28EFC-DF77-4BED-93F8-0CF1797B0B3E}" dt="2020-06-02T19:43:04.780" v="5" actId="1038"/>
          <ac:spMkLst>
            <pc:docMk/>
            <pc:sldMk cId="0" sldId="372"/>
            <ac:spMk id="12290" creationId="{8C22C4B2-9943-40F9-B285-3D04AE009B66}"/>
          </ac:spMkLst>
        </pc:spChg>
      </pc:sldChg>
      <pc:sldChg chg="add del">
        <pc:chgData name="Danielle" userId="e2554c37-e717-43a0-ba79-1183ca921ccd" providerId="ADAL" clId="{6CE28EFC-DF77-4BED-93F8-0CF1797B0B3E}" dt="2020-06-02T19:42:50.741" v="1" actId="47"/>
        <pc:sldMkLst>
          <pc:docMk/>
          <pc:sldMk cId="4174419943" sldId="3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81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431E0A-FB79-47B1-899E-89AC2B5CD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151063"/>
            <a:ext cx="69135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8636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>
            <a:extLst>
              <a:ext uri="{FF2B5EF4-FFF2-40B4-BE49-F238E27FC236}">
                <a16:creationId xmlns:a16="http://schemas.microsoft.com/office/drawing/2014/main" id="{0A0C97AB-D8A2-4FD7-8A84-AD8FFA8B4CDC}"/>
              </a:ext>
            </a:extLst>
          </p:cNvPr>
          <p:cNvGrpSpPr>
            <a:grpSpLocks/>
          </p:cNvGrpSpPr>
          <p:nvPr/>
        </p:nvGrpSpPr>
        <p:grpSpPr bwMode="auto">
          <a:xfrm>
            <a:off x="2751138" y="1376363"/>
            <a:ext cx="5430837" cy="4032250"/>
            <a:chOff x="4469824" y="1124744"/>
            <a:chExt cx="6236041" cy="4032451"/>
          </a:xfrm>
        </p:grpSpPr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F6AEE087-0F04-44A6-8C75-7A66EF46C8F2}"/>
                </a:ext>
              </a:extLst>
            </p:cNvPr>
            <p:cNvSpPr/>
            <p:nvPr userDrawn="1"/>
          </p:nvSpPr>
          <p:spPr bwMode="auto">
            <a:xfrm>
              <a:off x="4469824" y="1124744"/>
              <a:ext cx="6236041" cy="4032451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defTabSz="449263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sz="1800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398F153-F7AD-4E01-B0A6-F7615BFB7B3A}"/>
                </a:ext>
              </a:extLst>
            </p:cNvPr>
            <p:cNvCxnSpPr/>
            <p:nvPr userDrawn="1"/>
          </p:nvCxnSpPr>
          <p:spPr bwMode="auto">
            <a:xfrm>
              <a:off x="5423185" y="3933171"/>
              <a:ext cx="4320204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C137582-F228-4A96-9D58-CD1BDFBBE5D0}"/>
                </a:ext>
              </a:extLst>
            </p:cNvPr>
            <p:cNvCxnSpPr/>
            <p:nvPr userDrawn="1"/>
          </p:nvCxnSpPr>
          <p:spPr bwMode="auto">
            <a:xfrm>
              <a:off x="6478628" y="2564678"/>
              <a:ext cx="220932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A1802EB-CC80-4E27-BE42-A6E4C52F358A}"/>
                </a:ext>
              </a:extLst>
            </p:cNvPr>
            <p:cNvCxnSpPr/>
            <p:nvPr userDrawn="1"/>
          </p:nvCxnSpPr>
          <p:spPr bwMode="auto">
            <a:xfrm>
              <a:off x="7535893" y="2564678"/>
              <a:ext cx="0" cy="1368493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28423EE-2BAF-46D9-BC3A-FC3FF2AE7B94}"/>
                </a:ext>
              </a:extLst>
            </p:cNvPr>
            <p:cNvCxnSpPr/>
            <p:nvPr userDrawn="1"/>
          </p:nvCxnSpPr>
          <p:spPr bwMode="auto">
            <a:xfrm>
              <a:off x="6671852" y="3933171"/>
              <a:ext cx="0" cy="1224024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CB87F71-D2FD-4949-9109-56F77061C098}"/>
                </a:ext>
              </a:extLst>
            </p:cNvPr>
            <p:cNvCxnSpPr/>
            <p:nvPr userDrawn="1"/>
          </p:nvCxnSpPr>
          <p:spPr bwMode="auto">
            <a:xfrm>
              <a:off x="8399934" y="3933171"/>
              <a:ext cx="0" cy="1224024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4892360-C270-4406-81CE-1E0F7BA310B0}"/>
                </a:ext>
              </a:extLst>
            </p:cNvPr>
            <p:cNvSpPr txBox="1"/>
            <p:nvPr userDrawn="1"/>
          </p:nvSpPr>
          <p:spPr>
            <a:xfrm>
              <a:off x="5614587" y="4364993"/>
              <a:ext cx="4128802" cy="369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GB" sz="1800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FB9247A-572D-494E-9DF4-91525AE5BA54}"/>
                </a:ext>
              </a:extLst>
            </p:cNvPr>
            <p:cNvSpPr txBox="1"/>
            <p:nvPr userDrawn="1"/>
          </p:nvSpPr>
          <p:spPr>
            <a:xfrm>
              <a:off x="6478628" y="2889437"/>
              <a:ext cx="2112707" cy="64614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GB" sz="1800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32E34AC-F760-40C7-B3E6-FA626EC72C3C}"/>
                </a:ext>
              </a:extLst>
            </p:cNvPr>
            <p:cNvSpPr txBox="1"/>
            <p:nvPr userDrawn="1"/>
          </p:nvSpPr>
          <p:spPr>
            <a:xfrm>
              <a:off x="6394776" y="1593600"/>
              <a:ext cx="2293172" cy="6477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GB" sz="1800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85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8">
            <a:extLst>
              <a:ext uri="{FF2B5EF4-FFF2-40B4-BE49-F238E27FC236}">
                <a16:creationId xmlns:a16="http://schemas.microsoft.com/office/drawing/2014/main" id="{342F09EE-6EBB-4F20-8CE8-0E3694E37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1182985"/>
            <a:ext cx="6923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2800" u="sng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806F31A1-0EF4-4F3E-9964-D2C82ED17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638" y="2191047"/>
            <a:ext cx="69119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altLang="en-US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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algn="ctr" eaLnBrk="1" hangingPunct="1">
              <a:defRPr/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altLang="en-US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 am brilliant at...</a:t>
            </a:r>
          </a:p>
          <a:p>
            <a:pPr algn="ctr" eaLnBrk="1" hangingPunct="1">
              <a:defRPr/>
            </a:pPr>
            <a:r>
              <a:rPr lang="en-GB" altLang="en-US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 am good at...</a:t>
            </a:r>
          </a:p>
          <a:p>
            <a:pPr algn="ctr" eaLnBrk="1" hangingPunct="1">
              <a:defRPr/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 eaLnBrk="1" hangingPunct="1">
              <a:defRPr/>
            </a:pP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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 eaLnBrk="1" hangingPunct="1">
              <a:defRPr/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51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136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2CB384-4D1C-4F86-932B-98C23952919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2133600"/>
            <a:ext cx="42481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defRPr/>
            </a:pPr>
            <a:r>
              <a:rPr lang="en-GB" altLang="en-US" sz="2000" u="sng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pPr eaLnBrk="1" hangingPunct="1">
              <a:defRPr/>
            </a:pPr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9" descr="bloom_taxonomy.jpg">
            <a:extLst>
              <a:ext uri="{FF2B5EF4-FFF2-40B4-BE49-F238E27FC236}">
                <a16:creationId xmlns:a16="http://schemas.microsoft.com/office/drawing/2014/main" id="{B7A99AA1-3748-41AE-8843-542F0E0EC1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114550"/>
            <a:ext cx="4024313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309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C7F8FFE-646A-45CE-82D3-28E5D7869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1" b="50000"/>
          <a:stretch>
            <a:fillRect/>
          </a:stretch>
        </p:blipFill>
        <p:spPr bwMode="auto">
          <a:xfrm>
            <a:off x="0" y="0"/>
            <a:ext cx="9144000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2">
            <a:extLst>
              <a:ext uri="{FF2B5EF4-FFF2-40B4-BE49-F238E27FC236}">
                <a16:creationId xmlns:a16="http://schemas.microsoft.com/office/drawing/2014/main" id="{D2CC7239-E7C7-4A18-AE4D-AA0947128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5949950"/>
            <a:ext cx="68929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2">
            <a:extLst>
              <a:ext uri="{FF2B5EF4-FFF2-40B4-BE49-F238E27FC236}">
                <a16:creationId xmlns:a16="http://schemas.microsoft.com/office/drawing/2014/main" id="{5BED193D-762B-4D7B-9070-C13D3722E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51050" y="1095375"/>
            <a:ext cx="6904038" cy="463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2">
            <a:extLst>
              <a:ext uri="{FF2B5EF4-FFF2-40B4-BE49-F238E27FC236}">
                <a16:creationId xmlns:a16="http://schemas.microsoft.com/office/drawing/2014/main" id="{0AD18A89-5FB9-4547-9BCF-65B73AAD2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174625"/>
            <a:ext cx="33289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2">
            <a:extLst>
              <a:ext uri="{FF2B5EF4-FFF2-40B4-BE49-F238E27FC236}">
                <a16:creationId xmlns:a16="http://schemas.microsoft.com/office/drawing/2014/main" id="{BDC44B0A-C518-4E8C-BBF3-72F4B0C0C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179388" y="1095375"/>
            <a:ext cx="1714500" cy="57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2">
            <a:extLst>
              <a:ext uri="{FF2B5EF4-FFF2-40B4-BE49-F238E27FC236}">
                <a16:creationId xmlns:a16="http://schemas.microsoft.com/office/drawing/2014/main" id="{FBCF194A-6363-497F-88E4-CABD036CA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5626100" y="171450"/>
            <a:ext cx="33289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3">
            <a:extLst>
              <a:ext uri="{FF2B5EF4-FFF2-40B4-BE49-F238E27FC236}">
                <a16:creationId xmlns:a16="http://schemas.microsoft.com/office/drawing/2014/main" id="{FED4DE74-11C4-44C3-BC8E-6572B2BDE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462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3" name="TextBox 13">
            <a:extLst>
              <a:ext uri="{FF2B5EF4-FFF2-40B4-BE49-F238E27FC236}">
                <a16:creationId xmlns:a16="http://schemas.microsoft.com/office/drawing/2014/main" id="{4F4EE766-635B-4959-B5B0-78BE37B48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369888"/>
            <a:ext cx="3348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fld id="{8E3C1FE7-9727-442D-BD46-3A2350B27ED7}" type="datetime2">
              <a:rPr lang="en-GB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 eaLnBrk="1" hangingPunct="1">
                <a:defRPr/>
              </a:pPr>
              <a:t>Tuesday, 02 June 2020</a:t>
            </a:fld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4" name="TextBox 14">
            <a:extLst>
              <a:ext uri="{FF2B5EF4-FFF2-40B4-BE49-F238E27FC236}">
                <a16:creationId xmlns:a16="http://schemas.microsoft.com/office/drawing/2014/main" id="{C05BCE6C-F7EC-46F9-BE71-E987801A9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73063"/>
            <a:ext cx="3349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Using Histograms</a:t>
            </a:r>
          </a:p>
        </p:txBody>
      </p:sp>
      <p:sp>
        <p:nvSpPr>
          <p:cNvPr id="1035" name="TextBox 16">
            <a:extLst>
              <a:ext uri="{FF2B5EF4-FFF2-40B4-BE49-F238E27FC236}">
                <a16:creationId xmlns:a16="http://schemas.microsoft.com/office/drawing/2014/main" id="{AE63E363-DB00-4340-B7DF-8C4FE0675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288" y="5973763"/>
            <a:ext cx="69183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defRPr/>
            </a:pPr>
            <a:r>
              <a:rPr lang="en-GB" alt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eaLnBrk="1" hangingPunct="1">
              <a:defRPr/>
            </a:pP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Histogram, bar chart, area, class width, frequency, frequency density, estimate, median, proportion, fraction, decimal, percentage</a:t>
            </a:r>
          </a:p>
          <a:p>
            <a:pPr eaLnBrk="1" hangingPunct="1">
              <a:defRPr/>
            </a:pPr>
            <a:endParaRPr lang="en-GB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6" name="TextBox 15">
            <a:extLst>
              <a:ext uri="{FF2B5EF4-FFF2-40B4-BE49-F238E27FC236}">
                <a16:creationId xmlns:a16="http://schemas.microsoft.com/office/drawing/2014/main" id="{AA492BC8-18EC-4479-8033-B1F9C87CF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165225"/>
            <a:ext cx="17145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u="sng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37" name="TextBox 17">
            <a:extLst>
              <a:ext uri="{FF2B5EF4-FFF2-40B4-BE49-F238E27FC236}">
                <a16:creationId xmlns:a16="http://schemas.microsoft.com/office/drawing/2014/main" id="{A1D1B909-93D3-423B-922B-8E7FB5F65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44675"/>
            <a:ext cx="171450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defRPr/>
            </a:pPr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understand that the frequency is represented by the area of each bar.</a:t>
            </a:r>
          </a:p>
          <a:p>
            <a:pPr eaLnBrk="1" hangingPunct="1">
              <a:defRPr/>
            </a:pPr>
            <a:endParaRPr lang="en-GB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estimate quantities from histograms.</a:t>
            </a:r>
          </a:p>
          <a:p>
            <a:pPr eaLnBrk="1" hangingPunct="1">
              <a:defRPr/>
            </a:pPr>
            <a:endParaRPr lang="en-GB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estimate medians from histograms.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5" r:id="rId2"/>
    <p:sldLayoutId id="2147483756" r:id="rId3"/>
    <p:sldLayoutId id="2147483757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3AA4AE8F-2081-4774-97D2-ACF933937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1" b="50000"/>
          <a:stretch>
            <a:fillRect/>
          </a:stretch>
        </p:blipFill>
        <p:spPr bwMode="auto">
          <a:xfrm>
            <a:off x="0" y="0"/>
            <a:ext cx="9144000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2">
            <a:extLst>
              <a:ext uri="{FF2B5EF4-FFF2-40B4-BE49-F238E27FC236}">
                <a16:creationId xmlns:a16="http://schemas.microsoft.com/office/drawing/2014/main" id="{F53D7ED1-BAFB-4530-8B61-ABCDDE649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179388" y="1095375"/>
            <a:ext cx="8775700" cy="564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2">
            <a:extLst>
              <a:ext uri="{FF2B5EF4-FFF2-40B4-BE49-F238E27FC236}">
                <a16:creationId xmlns:a16="http://schemas.microsoft.com/office/drawing/2014/main" id="{EB29A95D-57DC-4C07-A8AA-25AAE7989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174625"/>
            <a:ext cx="33289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2">
            <a:extLst>
              <a:ext uri="{FF2B5EF4-FFF2-40B4-BE49-F238E27FC236}">
                <a16:creationId xmlns:a16="http://schemas.microsoft.com/office/drawing/2014/main" id="{DD87C80D-702B-4959-B53B-13ED17386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5626100" y="171450"/>
            <a:ext cx="33289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3">
            <a:extLst>
              <a:ext uri="{FF2B5EF4-FFF2-40B4-BE49-F238E27FC236}">
                <a16:creationId xmlns:a16="http://schemas.microsoft.com/office/drawing/2014/main" id="{11F63A03-88AF-4DA3-A859-2E0B2129E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462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5" name="TextBox 17">
            <a:extLst>
              <a:ext uri="{FF2B5EF4-FFF2-40B4-BE49-F238E27FC236}">
                <a16:creationId xmlns:a16="http://schemas.microsoft.com/office/drawing/2014/main" id="{8E7ADCED-7A01-45CD-8002-4D9242A62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369888"/>
            <a:ext cx="3348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fld id="{A6A2078D-5F29-4F0E-B288-50655B1FF2CA}" type="datetime2">
              <a:rPr lang="en-GB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 eaLnBrk="1" hangingPunct="1">
                <a:defRPr/>
              </a:pPr>
              <a:t>Tuesday, 02 June 2020</a:t>
            </a:fld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6" name="TextBox 18">
            <a:extLst>
              <a:ext uri="{FF2B5EF4-FFF2-40B4-BE49-F238E27FC236}">
                <a16:creationId xmlns:a16="http://schemas.microsoft.com/office/drawing/2014/main" id="{9065C813-C4FF-452C-840D-879320AD1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73063"/>
            <a:ext cx="3349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Using Histograms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8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4" name="Table 53">
                <a:extLst>
                  <a:ext uri="{FF2B5EF4-FFF2-40B4-BE49-F238E27FC236}">
                    <a16:creationId xmlns:a16="http://schemas.microsoft.com/office/drawing/2014/main" id="{3B4038B5-C571-4229-9908-EEA694B456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0382182"/>
                  </p:ext>
                </p:extLst>
              </p:nvPr>
            </p:nvGraphicFramePr>
            <p:xfrm>
              <a:off x="2777760" y="2636912"/>
              <a:ext cx="3588480" cy="1702943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7942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7942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21176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8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Area (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1" i="1" dirty="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𝑨</m:t>
                              </m:r>
                            </m:oMath>
                          </a14:m>
                          <a:r>
                            <a:rPr lang="en-GB" sz="18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cm²)</a:t>
                          </a:r>
                          <a:endParaRPr lang="en-GB" sz="18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8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  <a:endParaRPr lang="en-GB" sz="18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674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0&lt;</m:t>
                                </m:r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𝐴</m:t>
                                </m:r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</a:t>
                          </a:r>
                          <a:endParaRPr lang="en-GB" sz="18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674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10&lt;</m:t>
                                </m:r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𝐴</m:t>
                                </m:r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≤25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  <a:endParaRPr lang="en-GB" sz="18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674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25&lt;</m:t>
                                </m:r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𝐴</m:t>
                                </m:r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en-GB" sz="18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674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40&lt;</m:t>
                                </m:r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𝐴</m:t>
                                </m:r>
                                <m:r>
                                  <a:rPr lang="en-GB" sz="18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8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46</a:t>
                          </a:r>
                          <a:endParaRPr lang="en-GB" sz="18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4" name="Table 53">
                <a:extLst>
                  <a:ext uri="{FF2B5EF4-FFF2-40B4-BE49-F238E27FC236}">
                    <a16:creationId xmlns:a16="http://schemas.microsoft.com/office/drawing/2014/main" id="{3B4038B5-C571-4229-9908-EEA694B456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0382182"/>
                  </p:ext>
                </p:extLst>
              </p:nvPr>
            </p:nvGraphicFramePr>
            <p:xfrm>
              <a:off x="2777760" y="2636912"/>
              <a:ext cx="3588480" cy="1702943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7942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7942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2886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399" marR="2539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9" t="-19149" r="-100678" b="-523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8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  <a:endParaRPr lang="en-GB" sz="18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535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399" marR="2539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9" t="-94915" r="-100678" b="-3169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</a:t>
                          </a:r>
                          <a:endParaRPr lang="en-GB" sz="18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535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399" marR="2539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9" t="-198276" r="-100678" b="-2224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  <a:endParaRPr lang="en-GB" sz="18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535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399" marR="2539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9" t="-298276" r="-100678" b="-1224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en-GB" sz="18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535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399" marR="2539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9" t="-398276" r="-100678" b="-224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46</a:t>
                          </a:r>
                          <a:endParaRPr lang="en-GB" sz="18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5" name="TextBox 1">
            <a:extLst>
              <a:ext uri="{FF2B5EF4-FFF2-40B4-BE49-F238E27FC236}">
                <a16:creationId xmlns:a16="http://schemas.microsoft.com/office/drawing/2014/main" id="{3E94EDF7-D061-4C86-8D97-7ABBD8365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1" y="1196975"/>
            <a:ext cx="856863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GB" altLang="en-US" sz="2000" b="1" u="sng" dirty="0">
                <a:cs typeface="Arial" panose="020B0604020202020204" pitchFamily="34" charset="0"/>
              </a:rPr>
              <a:t>Starter</a:t>
            </a:r>
          </a:p>
          <a:p>
            <a:endParaRPr lang="en-GB" altLang="en-US" sz="1800" dirty="0">
              <a:cs typeface="Arial" panose="020B0604020202020204" pitchFamily="34" charset="0"/>
            </a:endParaRPr>
          </a:p>
          <a:p>
            <a:r>
              <a:rPr lang="en-GB" altLang="en-US" sz="1800" dirty="0">
                <a:cs typeface="Arial" panose="020B0604020202020204" pitchFamily="34" charset="0"/>
              </a:rPr>
              <a:t>Fred did a survey on the areas of pictures in a newspaper. The table gives information about the areas. Draw a histogram to show this information.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B33ECF2-119B-4EE1-9DF3-C809B4ED1E11}"/>
              </a:ext>
            </a:extLst>
          </p:cNvPr>
          <p:cNvGrpSpPr/>
          <p:nvPr/>
        </p:nvGrpSpPr>
        <p:grpSpPr>
          <a:xfrm>
            <a:off x="323528" y="2924944"/>
            <a:ext cx="4998750" cy="3706061"/>
            <a:chOff x="2525578" y="2060848"/>
            <a:chExt cx="4998750" cy="3706061"/>
          </a:xfrm>
        </p:grpSpPr>
        <p:pic>
          <p:nvPicPr>
            <p:cNvPr id="17" name="Picture 16" descr="Graph Paper Loose A4 75gsm, Pack of 500 - 100103410">
              <a:extLst>
                <a:ext uri="{FF2B5EF4-FFF2-40B4-BE49-F238E27FC236}">
                  <a16:creationId xmlns:a16="http://schemas.microsoft.com/office/drawing/2014/main" id="{C80EABFB-4BCC-4679-8A6D-7102C5F01CE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18" t="56371" r="30179" b="10672"/>
            <a:stretch/>
          </p:blipFill>
          <p:spPr bwMode="auto">
            <a:xfrm>
              <a:off x="2555776" y="2060848"/>
              <a:ext cx="4968552" cy="368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8E481925-1B2D-4514-BFD8-BE6F12353B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87824" y="2348880"/>
              <a:ext cx="0" cy="295232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358A2B4-8435-407B-AF12-47CFCAA3014F}"/>
                </a:ext>
              </a:extLst>
            </p:cNvPr>
            <p:cNvCxnSpPr>
              <a:cxnSpLocks/>
            </p:cNvCxnSpPr>
            <p:nvPr/>
          </p:nvCxnSpPr>
          <p:spPr>
            <a:xfrm>
              <a:off x="2987824" y="5301208"/>
              <a:ext cx="432048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EC919C0-7A3E-4C50-9734-D20939AAB5E0}"/>
                </a:ext>
              </a:extLst>
            </p:cNvPr>
            <p:cNvCxnSpPr/>
            <p:nvPr/>
          </p:nvCxnSpPr>
          <p:spPr>
            <a:xfrm>
              <a:off x="2987824" y="530120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0F34901-2105-4C24-A2EF-8391E39B7C52}"/>
                </a:ext>
              </a:extLst>
            </p:cNvPr>
            <p:cNvCxnSpPr/>
            <p:nvPr/>
          </p:nvCxnSpPr>
          <p:spPr>
            <a:xfrm>
              <a:off x="3667550" y="530120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BA9C958-016C-45A4-8D86-78585978A3D8}"/>
                </a:ext>
              </a:extLst>
            </p:cNvPr>
            <p:cNvCxnSpPr/>
            <p:nvPr/>
          </p:nvCxnSpPr>
          <p:spPr>
            <a:xfrm>
              <a:off x="4352595" y="530120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AF5D7C8-A4C0-46B2-ADD6-4919F6787882}"/>
                </a:ext>
              </a:extLst>
            </p:cNvPr>
            <p:cNvCxnSpPr/>
            <p:nvPr/>
          </p:nvCxnSpPr>
          <p:spPr>
            <a:xfrm>
              <a:off x="5032321" y="530120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103A21B-60DE-46C5-80A5-0DE90FF61EE6}"/>
                </a:ext>
              </a:extLst>
            </p:cNvPr>
            <p:cNvCxnSpPr/>
            <p:nvPr/>
          </p:nvCxnSpPr>
          <p:spPr>
            <a:xfrm>
              <a:off x="5704642" y="530120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FA1E40F-4EA5-4BDA-8CE8-673D3A630459}"/>
                </a:ext>
              </a:extLst>
            </p:cNvPr>
            <p:cNvCxnSpPr/>
            <p:nvPr/>
          </p:nvCxnSpPr>
          <p:spPr>
            <a:xfrm>
              <a:off x="6384368" y="530120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4DC3B37-1498-441B-9DBC-FB22617B2396}"/>
                </a:ext>
              </a:extLst>
            </p:cNvPr>
            <p:cNvCxnSpPr/>
            <p:nvPr/>
          </p:nvCxnSpPr>
          <p:spPr>
            <a:xfrm>
              <a:off x="7060101" y="530120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00C870B-D27B-4D57-BB02-CE001D38B4FD}"/>
                </a:ext>
              </a:extLst>
            </p:cNvPr>
            <p:cNvSpPr txBox="1"/>
            <p:nvPr/>
          </p:nvSpPr>
          <p:spPr>
            <a:xfrm>
              <a:off x="2864219" y="5337212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E3360DC-02B4-4BD3-B6CE-4B77BBA12B62}"/>
                </a:ext>
              </a:extLst>
            </p:cNvPr>
            <p:cNvSpPr txBox="1"/>
            <p:nvPr/>
          </p:nvSpPr>
          <p:spPr>
            <a:xfrm>
              <a:off x="3508678" y="5337211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1EA0C04-7561-4599-8448-49E99D204113}"/>
                </a:ext>
              </a:extLst>
            </p:cNvPr>
            <p:cNvSpPr txBox="1"/>
            <p:nvPr/>
          </p:nvSpPr>
          <p:spPr>
            <a:xfrm>
              <a:off x="4188403" y="5337210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018DC16-91A6-49A5-B8CD-F972B0E6227C}"/>
                </a:ext>
              </a:extLst>
            </p:cNvPr>
            <p:cNvSpPr txBox="1"/>
            <p:nvPr/>
          </p:nvSpPr>
          <p:spPr>
            <a:xfrm>
              <a:off x="4869455" y="5337209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464FF56-4858-46C4-84E6-3DCCCC689928}"/>
                </a:ext>
              </a:extLst>
            </p:cNvPr>
            <p:cNvSpPr txBox="1"/>
            <p:nvPr/>
          </p:nvSpPr>
          <p:spPr>
            <a:xfrm>
              <a:off x="5541777" y="533720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9B8A10C-E064-432E-9FE6-7D64072D2651}"/>
                </a:ext>
              </a:extLst>
            </p:cNvPr>
            <p:cNvSpPr txBox="1"/>
            <p:nvPr/>
          </p:nvSpPr>
          <p:spPr>
            <a:xfrm>
              <a:off x="6223588" y="5337210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E31F916-8C5F-41DE-A552-2E799B822180}"/>
                </a:ext>
              </a:extLst>
            </p:cNvPr>
            <p:cNvSpPr txBox="1"/>
            <p:nvPr/>
          </p:nvSpPr>
          <p:spPr>
            <a:xfrm>
              <a:off x="6904640" y="5337209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57425F2-4CFE-49D3-A41C-8D37798AFEDE}"/>
                </a:ext>
              </a:extLst>
            </p:cNvPr>
            <p:cNvCxnSpPr/>
            <p:nvPr/>
          </p:nvCxnSpPr>
          <p:spPr>
            <a:xfrm rot="5400000">
              <a:off x="2938054" y="2553942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F6242158-A8E2-4198-981C-A3CB91542991}"/>
                </a:ext>
              </a:extLst>
            </p:cNvPr>
            <p:cNvCxnSpPr/>
            <p:nvPr/>
          </p:nvCxnSpPr>
          <p:spPr>
            <a:xfrm rot="5400000">
              <a:off x="2938054" y="3226263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F07D556-8AB6-4ADD-8318-B9BD65D4DB3A}"/>
                </a:ext>
              </a:extLst>
            </p:cNvPr>
            <p:cNvCxnSpPr/>
            <p:nvPr/>
          </p:nvCxnSpPr>
          <p:spPr>
            <a:xfrm rot="5400000">
              <a:off x="2938054" y="3905989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27F98128-4EDA-46D2-A2AC-B204D3E8692A}"/>
                </a:ext>
              </a:extLst>
            </p:cNvPr>
            <p:cNvCxnSpPr/>
            <p:nvPr/>
          </p:nvCxnSpPr>
          <p:spPr>
            <a:xfrm rot="5400000">
              <a:off x="2938054" y="4581722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FFE8F5F-08E8-419E-A764-843AD2B3A4F4}"/>
                </a:ext>
              </a:extLst>
            </p:cNvPr>
            <p:cNvCxnSpPr/>
            <p:nvPr/>
          </p:nvCxnSpPr>
          <p:spPr>
            <a:xfrm rot="5400000">
              <a:off x="2938054" y="526144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3EC4B20-31C5-4A8E-AC40-5EB39C46BB46}"/>
                </a:ext>
              </a:extLst>
            </p:cNvPr>
            <p:cNvSpPr txBox="1"/>
            <p:nvPr/>
          </p:nvSpPr>
          <p:spPr>
            <a:xfrm>
              <a:off x="2696610" y="2466835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24089DE-6BA7-401B-B362-AB4F29EF4879}"/>
                </a:ext>
              </a:extLst>
            </p:cNvPr>
            <p:cNvSpPr txBox="1"/>
            <p:nvPr/>
          </p:nvSpPr>
          <p:spPr>
            <a:xfrm>
              <a:off x="2696611" y="313915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7600DC3-F0B9-4976-97C8-AAF5E893F654}"/>
                </a:ext>
              </a:extLst>
            </p:cNvPr>
            <p:cNvSpPr txBox="1"/>
            <p:nvPr/>
          </p:nvSpPr>
          <p:spPr>
            <a:xfrm>
              <a:off x="2696609" y="382096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A8181A8-7314-4074-A7BD-2A669D51CFD5}"/>
                </a:ext>
              </a:extLst>
            </p:cNvPr>
            <p:cNvSpPr txBox="1"/>
            <p:nvPr/>
          </p:nvSpPr>
          <p:spPr>
            <a:xfrm>
              <a:off x="2696609" y="4502020"/>
              <a:ext cx="25519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cs typeface="Arial" panose="020B0604020202020204" pitchFamily="34" charset="0"/>
                </a:rPr>
                <a:t>1</a:t>
              </a:r>
              <a:endParaRPr lang="en-GB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9D136D4-6C87-4B90-9BA2-F7EC646DE12C}"/>
                </a:ext>
              </a:extLst>
            </p:cNvPr>
            <p:cNvSpPr txBox="1"/>
            <p:nvPr/>
          </p:nvSpPr>
          <p:spPr>
            <a:xfrm>
              <a:off x="2696611" y="5174342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4F001694-CAB4-4C1D-8F59-38411A81FB97}"/>
                    </a:ext>
                  </a:extLst>
                </p:cNvPr>
                <p:cNvSpPr txBox="1"/>
                <p:nvPr/>
              </p:nvSpPr>
              <p:spPr>
                <a:xfrm>
                  <a:off x="5796136" y="5520688"/>
                  <a:ext cx="150227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Time taken (</a:t>
                  </a:r>
                  <a14:m>
                    <m:oMath xmlns:m="http://schemas.openxmlformats.org/officeDocument/2006/math">
                      <m:r>
                        <a:rPr lang="en-GB" sz="1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</m:oMath>
                  </a14:m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seconds)</a:t>
                  </a:r>
                </a:p>
              </p:txBody>
            </p:sp>
          </mc:Choice>
          <mc:Fallback xmlns="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4F001694-CAB4-4C1D-8F59-38411A81FB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6136" y="5520688"/>
                  <a:ext cx="1502271" cy="246221"/>
                </a:xfrm>
                <a:prstGeom prst="rect">
                  <a:avLst/>
                </a:prstGeom>
                <a:blipFill>
                  <a:blip r:embed="rId3"/>
                  <a:stretch>
                    <a:fillRect b="-97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DB0FC55-8419-4540-A1FA-C48767EAA065}"/>
                </a:ext>
              </a:extLst>
            </p:cNvPr>
            <p:cNvSpPr txBox="1"/>
            <p:nvPr/>
          </p:nvSpPr>
          <p:spPr>
            <a:xfrm rot="16200000">
              <a:off x="2035380" y="2980612"/>
              <a:ext cx="12266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Frequency density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4" name="Table 53">
                <a:extLst>
                  <a:ext uri="{FF2B5EF4-FFF2-40B4-BE49-F238E27FC236}">
                    <a16:creationId xmlns:a16="http://schemas.microsoft.com/office/drawing/2014/main" id="{3B4038B5-C571-4229-9908-EEA694B456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9625402"/>
                  </p:ext>
                </p:extLst>
              </p:nvPr>
            </p:nvGraphicFramePr>
            <p:xfrm>
              <a:off x="4223880" y="2507631"/>
              <a:ext cx="4425560" cy="1358329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10639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0639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06390">
                      <a:extLst>
                        <a:ext uri="{9D8B030D-6E8A-4147-A177-3AD203B41FA5}">
                          <a16:colId xmlns:a16="http://schemas.microsoft.com/office/drawing/2014/main" val="461653782"/>
                        </a:ext>
                      </a:extLst>
                    </a:gridCol>
                    <a:gridCol w="1106390">
                      <a:extLst>
                        <a:ext uri="{9D8B030D-6E8A-4147-A177-3AD203B41FA5}">
                          <a16:colId xmlns:a16="http://schemas.microsoft.com/office/drawing/2014/main" val="2025506503"/>
                        </a:ext>
                      </a:extLst>
                    </a:gridCol>
                  </a:tblGrid>
                  <a:tr h="15898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Area (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dirty="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𝑨</m:t>
                              </m:r>
                            </m:oMath>
                          </a14:m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cm²)</a:t>
                          </a:r>
                          <a:endParaRPr lang="en-GB" sz="14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  <a:endParaRPr lang="en-GB" sz="14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Class width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Freq. dens.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641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0&lt;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𝐴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3.8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641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10&lt;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𝐴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≤25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2.4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641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25&lt;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𝐴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641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40&lt;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𝐴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46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2.3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4" name="Table 53">
                <a:extLst>
                  <a:ext uri="{FF2B5EF4-FFF2-40B4-BE49-F238E27FC236}">
                    <a16:creationId xmlns:a16="http://schemas.microsoft.com/office/drawing/2014/main" id="{3B4038B5-C571-4229-9908-EEA694B456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9625402"/>
                  </p:ext>
                </p:extLst>
              </p:nvPr>
            </p:nvGraphicFramePr>
            <p:xfrm>
              <a:off x="4223880" y="2507631"/>
              <a:ext cx="4425560" cy="1358329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10639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0639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06390">
                      <a:extLst>
                        <a:ext uri="{9D8B030D-6E8A-4147-A177-3AD203B41FA5}">
                          <a16:colId xmlns:a16="http://schemas.microsoft.com/office/drawing/2014/main" val="461653782"/>
                        </a:ext>
                      </a:extLst>
                    </a:gridCol>
                    <a:gridCol w="1106390">
                      <a:extLst>
                        <a:ext uri="{9D8B030D-6E8A-4147-A177-3AD203B41FA5}">
                          <a16:colId xmlns:a16="http://schemas.microsoft.com/office/drawing/2014/main" val="2025506503"/>
                        </a:ext>
                      </a:extLst>
                    </a:gridCol>
                  </a:tblGrid>
                  <a:tr h="2244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" t="-18919" r="-300549" b="-540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  <a:endParaRPr lang="en-GB" sz="14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Class width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Freq. dens.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834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" t="-93617" r="-300549" b="-3255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3.8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834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" t="-193617" r="-300549" b="-2255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2.4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834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" t="-300000" r="-300549" b="-130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834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" t="-391489" r="-300549" b="-276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46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2.3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5" name="TextBox 1">
            <a:extLst>
              <a:ext uri="{FF2B5EF4-FFF2-40B4-BE49-F238E27FC236}">
                <a16:creationId xmlns:a16="http://schemas.microsoft.com/office/drawing/2014/main" id="{3E94EDF7-D061-4C86-8D97-7ABBD8365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1" y="1196975"/>
            <a:ext cx="856863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GB" altLang="en-US" sz="2000" b="1" u="sng" dirty="0">
                <a:cs typeface="Arial" panose="020B0604020202020204" pitchFamily="34" charset="0"/>
              </a:rPr>
              <a:t>Starter</a:t>
            </a:r>
          </a:p>
          <a:p>
            <a:endParaRPr lang="en-GB" altLang="en-US" sz="1800" dirty="0">
              <a:cs typeface="Arial" panose="020B0604020202020204" pitchFamily="34" charset="0"/>
            </a:endParaRPr>
          </a:p>
          <a:p>
            <a:r>
              <a:rPr lang="en-GB" altLang="en-US" sz="1800" dirty="0">
                <a:cs typeface="Arial" panose="020B0604020202020204" pitchFamily="34" charset="0"/>
              </a:rPr>
              <a:t>Fred did a survey on the areas of pictures in a newspaper. The table gives information about the areas. Draw a histogram to show this information.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D756FE-64D4-4172-8764-3C4605557A03}"/>
              </a:ext>
            </a:extLst>
          </p:cNvPr>
          <p:cNvSpPr/>
          <p:nvPr/>
        </p:nvSpPr>
        <p:spPr>
          <a:xfrm>
            <a:off x="785774" y="3577152"/>
            <a:ext cx="672321" cy="25843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8BD631D-B858-4C14-BEAA-7761C8D65B63}"/>
              </a:ext>
            </a:extLst>
          </p:cNvPr>
          <p:cNvSpPr/>
          <p:nvPr/>
        </p:nvSpPr>
        <p:spPr>
          <a:xfrm>
            <a:off x="1458095" y="4581128"/>
            <a:ext cx="1025628" cy="15766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876D696-DFED-4A80-AF1F-C84362FA7BD1}"/>
              </a:ext>
            </a:extLst>
          </p:cNvPr>
          <p:cNvSpPr/>
          <p:nvPr/>
        </p:nvSpPr>
        <p:spPr>
          <a:xfrm>
            <a:off x="2483723" y="4806088"/>
            <a:ext cx="1025628" cy="13517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03F792A-A8A6-4D2F-927F-A0704B0D0132}"/>
              </a:ext>
            </a:extLst>
          </p:cNvPr>
          <p:cNvSpPr/>
          <p:nvPr/>
        </p:nvSpPr>
        <p:spPr>
          <a:xfrm>
            <a:off x="3509350" y="4660645"/>
            <a:ext cx="1348681" cy="150465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73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B33ECF2-119B-4EE1-9DF3-C809B4ED1E11}"/>
              </a:ext>
            </a:extLst>
          </p:cNvPr>
          <p:cNvGrpSpPr/>
          <p:nvPr/>
        </p:nvGrpSpPr>
        <p:grpSpPr>
          <a:xfrm>
            <a:off x="323528" y="2924944"/>
            <a:ext cx="4998750" cy="3706061"/>
            <a:chOff x="2525578" y="2060848"/>
            <a:chExt cx="4998750" cy="3706061"/>
          </a:xfrm>
        </p:grpSpPr>
        <p:pic>
          <p:nvPicPr>
            <p:cNvPr id="17" name="Picture 16" descr="Graph Paper Loose A4 75gsm, Pack of 500 - 100103410">
              <a:extLst>
                <a:ext uri="{FF2B5EF4-FFF2-40B4-BE49-F238E27FC236}">
                  <a16:creationId xmlns:a16="http://schemas.microsoft.com/office/drawing/2014/main" id="{C80EABFB-4BCC-4679-8A6D-7102C5F01CE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18" t="56371" r="30179" b="10672"/>
            <a:stretch/>
          </p:blipFill>
          <p:spPr bwMode="auto">
            <a:xfrm>
              <a:off x="2555776" y="2060848"/>
              <a:ext cx="4968552" cy="368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8E481925-1B2D-4514-BFD8-BE6F12353B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87824" y="2348880"/>
              <a:ext cx="0" cy="295232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358A2B4-8435-407B-AF12-47CFCAA3014F}"/>
                </a:ext>
              </a:extLst>
            </p:cNvPr>
            <p:cNvCxnSpPr>
              <a:cxnSpLocks/>
            </p:cNvCxnSpPr>
            <p:nvPr/>
          </p:nvCxnSpPr>
          <p:spPr>
            <a:xfrm>
              <a:off x="2987824" y="5301208"/>
              <a:ext cx="432048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EC919C0-7A3E-4C50-9734-D20939AAB5E0}"/>
                </a:ext>
              </a:extLst>
            </p:cNvPr>
            <p:cNvCxnSpPr/>
            <p:nvPr/>
          </p:nvCxnSpPr>
          <p:spPr>
            <a:xfrm>
              <a:off x="2987824" y="530120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0F34901-2105-4C24-A2EF-8391E39B7C52}"/>
                </a:ext>
              </a:extLst>
            </p:cNvPr>
            <p:cNvCxnSpPr/>
            <p:nvPr/>
          </p:nvCxnSpPr>
          <p:spPr>
            <a:xfrm>
              <a:off x="3667550" y="530120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BA9C958-016C-45A4-8D86-78585978A3D8}"/>
                </a:ext>
              </a:extLst>
            </p:cNvPr>
            <p:cNvCxnSpPr/>
            <p:nvPr/>
          </p:nvCxnSpPr>
          <p:spPr>
            <a:xfrm>
              <a:off x="4352595" y="530120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AF5D7C8-A4C0-46B2-ADD6-4919F6787882}"/>
                </a:ext>
              </a:extLst>
            </p:cNvPr>
            <p:cNvCxnSpPr/>
            <p:nvPr/>
          </p:nvCxnSpPr>
          <p:spPr>
            <a:xfrm>
              <a:off x="5032321" y="530120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103A21B-60DE-46C5-80A5-0DE90FF61EE6}"/>
                </a:ext>
              </a:extLst>
            </p:cNvPr>
            <p:cNvCxnSpPr/>
            <p:nvPr/>
          </p:nvCxnSpPr>
          <p:spPr>
            <a:xfrm>
              <a:off x="5704642" y="530120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FA1E40F-4EA5-4BDA-8CE8-673D3A630459}"/>
                </a:ext>
              </a:extLst>
            </p:cNvPr>
            <p:cNvCxnSpPr/>
            <p:nvPr/>
          </p:nvCxnSpPr>
          <p:spPr>
            <a:xfrm>
              <a:off x="6384368" y="530120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4DC3B37-1498-441B-9DBC-FB22617B2396}"/>
                </a:ext>
              </a:extLst>
            </p:cNvPr>
            <p:cNvCxnSpPr/>
            <p:nvPr/>
          </p:nvCxnSpPr>
          <p:spPr>
            <a:xfrm>
              <a:off x="7060101" y="530120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00C870B-D27B-4D57-BB02-CE001D38B4FD}"/>
                </a:ext>
              </a:extLst>
            </p:cNvPr>
            <p:cNvSpPr txBox="1"/>
            <p:nvPr/>
          </p:nvSpPr>
          <p:spPr>
            <a:xfrm>
              <a:off x="2864219" y="5337212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E3360DC-02B4-4BD3-B6CE-4B77BBA12B62}"/>
                </a:ext>
              </a:extLst>
            </p:cNvPr>
            <p:cNvSpPr txBox="1"/>
            <p:nvPr/>
          </p:nvSpPr>
          <p:spPr>
            <a:xfrm>
              <a:off x="3508678" y="5337211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1EA0C04-7561-4599-8448-49E99D204113}"/>
                </a:ext>
              </a:extLst>
            </p:cNvPr>
            <p:cNvSpPr txBox="1"/>
            <p:nvPr/>
          </p:nvSpPr>
          <p:spPr>
            <a:xfrm>
              <a:off x="4188403" y="5337210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018DC16-91A6-49A5-B8CD-F972B0E6227C}"/>
                </a:ext>
              </a:extLst>
            </p:cNvPr>
            <p:cNvSpPr txBox="1"/>
            <p:nvPr/>
          </p:nvSpPr>
          <p:spPr>
            <a:xfrm>
              <a:off x="4869455" y="5337209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464FF56-4858-46C4-84E6-3DCCCC689928}"/>
                </a:ext>
              </a:extLst>
            </p:cNvPr>
            <p:cNvSpPr txBox="1"/>
            <p:nvPr/>
          </p:nvSpPr>
          <p:spPr>
            <a:xfrm>
              <a:off x="5541777" y="533720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9B8A10C-E064-432E-9FE6-7D64072D2651}"/>
                </a:ext>
              </a:extLst>
            </p:cNvPr>
            <p:cNvSpPr txBox="1"/>
            <p:nvPr/>
          </p:nvSpPr>
          <p:spPr>
            <a:xfrm>
              <a:off x="6223588" y="5337210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E31F916-8C5F-41DE-A552-2E799B822180}"/>
                </a:ext>
              </a:extLst>
            </p:cNvPr>
            <p:cNvSpPr txBox="1"/>
            <p:nvPr/>
          </p:nvSpPr>
          <p:spPr>
            <a:xfrm>
              <a:off x="6904640" y="5337209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57425F2-4CFE-49D3-A41C-8D37798AFEDE}"/>
                </a:ext>
              </a:extLst>
            </p:cNvPr>
            <p:cNvCxnSpPr/>
            <p:nvPr/>
          </p:nvCxnSpPr>
          <p:spPr>
            <a:xfrm rot="5400000">
              <a:off x="2938054" y="2553942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F6242158-A8E2-4198-981C-A3CB91542991}"/>
                </a:ext>
              </a:extLst>
            </p:cNvPr>
            <p:cNvCxnSpPr/>
            <p:nvPr/>
          </p:nvCxnSpPr>
          <p:spPr>
            <a:xfrm rot="5400000">
              <a:off x="2938054" y="3226263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F07D556-8AB6-4ADD-8318-B9BD65D4DB3A}"/>
                </a:ext>
              </a:extLst>
            </p:cNvPr>
            <p:cNvCxnSpPr/>
            <p:nvPr/>
          </p:nvCxnSpPr>
          <p:spPr>
            <a:xfrm rot="5400000">
              <a:off x="2938054" y="3905989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27F98128-4EDA-46D2-A2AC-B204D3E8692A}"/>
                </a:ext>
              </a:extLst>
            </p:cNvPr>
            <p:cNvCxnSpPr/>
            <p:nvPr/>
          </p:nvCxnSpPr>
          <p:spPr>
            <a:xfrm rot="5400000">
              <a:off x="2938054" y="4581722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FFE8F5F-08E8-419E-A764-843AD2B3A4F4}"/>
                </a:ext>
              </a:extLst>
            </p:cNvPr>
            <p:cNvCxnSpPr/>
            <p:nvPr/>
          </p:nvCxnSpPr>
          <p:spPr>
            <a:xfrm rot="5400000">
              <a:off x="2938054" y="526144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3EC4B20-31C5-4A8E-AC40-5EB39C46BB46}"/>
                </a:ext>
              </a:extLst>
            </p:cNvPr>
            <p:cNvSpPr txBox="1"/>
            <p:nvPr/>
          </p:nvSpPr>
          <p:spPr>
            <a:xfrm>
              <a:off x="2696610" y="2466835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24089DE-6BA7-401B-B362-AB4F29EF4879}"/>
                </a:ext>
              </a:extLst>
            </p:cNvPr>
            <p:cNvSpPr txBox="1"/>
            <p:nvPr/>
          </p:nvSpPr>
          <p:spPr>
            <a:xfrm>
              <a:off x="2696611" y="313915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7600DC3-F0B9-4976-97C8-AAF5E893F654}"/>
                </a:ext>
              </a:extLst>
            </p:cNvPr>
            <p:cNvSpPr txBox="1"/>
            <p:nvPr/>
          </p:nvSpPr>
          <p:spPr>
            <a:xfrm>
              <a:off x="2696609" y="382096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A8181A8-7314-4074-A7BD-2A669D51CFD5}"/>
                </a:ext>
              </a:extLst>
            </p:cNvPr>
            <p:cNvSpPr txBox="1"/>
            <p:nvPr/>
          </p:nvSpPr>
          <p:spPr>
            <a:xfrm>
              <a:off x="2696609" y="4502020"/>
              <a:ext cx="25519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cs typeface="Arial" panose="020B0604020202020204" pitchFamily="34" charset="0"/>
                </a:rPr>
                <a:t>1</a:t>
              </a:r>
              <a:endParaRPr lang="en-GB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9D136D4-6C87-4B90-9BA2-F7EC646DE12C}"/>
                </a:ext>
              </a:extLst>
            </p:cNvPr>
            <p:cNvSpPr txBox="1"/>
            <p:nvPr/>
          </p:nvSpPr>
          <p:spPr>
            <a:xfrm>
              <a:off x="2696611" y="5174342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4F001694-CAB4-4C1D-8F59-38411A81FB97}"/>
                    </a:ext>
                  </a:extLst>
                </p:cNvPr>
                <p:cNvSpPr txBox="1"/>
                <p:nvPr/>
              </p:nvSpPr>
              <p:spPr>
                <a:xfrm>
                  <a:off x="5796136" y="5520688"/>
                  <a:ext cx="150227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Time taken (</a:t>
                  </a:r>
                  <a14:m>
                    <m:oMath xmlns:m="http://schemas.openxmlformats.org/officeDocument/2006/math">
                      <m:r>
                        <a:rPr lang="en-GB" sz="1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</m:oMath>
                  </a14:m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seconds)</a:t>
                  </a:r>
                </a:p>
              </p:txBody>
            </p:sp>
          </mc:Choice>
          <mc:Fallback xmlns="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4F001694-CAB4-4C1D-8F59-38411A81FB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6136" y="5520688"/>
                  <a:ext cx="1502271" cy="246221"/>
                </a:xfrm>
                <a:prstGeom prst="rect">
                  <a:avLst/>
                </a:prstGeom>
                <a:blipFill>
                  <a:blip r:embed="rId3"/>
                  <a:stretch>
                    <a:fillRect b="-97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DB0FC55-8419-4540-A1FA-C48767EAA065}"/>
                </a:ext>
              </a:extLst>
            </p:cNvPr>
            <p:cNvSpPr txBox="1"/>
            <p:nvPr/>
          </p:nvSpPr>
          <p:spPr>
            <a:xfrm rot="16200000">
              <a:off x="2035380" y="2980612"/>
              <a:ext cx="12266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Frequency density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4" name="Table 53">
                <a:extLst>
                  <a:ext uri="{FF2B5EF4-FFF2-40B4-BE49-F238E27FC236}">
                    <a16:creationId xmlns:a16="http://schemas.microsoft.com/office/drawing/2014/main" id="{3B4038B5-C571-4229-9908-EEA694B4562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223880" y="2507631"/>
              <a:ext cx="4425560" cy="1358329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10639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0639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06390">
                      <a:extLst>
                        <a:ext uri="{9D8B030D-6E8A-4147-A177-3AD203B41FA5}">
                          <a16:colId xmlns:a16="http://schemas.microsoft.com/office/drawing/2014/main" val="461653782"/>
                        </a:ext>
                      </a:extLst>
                    </a:gridCol>
                    <a:gridCol w="1106390">
                      <a:extLst>
                        <a:ext uri="{9D8B030D-6E8A-4147-A177-3AD203B41FA5}">
                          <a16:colId xmlns:a16="http://schemas.microsoft.com/office/drawing/2014/main" val="2025506503"/>
                        </a:ext>
                      </a:extLst>
                    </a:gridCol>
                  </a:tblGrid>
                  <a:tr h="15898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Area (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dirty="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𝑨</m:t>
                              </m:r>
                            </m:oMath>
                          </a14:m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cm²)</a:t>
                          </a:r>
                          <a:endParaRPr lang="en-GB" sz="14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  <a:endParaRPr lang="en-GB" sz="14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Class width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Freq. dens.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641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0&lt;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𝐴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3.8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641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10&lt;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𝐴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≤25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2.4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641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25&lt;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𝐴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641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40&lt;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𝐴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46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2.3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4" name="Table 53">
                <a:extLst>
                  <a:ext uri="{FF2B5EF4-FFF2-40B4-BE49-F238E27FC236}">
                    <a16:creationId xmlns:a16="http://schemas.microsoft.com/office/drawing/2014/main" id="{3B4038B5-C571-4229-9908-EEA694B4562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223880" y="2507631"/>
              <a:ext cx="4425560" cy="1358329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10639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0639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06390">
                      <a:extLst>
                        <a:ext uri="{9D8B030D-6E8A-4147-A177-3AD203B41FA5}">
                          <a16:colId xmlns:a16="http://schemas.microsoft.com/office/drawing/2014/main" val="461653782"/>
                        </a:ext>
                      </a:extLst>
                    </a:gridCol>
                    <a:gridCol w="1106390">
                      <a:extLst>
                        <a:ext uri="{9D8B030D-6E8A-4147-A177-3AD203B41FA5}">
                          <a16:colId xmlns:a16="http://schemas.microsoft.com/office/drawing/2014/main" val="2025506503"/>
                        </a:ext>
                      </a:extLst>
                    </a:gridCol>
                  </a:tblGrid>
                  <a:tr h="2244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" t="-18919" r="-300549" b="-540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  <a:endParaRPr lang="en-GB" sz="14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Class width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Freq. dens.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834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" t="-93617" r="-300549" b="-3255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3.8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834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" t="-193617" r="-300549" b="-2255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2.4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834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" t="-300000" r="-300549" b="-130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834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" t="-391489" r="-300549" b="-276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46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2.3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5" name="TextBox 1">
            <a:extLst>
              <a:ext uri="{FF2B5EF4-FFF2-40B4-BE49-F238E27FC236}">
                <a16:creationId xmlns:a16="http://schemas.microsoft.com/office/drawing/2014/main" id="{3E94EDF7-D061-4C86-8D97-7ABBD8365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1" y="1196975"/>
            <a:ext cx="856863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 dirty="0">
                <a:cs typeface="Arial" panose="020B0604020202020204" pitchFamily="34" charset="0"/>
              </a:rPr>
              <a:t>We can use histograms to estimate values.</a:t>
            </a:r>
          </a:p>
          <a:p>
            <a:endParaRPr lang="en-GB" altLang="en-US" sz="1800" u="sng" dirty="0">
              <a:cs typeface="Arial" panose="020B0604020202020204" pitchFamily="34" charset="0"/>
            </a:endParaRPr>
          </a:p>
          <a:p>
            <a:r>
              <a:rPr lang="en-GB" altLang="en-US" sz="1800" u="sng" dirty="0">
                <a:cs typeface="Arial" panose="020B0604020202020204" pitchFamily="34" charset="0"/>
              </a:rPr>
              <a:t>Example</a:t>
            </a:r>
          </a:p>
          <a:p>
            <a:r>
              <a:rPr lang="en-GB" altLang="en-US" sz="1800" dirty="0">
                <a:cs typeface="Arial" panose="020B0604020202020204" pitchFamily="34" charset="0"/>
              </a:rPr>
              <a:t>Estimate how many newspapers had an area of over 45 cm².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D756FE-64D4-4172-8764-3C4605557A03}"/>
              </a:ext>
            </a:extLst>
          </p:cNvPr>
          <p:cNvSpPr/>
          <p:nvPr/>
        </p:nvSpPr>
        <p:spPr>
          <a:xfrm>
            <a:off x="785774" y="3577152"/>
            <a:ext cx="672321" cy="25843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8BD631D-B858-4C14-BEAA-7761C8D65B63}"/>
              </a:ext>
            </a:extLst>
          </p:cNvPr>
          <p:cNvSpPr/>
          <p:nvPr/>
        </p:nvSpPr>
        <p:spPr>
          <a:xfrm>
            <a:off x="1458095" y="4581128"/>
            <a:ext cx="1025628" cy="15766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876D696-DFED-4A80-AF1F-C84362FA7BD1}"/>
              </a:ext>
            </a:extLst>
          </p:cNvPr>
          <p:cNvSpPr/>
          <p:nvPr/>
        </p:nvSpPr>
        <p:spPr>
          <a:xfrm>
            <a:off x="2483723" y="4806088"/>
            <a:ext cx="1025628" cy="13517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03F792A-A8A6-4D2F-927F-A0704B0D0132}"/>
              </a:ext>
            </a:extLst>
          </p:cNvPr>
          <p:cNvSpPr/>
          <p:nvPr/>
        </p:nvSpPr>
        <p:spPr>
          <a:xfrm>
            <a:off x="3509350" y="4660645"/>
            <a:ext cx="1348681" cy="150465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5BFD648-2D6D-4178-BF0D-8BCFD2D21B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18729" y="4880477"/>
                <a:ext cx="3148737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r>
                  <a:rPr lang="en-GB" altLang="en-US" sz="1800" dirty="0">
                    <a:cs typeface="Arial" panose="020B0604020202020204" pitchFamily="34" charset="0"/>
                  </a:rPr>
                  <a:t>45 is ¼ of the way into the </a:t>
                </a:r>
                <a14:m>
                  <m:oMath xmlns:m="http://schemas.openxmlformats.org/officeDocument/2006/math">
                    <m:r>
                      <a:rPr lang="en-GB" sz="1800" i="1" dirty="0" smtClean="0"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40&lt;</m:t>
                    </m:r>
                    <m:r>
                      <a:rPr lang="en-GB" sz="1800" i="1" dirty="0" smtClean="0"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1800" i="1" dirty="0" smtClean="0"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≤60</m:t>
                    </m:r>
                  </m:oMath>
                </a14:m>
                <a:r>
                  <a:rPr lang="en-GB" altLang="en-US" sz="1800" dirty="0">
                    <a:cs typeface="Arial" panose="020B0604020202020204" pitchFamily="34" charset="0"/>
                  </a:rPr>
                  <a:t> group.</a:t>
                </a:r>
              </a:p>
              <a:p>
                <a:endParaRPr lang="en-GB" altLang="en-US" sz="1800" dirty="0">
                  <a:cs typeface="Arial" panose="020B0604020202020204" pitchFamily="34" charset="0"/>
                </a:endParaRPr>
              </a:p>
              <a:p>
                <a:r>
                  <a:rPr lang="en-GB" altLang="en-US" sz="1800" dirty="0">
                    <a:cs typeface="Arial" panose="020B0604020202020204" pitchFamily="34" charset="0"/>
                  </a:rPr>
                  <a:t>¾ of 46 = 34.5 newspapers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5BFD648-2D6D-4178-BF0D-8BCFD2D21B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18729" y="4880477"/>
                <a:ext cx="3148737" cy="1200329"/>
              </a:xfrm>
              <a:prstGeom prst="rect">
                <a:avLst/>
              </a:prstGeom>
              <a:blipFill>
                <a:blip r:embed="rId5"/>
                <a:stretch>
                  <a:fillRect l="-1547" t="-3046" b="-710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591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B33ECF2-119B-4EE1-9DF3-C809B4ED1E11}"/>
              </a:ext>
            </a:extLst>
          </p:cNvPr>
          <p:cNvGrpSpPr/>
          <p:nvPr/>
        </p:nvGrpSpPr>
        <p:grpSpPr>
          <a:xfrm>
            <a:off x="323528" y="2924944"/>
            <a:ext cx="4998750" cy="3706061"/>
            <a:chOff x="2525578" y="2060848"/>
            <a:chExt cx="4998750" cy="3706061"/>
          </a:xfrm>
        </p:grpSpPr>
        <p:pic>
          <p:nvPicPr>
            <p:cNvPr id="17" name="Picture 16" descr="Graph Paper Loose A4 75gsm, Pack of 500 - 100103410">
              <a:extLst>
                <a:ext uri="{FF2B5EF4-FFF2-40B4-BE49-F238E27FC236}">
                  <a16:creationId xmlns:a16="http://schemas.microsoft.com/office/drawing/2014/main" id="{C80EABFB-4BCC-4679-8A6D-7102C5F01CE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18" t="56371" r="30179" b="10672"/>
            <a:stretch/>
          </p:blipFill>
          <p:spPr bwMode="auto">
            <a:xfrm>
              <a:off x="2555776" y="2060848"/>
              <a:ext cx="4968552" cy="368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8E481925-1B2D-4514-BFD8-BE6F12353B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87824" y="2348880"/>
              <a:ext cx="0" cy="295232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358A2B4-8435-407B-AF12-47CFCAA3014F}"/>
                </a:ext>
              </a:extLst>
            </p:cNvPr>
            <p:cNvCxnSpPr>
              <a:cxnSpLocks/>
            </p:cNvCxnSpPr>
            <p:nvPr/>
          </p:nvCxnSpPr>
          <p:spPr>
            <a:xfrm>
              <a:off x="2987824" y="5301208"/>
              <a:ext cx="432048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EC919C0-7A3E-4C50-9734-D20939AAB5E0}"/>
                </a:ext>
              </a:extLst>
            </p:cNvPr>
            <p:cNvCxnSpPr/>
            <p:nvPr/>
          </p:nvCxnSpPr>
          <p:spPr>
            <a:xfrm>
              <a:off x="2987824" y="530120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0F34901-2105-4C24-A2EF-8391E39B7C52}"/>
                </a:ext>
              </a:extLst>
            </p:cNvPr>
            <p:cNvCxnSpPr/>
            <p:nvPr/>
          </p:nvCxnSpPr>
          <p:spPr>
            <a:xfrm>
              <a:off x="3667550" y="530120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BA9C958-016C-45A4-8D86-78585978A3D8}"/>
                </a:ext>
              </a:extLst>
            </p:cNvPr>
            <p:cNvCxnSpPr/>
            <p:nvPr/>
          </p:nvCxnSpPr>
          <p:spPr>
            <a:xfrm>
              <a:off x="4352595" y="530120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AF5D7C8-A4C0-46B2-ADD6-4919F6787882}"/>
                </a:ext>
              </a:extLst>
            </p:cNvPr>
            <p:cNvCxnSpPr/>
            <p:nvPr/>
          </p:nvCxnSpPr>
          <p:spPr>
            <a:xfrm>
              <a:off x="5032321" y="530120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103A21B-60DE-46C5-80A5-0DE90FF61EE6}"/>
                </a:ext>
              </a:extLst>
            </p:cNvPr>
            <p:cNvCxnSpPr/>
            <p:nvPr/>
          </p:nvCxnSpPr>
          <p:spPr>
            <a:xfrm>
              <a:off x="5704642" y="530120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FA1E40F-4EA5-4BDA-8CE8-673D3A630459}"/>
                </a:ext>
              </a:extLst>
            </p:cNvPr>
            <p:cNvCxnSpPr/>
            <p:nvPr/>
          </p:nvCxnSpPr>
          <p:spPr>
            <a:xfrm>
              <a:off x="6384368" y="530120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4DC3B37-1498-441B-9DBC-FB22617B2396}"/>
                </a:ext>
              </a:extLst>
            </p:cNvPr>
            <p:cNvCxnSpPr/>
            <p:nvPr/>
          </p:nvCxnSpPr>
          <p:spPr>
            <a:xfrm>
              <a:off x="7060101" y="530120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00C870B-D27B-4D57-BB02-CE001D38B4FD}"/>
                </a:ext>
              </a:extLst>
            </p:cNvPr>
            <p:cNvSpPr txBox="1"/>
            <p:nvPr/>
          </p:nvSpPr>
          <p:spPr>
            <a:xfrm>
              <a:off x="2864219" y="5337212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E3360DC-02B4-4BD3-B6CE-4B77BBA12B62}"/>
                </a:ext>
              </a:extLst>
            </p:cNvPr>
            <p:cNvSpPr txBox="1"/>
            <p:nvPr/>
          </p:nvSpPr>
          <p:spPr>
            <a:xfrm>
              <a:off x="3508678" y="5337211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1EA0C04-7561-4599-8448-49E99D204113}"/>
                </a:ext>
              </a:extLst>
            </p:cNvPr>
            <p:cNvSpPr txBox="1"/>
            <p:nvPr/>
          </p:nvSpPr>
          <p:spPr>
            <a:xfrm>
              <a:off x="4188403" y="5337210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018DC16-91A6-49A5-B8CD-F972B0E6227C}"/>
                </a:ext>
              </a:extLst>
            </p:cNvPr>
            <p:cNvSpPr txBox="1"/>
            <p:nvPr/>
          </p:nvSpPr>
          <p:spPr>
            <a:xfrm>
              <a:off x="4869455" y="5337209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464FF56-4858-46C4-84E6-3DCCCC689928}"/>
                </a:ext>
              </a:extLst>
            </p:cNvPr>
            <p:cNvSpPr txBox="1"/>
            <p:nvPr/>
          </p:nvSpPr>
          <p:spPr>
            <a:xfrm>
              <a:off x="5541777" y="533720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9B8A10C-E064-432E-9FE6-7D64072D2651}"/>
                </a:ext>
              </a:extLst>
            </p:cNvPr>
            <p:cNvSpPr txBox="1"/>
            <p:nvPr/>
          </p:nvSpPr>
          <p:spPr>
            <a:xfrm>
              <a:off x="6223588" y="5337210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E31F916-8C5F-41DE-A552-2E799B822180}"/>
                </a:ext>
              </a:extLst>
            </p:cNvPr>
            <p:cNvSpPr txBox="1"/>
            <p:nvPr/>
          </p:nvSpPr>
          <p:spPr>
            <a:xfrm>
              <a:off x="6904640" y="5337209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57425F2-4CFE-49D3-A41C-8D37798AFEDE}"/>
                </a:ext>
              </a:extLst>
            </p:cNvPr>
            <p:cNvCxnSpPr/>
            <p:nvPr/>
          </p:nvCxnSpPr>
          <p:spPr>
            <a:xfrm rot="5400000">
              <a:off x="2938054" y="2553942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F6242158-A8E2-4198-981C-A3CB91542991}"/>
                </a:ext>
              </a:extLst>
            </p:cNvPr>
            <p:cNvCxnSpPr/>
            <p:nvPr/>
          </p:nvCxnSpPr>
          <p:spPr>
            <a:xfrm rot="5400000">
              <a:off x="2938054" y="3226263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F07D556-8AB6-4ADD-8318-B9BD65D4DB3A}"/>
                </a:ext>
              </a:extLst>
            </p:cNvPr>
            <p:cNvCxnSpPr/>
            <p:nvPr/>
          </p:nvCxnSpPr>
          <p:spPr>
            <a:xfrm rot="5400000">
              <a:off x="2938054" y="3905989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27F98128-4EDA-46D2-A2AC-B204D3E8692A}"/>
                </a:ext>
              </a:extLst>
            </p:cNvPr>
            <p:cNvCxnSpPr/>
            <p:nvPr/>
          </p:nvCxnSpPr>
          <p:spPr>
            <a:xfrm rot="5400000">
              <a:off x="2938054" y="4581722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FFE8F5F-08E8-419E-A764-843AD2B3A4F4}"/>
                </a:ext>
              </a:extLst>
            </p:cNvPr>
            <p:cNvCxnSpPr/>
            <p:nvPr/>
          </p:nvCxnSpPr>
          <p:spPr>
            <a:xfrm rot="5400000">
              <a:off x="2938054" y="5261448"/>
              <a:ext cx="0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3EC4B20-31C5-4A8E-AC40-5EB39C46BB46}"/>
                </a:ext>
              </a:extLst>
            </p:cNvPr>
            <p:cNvSpPr txBox="1"/>
            <p:nvPr/>
          </p:nvSpPr>
          <p:spPr>
            <a:xfrm>
              <a:off x="2696610" y="2466835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24089DE-6BA7-401B-B362-AB4F29EF4879}"/>
                </a:ext>
              </a:extLst>
            </p:cNvPr>
            <p:cNvSpPr txBox="1"/>
            <p:nvPr/>
          </p:nvSpPr>
          <p:spPr>
            <a:xfrm>
              <a:off x="2696611" y="313915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7600DC3-F0B9-4976-97C8-AAF5E893F654}"/>
                </a:ext>
              </a:extLst>
            </p:cNvPr>
            <p:cNvSpPr txBox="1"/>
            <p:nvPr/>
          </p:nvSpPr>
          <p:spPr>
            <a:xfrm>
              <a:off x="2696609" y="382096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A8181A8-7314-4074-A7BD-2A669D51CFD5}"/>
                </a:ext>
              </a:extLst>
            </p:cNvPr>
            <p:cNvSpPr txBox="1"/>
            <p:nvPr/>
          </p:nvSpPr>
          <p:spPr>
            <a:xfrm>
              <a:off x="2696609" y="4502020"/>
              <a:ext cx="25519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cs typeface="Arial" panose="020B0604020202020204" pitchFamily="34" charset="0"/>
                </a:rPr>
                <a:t>1</a:t>
              </a:r>
              <a:endParaRPr lang="en-GB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9D136D4-6C87-4B90-9BA2-F7EC646DE12C}"/>
                </a:ext>
              </a:extLst>
            </p:cNvPr>
            <p:cNvSpPr txBox="1"/>
            <p:nvPr/>
          </p:nvSpPr>
          <p:spPr>
            <a:xfrm>
              <a:off x="2696611" y="5174342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4F001694-CAB4-4C1D-8F59-38411A81FB97}"/>
                    </a:ext>
                  </a:extLst>
                </p:cNvPr>
                <p:cNvSpPr txBox="1"/>
                <p:nvPr/>
              </p:nvSpPr>
              <p:spPr>
                <a:xfrm>
                  <a:off x="5796136" y="5520688"/>
                  <a:ext cx="150227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Time taken (</a:t>
                  </a:r>
                  <a14:m>
                    <m:oMath xmlns:m="http://schemas.openxmlformats.org/officeDocument/2006/math">
                      <m:r>
                        <a:rPr lang="en-GB" sz="1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</m:oMath>
                  </a14:m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seconds)</a:t>
                  </a:r>
                </a:p>
              </p:txBody>
            </p:sp>
          </mc:Choice>
          <mc:Fallback xmlns="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4F001694-CAB4-4C1D-8F59-38411A81FB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6136" y="5520688"/>
                  <a:ext cx="1502271" cy="246221"/>
                </a:xfrm>
                <a:prstGeom prst="rect">
                  <a:avLst/>
                </a:prstGeom>
                <a:blipFill>
                  <a:blip r:embed="rId3"/>
                  <a:stretch>
                    <a:fillRect b="-97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DB0FC55-8419-4540-A1FA-C48767EAA065}"/>
                </a:ext>
              </a:extLst>
            </p:cNvPr>
            <p:cNvSpPr txBox="1"/>
            <p:nvPr/>
          </p:nvSpPr>
          <p:spPr>
            <a:xfrm rot="16200000">
              <a:off x="2035380" y="2980612"/>
              <a:ext cx="12266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Frequency density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4" name="Table 53">
                <a:extLst>
                  <a:ext uri="{FF2B5EF4-FFF2-40B4-BE49-F238E27FC236}">
                    <a16:creationId xmlns:a16="http://schemas.microsoft.com/office/drawing/2014/main" id="{3B4038B5-C571-4229-9908-EEA694B4562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223880" y="2507631"/>
              <a:ext cx="4425560" cy="1358329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10639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0639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06390">
                      <a:extLst>
                        <a:ext uri="{9D8B030D-6E8A-4147-A177-3AD203B41FA5}">
                          <a16:colId xmlns:a16="http://schemas.microsoft.com/office/drawing/2014/main" val="461653782"/>
                        </a:ext>
                      </a:extLst>
                    </a:gridCol>
                    <a:gridCol w="1106390">
                      <a:extLst>
                        <a:ext uri="{9D8B030D-6E8A-4147-A177-3AD203B41FA5}">
                          <a16:colId xmlns:a16="http://schemas.microsoft.com/office/drawing/2014/main" val="2025506503"/>
                        </a:ext>
                      </a:extLst>
                    </a:gridCol>
                  </a:tblGrid>
                  <a:tr h="15898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Area (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dirty="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𝑨</m:t>
                              </m:r>
                            </m:oMath>
                          </a14:m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cm²)</a:t>
                          </a:r>
                          <a:endParaRPr lang="en-GB" sz="14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  <a:endParaRPr lang="en-GB" sz="14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Class width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Freq. dens.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641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0&lt;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𝐴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≤10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3.8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641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10&lt;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𝐴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≤25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2.4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641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25&lt;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𝐴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6413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40&lt;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𝐴</m:t>
                                </m:r>
                                <m:r>
                                  <a:rPr lang="en-GB" sz="1400" i="1" dirty="0" smtClean="0"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46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2.3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4" name="Table 53">
                <a:extLst>
                  <a:ext uri="{FF2B5EF4-FFF2-40B4-BE49-F238E27FC236}">
                    <a16:creationId xmlns:a16="http://schemas.microsoft.com/office/drawing/2014/main" id="{3B4038B5-C571-4229-9908-EEA694B4562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223880" y="2507631"/>
              <a:ext cx="4425560" cy="1358329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10639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0639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06390">
                      <a:extLst>
                        <a:ext uri="{9D8B030D-6E8A-4147-A177-3AD203B41FA5}">
                          <a16:colId xmlns:a16="http://schemas.microsoft.com/office/drawing/2014/main" val="461653782"/>
                        </a:ext>
                      </a:extLst>
                    </a:gridCol>
                    <a:gridCol w="1106390">
                      <a:extLst>
                        <a:ext uri="{9D8B030D-6E8A-4147-A177-3AD203B41FA5}">
                          <a16:colId xmlns:a16="http://schemas.microsoft.com/office/drawing/2014/main" val="2025506503"/>
                        </a:ext>
                      </a:extLst>
                    </a:gridCol>
                  </a:tblGrid>
                  <a:tr h="2244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" t="-18919" r="-300549" b="-540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  <a:endParaRPr lang="en-GB" sz="1400" b="1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Class width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Freq. dens.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834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" t="-93617" r="-300549" b="-3255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3.8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834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" t="-193617" r="-300549" b="-2255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2.4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834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" t="-300000" r="-300549" b="-130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834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" t="-391489" r="-300549" b="-276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46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457200" algn="l"/>
                              <a:tab pos="914400" algn="l"/>
                              <a:tab pos="1371600" algn="l"/>
                              <a:tab pos="1828800" algn="l"/>
                              <a:tab pos="2286000" algn="l"/>
                              <a:tab pos="2743200" algn="l"/>
                              <a:tab pos="3200400" algn="l"/>
                              <a:tab pos="3657600" algn="l"/>
                              <a:tab pos="4114800" algn="l"/>
                              <a:tab pos="4572000" algn="l"/>
                              <a:tab pos="5029200" algn="l"/>
                              <a:tab pos="5486400" algn="l"/>
                              <a:tab pos="5943600" algn="l"/>
                              <a:tab pos="6400800" algn="l"/>
                            </a:tabLs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2.3</a:t>
                          </a:r>
                        </a:p>
                      </a:txBody>
                      <a:tcPr marL="25399" marR="25399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5" name="TextBox 1">
            <a:extLst>
              <a:ext uri="{FF2B5EF4-FFF2-40B4-BE49-F238E27FC236}">
                <a16:creationId xmlns:a16="http://schemas.microsoft.com/office/drawing/2014/main" id="{3E94EDF7-D061-4C86-8D97-7ABBD8365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1" y="1196975"/>
            <a:ext cx="856863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 dirty="0">
                <a:cs typeface="Arial" panose="020B0604020202020204" pitchFamily="34" charset="0"/>
              </a:rPr>
              <a:t>We can use histograms to estimate values.</a:t>
            </a:r>
          </a:p>
          <a:p>
            <a:endParaRPr lang="en-GB" altLang="en-US" sz="1800" u="sng" dirty="0">
              <a:cs typeface="Arial" panose="020B0604020202020204" pitchFamily="34" charset="0"/>
            </a:endParaRPr>
          </a:p>
          <a:p>
            <a:r>
              <a:rPr lang="en-GB" altLang="en-US" sz="1800" u="sng" dirty="0">
                <a:cs typeface="Arial" panose="020B0604020202020204" pitchFamily="34" charset="0"/>
              </a:rPr>
              <a:t>Example</a:t>
            </a:r>
          </a:p>
          <a:p>
            <a:r>
              <a:rPr lang="en-GB" altLang="en-US" sz="1800" dirty="0">
                <a:cs typeface="Arial" panose="020B0604020202020204" pitchFamily="34" charset="0"/>
              </a:rPr>
              <a:t>Estimate the median value.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D756FE-64D4-4172-8764-3C4605557A03}"/>
              </a:ext>
            </a:extLst>
          </p:cNvPr>
          <p:cNvSpPr/>
          <p:nvPr/>
        </p:nvSpPr>
        <p:spPr>
          <a:xfrm>
            <a:off x="785774" y="3577152"/>
            <a:ext cx="672321" cy="25843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8BD631D-B858-4C14-BEAA-7761C8D65B63}"/>
              </a:ext>
            </a:extLst>
          </p:cNvPr>
          <p:cNvSpPr/>
          <p:nvPr/>
        </p:nvSpPr>
        <p:spPr>
          <a:xfrm>
            <a:off x="1458095" y="4581128"/>
            <a:ext cx="1025628" cy="15766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876D696-DFED-4A80-AF1F-C84362FA7BD1}"/>
              </a:ext>
            </a:extLst>
          </p:cNvPr>
          <p:cNvSpPr/>
          <p:nvPr/>
        </p:nvSpPr>
        <p:spPr>
          <a:xfrm>
            <a:off x="2483723" y="4806088"/>
            <a:ext cx="1025628" cy="13517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03F792A-A8A6-4D2F-927F-A0704B0D0132}"/>
              </a:ext>
            </a:extLst>
          </p:cNvPr>
          <p:cNvSpPr/>
          <p:nvPr/>
        </p:nvSpPr>
        <p:spPr>
          <a:xfrm>
            <a:off x="3509350" y="4660645"/>
            <a:ext cx="1348681" cy="150465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F628DF7-5CE3-4637-9174-B12524DC9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160" y="1230462"/>
            <a:ext cx="2776538" cy="109696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600" dirty="0">
                <a:cs typeface="Arial" panose="020B0604020202020204" pitchFamily="34" charset="0"/>
              </a:rPr>
              <a:t>We don’t need the frequency density for this, we can use one square = frequency of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A89A1FC-C27C-487B-8479-EBED75CC7A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76637" y="3967818"/>
                <a:ext cx="3243514" cy="24475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r>
                  <a:rPr lang="en-GB" altLang="en-US" sz="1800" dirty="0">
                    <a:cs typeface="Arial" panose="020B0604020202020204" pitchFamily="34" charset="0"/>
                  </a:rPr>
                  <a:t>Total frequency = 150</a:t>
                </a:r>
              </a:p>
              <a:p>
                <a:endParaRPr lang="en-GB" altLang="en-US" sz="1800" dirty="0">
                  <a:cs typeface="Arial" panose="020B0604020202020204" pitchFamily="34" charset="0"/>
                </a:endParaRPr>
              </a:p>
              <a:p>
                <a:r>
                  <a:rPr lang="en-GB" altLang="en-US" sz="1800" dirty="0">
                    <a:cs typeface="Arial" panose="020B0604020202020204" pitchFamily="34" charset="0"/>
                  </a:rPr>
                  <a:t>150 ÷ 2 = 75</a:t>
                </a:r>
                <a:r>
                  <a:rPr lang="en-GB" altLang="en-US" sz="1800" baseline="30000" dirty="0">
                    <a:cs typeface="Arial" panose="020B0604020202020204" pitchFamily="34" charset="0"/>
                  </a:rPr>
                  <a:t>th</a:t>
                </a:r>
                <a:r>
                  <a:rPr lang="en-GB" altLang="en-US" sz="1800" dirty="0">
                    <a:cs typeface="Arial" panose="020B0604020202020204" pitchFamily="34" charset="0"/>
                  </a:rPr>
                  <a:t> newspaper</a:t>
                </a:r>
              </a:p>
              <a:p>
                <a:endParaRPr lang="en-GB" altLang="en-US" sz="1800" dirty="0"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altLang="en-US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altLang="en-US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GB" altLang="en-US" sz="1800" dirty="0">
                    <a:cs typeface="Arial" panose="020B0604020202020204" pitchFamily="34" charset="0"/>
                  </a:rPr>
                  <a:t> of 15 (group width) = 0.5</a:t>
                </a:r>
              </a:p>
              <a:p>
                <a:endParaRPr lang="en-GB" altLang="en-US" sz="1800" dirty="0">
                  <a:cs typeface="Arial" panose="020B0604020202020204" pitchFamily="34" charset="0"/>
                </a:endParaRPr>
              </a:p>
              <a:p>
                <a:r>
                  <a:rPr lang="en-GB" altLang="en-US" sz="1800" dirty="0">
                    <a:cs typeface="Arial" panose="020B0604020202020204" pitchFamily="34" charset="0"/>
                  </a:rPr>
                  <a:t>25 + 0.5 = 25.5 cm</a:t>
                </a:r>
                <a:r>
                  <a:rPr lang="en-GB" altLang="en-US" sz="1800" baseline="30000" dirty="0">
                    <a:cs typeface="Arial" panose="020B0604020202020204" pitchFamily="34" charset="0"/>
                  </a:rPr>
                  <a:t>2</a:t>
                </a:r>
                <a:r>
                  <a:rPr lang="en-GB" altLang="en-US" sz="1800" dirty="0">
                    <a:cs typeface="Arial" panose="020B0604020202020204" pitchFamily="34" charset="0"/>
                  </a:rPr>
                  <a:t> (estimate for median)</a:t>
                </a: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A89A1FC-C27C-487B-8479-EBED75CC7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76637" y="3967818"/>
                <a:ext cx="3243514" cy="2447529"/>
              </a:xfrm>
              <a:prstGeom prst="rect">
                <a:avLst/>
              </a:prstGeom>
              <a:blipFill>
                <a:blip r:embed="rId5"/>
                <a:stretch>
                  <a:fillRect l="-1692" t="-1496" r="-1316" b="-22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9C08709A-AC5F-4050-AE9F-3FA532346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939" y="5612337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 dirty="0">
                <a:cs typeface="Arial" panose="020B0604020202020204" pitchFamily="34" charset="0"/>
              </a:rPr>
              <a:t>38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2E56097-93CB-4E3D-9AC0-5ADCA3098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654" y="5612337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 dirty="0">
                <a:cs typeface="Arial" panose="020B0604020202020204" pitchFamily="34" charset="0"/>
              </a:rPr>
              <a:t>36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57359D-56C8-4355-A4FF-D255F7512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7047" y="4059055"/>
            <a:ext cx="15472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400" dirty="0">
                <a:cs typeface="Arial" panose="020B0604020202020204" pitchFamily="34" charset="0"/>
              </a:rPr>
              <a:t>Median is in here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88D8778-69E2-4285-99BB-2B89A280B6D4}"/>
              </a:ext>
            </a:extLst>
          </p:cNvPr>
          <p:cNvCxnSpPr>
            <a:cxnSpLocks/>
            <a:stCxn id="58" idx="2"/>
          </p:cNvCxnSpPr>
          <p:nvPr/>
        </p:nvCxnSpPr>
        <p:spPr>
          <a:xfrm flipH="1">
            <a:off x="2993136" y="4366832"/>
            <a:ext cx="117520" cy="71835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63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6" grpId="0"/>
      <p:bldP spid="57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B4740E5-0634-4840-9108-1CB07AB640CC}"/>
              </a:ext>
            </a:extLst>
          </p:cNvPr>
          <p:cNvGrpSpPr/>
          <p:nvPr/>
        </p:nvGrpSpPr>
        <p:grpSpPr>
          <a:xfrm>
            <a:off x="200739" y="2996952"/>
            <a:ext cx="5096742" cy="3619383"/>
            <a:chOff x="200739" y="2996952"/>
            <a:chExt cx="5096742" cy="3619383"/>
          </a:xfrm>
        </p:grpSpPr>
        <p:pic>
          <p:nvPicPr>
            <p:cNvPr id="60" name="Picture 2">
              <a:extLst>
                <a:ext uri="{FF2B5EF4-FFF2-40B4-BE49-F238E27FC236}">
                  <a16:creationId xmlns:a16="http://schemas.microsoft.com/office/drawing/2014/main" id="{CC0CA586-99FF-4F4D-9AED-8FA01346C91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71"/>
            <a:stretch/>
          </p:blipFill>
          <p:spPr bwMode="auto">
            <a:xfrm>
              <a:off x="446961" y="3030098"/>
              <a:ext cx="4850520" cy="3586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F4B0DE2-2A08-4F13-944F-B9A444D6F015}"/>
                </a:ext>
              </a:extLst>
            </p:cNvPr>
            <p:cNvSpPr txBox="1"/>
            <p:nvPr/>
          </p:nvSpPr>
          <p:spPr>
            <a:xfrm rot="16200000">
              <a:off x="-289459" y="3487150"/>
              <a:ext cx="12266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Frequency density</a:t>
              </a:r>
            </a:p>
          </p:txBody>
        </p:sp>
      </p:grpSp>
      <p:sp>
        <p:nvSpPr>
          <p:cNvPr id="55" name="TextBox 1">
            <a:extLst>
              <a:ext uri="{FF2B5EF4-FFF2-40B4-BE49-F238E27FC236}">
                <a16:creationId xmlns:a16="http://schemas.microsoft.com/office/drawing/2014/main" id="{3E94EDF7-D061-4C86-8D97-7ABBD8365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1" y="1196975"/>
            <a:ext cx="856863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 dirty="0">
                <a:cs typeface="Arial" panose="020B0604020202020204" pitchFamily="34" charset="0"/>
              </a:rPr>
              <a:t>We can use histograms to estimate values.</a:t>
            </a:r>
          </a:p>
          <a:p>
            <a:endParaRPr lang="en-GB" altLang="en-US" sz="1800" u="sng" dirty="0">
              <a:cs typeface="Arial" panose="020B0604020202020204" pitchFamily="34" charset="0"/>
            </a:endParaRPr>
          </a:p>
          <a:p>
            <a:r>
              <a:rPr lang="en-GB" altLang="en-US" sz="1800" u="sng" dirty="0">
                <a:cs typeface="Arial" panose="020B0604020202020204" pitchFamily="34" charset="0"/>
              </a:rPr>
              <a:t>Example</a:t>
            </a:r>
          </a:p>
          <a:p>
            <a:r>
              <a:rPr lang="en-GB" altLang="en-US" sz="1800" dirty="0">
                <a:cs typeface="Arial" panose="020B0604020202020204" pitchFamily="34" charset="0"/>
              </a:rPr>
              <a:t>Estimate the median value.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F628DF7-5CE3-4637-9174-B12524DC9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2160" y="1230462"/>
            <a:ext cx="2776538" cy="109696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600" dirty="0">
                <a:cs typeface="Arial" panose="020B0604020202020204" pitchFamily="34" charset="0"/>
              </a:rPr>
              <a:t>We don’t need the frequency density for this, we can use one square = frequency of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A89A1FC-C27C-487B-8479-EBED75CC7A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43703" y="3068960"/>
                <a:ext cx="3276448" cy="2458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r>
                  <a:rPr lang="en-GB" altLang="en-US" sz="1800" dirty="0">
                    <a:cs typeface="Arial" panose="020B0604020202020204" pitchFamily="34" charset="0"/>
                  </a:rPr>
                  <a:t>Total frequency = 590</a:t>
                </a:r>
              </a:p>
              <a:p>
                <a:endParaRPr lang="en-GB" altLang="en-US" sz="1800" dirty="0">
                  <a:cs typeface="Arial" panose="020B0604020202020204" pitchFamily="34" charset="0"/>
                </a:endParaRPr>
              </a:p>
              <a:p>
                <a:r>
                  <a:rPr lang="en-GB" altLang="en-US" sz="1800" dirty="0">
                    <a:cs typeface="Arial" panose="020B0604020202020204" pitchFamily="34" charset="0"/>
                  </a:rPr>
                  <a:t>590 ÷ 2 = 285</a:t>
                </a:r>
                <a:r>
                  <a:rPr lang="en-GB" altLang="en-US" sz="1800" baseline="30000" dirty="0">
                    <a:cs typeface="Arial" panose="020B0604020202020204" pitchFamily="34" charset="0"/>
                  </a:rPr>
                  <a:t>th</a:t>
                </a:r>
                <a:r>
                  <a:rPr lang="en-GB" altLang="en-US" sz="1800" dirty="0">
                    <a:cs typeface="Arial" panose="020B0604020202020204" pitchFamily="34" charset="0"/>
                  </a:rPr>
                  <a:t> value</a:t>
                </a:r>
              </a:p>
              <a:p>
                <a:endParaRPr lang="en-GB" altLang="en-US" sz="1800" dirty="0"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altLang="en-US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35</m:t>
                        </m:r>
                      </m:num>
                      <m:den>
                        <m:r>
                          <a:rPr lang="en-GB" altLang="en-US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150</m:t>
                        </m:r>
                      </m:den>
                    </m:f>
                  </m:oMath>
                </a14:m>
                <a:r>
                  <a:rPr lang="en-GB" altLang="en-US" sz="1800" dirty="0">
                    <a:cs typeface="Arial" panose="020B0604020202020204" pitchFamily="34" charset="0"/>
                  </a:rPr>
                  <a:t> of 5 (group width) = 1.167</a:t>
                </a:r>
              </a:p>
              <a:p>
                <a:endParaRPr lang="en-GB" altLang="en-US" sz="1800" dirty="0">
                  <a:cs typeface="Arial" panose="020B0604020202020204" pitchFamily="34" charset="0"/>
                </a:endParaRPr>
              </a:p>
              <a:p>
                <a:r>
                  <a:rPr lang="en-GB" altLang="en-US" sz="1800" dirty="0">
                    <a:cs typeface="Arial" panose="020B0604020202020204" pitchFamily="34" charset="0"/>
                  </a:rPr>
                  <a:t>20 + 1.167 = 21.167 seconds (estimate for median)</a:t>
                </a: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A89A1FC-C27C-487B-8479-EBED75CC7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43703" y="3068960"/>
                <a:ext cx="3276448" cy="2458878"/>
              </a:xfrm>
              <a:prstGeom prst="rect">
                <a:avLst/>
              </a:prstGeom>
              <a:blipFill>
                <a:blip r:embed="rId3"/>
                <a:stretch>
                  <a:fillRect l="-1487" t="-1238" b="-17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9C08709A-AC5F-4050-AE9F-3FA532346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78" y="5612337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 dirty="0">
                <a:cs typeface="Arial" panose="020B0604020202020204" pitchFamily="34" charset="0"/>
              </a:rPr>
              <a:t>80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2E56097-93CB-4E3D-9AC0-5ADCA3098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2333" y="5612337"/>
            <a:ext cx="5693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800" dirty="0">
                <a:cs typeface="Arial" panose="020B0604020202020204" pitchFamily="34" charset="0"/>
              </a:rPr>
              <a:t>180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57359D-56C8-4355-A4FF-D255F7512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3933" y="3645024"/>
            <a:ext cx="15472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1400" dirty="0">
                <a:cs typeface="Arial" panose="020B0604020202020204" pitchFamily="34" charset="0"/>
              </a:rPr>
              <a:t>Median is in here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88D8778-69E2-4285-99BB-2B89A280B6D4}"/>
              </a:ext>
            </a:extLst>
          </p:cNvPr>
          <p:cNvCxnSpPr>
            <a:cxnSpLocks/>
            <a:stCxn id="58" idx="1"/>
          </p:cNvCxnSpPr>
          <p:nvPr/>
        </p:nvCxnSpPr>
        <p:spPr>
          <a:xfrm flipH="1">
            <a:off x="2517603" y="3798913"/>
            <a:ext cx="616330" cy="42465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41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6" grpId="0"/>
      <p:bldP spid="57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>
            <a:extLst>
              <a:ext uri="{FF2B5EF4-FFF2-40B4-BE49-F238E27FC236}">
                <a16:creationId xmlns:a16="http://schemas.microsoft.com/office/drawing/2014/main" id="{8C22C4B2-9943-40F9-B285-3D04AE009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756" y="1196975"/>
            <a:ext cx="431958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GB" altLang="en-US" sz="2000" b="1" u="sng">
                <a:cs typeface="Arial" panose="020B0604020202020204" pitchFamily="34" charset="0"/>
              </a:rPr>
              <a:t>Answers</a:t>
            </a:r>
          </a:p>
          <a:p>
            <a:endParaRPr lang="en-GB" altLang="en-US" sz="2000">
              <a:cs typeface="Arial" panose="020B0604020202020204" pitchFamily="34" charset="0"/>
            </a:endParaRPr>
          </a:p>
          <a:p>
            <a:r>
              <a:rPr lang="en-GB" altLang="en-US" sz="2000">
                <a:cs typeface="Arial" panose="020B0604020202020204" pitchFamily="34" charset="0"/>
              </a:rPr>
              <a:t>1.	84 houses</a:t>
            </a:r>
          </a:p>
          <a:p>
            <a:endParaRPr lang="en-GB" altLang="en-US" sz="2000">
              <a:cs typeface="Arial" panose="020B0604020202020204" pitchFamily="34" charset="0"/>
            </a:endParaRPr>
          </a:p>
          <a:p>
            <a:r>
              <a:rPr lang="en-GB" altLang="en-US" sz="2000">
                <a:cs typeface="Arial" panose="020B0604020202020204" pitchFamily="34" charset="0"/>
              </a:rPr>
              <a:t>2.	12%</a:t>
            </a:r>
          </a:p>
          <a:p>
            <a:endParaRPr lang="en-GB" altLang="en-US" sz="2000">
              <a:cs typeface="Arial" panose="020B0604020202020204" pitchFamily="34" charset="0"/>
            </a:endParaRPr>
          </a:p>
          <a:p>
            <a:r>
              <a:rPr lang="en-GB" altLang="en-US" sz="2000">
                <a:cs typeface="Arial" panose="020B0604020202020204" pitchFamily="34" charset="0"/>
              </a:rPr>
              <a:t>3.	36.875 hectares</a:t>
            </a:r>
          </a:p>
          <a:p>
            <a:endParaRPr lang="en-GB" altLang="en-US" sz="2000">
              <a:cs typeface="Arial" panose="020B0604020202020204" pitchFamily="34" charset="0"/>
            </a:endParaRPr>
          </a:p>
          <a:p>
            <a:r>
              <a:rPr lang="en-GB" altLang="en-US" sz="2000">
                <a:cs typeface="Arial" panose="020B0604020202020204" pitchFamily="34" charset="0"/>
              </a:rPr>
              <a:t>4.	55.55 minutes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template JEDI MASTER</Template>
  <TotalTime>3093</TotalTime>
  <Words>483</Words>
  <Application>Microsoft Office PowerPoint</Application>
  <PresentationFormat>On-screen Show (4:3)</PresentationFormat>
  <Paragraphs>165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Walnut Cottage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Withington</dc:creator>
  <cp:lastModifiedBy>Danielle Moosajee</cp:lastModifiedBy>
  <cp:revision>136</cp:revision>
  <dcterms:created xsi:type="dcterms:W3CDTF">2001-07-11T14:34:29Z</dcterms:created>
  <dcterms:modified xsi:type="dcterms:W3CDTF">2020-06-02T19:43:15Z</dcterms:modified>
</cp:coreProperties>
</file>