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66" r:id="rId3"/>
  </p:sldMasterIdLst>
  <p:notesMasterIdLst>
    <p:notesMasterId r:id="rId25"/>
  </p:notesMasterIdLst>
  <p:sldIdLst>
    <p:sldId id="257" r:id="rId4"/>
    <p:sldId id="258" r:id="rId5"/>
    <p:sldId id="259" r:id="rId6"/>
    <p:sldId id="260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62" r:id="rId22"/>
    <p:sldId id="263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629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934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54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ED69-4523-41E8-8982-BC2D56621D1C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43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479199" y="1521659"/>
              <a:ext cx="2207958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497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Friday, 28 August 2015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latin typeface="Comic Sans MS" pitchFamily="66" charset="0"/>
              </a:rPr>
              <a:t>Quadratic Inequalities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Friday, 28 August 2015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Quadratic Inequalities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75992"/>
            <a:ext cx="69180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 smtClean="0">
                <a:latin typeface="Comic Sans MS" pitchFamily="66" charset="0"/>
              </a:rPr>
              <a:t>Keywords</a:t>
            </a:r>
          </a:p>
          <a:p>
            <a:r>
              <a:rPr lang="en-GB" sz="1400" dirty="0" smtClean="0">
                <a:latin typeface="Comic Sans MS" pitchFamily="66" charset="0"/>
              </a:rPr>
              <a:t>Solve, quadratic, equation, inequality, factorise, expand, brackets, greater than, less than, equal to, rearrange, parabola, solution, x/y axis, coefficient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Developing students will be able </a:t>
            </a:r>
            <a:r>
              <a:rPr lang="en-GB" sz="1400" dirty="0" smtClean="0">
                <a:latin typeface="Comic Sans MS" pitchFamily="66" charset="0"/>
              </a:rPr>
              <a:t>to solve quadratic equations.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Secure students will be able to sketch graphs of quadratic equations.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Excelling students will be able to  </a:t>
            </a:r>
            <a:r>
              <a:rPr lang="en-GB" sz="1400" dirty="0" smtClean="0">
                <a:latin typeface="Comic Sans MS" pitchFamily="66" charset="0"/>
              </a:rPr>
              <a:t>solve quadratic inequalities.</a:t>
            </a:r>
          </a:p>
          <a:p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AutoShape 9"/>
          <p:cNvSpPr>
            <a:spLocks noChangeArrowheads="1"/>
          </p:cNvSpPr>
          <p:nvPr/>
        </p:nvSpPr>
        <p:spPr bwMode="auto">
          <a:xfrm>
            <a:off x="1821894" y="901492"/>
            <a:ext cx="7187548" cy="4531264"/>
          </a:xfrm>
          <a:prstGeom prst="roundRect">
            <a:avLst>
              <a:gd name="adj" fmla="val 4144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1959" tIns="30980" rIns="61959" bIns="30980" anchor="ctr"/>
          <a:lstStyle/>
          <a:p>
            <a:pPr>
              <a:buFont typeface="+mj-lt"/>
              <a:buNone/>
            </a:pPr>
            <a:endParaRPr lang="fr-FR" sz="2092">
              <a:solidFill>
                <a:srgbClr val="000000"/>
              </a:solidFill>
            </a:endParaRPr>
          </a:p>
          <a:p>
            <a:pPr>
              <a:buFont typeface="+mj-lt"/>
              <a:buNone/>
            </a:pPr>
            <a:endParaRPr lang="fr-FR" sz="2092">
              <a:solidFill>
                <a:srgbClr val="000000"/>
              </a:solidFill>
            </a:endParaRPr>
          </a:p>
          <a:p>
            <a:pPr>
              <a:buFont typeface="+mj-lt"/>
              <a:buNone/>
            </a:pPr>
            <a:endParaRPr lang="fr-FR" sz="2092">
              <a:solidFill>
                <a:srgbClr val="000000"/>
              </a:solidFill>
            </a:endParaRPr>
          </a:p>
          <a:p>
            <a:pPr>
              <a:buFont typeface="+mj-lt"/>
              <a:buNone/>
            </a:pPr>
            <a:endParaRPr lang="fr-FR" sz="2092">
              <a:solidFill>
                <a:srgbClr val="000000"/>
              </a:solidFill>
            </a:endParaRPr>
          </a:p>
          <a:p>
            <a:pPr>
              <a:buFont typeface="+mj-lt"/>
              <a:buNone/>
            </a:pPr>
            <a:endParaRPr lang="fr-FR" sz="2092">
              <a:solidFill>
                <a:srgbClr val="000000"/>
              </a:solidFill>
            </a:endParaRPr>
          </a:p>
          <a:p>
            <a:pPr>
              <a:buFont typeface="+mj-lt"/>
              <a:buNone/>
            </a:pPr>
            <a:endParaRPr lang="fr-FR" sz="2092">
              <a:solidFill>
                <a:srgbClr val="000000"/>
              </a:solidFill>
            </a:endParaRPr>
          </a:p>
          <a:p>
            <a:pPr>
              <a:buFont typeface="+mj-lt"/>
              <a:buNone/>
            </a:pPr>
            <a:endParaRPr lang="fr-FR" sz="2092">
              <a:solidFill>
                <a:srgbClr val="000000"/>
              </a:solidFill>
            </a:endParaRPr>
          </a:p>
          <a:p>
            <a:endParaRPr lang="fr-FR" sz="2092">
              <a:solidFill>
                <a:srgbClr val="000000"/>
              </a:solidFill>
            </a:endParaRPr>
          </a:p>
          <a:p>
            <a:endParaRPr lang="fr-FR" sz="1345">
              <a:solidFill>
                <a:srgbClr val="000000"/>
              </a:solidFill>
            </a:endParaRPr>
          </a:p>
          <a:p>
            <a:endParaRPr lang="fr-FR" sz="1345">
              <a:solidFill>
                <a:srgbClr val="000000"/>
              </a:solidFill>
            </a:endParaRPr>
          </a:p>
        </p:txBody>
      </p:sp>
      <p:sp>
        <p:nvSpPr>
          <p:cNvPr id="6148" name="AutoShape 9"/>
          <p:cNvSpPr>
            <a:spLocks noChangeArrowheads="1"/>
          </p:cNvSpPr>
          <p:nvPr/>
        </p:nvSpPr>
        <p:spPr bwMode="auto">
          <a:xfrm>
            <a:off x="82164" y="901493"/>
            <a:ext cx="1648040" cy="5767639"/>
          </a:xfrm>
          <a:prstGeom prst="roundRect">
            <a:avLst>
              <a:gd name="adj" fmla="val 10366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1959" tIns="30980" rIns="61959" bIns="30980" anchor="ctr"/>
          <a:lstStyle/>
          <a:p>
            <a:endParaRPr lang="fr-FR" sz="1345">
              <a:solidFill>
                <a:srgbClr val="000000"/>
              </a:solidFill>
            </a:endParaRPr>
          </a:p>
        </p:txBody>
      </p:sp>
      <p:sp>
        <p:nvSpPr>
          <p:cNvPr id="6149" name="AutoShape 9"/>
          <p:cNvSpPr>
            <a:spLocks noChangeArrowheads="1"/>
          </p:cNvSpPr>
          <p:nvPr/>
        </p:nvSpPr>
        <p:spPr bwMode="auto">
          <a:xfrm>
            <a:off x="1836184" y="5589881"/>
            <a:ext cx="7128009" cy="1079250"/>
          </a:xfrm>
          <a:prstGeom prst="roundRect">
            <a:avLst>
              <a:gd name="adj" fmla="val 16667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1959" tIns="30980" rIns="61959" bIns="30980" anchor="ctr"/>
          <a:lstStyle/>
          <a:p>
            <a:endParaRPr lang="fr-FR" sz="1345">
              <a:solidFill>
                <a:srgbClr val="000000"/>
              </a:solidFill>
            </a:endParaRPr>
          </a:p>
        </p:txBody>
      </p:sp>
      <p:sp>
        <p:nvSpPr>
          <p:cNvPr id="6150" name="TextBox 10"/>
          <p:cNvSpPr txBox="1">
            <a:spLocks noChangeArrowheads="1"/>
          </p:cNvSpPr>
          <p:nvPr/>
        </p:nvSpPr>
        <p:spPr bwMode="auto">
          <a:xfrm>
            <a:off x="1907631" y="5589881"/>
            <a:ext cx="6985115" cy="50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345" u="sng">
                <a:solidFill>
                  <a:srgbClr val="000000"/>
                </a:solidFill>
              </a:rPr>
              <a:t>Keywords</a:t>
            </a:r>
          </a:p>
          <a:p>
            <a:r>
              <a:rPr lang="en-GB" sz="1345">
                <a:solidFill>
                  <a:srgbClr val="000000"/>
                </a:solidFill>
              </a:rPr>
              <a:t>Decimal, decimal point, place value, columns, add, subtract, order, carry</a:t>
            </a:r>
          </a:p>
        </p:txBody>
      </p:sp>
      <p:sp>
        <p:nvSpPr>
          <p:cNvPr id="6151" name="TextBox 12"/>
          <p:cNvSpPr txBox="1">
            <a:spLocks noChangeArrowheads="1"/>
          </p:cNvSpPr>
          <p:nvPr/>
        </p:nvSpPr>
        <p:spPr bwMode="auto">
          <a:xfrm>
            <a:off x="82164" y="1045921"/>
            <a:ext cx="1648040" cy="322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494" u="sng">
                <a:solidFill>
                  <a:srgbClr val="000000"/>
                </a:solidFill>
              </a:rPr>
              <a:t>Objectives: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9809" y="1563326"/>
            <a:ext cx="1457514" cy="8279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sz="1195" dirty="0">
                <a:solidFill>
                  <a:srgbClr val="000000"/>
                </a:solidFill>
              </a:rPr>
              <a:t>Students will be able to </a:t>
            </a:r>
            <a:r>
              <a:rPr lang="en-GB" sz="1195" dirty="0" smtClean="0">
                <a:solidFill>
                  <a:srgbClr val="000000"/>
                </a:solidFill>
              </a:rPr>
              <a:t>solve quadratic equations.</a:t>
            </a:r>
            <a:endParaRPr lang="en-GB" sz="1195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2920" y="2924944"/>
            <a:ext cx="1457514" cy="10118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sz="1195" dirty="0">
                <a:solidFill>
                  <a:srgbClr val="000000"/>
                </a:solidFill>
              </a:rPr>
              <a:t>Students will be able to </a:t>
            </a:r>
            <a:r>
              <a:rPr lang="en-GB" sz="1195" dirty="0" smtClean="0">
                <a:solidFill>
                  <a:srgbClr val="000000"/>
                </a:solidFill>
              </a:rPr>
              <a:t>sketch graphs of quadratic equations.</a:t>
            </a:r>
            <a:endParaRPr lang="en-GB" sz="1195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7427" y="4524915"/>
            <a:ext cx="1457514" cy="827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sz="1195" dirty="0">
                <a:solidFill>
                  <a:srgbClr val="000000"/>
                </a:solidFill>
              </a:rPr>
              <a:t>Students will be able to </a:t>
            </a:r>
            <a:r>
              <a:rPr lang="en-GB" sz="1195" dirty="0" smtClean="0">
                <a:solidFill>
                  <a:srgbClr val="000000"/>
                </a:solidFill>
              </a:rPr>
              <a:t>solve quadratic inequalities.</a:t>
            </a:r>
            <a:endParaRPr lang="en-GB" sz="1195" dirty="0">
              <a:solidFill>
                <a:srgbClr val="000000"/>
              </a:solidFill>
            </a:endParaRP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1821894" y="5589881"/>
            <a:ext cx="7142298" cy="1079250"/>
          </a:xfrm>
          <a:prstGeom prst="roundRect">
            <a:avLst>
              <a:gd name="adj" fmla="val 12876"/>
            </a:avLst>
          </a:prstGeom>
          <a:solidFill>
            <a:srgbClr val="CFE7F5"/>
          </a:solidFill>
          <a:ln w="9360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469" tIns="23235" rIns="46469" bIns="23235" anchor="ctr"/>
          <a:lstStyle/>
          <a:p>
            <a:pPr>
              <a:defRPr/>
            </a:pPr>
            <a:endParaRPr lang="fr-FR" sz="1008">
              <a:solidFill>
                <a:srgbClr val="000000"/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6156" name="TextBox 22"/>
          <p:cNvSpPr txBox="1">
            <a:spLocks noChangeArrowheads="1"/>
          </p:cNvSpPr>
          <p:nvPr/>
        </p:nvSpPr>
        <p:spPr bwMode="auto">
          <a:xfrm>
            <a:off x="1821894" y="5667650"/>
            <a:ext cx="7142298" cy="713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345" u="sng" dirty="0">
                <a:solidFill>
                  <a:srgbClr val="000000"/>
                </a:solidFill>
              </a:rPr>
              <a:t>Keywords</a:t>
            </a:r>
          </a:p>
          <a:p>
            <a:r>
              <a:rPr lang="en-GB" sz="1345" dirty="0" smtClean="0">
                <a:solidFill>
                  <a:srgbClr val="000000"/>
                </a:solidFill>
              </a:rPr>
              <a:t>Solve, quadratic, equation, inequality, factorise, expand, brackets, greater than, less than, equal to, rearrange, parabola, solution, x/y axis, coefficient</a:t>
            </a:r>
            <a:endParaRPr lang="en-GB" sz="1345" dirty="0">
              <a:solidFill>
                <a:srgbClr val="000000"/>
              </a:solidFill>
            </a:endParaRPr>
          </a:p>
        </p:txBody>
      </p:sp>
      <p:sp>
        <p:nvSpPr>
          <p:cNvPr id="6158" name="AutoShape 9"/>
          <p:cNvSpPr>
            <a:spLocks noChangeArrowheads="1"/>
          </p:cNvSpPr>
          <p:nvPr/>
        </p:nvSpPr>
        <p:spPr bwMode="auto">
          <a:xfrm>
            <a:off x="1821894" y="82531"/>
            <a:ext cx="3571150" cy="695164"/>
          </a:xfrm>
          <a:prstGeom prst="roundRect">
            <a:avLst>
              <a:gd name="adj" fmla="val 16667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1959" tIns="30980" rIns="61959" bIns="30980" anchor="ctr"/>
          <a:lstStyle/>
          <a:p>
            <a:endParaRPr lang="fr-FR" sz="1345">
              <a:solidFill>
                <a:srgbClr val="000000"/>
              </a:solidFill>
            </a:endParaRPr>
          </a:p>
        </p:txBody>
      </p:sp>
      <p:sp>
        <p:nvSpPr>
          <p:cNvPr id="6159" name="TextBox 21"/>
          <p:cNvSpPr txBox="1">
            <a:spLocks noChangeArrowheads="1"/>
          </p:cNvSpPr>
          <p:nvPr/>
        </p:nvSpPr>
        <p:spPr bwMode="auto">
          <a:xfrm>
            <a:off x="1821894" y="230135"/>
            <a:ext cx="3571150" cy="322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fld id="{F867EFA9-4504-4E11-9B7B-F65477A999A9}" type="datetime2">
              <a:rPr lang="en-GB" sz="1494">
                <a:solidFill>
                  <a:srgbClr val="000000"/>
                </a:solidFill>
              </a:rPr>
              <a:pPr algn="ctr"/>
              <a:t>Friday, 28 August 2015</a:t>
            </a:fld>
            <a:endParaRPr lang="en-GB" sz="1494">
              <a:solidFill>
                <a:srgbClr val="000000"/>
              </a:solidFill>
            </a:endParaRPr>
          </a:p>
        </p:txBody>
      </p:sp>
      <p:sp>
        <p:nvSpPr>
          <p:cNvPr id="6160" name="AutoShape 9"/>
          <p:cNvSpPr>
            <a:spLocks noChangeArrowheads="1"/>
          </p:cNvSpPr>
          <p:nvPr/>
        </p:nvSpPr>
        <p:spPr bwMode="auto">
          <a:xfrm>
            <a:off x="5496641" y="82531"/>
            <a:ext cx="3512801" cy="695164"/>
          </a:xfrm>
          <a:prstGeom prst="roundRect">
            <a:avLst>
              <a:gd name="adj" fmla="val 16667"/>
            </a:avLst>
          </a:prstGeom>
          <a:solidFill>
            <a:srgbClr val="CFE7F5"/>
          </a:soli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61959" tIns="30980" rIns="61959" bIns="30980" anchor="ctr"/>
          <a:lstStyle/>
          <a:p>
            <a:endParaRPr lang="fr-FR" sz="1345">
              <a:solidFill>
                <a:srgbClr val="000000"/>
              </a:solidFill>
            </a:endParaRPr>
          </a:p>
        </p:txBody>
      </p:sp>
      <p:sp>
        <p:nvSpPr>
          <p:cNvPr id="6161" name="TextBox 24"/>
          <p:cNvSpPr txBox="1">
            <a:spLocks noChangeArrowheads="1"/>
          </p:cNvSpPr>
          <p:nvPr/>
        </p:nvSpPr>
        <p:spPr bwMode="auto">
          <a:xfrm>
            <a:off x="5496641" y="230135"/>
            <a:ext cx="3512801" cy="322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494" dirty="0" smtClean="0">
                <a:solidFill>
                  <a:srgbClr val="000000"/>
                </a:solidFill>
              </a:rPr>
              <a:t>Solving Quadratic Inequalities</a:t>
            </a:r>
            <a:endParaRPr lang="en-GB" sz="1494" dirty="0">
              <a:solidFill>
                <a:srgbClr val="000000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5" y="107319"/>
            <a:ext cx="1639024" cy="67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ctr" defTabSz="303581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88">
          <a:solidFill>
            <a:srgbClr val="000000"/>
          </a:solidFill>
          <a:latin typeface="+mj-lt"/>
          <a:ea typeface="+mj-ea"/>
          <a:cs typeface="+mj-cs"/>
        </a:defRPr>
      </a:lvl1pPr>
      <a:lvl2pPr algn="ctr" defTabSz="303581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88">
          <a:solidFill>
            <a:srgbClr val="000000"/>
          </a:solidFill>
          <a:latin typeface="Comic Sans MS" pitchFamily="66" charset="0"/>
          <a:ea typeface="Microsoft YaHei" charset="-122"/>
        </a:defRPr>
      </a:lvl2pPr>
      <a:lvl3pPr algn="ctr" defTabSz="303581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88">
          <a:solidFill>
            <a:srgbClr val="000000"/>
          </a:solidFill>
          <a:latin typeface="Comic Sans MS" pitchFamily="66" charset="0"/>
          <a:ea typeface="Microsoft YaHei" charset="-122"/>
        </a:defRPr>
      </a:lvl3pPr>
      <a:lvl4pPr algn="ctr" defTabSz="303581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88">
          <a:solidFill>
            <a:srgbClr val="000000"/>
          </a:solidFill>
          <a:latin typeface="Comic Sans MS" pitchFamily="66" charset="0"/>
          <a:ea typeface="Microsoft YaHei" charset="-122"/>
        </a:defRPr>
      </a:lvl4pPr>
      <a:lvl5pPr algn="ctr" defTabSz="303581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988">
          <a:solidFill>
            <a:srgbClr val="000000"/>
          </a:solidFill>
          <a:latin typeface="Comic Sans MS" pitchFamily="66" charset="0"/>
          <a:ea typeface="Microsoft YaHei" charset="-122"/>
        </a:defRPr>
      </a:lvl5pPr>
      <a:lvl6pPr marL="1703903" indent="-154900" algn="ctr" defTabSz="30442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88">
          <a:solidFill>
            <a:srgbClr val="000000"/>
          </a:solidFill>
          <a:latin typeface="Arial" charset="0"/>
          <a:ea typeface="Microsoft YaHei" charset="-122"/>
        </a:defRPr>
      </a:lvl6pPr>
      <a:lvl7pPr marL="2013703" indent="-154900" algn="ctr" defTabSz="30442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88">
          <a:solidFill>
            <a:srgbClr val="000000"/>
          </a:solidFill>
          <a:latin typeface="Arial" charset="0"/>
          <a:ea typeface="Microsoft YaHei" charset="-122"/>
        </a:defRPr>
      </a:lvl7pPr>
      <a:lvl8pPr marL="2323503" indent="-154900" algn="ctr" defTabSz="30442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88">
          <a:solidFill>
            <a:srgbClr val="000000"/>
          </a:solidFill>
          <a:latin typeface="Arial" charset="0"/>
          <a:ea typeface="Microsoft YaHei" charset="-122"/>
        </a:defRPr>
      </a:lvl8pPr>
      <a:lvl9pPr marL="2633303" indent="-154900" algn="ctr" defTabSz="30442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88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231244" indent="-231244" algn="l" defTabSz="303581" rtl="0" eaLnBrk="1" fontAlgn="base" hangingPunct="1">
        <a:lnSpc>
          <a:spcPct val="93000"/>
        </a:lnSpc>
        <a:spcBef>
          <a:spcPct val="0"/>
        </a:spcBef>
        <a:spcAft>
          <a:spcPts val="962"/>
        </a:spcAft>
        <a:buClr>
          <a:srgbClr val="000000"/>
        </a:buClr>
        <a:buSzPct val="100000"/>
        <a:buFont typeface="Times New Roman" pitchFamily="18" charset="0"/>
        <a:defRPr sz="2166">
          <a:solidFill>
            <a:srgbClr val="000000"/>
          </a:solidFill>
          <a:latin typeface="+mn-lt"/>
          <a:ea typeface="+mn-ea"/>
          <a:cs typeface="+mn-cs"/>
        </a:defRPr>
      </a:lvl1pPr>
      <a:lvl2pPr marL="502806" indent="-193296" algn="l" defTabSz="303581" rtl="0" eaLnBrk="1" fontAlgn="base" hangingPunct="1">
        <a:lnSpc>
          <a:spcPct val="93000"/>
        </a:lnSpc>
        <a:spcBef>
          <a:spcPct val="0"/>
        </a:spcBef>
        <a:spcAft>
          <a:spcPts val="775"/>
        </a:spcAft>
        <a:buClr>
          <a:srgbClr val="000000"/>
        </a:buClr>
        <a:buSzPct val="100000"/>
        <a:buFont typeface="Times New Roman" pitchFamily="18" charset="0"/>
        <a:defRPr sz="1868">
          <a:solidFill>
            <a:srgbClr val="000000"/>
          </a:solidFill>
          <a:latin typeface="+mn-lt"/>
          <a:ea typeface="+mn-ea"/>
        </a:defRPr>
      </a:lvl2pPr>
      <a:lvl3pPr marL="774369" indent="-154162" algn="l" defTabSz="303581" rtl="0" eaLnBrk="1" fontAlgn="base" hangingPunct="1">
        <a:lnSpc>
          <a:spcPct val="93000"/>
        </a:lnSpc>
        <a:spcBef>
          <a:spcPct val="0"/>
        </a:spcBef>
        <a:spcAft>
          <a:spcPts val="579"/>
        </a:spcAft>
        <a:buClr>
          <a:srgbClr val="000000"/>
        </a:buClr>
        <a:buSzPct val="100000"/>
        <a:buFont typeface="Times New Roman" pitchFamily="18" charset="0"/>
        <a:defRPr sz="1643">
          <a:solidFill>
            <a:srgbClr val="000000"/>
          </a:solidFill>
          <a:latin typeface="+mn-lt"/>
          <a:ea typeface="+mn-ea"/>
        </a:defRPr>
      </a:lvl3pPr>
      <a:lvl4pPr marL="1083878" indent="-154162" algn="l" defTabSz="303581" rtl="0" eaLnBrk="1" fontAlgn="base" hangingPunct="1">
        <a:lnSpc>
          <a:spcPct val="93000"/>
        </a:lnSpc>
        <a:spcBef>
          <a:spcPct val="0"/>
        </a:spcBef>
        <a:spcAft>
          <a:spcPts val="392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4pPr>
      <a:lvl5pPr marL="1393389" indent="-154162" algn="l" defTabSz="303581" rtl="0" eaLnBrk="1" fontAlgn="base" hangingPunct="1">
        <a:lnSpc>
          <a:spcPct val="93000"/>
        </a:lnSpc>
        <a:spcBef>
          <a:spcPct val="0"/>
        </a:spcBef>
        <a:spcAft>
          <a:spcPts val="196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5pPr>
      <a:lvl6pPr marL="1703903" indent="-154900" algn="l" defTabSz="304422" rtl="0" eaLnBrk="1" fontAlgn="base" hangingPunct="1">
        <a:lnSpc>
          <a:spcPct val="93000"/>
        </a:lnSpc>
        <a:spcBef>
          <a:spcPct val="0"/>
        </a:spcBef>
        <a:spcAft>
          <a:spcPts val="195"/>
        </a:spcAft>
        <a:buClr>
          <a:srgbClr val="000000"/>
        </a:buClr>
        <a:buSzPct val="100000"/>
        <a:buFont typeface="Times New Roman" pitchFamily="16" charset="0"/>
        <a:defRPr sz="1345">
          <a:solidFill>
            <a:srgbClr val="000000"/>
          </a:solidFill>
          <a:latin typeface="+mn-lt"/>
          <a:ea typeface="+mn-ea"/>
        </a:defRPr>
      </a:lvl6pPr>
      <a:lvl7pPr marL="2013703" indent="-154900" algn="l" defTabSz="304422" rtl="0" eaLnBrk="1" fontAlgn="base" hangingPunct="1">
        <a:lnSpc>
          <a:spcPct val="93000"/>
        </a:lnSpc>
        <a:spcBef>
          <a:spcPct val="0"/>
        </a:spcBef>
        <a:spcAft>
          <a:spcPts val="195"/>
        </a:spcAft>
        <a:buClr>
          <a:srgbClr val="000000"/>
        </a:buClr>
        <a:buSzPct val="100000"/>
        <a:buFont typeface="Times New Roman" pitchFamily="16" charset="0"/>
        <a:defRPr sz="1345">
          <a:solidFill>
            <a:srgbClr val="000000"/>
          </a:solidFill>
          <a:latin typeface="+mn-lt"/>
          <a:ea typeface="+mn-ea"/>
        </a:defRPr>
      </a:lvl7pPr>
      <a:lvl8pPr marL="2323503" indent="-154900" algn="l" defTabSz="304422" rtl="0" eaLnBrk="1" fontAlgn="base" hangingPunct="1">
        <a:lnSpc>
          <a:spcPct val="93000"/>
        </a:lnSpc>
        <a:spcBef>
          <a:spcPct val="0"/>
        </a:spcBef>
        <a:spcAft>
          <a:spcPts val="195"/>
        </a:spcAft>
        <a:buClr>
          <a:srgbClr val="000000"/>
        </a:buClr>
        <a:buSzPct val="100000"/>
        <a:buFont typeface="Times New Roman" pitchFamily="16" charset="0"/>
        <a:defRPr sz="1345">
          <a:solidFill>
            <a:srgbClr val="000000"/>
          </a:solidFill>
          <a:latin typeface="+mn-lt"/>
          <a:ea typeface="+mn-ea"/>
        </a:defRPr>
      </a:lvl8pPr>
      <a:lvl9pPr marL="2633303" indent="-154900" algn="l" defTabSz="304422" rtl="0" eaLnBrk="1" fontAlgn="base" hangingPunct="1">
        <a:lnSpc>
          <a:spcPct val="93000"/>
        </a:lnSpc>
        <a:spcBef>
          <a:spcPct val="0"/>
        </a:spcBef>
        <a:spcAft>
          <a:spcPts val="195"/>
        </a:spcAft>
        <a:buClr>
          <a:srgbClr val="000000"/>
        </a:buClr>
        <a:buSzPct val="100000"/>
        <a:buFont typeface="Times New Roman" pitchFamily="16" charset="0"/>
        <a:defRPr sz="1345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619601" rtl="0" eaLnBrk="1" latinLnBrk="0" hangingPunct="1">
        <a:defRPr sz="1195" kern="1200">
          <a:solidFill>
            <a:schemeClr val="tx1"/>
          </a:solidFill>
          <a:latin typeface="+mn-lt"/>
          <a:ea typeface="+mn-ea"/>
          <a:cs typeface="+mn-cs"/>
        </a:defRPr>
      </a:lvl1pPr>
      <a:lvl2pPr marL="309800" algn="l" defTabSz="619601" rtl="0" eaLnBrk="1" latinLnBrk="0" hangingPunct="1">
        <a:defRPr sz="1195" kern="1200">
          <a:solidFill>
            <a:schemeClr val="tx1"/>
          </a:solidFill>
          <a:latin typeface="+mn-lt"/>
          <a:ea typeface="+mn-ea"/>
          <a:cs typeface="+mn-cs"/>
        </a:defRPr>
      </a:lvl2pPr>
      <a:lvl3pPr marL="619601" algn="l" defTabSz="619601" rtl="0" eaLnBrk="1" latinLnBrk="0" hangingPunct="1">
        <a:defRPr sz="1195" kern="1200">
          <a:solidFill>
            <a:schemeClr val="tx1"/>
          </a:solidFill>
          <a:latin typeface="+mn-lt"/>
          <a:ea typeface="+mn-ea"/>
          <a:cs typeface="+mn-cs"/>
        </a:defRPr>
      </a:lvl3pPr>
      <a:lvl4pPr marL="929401" algn="l" defTabSz="619601" rtl="0" eaLnBrk="1" latinLnBrk="0" hangingPunct="1">
        <a:defRPr sz="1195" kern="1200">
          <a:solidFill>
            <a:schemeClr val="tx1"/>
          </a:solidFill>
          <a:latin typeface="+mn-lt"/>
          <a:ea typeface="+mn-ea"/>
          <a:cs typeface="+mn-cs"/>
        </a:defRPr>
      </a:lvl4pPr>
      <a:lvl5pPr marL="1239201" algn="l" defTabSz="619601" rtl="0" eaLnBrk="1" latinLnBrk="0" hangingPunct="1">
        <a:defRPr sz="1195" kern="1200">
          <a:solidFill>
            <a:schemeClr val="tx1"/>
          </a:solidFill>
          <a:latin typeface="+mn-lt"/>
          <a:ea typeface="+mn-ea"/>
          <a:cs typeface="+mn-cs"/>
        </a:defRPr>
      </a:lvl5pPr>
      <a:lvl6pPr marL="1549002" algn="l" defTabSz="619601" rtl="0" eaLnBrk="1" latinLnBrk="0" hangingPunct="1">
        <a:defRPr sz="1195" kern="1200">
          <a:solidFill>
            <a:schemeClr val="tx1"/>
          </a:solidFill>
          <a:latin typeface="+mn-lt"/>
          <a:ea typeface="+mn-ea"/>
          <a:cs typeface="+mn-cs"/>
        </a:defRPr>
      </a:lvl6pPr>
      <a:lvl7pPr marL="1858803" algn="l" defTabSz="619601" rtl="0" eaLnBrk="1" latinLnBrk="0" hangingPunct="1">
        <a:defRPr sz="1195" kern="1200">
          <a:solidFill>
            <a:schemeClr val="tx1"/>
          </a:solidFill>
          <a:latin typeface="+mn-lt"/>
          <a:ea typeface="+mn-ea"/>
          <a:cs typeface="+mn-cs"/>
        </a:defRPr>
      </a:lvl7pPr>
      <a:lvl8pPr marL="2168603" algn="l" defTabSz="619601" rtl="0" eaLnBrk="1" latinLnBrk="0" hangingPunct="1">
        <a:defRPr sz="1195" kern="1200">
          <a:solidFill>
            <a:schemeClr val="tx1"/>
          </a:solidFill>
          <a:latin typeface="+mn-lt"/>
          <a:ea typeface="+mn-ea"/>
          <a:cs typeface="+mn-cs"/>
        </a:defRPr>
      </a:lvl8pPr>
      <a:lvl9pPr marL="2478403" algn="l" defTabSz="619601" rtl="0" eaLnBrk="1" latinLnBrk="0" hangingPunct="1">
        <a:defRPr sz="11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051720" y="1916832"/>
            <a:ext cx="2267818" cy="3477875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Comic Sans MS"/>
                <a:ea typeface="Microsoft YaHei"/>
              </a:rPr>
              <a:t>x</a:t>
            </a:r>
            <a:r>
              <a:rPr lang="en-GB" sz="2000" baseline="30000" dirty="0">
                <a:solidFill>
                  <a:srgbClr val="000000"/>
                </a:solidFill>
                <a:latin typeface="Comic Sans MS"/>
                <a:ea typeface="Microsoft YaHei"/>
              </a:rPr>
              <a:t>2</a:t>
            </a:r>
            <a:r>
              <a:rPr lang="en-GB" sz="2000" dirty="0">
                <a:solidFill>
                  <a:srgbClr val="000000"/>
                </a:solidFill>
                <a:latin typeface="Comic Sans MS"/>
                <a:ea typeface="Microsoft YaHei"/>
              </a:rPr>
              <a:t> + 8x + 15 = </a:t>
            </a:r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0</a:t>
            </a:r>
          </a:p>
          <a:p>
            <a:endParaRPr lang="en-GB" sz="2000" dirty="0">
              <a:solidFill>
                <a:srgbClr val="000000"/>
              </a:solidFill>
              <a:latin typeface="Comic Sans MS"/>
              <a:ea typeface="Microsoft YaHei"/>
            </a:endParaRPr>
          </a:p>
          <a:p>
            <a:r>
              <a:rPr lang="en-GB" sz="2000" dirty="0">
                <a:solidFill>
                  <a:srgbClr val="000000"/>
                </a:solidFill>
                <a:latin typeface="Comic Sans MS"/>
                <a:ea typeface="Microsoft YaHei"/>
              </a:rPr>
              <a:t>x</a:t>
            </a:r>
            <a:r>
              <a:rPr lang="en-GB" sz="2000" baseline="30000" dirty="0">
                <a:solidFill>
                  <a:srgbClr val="000000"/>
                </a:solidFill>
                <a:latin typeface="Comic Sans MS"/>
                <a:ea typeface="Microsoft YaHei"/>
              </a:rPr>
              <a:t>2</a:t>
            </a:r>
            <a:r>
              <a:rPr lang="en-GB" sz="2000" dirty="0">
                <a:solidFill>
                  <a:srgbClr val="000000"/>
                </a:solidFill>
                <a:latin typeface="Comic Sans MS"/>
                <a:ea typeface="Microsoft YaHei"/>
              </a:rPr>
              <a:t> + 8x + 7 = 0</a:t>
            </a:r>
          </a:p>
          <a:p>
            <a:endParaRPr lang="en-GB" sz="2000" dirty="0" smtClean="0">
              <a:solidFill>
                <a:srgbClr val="000000"/>
              </a:solidFill>
              <a:latin typeface="Comic Sans MS"/>
              <a:ea typeface="Microsoft YaHe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x</a:t>
            </a:r>
            <a:r>
              <a:rPr lang="en-GB" sz="2000" baseline="30000" dirty="0" smtClean="0">
                <a:solidFill>
                  <a:srgbClr val="000000"/>
                </a:solidFill>
                <a:latin typeface="Comic Sans MS"/>
                <a:ea typeface="Microsoft YaHei"/>
              </a:rPr>
              <a:t>2</a:t>
            </a:r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Comic Sans MS"/>
                <a:ea typeface="Microsoft YaHei"/>
              </a:rPr>
              <a:t>+ 9x + 20 = 0</a:t>
            </a:r>
          </a:p>
          <a:p>
            <a:endParaRPr lang="en-GB" sz="2000" dirty="0" smtClean="0">
              <a:solidFill>
                <a:srgbClr val="000000"/>
              </a:solidFill>
              <a:latin typeface="Comic Sans MS"/>
              <a:ea typeface="Microsoft YaHe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x</a:t>
            </a:r>
            <a:r>
              <a:rPr lang="en-GB" sz="2000" baseline="30000" dirty="0" smtClean="0">
                <a:solidFill>
                  <a:srgbClr val="000000"/>
                </a:solidFill>
                <a:latin typeface="Comic Sans MS"/>
                <a:ea typeface="Microsoft YaHei"/>
              </a:rPr>
              <a:t>2</a:t>
            </a:r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Comic Sans MS"/>
                <a:ea typeface="Microsoft YaHei"/>
              </a:rPr>
              <a:t>+ 6x + 9 = 0</a:t>
            </a:r>
          </a:p>
          <a:p>
            <a:endParaRPr lang="en-GB" sz="2000" dirty="0" smtClean="0">
              <a:solidFill>
                <a:srgbClr val="000000"/>
              </a:solidFill>
              <a:latin typeface="Comic Sans MS"/>
              <a:ea typeface="Microsoft YaHe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x</a:t>
            </a:r>
            <a:r>
              <a:rPr lang="en-GB" sz="2000" baseline="30000" dirty="0" smtClean="0">
                <a:solidFill>
                  <a:srgbClr val="000000"/>
                </a:solidFill>
                <a:latin typeface="Comic Sans MS"/>
                <a:ea typeface="Microsoft YaHei"/>
              </a:rPr>
              <a:t>2</a:t>
            </a:r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Comic Sans MS"/>
                <a:ea typeface="Microsoft YaHei"/>
              </a:rPr>
              <a:t>– 6x + 5 = 0</a:t>
            </a:r>
          </a:p>
          <a:p>
            <a:endParaRPr lang="en-GB" sz="2000" dirty="0" smtClean="0">
              <a:solidFill>
                <a:srgbClr val="000000"/>
              </a:solidFill>
              <a:latin typeface="Comic Sans MS"/>
              <a:ea typeface="Microsoft YaHe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x</a:t>
            </a:r>
            <a:r>
              <a:rPr lang="en-GB" sz="2000" baseline="30000" dirty="0" smtClean="0">
                <a:solidFill>
                  <a:srgbClr val="000000"/>
                </a:solidFill>
                <a:latin typeface="Comic Sans MS"/>
                <a:ea typeface="Microsoft YaHei"/>
              </a:rPr>
              <a:t>2</a:t>
            </a:r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Comic Sans MS"/>
                <a:ea typeface="Microsoft YaHei"/>
              </a:rPr>
              <a:t>– 2x + 1 = 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385386" y="1916831"/>
            <a:ext cx="2267818" cy="3477875"/>
          </a:xfrm>
          <a:prstGeom prst="rect">
            <a:avLst/>
          </a:prstGeom>
          <a:ln w="762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Comic Sans MS"/>
                <a:ea typeface="Microsoft YaHei"/>
              </a:rPr>
              <a:t>x</a:t>
            </a:r>
            <a:r>
              <a:rPr lang="en-GB" sz="2000" baseline="30000" dirty="0">
                <a:solidFill>
                  <a:srgbClr val="000000"/>
                </a:solidFill>
                <a:latin typeface="Comic Sans MS"/>
                <a:ea typeface="Microsoft YaHei"/>
              </a:rPr>
              <a:t>2</a:t>
            </a:r>
            <a:r>
              <a:rPr lang="en-GB" sz="2000" dirty="0">
                <a:solidFill>
                  <a:srgbClr val="000000"/>
                </a:solidFill>
                <a:latin typeface="Comic Sans MS"/>
                <a:ea typeface="Microsoft YaHei"/>
              </a:rPr>
              <a:t> + 3x – 18 = 0</a:t>
            </a:r>
          </a:p>
          <a:p>
            <a:endParaRPr lang="en-GB" sz="2000" dirty="0" smtClean="0">
              <a:solidFill>
                <a:srgbClr val="000000"/>
              </a:solidFill>
              <a:latin typeface="Comic Sans MS"/>
              <a:ea typeface="Microsoft YaHe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x</a:t>
            </a:r>
            <a:r>
              <a:rPr lang="en-GB" sz="2000" baseline="30000" dirty="0" smtClean="0">
                <a:solidFill>
                  <a:srgbClr val="000000"/>
                </a:solidFill>
                <a:latin typeface="Comic Sans MS"/>
                <a:ea typeface="Microsoft YaHei"/>
              </a:rPr>
              <a:t>2</a:t>
            </a:r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Comic Sans MS"/>
                <a:ea typeface="Microsoft YaHei"/>
              </a:rPr>
              <a:t>– 3x – 18 = 0</a:t>
            </a:r>
          </a:p>
          <a:p>
            <a:endParaRPr lang="en-GB" sz="2000" dirty="0" smtClean="0">
              <a:solidFill>
                <a:srgbClr val="000000"/>
              </a:solidFill>
              <a:latin typeface="Comic Sans MS"/>
              <a:ea typeface="Microsoft YaHe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x</a:t>
            </a:r>
            <a:r>
              <a:rPr lang="en-GB" sz="2000" baseline="30000" dirty="0" smtClean="0">
                <a:solidFill>
                  <a:srgbClr val="000000"/>
                </a:solidFill>
                <a:latin typeface="Comic Sans MS"/>
                <a:ea typeface="Microsoft YaHei"/>
              </a:rPr>
              <a:t>2</a:t>
            </a:r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Comic Sans MS"/>
                <a:ea typeface="Microsoft YaHei"/>
              </a:rPr>
              <a:t>+ 3x – 28 = 0</a:t>
            </a:r>
          </a:p>
          <a:p>
            <a:endParaRPr lang="en-GB" sz="2000" dirty="0" smtClean="0">
              <a:solidFill>
                <a:srgbClr val="000000"/>
              </a:solidFill>
              <a:latin typeface="Comic Sans MS"/>
              <a:ea typeface="Microsoft YaHe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x</a:t>
            </a:r>
            <a:r>
              <a:rPr lang="en-GB" sz="2000" baseline="30000" dirty="0" smtClean="0">
                <a:solidFill>
                  <a:srgbClr val="000000"/>
                </a:solidFill>
                <a:latin typeface="Comic Sans MS"/>
                <a:ea typeface="Microsoft YaHei"/>
              </a:rPr>
              <a:t>2</a:t>
            </a:r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Comic Sans MS"/>
                <a:ea typeface="Microsoft YaHei"/>
              </a:rPr>
              <a:t>– x – 12 = 0</a:t>
            </a:r>
          </a:p>
          <a:p>
            <a:endParaRPr lang="en-GB" sz="2000" dirty="0" smtClean="0">
              <a:solidFill>
                <a:srgbClr val="000000"/>
              </a:solidFill>
              <a:latin typeface="Comic Sans MS"/>
              <a:ea typeface="Microsoft YaHe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x</a:t>
            </a:r>
            <a:r>
              <a:rPr lang="en-GB" sz="2000" baseline="30000" dirty="0" smtClean="0">
                <a:solidFill>
                  <a:srgbClr val="000000"/>
                </a:solidFill>
                <a:latin typeface="Comic Sans MS"/>
                <a:ea typeface="Microsoft YaHei"/>
              </a:rPr>
              <a:t>2</a:t>
            </a:r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Comic Sans MS"/>
                <a:ea typeface="Microsoft YaHei"/>
              </a:rPr>
              <a:t>+ 2x – 24 = 0</a:t>
            </a:r>
          </a:p>
          <a:p>
            <a:endParaRPr lang="en-GB" sz="2000" dirty="0" smtClean="0">
              <a:solidFill>
                <a:srgbClr val="000000"/>
              </a:solidFill>
              <a:latin typeface="Comic Sans MS"/>
              <a:ea typeface="Microsoft YaHe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x</a:t>
            </a:r>
            <a:r>
              <a:rPr lang="en-GB" sz="2000" baseline="30000" dirty="0" smtClean="0">
                <a:solidFill>
                  <a:srgbClr val="000000"/>
                </a:solidFill>
                <a:latin typeface="Comic Sans MS"/>
                <a:ea typeface="Microsoft YaHei"/>
              </a:rPr>
              <a:t>2</a:t>
            </a:r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Comic Sans MS"/>
                <a:ea typeface="Microsoft YaHei"/>
              </a:rPr>
              <a:t>- 7x + 12 = 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690577" y="1916831"/>
            <a:ext cx="2267818" cy="3477875"/>
          </a:xfrm>
          <a:prstGeom prst="rect">
            <a:avLst/>
          </a:prstGeom>
          <a:ln w="762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Comic Sans MS"/>
                <a:ea typeface="Microsoft YaHei"/>
              </a:rPr>
              <a:t>5x</a:t>
            </a:r>
            <a:r>
              <a:rPr lang="en-GB" sz="2000" baseline="30000" dirty="0">
                <a:solidFill>
                  <a:srgbClr val="000000"/>
                </a:solidFill>
                <a:latin typeface="Comic Sans MS"/>
                <a:ea typeface="Microsoft YaHei"/>
              </a:rPr>
              <a:t>2</a:t>
            </a:r>
            <a:r>
              <a:rPr lang="en-GB" sz="2000" dirty="0">
                <a:solidFill>
                  <a:srgbClr val="000000"/>
                </a:solidFill>
                <a:latin typeface="Comic Sans MS"/>
                <a:ea typeface="Microsoft YaHei"/>
              </a:rPr>
              <a:t> + 16x + 3 = 0</a:t>
            </a:r>
          </a:p>
          <a:p>
            <a:endParaRPr lang="en-GB" sz="2000" dirty="0" smtClean="0">
              <a:solidFill>
                <a:srgbClr val="000000"/>
              </a:solidFill>
              <a:latin typeface="Comic Sans MS"/>
              <a:ea typeface="Microsoft YaHe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2x² </a:t>
            </a:r>
            <a:r>
              <a:rPr lang="en-GB" sz="2000" dirty="0">
                <a:solidFill>
                  <a:srgbClr val="000000"/>
                </a:solidFill>
                <a:latin typeface="Comic Sans MS"/>
                <a:ea typeface="Microsoft YaHei"/>
              </a:rPr>
              <a:t>+ 11x + 5 = 0</a:t>
            </a:r>
          </a:p>
          <a:p>
            <a:endParaRPr lang="en-GB" sz="2000" dirty="0" smtClean="0">
              <a:solidFill>
                <a:srgbClr val="000000"/>
              </a:solidFill>
              <a:latin typeface="Comic Sans MS"/>
              <a:ea typeface="Microsoft YaHe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3x² </a:t>
            </a:r>
            <a:r>
              <a:rPr lang="en-GB" sz="2000" dirty="0">
                <a:solidFill>
                  <a:srgbClr val="000000"/>
                </a:solidFill>
                <a:latin typeface="Comic Sans MS"/>
                <a:ea typeface="Microsoft YaHei"/>
              </a:rPr>
              <a:t>+ 4x + 1 = 0</a:t>
            </a:r>
          </a:p>
          <a:p>
            <a:endParaRPr lang="en-GB" sz="2000" dirty="0" smtClean="0">
              <a:solidFill>
                <a:srgbClr val="000000"/>
              </a:solidFill>
              <a:latin typeface="Comic Sans MS"/>
              <a:ea typeface="Microsoft YaHe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8x² </a:t>
            </a:r>
            <a:r>
              <a:rPr lang="en-GB" sz="2000" dirty="0">
                <a:solidFill>
                  <a:srgbClr val="000000"/>
                </a:solidFill>
                <a:latin typeface="Comic Sans MS"/>
                <a:ea typeface="Microsoft YaHei"/>
              </a:rPr>
              <a:t>+ 6x + 1 = 0</a:t>
            </a:r>
          </a:p>
          <a:p>
            <a:endParaRPr lang="en-GB" sz="2000" dirty="0" smtClean="0">
              <a:solidFill>
                <a:srgbClr val="000000"/>
              </a:solidFill>
              <a:latin typeface="Comic Sans MS"/>
              <a:ea typeface="Microsoft YaHe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6x² </a:t>
            </a:r>
            <a:r>
              <a:rPr lang="en-GB" sz="2000" dirty="0">
                <a:solidFill>
                  <a:srgbClr val="000000"/>
                </a:solidFill>
                <a:latin typeface="Comic Sans MS"/>
                <a:ea typeface="Microsoft YaHei"/>
              </a:rPr>
              <a:t>+ 13x + 6 = 0</a:t>
            </a:r>
          </a:p>
          <a:p>
            <a:endParaRPr lang="en-GB" sz="2000" dirty="0" smtClean="0">
              <a:solidFill>
                <a:srgbClr val="000000"/>
              </a:solidFill>
              <a:latin typeface="Comic Sans MS"/>
              <a:ea typeface="Microsoft YaHe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6x² </a:t>
            </a:r>
            <a:r>
              <a:rPr lang="en-GB" sz="2000" dirty="0">
                <a:solidFill>
                  <a:srgbClr val="000000"/>
                </a:solidFill>
                <a:latin typeface="Comic Sans MS"/>
                <a:ea typeface="Microsoft YaHei"/>
              </a:rPr>
              <a:t>- 7x + 1 = 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2593" y="1297736"/>
            <a:ext cx="690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0000"/>
                </a:solidFill>
                <a:latin typeface="Comic Sans MS"/>
                <a:ea typeface="Microsoft YaHei"/>
              </a:rPr>
              <a:t>Factorise and solve the following:</a:t>
            </a:r>
            <a:endParaRPr lang="en-GB" sz="2000" dirty="0">
              <a:solidFill>
                <a:srgbClr val="000000"/>
              </a:solidFill>
              <a:latin typeface="Comic Sans MS"/>
              <a:ea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0134" y="1707756"/>
            <a:ext cx="6831188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≤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90134" y="2097482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= 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0134" y="2497079"/>
            <a:ext cx="2205344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       (x + 4)(x + 2) =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0445" y="2860747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x = -4, x = -2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6454611" y="1707756"/>
            <a:ext cx="0" cy="15598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5163678" y="2772964"/>
            <a:ext cx="20439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Freeform 11"/>
          <p:cNvSpPr/>
          <p:nvPr/>
        </p:nvSpPr>
        <p:spPr bwMode="auto">
          <a:xfrm>
            <a:off x="5289204" y="1839612"/>
            <a:ext cx="1208461" cy="1252261"/>
          </a:xfrm>
          <a:custGeom>
            <a:avLst/>
            <a:gdLst>
              <a:gd name="connsiteX0" fmla="*/ 0 w 1617785"/>
              <a:gd name="connsiteY0" fmla="*/ 0 h 1676421"/>
              <a:gd name="connsiteX1" fmla="*/ 398585 w 1617785"/>
              <a:gd name="connsiteY1" fmla="*/ 1266092 h 1676421"/>
              <a:gd name="connsiteX2" fmla="*/ 808893 w 1617785"/>
              <a:gd name="connsiteY2" fmla="*/ 1676400 h 1676421"/>
              <a:gd name="connsiteX3" fmla="*/ 1242647 w 1617785"/>
              <a:gd name="connsiteY3" fmla="*/ 1254369 h 1676421"/>
              <a:gd name="connsiteX4" fmla="*/ 1617785 w 1617785"/>
              <a:gd name="connsiteY4" fmla="*/ 11723 h 1676421"/>
              <a:gd name="connsiteX5" fmla="*/ 1617785 w 1617785"/>
              <a:gd name="connsiteY5" fmla="*/ 11723 h 167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7785" h="1676421">
                <a:moveTo>
                  <a:pt x="0" y="0"/>
                </a:moveTo>
                <a:cubicBezTo>
                  <a:pt x="131885" y="493346"/>
                  <a:pt x="263770" y="986692"/>
                  <a:pt x="398585" y="1266092"/>
                </a:cubicBezTo>
                <a:cubicBezTo>
                  <a:pt x="533400" y="1545492"/>
                  <a:pt x="668216" y="1678354"/>
                  <a:pt x="808893" y="1676400"/>
                </a:cubicBezTo>
                <a:cubicBezTo>
                  <a:pt x="949570" y="1674446"/>
                  <a:pt x="1107832" y="1531815"/>
                  <a:pt x="1242647" y="1254369"/>
                </a:cubicBezTo>
                <a:cubicBezTo>
                  <a:pt x="1377462" y="976923"/>
                  <a:pt x="1617785" y="11723"/>
                  <a:pt x="1617785" y="11723"/>
                </a:cubicBezTo>
                <a:lnTo>
                  <a:pt x="1617785" y="11723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9204" y="2757289"/>
            <a:ext cx="304785" cy="23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96" dirty="0">
                <a:solidFill>
                  <a:srgbClr val="000000"/>
                </a:solidFill>
                <a:latin typeface="Comic Sans MS" panose="030F0702030302020204" pitchFamily="66" charset="0"/>
              </a:rPr>
              <a:t>-4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0882" y="2757289"/>
            <a:ext cx="304785" cy="23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96" dirty="0">
                <a:solidFill>
                  <a:srgbClr val="000000"/>
                </a:solidFill>
                <a:latin typeface="Comic Sans MS" panose="030F0702030302020204" pitchFamily="66" charset="0"/>
              </a:rPr>
              <a:t>-2</a:t>
            </a:r>
          </a:p>
        </p:txBody>
      </p:sp>
      <p:sp>
        <p:nvSpPr>
          <p:cNvPr id="5" name="Freeform 4"/>
          <p:cNvSpPr/>
          <p:nvPr/>
        </p:nvSpPr>
        <p:spPr bwMode="auto">
          <a:xfrm>
            <a:off x="5578184" y="2768380"/>
            <a:ext cx="645096" cy="328138"/>
          </a:xfrm>
          <a:custGeom>
            <a:avLst/>
            <a:gdLst>
              <a:gd name="connsiteX0" fmla="*/ 0 w 863600"/>
              <a:gd name="connsiteY0" fmla="*/ 0 h 439284"/>
              <a:gd name="connsiteX1" fmla="*/ 133927 w 863600"/>
              <a:gd name="connsiteY1" fmla="*/ 235527 h 439284"/>
              <a:gd name="connsiteX2" fmla="*/ 254000 w 863600"/>
              <a:gd name="connsiteY2" fmla="*/ 364837 h 439284"/>
              <a:gd name="connsiteX3" fmla="*/ 424873 w 863600"/>
              <a:gd name="connsiteY3" fmla="*/ 438727 h 439284"/>
              <a:gd name="connsiteX4" fmla="*/ 646545 w 863600"/>
              <a:gd name="connsiteY4" fmla="*/ 327891 h 439284"/>
              <a:gd name="connsiteX5" fmla="*/ 775855 w 863600"/>
              <a:gd name="connsiteY5" fmla="*/ 166255 h 439284"/>
              <a:gd name="connsiteX6" fmla="*/ 863600 w 863600"/>
              <a:gd name="connsiteY6" fmla="*/ 0 h 43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3600" h="439284">
                <a:moveTo>
                  <a:pt x="0" y="0"/>
                </a:moveTo>
                <a:cubicBezTo>
                  <a:pt x="45797" y="87360"/>
                  <a:pt x="91594" y="174721"/>
                  <a:pt x="133927" y="235527"/>
                </a:cubicBezTo>
                <a:cubicBezTo>
                  <a:pt x="176260" y="296333"/>
                  <a:pt x="205509" y="330970"/>
                  <a:pt x="254000" y="364837"/>
                </a:cubicBezTo>
                <a:cubicBezTo>
                  <a:pt x="302491" y="398704"/>
                  <a:pt x="359449" y="444885"/>
                  <a:pt x="424873" y="438727"/>
                </a:cubicBezTo>
                <a:cubicBezTo>
                  <a:pt x="490297" y="432569"/>
                  <a:pt x="588048" y="373303"/>
                  <a:pt x="646545" y="327891"/>
                </a:cubicBezTo>
                <a:cubicBezTo>
                  <a:pt x="705042" y="282479"/>
                  <a:pt x="739679" y="220903"/>
                  <a:pt x="775855" y="166255"/>
                </a:cubicBezTo>
                <a:cubicBezTo>
                  <a:pt x="812031" y="111607"/>
                  <a:pt x="837815" y="55803"/>
                  <a:pt x="863600" y="0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54611" y="3909461"/>
            <a:ext cx="2312922" cy="414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solidFill>
                  <a:srgbClr val="000000"/>
                </a:solidFill>
                <a:latin typeface="Comic Sans MS" panose="030F0702030302020204" pitchFamily="66" charset="0"/>
              </a:rPr>
              <a:t>-4 ≤ x ≤ -2</a:t>
            </a:r>
          </a:p>
        </p:txBody>
      </p:sp>
      <p:sp>
        <p:nvSpPr>
          <p:cNvPr id="17" name="Cloud Callout 16"/>
          <p:cNvSpPr/>
          <p:nvPr/>
        </p:nvSpPr>
        <p:spPr bwMode="auto">
          <a:xfrm>
            <a:off x="2043923" y="3538059"/>
            <a:ext cx="3065966" cy="1133640"/>
          </a:xfrm>
          <a:prstGeom prst="cloudCallout">
            <a:avLst>
              <a:gd name="adj1" fmla="val 85932"/>
              <a:gd name="adj2" fmla="val 536"/>
            </a:avLst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Remember the graph was greater than or equal to zero</a:t>
            </a:r>
          </a:p>
        </p:txBody>
      </p:sp>
    </p:spTree>
    <p:extLst>
      <p:ext uri="{BB962C8B-B14F-4D97-AF65-F5344CB8AC3E}">
        <p14:creationId xmlns:p14="http://schemas.microsoft.com/office/powerpoint/2010/main" val="312939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0134" y="1707756"/>
            <a:ext cx="6831188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≥ 0</a:t>
            </a:r>
          </a:p>
        </p:txBody>
      </p:sp>
      <p:sp>
        <p:nvSpPr>
          <p:cNvPr id="5" name="Explosion 2 4"/>
          <p:cNvSpPr/>
          <p:nvPr/>
        </p:nvSpPr>
        <p:spPr bwMode="auto">
          <a:xfrm>
            <a:off x="3065911" y="1822945"/>
            <a:ext cx="2698717" cy="1539733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What’s different this time?</a:t>
            </a:r>
          </a:p>
        </p:txBody>
      </p:sp>
    </p:spTree>
    <p:extLst>
      <p:ext uri="{BB962C8B-B14F-4D97-AF65-F5344CB8AC3E}">
        <p14:creationId xmlns:p14="http://schemas.microsoft.com/office/powerpoint/2010/main" val="210054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0134" y="1707756"/>
            <a:ext cx="6831188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≥ 0</a:t>
            </a:r>
          </a:p>
        </p:txBody>
      </p:sp>
      <p:sp>
        <p:nvSpPr>
          <p:cNvPr id="5" name="Explosion 2 4"/>
          <p:cNvSpPr/>
          <p:nvPr/>
        </p:nvSpPr>
        <p:spPr bwMode="auto">
          <a:xfrm>
            <a:off x="4293782" y="1512745"/>
            <a:ext cx="3281122" cy="1721244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Start by solving the inequality as an equation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90134" y="2097482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= 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0134" y="2497079"/>
            <a:ext cx="2205344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       (x + 4)(x + 2) =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0445" y="2860747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x = -4, x = -2</a:t>
            </a:r>
          </a:p>
        </p:txBody>
      </p:sp>
    </p:spTree>
    <p:extLst>
      <p:ext uri="{BB962C8B-B14F-4D97-AF65-F5344CB8AC3E}">
        <p14:creationId xmlns:p14="http://schemas.microsoft.com/office/powerpoint/2010/main" val="357757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0134" y="1707756"/>
            <a:ext cx="6831188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≥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90134" y="2097482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= 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0134" y="2497079"/>
            <a:ext cx="2205344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       (x + 4)(x + 2) =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0445" y="2860747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x = -4, x = -2</a:t>
            </a:r>
          </a:p>
        </p:txBody>
      </p:sp>
      <p:sp>
        <p:nvSpPr>
          <p:cNvPr id="9" name="Cloud Callout 8"/>
          <p:cNvSpPr/>
          <p:nvPr/>
        </p:nvSpPr>
        <p:spPr bwMode="auto">
          <a:xfrm>
            <a:off x="4464422" y="2284250"/>
            <a:ext cx="2474289" cy="1575061"/>
          </a:xfrm>
          <a:prstGeom prst="cloudCallout">
            <a:avLst>
              <a:gd name="adj1" fmla="val -80502"/>
              <a:gd name="adj2" fmla="val -5487"/>
            </a:avLst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These are the point where the quadratic graph intersects the x axis</a:t>
            </a:r>
          </a:p>
        </p:txBody>
      </p:sp>
    </p:spTree>
    <p:extLst>
      <p:ext uri="{BB962C8B-B14F-4D97-AF65-F5344CB8AC3E}">
        <p14:creationId xmlns:p14="http://schemas.microsoft.com/office/powerpoint/2010/main" val="166540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0134" y="1707756"/>
            <a:ext cx="6831188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≥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90134" y="2097482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= 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0134" y="2497079"/>
            <a:ext cx="2205344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       (x + 4)(x + 2) =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0445" y="2860747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x = -4, x = -2</a:t>
            </a:r>
          </a:p>
        </p:txBody>
      </p:sp>
      <p:sp>
        <p:nvSpPr>
          <p:cNvPr id="10" name="Explosion 2 9"/>
          <p:cNvSpPr/>
          <p:nvPr/>
        </p:nvSpPr>
        <p:spPr bwMode="auto">
          <a:xfrm>
            <a:off x="1859943" y="2947396"/>
            <a:ext cx="4325723" cy="2475901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The graph is below the x axis between </a:t>
            </a: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-4 and -2.</a:t>
            </a: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Let’s write that as an inequality…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6454611" y="1707756"/>
            <a:ext cx="0" cy="15598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5163678" y="2772964"/>
            <a:ext cx="20439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Freeform 11"/>
          <p:cNvSpPr/>
          <p:nvPr/>
        </p:nvSpPr>
        <p:spPr bwMode="auto">
          <a:xfrm>
            <a:off x="5289204" y="1839612"/>
            <a:ext cx="1208461" cy="1252261"/>
          </a:xfrm>
          <a:custGeom>
            <a:avLst/>
            <a:gdLst>
              <a:gd name="connsiteX0" fmla="*/ 0 w 1617785"/>
              <a:gd name="connsiteY0" fmla="*/ 0 h 1676421"/>
              <a:gd name="connsiteX1" fmla="*/ 398585 w 1617785"/>
              <a:gd name="connsiteY1" fmla="*/ 1266092 h 1676421"/>
              <a:gd name="connsiteX2" fmla="*/ 808893 w 1617785"/>
              <a:gd name="connsiteY2" fmla="*/ 1676400 h 1676421"/>
              <a:gd name="connsiteX3" fmla="*/ 1242647 w 1617785"/>
              <a:gd name="connsiteY3" fmla="*/ 1254369 h 1676421"/>
              <a:gd name="connsiteX4" fmla="*/ 1617785 w 1617785"/>
              <a:gd name="connsiteY4" fmla="*/ 11723 h 1676421"/>
              <a:gd name="connsiteX5" fmla="*/ 1617785 w 1617785"/>
              <a:gd name="connsiteY5" fmla="*/ 11723 h 167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7785" h="1676421">
                <a:moveTo>
                  <a:pt x="0" y="0"/>
                </a:moveTo>
                <a:cubicBezTo>
                  <a:pt x="131885" y="493346"/>
                  <a:pt x="263770" y="986692"/>
                  <a:pt x="398585" y="1266092"/>
                </a:cubicBezTo>
                <a:cubicBezTo>
                  <a:pt x="533400" y="1545492"/>
                  <a:pt x="668216" y="1678354"/>
                  <a:pt x="808893" y="1676400"/>
                </a:cubicBezTo>
                <a:cubicBezTo>
                  <a:pt x="949570" y="1674446"/>
                  <a:pt x="1107832" y="1531815"/>
                  <a:pt x="1242647" y="1254369"/>
                </a:cubicBezTo>
                <a:cubicBezTo>
                  <a:pt x="1377462" y="976923"/>
                  <a:pt x="1617785" y="11723"/>
                  <a:pt x="1617785" y="11723"/>
                </a:cubicBezTo>
                <a:lnTo>
                  <a:pt x="1617785" y="11723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9204" y="2757289"/>
            <a:ext cx="304785" cy="23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96" dirty="0">
                <a:solidFill>
                  <a:srgbClr val="000000"/>
                </a:solidFill>
                <a:latin typeface="Comic Sans MS" panose="030F0702030302020204" pitchFamily="66" charset="0"/>
              </a:rPr>
              <a:t>-4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0882" y="2757289"/>
            <a:ext cx="304785" cy="23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96" dirty="0">
                <a:solidFill>
                  <a:srgbClr val="000000"/>
                </a:solidFill>
                <a:latin typeface="Comic Sans MS" panose="030F0702030302020204" pitchFamily="66" charset="0"/>
              </a:rPr>
              <a:t>-2</a:t>
            </a:r>
          </a:p>
        </p:txBody>
      </p:sp>
      <p:sp>
        <p:nvSpPr>
          <p:cNvPr id="5" name="Freeform 4"/>
          <p:cNvSpPr/>
          <p:nvPr/>
        </p:nvSpPr>
        <p:spPr bwMode="auto">
          <a:xfrm>
            <a:off x="5578184" y="2768380"/>
            <a:ext cx="645096" cy="328138"/>
          </a:xfrm>
          <a:custGeom>
            <a:avLst/>
            <a:gdLst>
              <a:gd name="connsiteX0" fmla="*/ 0 w 863600"/>
              <a:gd name="connsiteY0" fmla="*/ 0 h 439284"/>
              <a:gd name="connsiteX1" fmla="*/ 133927 w 863600"/>
              <a:gd name="connsiteY1" fmla="*/ 235527 h 439284"/>
              <a:gd name="connsiteX2" fmla="*/ 254000 w 863600"/>
              <a:gd name="connsiteY2" fmla="*/ 364837 h 439284"/>
              <a:gd name="connsiteX3" fmla="*/ 424873 w 863600"/>
              <a:gd name="connsiteY3" fmla="*/ 438727 h 439284"/>
              <a:gd name="connsiteX4" fmla="*/ 646545 w 863600"/>
              <a:gd name="connsiteY4" fmla="*/ 327891 h 439284"/>
              <a:gd name="connsiteX5" fmla="*/ 775855 w 863600"/>
              <a:gd name="connsiteY5" fmla="*/ 166255 h 439284"/>
              <a:gd name="connsiteX6" fmla="*/ 863600 w 863600"/>
              <a:gd name="connsiteY6" fmla="*/ 0 h 43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3600" h="439284">
                <a:moveTo>
                  <a:pt x="0" y="0"/>
                </a:moveTo>
                <a:cubicBezTo>
                  <a:pt x="45797" y="87360"/>
                  <a:pt x="91594" y="174721"/>
                  <a:pt x="133927" y="235527"/>
                </a:cubicBezTo>
                <a:cubicBezTo>
                  <a:pt x="176260" y="296333"/>
                  <a:pt x="205509" y="330970"/>
                  <a:pt x="254000" y="364837"/>
                </a:cubicBezTo>
                <a:cubicBezTo>
                  <a:pt x="302491" y="398704"/>
                  <a:pt x="359449" y="444885"/>
                  <a:pt x="424873" y="438727"/>
                </a:cubicBezTo>
                <a:cubicBezTo>
                  <a:pt x="490297" y="432569"/>
                  <a:pt x="588048" y="373303"/>
                  <a:pt x="646545" y="327891"/>
                </a:cubicBezTo>
                <a:cubicBezTo>
                  <a:pt x="705042" y="282479"/>
                  <a:pt x="739679" y="220903"/>
                  <a:pt x="775855" y="166255"/>
                </a:cubicBezTo>
                <a:cubicBezTo>
                  <a:pt x="812031" y="111607"/>
                  <a:pt x="837815" y="55803"/>
                  <a:pt x="863600" y="0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54611" y="3909461"/>
            <a:ext cx="2312922" cy="414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solidFill>
                  <a:srgbClr val="000000"/>
                </a:solidFill>
                <a:latin typeface="Comic Sans MS" panose="030F0702030302020204" pitchFamily="66" charset="0"/>
              </a:rPr>
              <a:t>-4 ≤ x ≤ -2</a:t>
            </a:r>
          </a:p>
        </p:txBody>
      </p:sp>
    </p:spTree>
    <p:extLst>
      <p:ext uri="{BB962C8B-B14F-4D97-AF65-F5344CB8AC3E}">
        <p14:creationId xmlns:p14="http://schemas.microsoft.com/office/powerpoint/2010/main" val="312021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0134" y="1707756"/>
            <a:ext cx="6831188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≥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90134" y="2097482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= 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0134" y="2497079"/>
            <a:ext cx="2205344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       (x + 4)(x + 2) =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0445" y="2860747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x = -4, x = -2</a:t>
            </a:r>
          </a:p>
        </p:txBody>
      </p:sp>
      <p:sp>
        <p:nvSpPr>
          <p:cNvPr id="10" name="Explosion 2 9"/>
          <p:cNvSpPr/>
          <p:nvPr/>
        </p:nvSpPr>
        <p:spPr bwMode="auto">
          <a:xfrm>
            <a:off x="2339762" y="3052478"/>
            <a:ext cx="3065966" cy="1721244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Now we need to sketch the graph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6454611" y="1707756"/>
            <a:ext cx="0" cy="15598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5163678" y="2772964"/>
            <a:ext cx="20439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Freeform 11"/>
          <p:cNvSpPr/>
          <p:nvPr/>
        </p:nvSpPr>
        <p:spPr bwMode="auto">
          <a:xfrm>
            <a:off x="5289204" y="1839612"/>
            <a:ext cx="1208461" cy="1252261"/>
          </a:xfrm>
          <a:custGeom>
            <a:avLst/>
            <a:gdLst>
              <a:gd name="connsiteX0" fmla="*/ 0 w 1617785"/>
              <a:gd name="connsiteY0" fmla="*/ 0 h 1676421"/>
              <a:gd name="connsiteX1" fmla="*/ 398585 w 1617785"/>
              <a:gd name="connsiteY1" fmla="*/ 1266092 h 1676421"/>
              <a:gd name="connsiteX2" fmla="*/ 808893 w 1617785"/>
              <a:gd name="connsiteY2" fmla="*/ 1676400 h 1676421"/>
              <a:gd name="connsiteX3" fmla="*/ 1242647 w 1617785"/>
              <a:gd name="connsiteY3" fmla="*/ 1254369 h 1676421"/>
              <a:gd name="connsiteX4" fmla="*/ 1617785 w 1617785"/>
              <a:gd name="connsiteY4" fmla="*/ 11723 h 1676421"/>
              <a:gd name="connsiteX5" fmla="*/ 1617785 w 1617785"/>
              <a:gd name="connsiteY5" fmla="*/ 11723 h 167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7785" h="1676421">
                <a:moveTo>
                  <a:pt x="0" y="0"/>
                </a:moveTo>
                <a:cubicBezTo>
                  <a:pt x="131885" y="493346"/>
                  <a:pt x="263770" y="986692"/>
                  <a:pt x="398585" y="1266092"/>
                </a:cubicBezTo>
                <a:cubicBezTo>
                  <a:pt x="533400" y="1545492"/>
                  <a:pt x="668216" y="1678354"/>
                  <a:pt x="808893" y="1676400"/>
                </a:cubicBezTo>
                <a:cubicBezTo>
                  <a:pt x="949570" y="1674446"/>
                  <a:pt x="1107832" y="1531815"/>
                  <a:pt x="1242647" y="1254369"/>
                </a:cubicBezTo>
                <a:cubicBezTo>
                  <a:pt x="1377462" y="976923"/>
                  <a:pt x="1617785" y="11723"/>
                  <a:pt x="1617785" y="11723"/>
                </a:cubicBezTo>
                <a:lnTo>
                  <a:pt x="1617785" y="11723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9204" y="2757289"/>
            <a:ext cx="304785" cy="23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96" dirty="0">
                <a:solidFill>
                  <a:srgbClr val="000000"/>
                </a:solidFill>
                <a:latin typeface="Comic Sans MS" panose="030F0702030302020204" pitchFamily="66" charset="0"/>
              </a:rPr>
              <a:t>-4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0882" y="2757289"/>
            <a:ext cx="304785" cy="23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96" dirty="0">
                <a:solidFill>
                  <a:srgbClr val="000000"/>
                </a:solidFill>
                <a:latin typeface="Comic Sans MS" panose="030F0702030302020204" pitchFamily="66" charset="0"/>
              </a:rPr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321441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0134" y="1707756"/>
            <a:ext cx="6831188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≥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90134" y="2097482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= 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0134" y="2497079"/>
            <a:ext cx="2205344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       (x + 4)(x + 2) =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0445" y="2860747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x = -4, x = -2</a:t>
            </a:r>
          </a:p>
        </p:txBody>
      </p:sp>
      <p:sp>
        <p:nvSpPr>
          <p:cNvPr id="10" name="Explosion 2 9"/>
          <p:cNvSpPr/>
          <p:nvPr/>
        </p:nvSpPr>
        <p:spPr bwMode="auto">
          <a:xfrm>
            <a:off x="2171942" y="3158443"/>
            <a:ext cx="3845905" cy="1667455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For what values of x is the graph </a:t>
            </a:r>
            <a:r>
              <a:rPr lang="en-GB" sz="1345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above</a:t>
            </a:r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 the x axis?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6454611" y="1707756"/>
            <a:ext cx="0" cy="15598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5163678" y="2772964"/>
            <a:ext cx="20439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Freeform 11"/>
          <p:cNvSpPr/>
          <p:nvPr/>
        </p:nvSpPr>
        <p:spPr bwMode="auto">
          <a:xfrm>
            <a:off x="5289204" y="1839612"/>
            <a:ext cx="1208461" cy="1252261"/>
          </a:xfrm>
          <a:custGeom>
            <a:avLst/>
            <a:gdLst>
              <a:gd name="connsiteX0" fmla="*/ 0 w 1617785"/>
              <a:gd name="connsiteY0" fmla="*/ 0 h 1676421"/>
              <a:gd name="connsiteX1" fmla="*/ 398585 w 1617785"/>
              <a:gd name="connsiteY1" fmla="*/ 1266092 h 1676421"/>
              <a:gd name="connsiteX2" fmla="*/ 808893 w 1617785"/>
              <a:gd name="connsiteY2" fmla="*/ 1676400 h 1676421"/>
              <a:gd name="connsiteX3" fmla="*/ 1242647 w 1617785"/>
              <a:gd name="connsiteY3" fmla="*/ 1254369 h 1676421"/>
              <a:gd name="connsiteX4" fmla="*/ 1617785 w 1617785"/>
              <a:gd name="connsiteY4" fmla="*/ 11723 h 1676421"/>
              <a:gd name="connsiteX5" fmla="*/ 1617785 w 1617785"/>
              <a:gd name="connsiteY5" fmla="*/ 11723 h 167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7785" h="1676421">
                <a:moveTo>
                  <a:pt x="0" y="0"/>
                </a:moveTo>
                <a:cubicBezTo>
                  <a:pt x="131885" y="493346"/>
                  <a:pt x="263770" y="986692"/>
                  <a:pt x="398585" y="1266092"/>
                </a:cubicBezTo>
                <a:cubicBezTo>
                  <a:pt x="533400" y="1545492"/>
                  <a:pt x="668216" y="1678354"/>
                  <a:pt x="808893" y="1676400"/>
                </a:cubicBezTo>
                <a:cubicBezTo>
                  <a:pt x="949570" y="1674446"/>
                  <a:pt x="1107832" y="1531815"/>
                  <a:pt x="1242647" y="1254369"/>
                </a:cubicBezTo>
                <a:cubicBezTo>
                  <a:pt x="1377462" y="976923"/>
                  <a:pt x="1617785" y="11723"/>
                  <a:pt x="1617785" y="11723"/>
                </a:cubicBezTo>
                <a:lnTo>
                  <a:pt x="1617785" y="11723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9204" y="2757289"/>
            <a:ext cx="304785" cy="23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96" dirty="0">
                <a:solidFill>
                  <a:srgbClr val="000000"/>
                </a:solidFill>
                <a:latin typeface="Comic Sans MS" panose="030F0702030302020204" pitchFamily="66" charset="0"/>
              </a:rPr>
              <a:t>-4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0882" y="2757289"/>
            <a:ext cx="304785" cy="23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96" dirty="0">
                <a:solidFill>
                  <a:srgbClr val="000000"/>
                </a:solidFill>
                <a:latin typeface="Comic Sans MS" panose="030F0702030302020204" pitchFamily="66" charset="0"/>
              </a:rPr>
              <a:t>-2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1882556" y="1600178"/>
            <a:ext cx="2043978" cy="491041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6222970" y="1866959"/>
            <a:ext cx="271537" cy="895794"/>
          </a:xfrm>
          <a:custGeom>
            <a:avLst/>
            <a:gdLst>
              <a:gd name="connsiteX0" fmla="*/ 0 w 363511"/>
              <a:gd name="connsiteY0" fmla="*/ 1199213 h 1199213"/>
              <a:gd name="connsiteX1" fmla="*/ 187377 w 363511"/>
              <a:gd name="connsiteY1" fmla="*/ 663315 h 1199213"/>
              <a:gd name="connsiteX2" fmla="*/ 363511 w 363511"/>
              <a:gd name="connsiteY2" fmla="*/ 0 h 119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3511" h="1199213">
                <a:moveTo>
                  <a:pt x="0" y="1199213"/>
                </a:moveTo>
                <a:cubicBezTo>
                  <a:pt x="63396" y="1031198"/>
                  <a:pt x="126792" y="863184"/>
                  <a:pt x="187377" y="663315"/>
                </a:cubicBezTo>
                <a:cubicBezTo>
                  <a:pt x="247962" y="463446"/>
                  <a:pt x="305736" y="231723"/>
                  <a:pt x="363511" y="0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5290783" y="1844565"/>
            <a:ext cx="288334" cy="923787"/>
          </a:xfrm>
          <a:custGeom>
            <a:avLst/>
            <a:gdLst>
              <a:gd name="connsiteX0" fmla="*/ 385997 w 385997"/>
              <a:gd name="connsiteY0" fmla="*/ 1236688 h 1236688"/>
              <a:gd name="connsiteX1" fmla="*/ 176135 w 385997"/>
              <a:gd name="connsiteY1" fmla="*/ 652072 h 1236688"/>
              <a:gd name="connsiteX2" fmla="*/ 0 w 385997"/>
              <a:gd name="connsiteY2" fmla="*/ 0 h 123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5997" h="1236688">
                <a:moveTo>
                  <a:pt x="385997" y="1236688"/>
                </a:moveTo>
                <a:cubicBezTo>
                  <a:pt x="313232" y="1047437"/>
                  <a:pt x="240468" y="858187"/>
                  <a:pt x="176135" y="652072"/>
                </a:cubicBezTo>
                <a:cubicBezTo>
                  <a:pt x="111802" y="445957"/>
                  <a:pt x="55901" y="222978"/>
                  <a:pt x="0" y="0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81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9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0134" y="1707756"/>
            <a:ext cx="6831188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≥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90134" y="2097482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= 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0134" y="2497079"/>
            <a:ext cx="2205344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       (x + 4)(x + 2) =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0445" y="2860747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x = -4, x = -2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6454611" y="1707756"/>
            <a:ext cx="0" cy="15598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5163678" y="2772964"/>
            <a:ext cx="20439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Freeform 11"/>
          <p:cNvSpPr/>
          <p:nvPr/>
        </p:nvSpPr>
        <p:spPr bwMode="auto">
          <a:xfrm>
            <a:off x="5289204" y="1839612"/>
            <a:ext cx="1208461" cy="1252261"/>
          </a:xfrm>
          <a:custGeom>
            <a:avLst/>
            <a:gdLst>
              <a:gd name="connsiteX0" fmla="*/ 0 w 1617785"/>
              <a:gd name="connsiteY0" fmla="*/ 0 h 1676421"/>
              <a:gd name="connsiteX1" fmla="*/ 398585 w 1617785"/>
              <a:gd name="connsiteY1" fmla="*/ 1266092 h 1676421"/>
              <a:gd name="connsiteX2" fmla="*/ 808893 w 1617785"/>
              <a:gd name="connsiteY2" fmla="*/ 1676400 h 1676421"/>
              <a:gd name="connsiteX3" fmla="*/ 1242647 w 1617785"/>
              <a:gd name="connsiteY3" fmla="*/ 1254369 h 1676421"/>
              <a:gd name="connsiteX4" fmla="*/ 1617785 w 1617785"/>
              <a:gd name="connsiteY4" fmla="*/ 11723 h 1676421"/>
              <a:gd name="connsiteX5" fmla="*/ 1617785 w 1617785"/>
              <a:gd name="connsiteY5" fmla="*/ 11723 h 167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7785" h="1676421">
                <a:moveTo>
                  <a:pt x="0" y="0"/>
                </a:moveTo>
                <a:cubicBezTo>
                  <a:pt x="131885" y="493346"/>
                  <a:pt x="263770" y="986692"/>
                  <a:pt x="398585" y="1266092"/>
                </a:cubicBezTo>
                <a:cubicBezTo>
                  <a:pt x="533400" y="1545492"/>
                  <a:pt x="668216" y="1678354"/>
                  <a:pt x="808893" y="1676400"/>
                </a:cubicBezTo>
                <a:cubicBezTo>
                  <a:pt x="949570" y="1674446"/>
                  <a:pt x="1107832" y="1531815"/>
                  <a:pt x="1242647" y="1254369"/>
                </a:cubicBezTo>
                <a:cubicBezTo>
                  <a:pt x="1377462" y="976923"/>
                  <a:pt x="1617785" y="11723"/>
                  <a:pt x="1617785" y="11723"/>
                </a:cubicBezTo>
                <a:lnTo>
                  <a:pt x="1617785" y="11723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9204" y="2757289"/>
            <a:ext cx="304785" cy="23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96" dirty="0">
                <a:solidFill>
                  <a:srgbClr val="000000"/>
                </a:solidFill>
                <a:latin typeface="Comic Sans MS" panose="030F0702030302020204" pitchFamily="66" charset="0"/>
              </a:rPr>
              <a:t>-4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0882" y="2757289"/>
            <a:ext cx="304785" cy="23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96" dirty="0">
                <a:solidFill>
                  <a:srgbClr val="000000"/>
                </a:solidFill>
                <a:latin typeface="Comic Sans MS" panose="030F0702030302020204" pitchFamily="66" charset="0"/>
              </a:rPr>
              <a:t>-2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54611" y="3909461"/>
            <a:ext cx="2312922" cy="414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solidFill>
                  <a:srgbClr val="000000"/>
                </a:solidFill>
                <a:latin typeface="Comic Sans MS" panose="030F0702030302020204" pitchFamily="66" charset="0"/>
              </a:rPr>
              <a:t>x ≤ -4, x ≥ -2</a:t>
            </a:r>
          </a:p>
        </p:txBody>
      </p:sp>
      <p:sp>
        <p:nvSpPr>
          <p:cNvPr id="16" name="Cloud Callout 15"/>
          <p:cNvSpPr/>
          <p:nvPr/>
        </p:nvSpPr>
        <p:spPr bwMode="auto">
          <a:xfrm>
            <a:off x="2043923" y="3538059"/>
            <a:ext cx="3065966" cy="1133640"/>
          </a:xfrm>
          <a:prstGeom prst="cloudCallout">
            <a:avLst>
              <a:gd name="adj1" fmla="val 85932"/>
              <a:gd name="adj2" fmla="val 536"/>
            </a:avLst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Remember the graph was greater than or equal to zero</a:t>
            </a:r>
          </a:p>
        </p:txBody>
      </p:sp>
      <p:sp>
        <p:nvSpPr>
          <p:cNvPr id="17" name="Freeform 16"/>
          <p:cNvSpPr/>
          <p:nvPr/>
        </p:nvSpPr>
        <p:spPr bwMode="auto">
          <a:xfrm>
            <a:off x="6222970" y="1866959"/>
            <a:ext cx="271537" cy="895794"/>
          </a:xfrm>
          <a:custGeom>
            <a:avLst/>
            <a:gdLst>
              <a:gd name="connsiteX0" fmla="*/ 0 w 363511"/>
              <a:gd name="connsiteY0" fmla="*/ 1199213 h 1199213"/>
              <a:gd name="connsiteX1" fmla="*/ 187377 w 363511"/>
              <a:gd name="connsiteY1" fmla="*/ 663315 h 1199213"/>
              <a:gd name="connsiteX2" fmla="*/ 363511 w 363511"/>
              <a:gd name="connsiteY2" fmla="*/ 0 h 119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3511" h="1199213">
                <a:moveTo>
                  <a:pt x="0" y="1199213"/>
                </a:moveTo>
                <a:cubicBezTo>
                  <a:pt x="63396" y="1031198"/>
                  <a:pt x="126792" y="863184"/>
                  <a:pt x="187377" y="663315"/>
                </a:cubicBezTo>
                <a:cubicBezTo>
                  <a:pt x="247962" y="463446"/>
                  <a:pt x="305736" y="231723"/>
                  <a:pt x="363511" y="0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5290783" y="1844565"/>
            <a:ext cx="288334" cy="923787"/>
          </a:xfrm>
          <a:custGeom>
            <a:avLst/>
            <a:gdLst>
              <a:gd name="connsiteX0" fmla="*/ 385997 w 385997"/>
              <a:gd name="connsiteY0" fmla="*/ 1236688 h 1236688"/>
              <a:gd name="connsiteX1" fmla="*/ 176135 w 385997"/>
              <a:gd name="connsiteY1" fmla="*/ 652072 h 1236688"/>
              <a:gd name="connsiteX2" fmla="*/ 0 w 385997"/>
              <a:gd name="connsiteY2" fmla="*/ 0 h 123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5997" h="1236688">
                <a:moveTo>
                  <a:pt x="385997" y="1236688"/>
                </a:moveTo>
                <a:cubicBezTo>
                  <a:pt x="313232" y="1047437"/>
                  <a:pt x="240468" y="858187"/>
                  <a:pt x="176135" y="652072"/>
                </a:cubicBezTo>
                <a:cubicBezTo>
                  <a:pt x="111802" y="445957"/>
                  <a:pt x="55901" y="222978"/>
                  <a:pt x="0" y="0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10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0134" y="1707756"/>
            <a:ext cx="6831188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- 2x - 35 &gt;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90134" y="2097482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- 2x - 35 = 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0134" y="2497079"/>
            <a:ext cx="2205344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       (x - 7)(x + 5) =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0445" y="2860747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x = 7, x = -5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6131878" y="1736123"/>
            <a:ext cx="0" cy="15598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5163678" y="2772964"/>
            <a:ext cx="20439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581312" y="2757288"/>
            <a:ext cx="304785" cy="23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96" dirty="0">
                <a:solidFill>
                  <a:srgbClr val="000000"/>
                </a:solidFill>
                <a:latin typeface="Comic Sans MS" panose="030F0702030302020204" pitchFamily="66" charset="0"/>
              </a:rPr>
              <a:t>-5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79553" y="2757289"/>
            <a:ext cx="304785" cy="23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96" dirty="0">
                <a:solidFill>
                  <a:srgbClr val="000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12996" y="3805522"/>
            <a:ext cx="2312922" cy="414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solidFill>
                  <a:srgbClr val="000000"/>
                </a:solidFill>
                <a:latin typeface="Comic Sans MS" panose="030F0702030302020204" pitchFamily="66" charset="0"/>
              </a:rPr>
              <a:t>x &lt; -5, x &gt; 7</a:t>
            </a:r>
          </a:p>
        </p:txBody>
      </p:sp>
      <p:sp>
        <p:nvSpPr>
          <p:cNvPr id="12" name="Freeform 11"/>
          <p:cNvSpPr/>
          <p:nvPr/>
        </p:nvSpPr>
        <p:spPr bwMode="auto">
          <a:xfrm>
            <a:off x="5387088" y="1726877"/>
            <a:ext cx="1690395" cy="1409755"/>
          </a:xfrm>
          <a:custGeom>
            <a:avLst/>
            <a:gdLst>
              <a:gd name="connsiteX0" fmla="*/ 0 w 1617785"/>
              <a:gd name="connsiteY0" fmla="*/ 0 h 1676421"/>
              <a:gd name="connsiteX1" fmla="*/ 398585 w 1617785"/>
              <a:gd name="connsiteY1" fmla="*/ 1266092 h 1676421"/>
              <a:gd name="connsiteX2" fmla="*/ 808893 w 1617785"/>
              <a:gd name="connsiteY2" fmla="*/ 1676400 h 1676421"/>
              <a:gd name="connsiteX3" fmla="*/ 1242647 w 1617785"/>
              <a:gd name="connsiteY3" fmla="*/ 1254369 h 1676421"/>
              <a:gd name="connsiteX4" fmla="*/ 1617785 w 1617785"/>
              <a:gd name="connsiteY4" fmla="*/ 11723 h 1676421"/>
              <a:gd name="connsiteX5" fmla="*/ 1617785 w 1617785"/>
              <a:gd name="connsiteY5" fmla="*/ 11723 h 167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7785" h="1676421">
                <a:moveTo>
                  <a:pt x="0" y="0"/>
                </a:moveTo>
                <a:cubicBezTo>
                  <a:pt x="131885" y="493346"/>
                  <a:pt x="263770" y="986692"/>
                  <a:pt x="398585" y="1266092"/>
                </a:cubicBezTo>
                <a:cubicBezTo>
                  <a:pt x="533400" y="1545492"/>
                  <a:pt x="668216" y="1678354"/>
                  <a:pt x="808893" y="1676400"/>
                </a:cubicBezTo>
                <a:cubicBezTo>
                  <a:pt x="949570" y="1674446"/>
                  <a:pt x="1107832" y="1531815"/>
                  <a:pt x="1242647" y="1254369"/>
                </a:cubicBezTo>
                <a:cubicBezTo>
                  <a:pt x="1377462" y="976923"/>
                  <a:pt x="1617785" y="11723"/>
                  <a:pt x="1617785" y="11723"/>
                </a:cubicBezTo>
                <a:lnTo>
                  <a:pt x="1617785" y="11723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6693239" y="1757663"/>
            <a:ext cx="379826" cy="1008456"/>
          </a:xfrm>
          <a:custGeom>
            <a:avLst/>
            <a:gdLst>
              <a:gd name="connsiteX0" fmla="*/ 0 w 363511"/>
              <a:gd name="connsiteY0" fmla="*/ 1199213 h 1199213"/>
              <a:gd name="connsiteX1" fmla="*/ 187377 w 363511"/>
              <a:gd name="connsiteY1" fmla="*/ 663315 h 1199213"/>
              <a:gd name="connsiteX2" fmla="*/ 363511 w 363511"/>
              <a:gd name="connsiteY2" fmla="*/ 0 h 119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3511" h="1199213">
                <a:moveTo>
                  <a:pt x="0" y="1199213"/>
                </a:moveTo>
                <a:cubicBezTo>
                  <a:pt x="63396" y="1031198"/>
                  <a:pt x="126792" y="863184"/>
                  <a:pt x="187377" y="663315"/>
                </a:cubicBezTo>
                <a:cubicBezTo>
                  <a:pt x="247962" y="463446"/>
                  <a:pt x="305736" y="231723"/>
                  <a:pt x="363511" y="0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5389296" y="1732452"/>
            <a:ext cx="403321" cy="1039970"/>
          </a:xfrm>
          <a:custGeom>
            <a:avLst/>
            <a:gdLst>
              <a:gd name="connsiteX0" fmla="*/ 385997 w 385997"/>
              <a:gd name="connsiteY0" fmla="*/ 1236688 h 1236688"/>
              <a:gd name="connsiteX1" fmla="*/ 176135 w 385997"/>
              <a:gd name="connsiteY1" fmla="*/ 652072 h 1236688"/>
              <a:gd name="connsiteX2" fmla="*/ 0 w 385997"/>
              <a:gd name="connsiteY2" fmla="*/ 0 h 123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5997" h="1236688">
                <a:moveTo>
                  <a:pt x="385997" y="1236688"/>
                </a:moveTo>
                <a:cubicBezTo>
                  <a:pt x="313232" y="1047437"/>
                  <a:pt x="240468" y="858187"/>
                  <a:pt x="176135" y="652072"/>
                </a:cubicBezTo>
                <a:cubicBezTo>
                  <a:pt x="111802" y="445957"/>
                  <a:pt x="55901" y="222978"/>
                  <a:pt x="0" y="0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65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3" grpId="0"/>
      <p:bldP spid="14" grpId="0"/>
      <p:bldP spid="15" grpId="0"/>
      <p:bldP spid="12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5677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1720" y="1844824"/>
            <a:ext cx="2088232" cy="3416320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dirty="0" smtClean="0">
                <a:latin typeface="Comic Sans MS" panose="030F0702030302020204" pitchFamily="66" charset="0"/>
              </a:rPr>
              <a:t>(x + 5)(x + 3) = 0</a:t>
            </a:r>
          </a:p>
          <a:p>
            <a:pPr lvl="0"/>
            <a:r>
              <a:rPr lang="en-GB" b="1" dirty="0" smtClean="0">
                <a:latin typeface="Comic Sans MS" panose="030F0702030302020204" pitchFamily="66" charset="0"/>
              </a:rPr>
              <a:t>x = -5, x = -3</a:t>
            </a:r>
          </a:p>
          <a:p>
            <a:pPr lvl="0"/>
            <a:r>
              <a:rPr lang="en-GB" dirty="0" smtClean="0">
                <a:latin typeface="Comic Sans MS" panose="030F0702030302020204" pitchFamily="66" charset="0"/>
              </a:rPr>
              <a:t>(x + 1)(x + 7) = 0</a:t>
            </a:r>
          </a:p>
          <a:p>
            <a:pPr lvl="0"/>
            <a:r>
              <a:rPr lang="en-GB" b="1" dirty="0" smtClean="0">
                <a:latin typeface="Comic Sans MS" panose="030F0702030302020204" pitchFamily="66" charset="0"/>
              </a:rPr>
              <a:t>x = -1, x = -7</a:t>
            </a:r>
            <a:endParaRPr lang="en-GB" b="1" dirty="0">
              <a:latin typeface="Comic Sans MS" panose="030F0702030302020204" pitchFamily="66" charset="0"/>
            </a:endParaRPr>
          </a:p>
          <a:p>
            <a:pPr lvl="0"/>
            <a:r>
              <a:rPr lang="en-GB" dirty="0" smtClean="0">
                <a:latin typeface="Comic Sans MS" panose="030F0702030302020204" pitchFamily="66" charset="0"/>
              </a:rPr>
              <a:t>(x + 4)(x + 5) = 0</a:t>
            </a:r>
          </a:p>
          <a:p>
            <a:pPr lvl="0"/>
            <a:r>
              <a:rPr lang="en-GB" b="1" dirty="0" smtClean="0">
                <a:latin typeface="Comic Sans MS" panose="030F0702030302020204" pitchFamily="66" charset="0"/>
              </a:rPr>
              <a:t>x = -4, x = -5</a:t>
            </a:r>
            <a:endParaRPr lang="en-GB" b="1" dirty="0">
              <a:latin typeface="Comic Sans MS" panose="030F0702030302020204" pitchFamily="66" charset="0"/>
            </a:endParaRPr>
          </a:p>
          <a:p>
            <a:pPr lvl="0"/>
            <a:r>
              <a:rPr lang="en-GB" dirty="0" smtClean="0">
                <a:latin typeface="Comic Sans MS" panose="030F0702030302020204" pitchFamily="66" charset="0"/>
              </a:rPr>
              <a:t>(x + 3)(x + 3) </a:t>
            </a:r>
            <a:r>
              <a:rPr lang="en-GB" dirty="0">
                <a:latin typeface="Comic Sans MS" panose="030F0702030302020204" pitchFamily="66" charset="0"/>
              </a:rPr>
              <a:t>= 0</a:t>
            </a:r>
          </a:p>
          <a:p>
            <a:pPr lvl="0"/>
            <a:r>
              <a:rPr lang="en-GB" b="1" dirty="0" smtClean="0">
                <a:latin typeface="Comic Sans MS" panose="030F0702030302020204" pitchFamily="66" charset="0"/>
              </a:rPr>
              <a:t>x = -3</a:t>
            </a:r>
          </a:p>
          <a:p>
            <a:pPr lvl="0"/>
            <a:r>
              <a:rPr lang="en-GB" dirty="0" smtClean="0">
                <a:latin typeface="Comic Sans MS" panose="030F0702030302020204" pitchFamily="66" charset="0"/>
              </a:rPr>
              <a:t>(x – 5)(x – 1) = 0</a:t>
            </a:r>
          </a:p>
          <a:p>
            <a:pPr lvl="0"/>
            <a:r>
              <a:rPr lang="en-GB" b="1" dirty="0" smtClean="0">
                <a:latin typeface="Comic Sans MS" panose="030F0702030302020204" pitchFamily="66" charset="0"/>
              </a:rPr>
              <a:t>x = 5, x = 1</a:t>
            </a:r>
            <a:endParaRPr lang="en-GB" b="1" dirty="0">
              <a:latin typeface="Comic Sans MS" panose="030F0702030302020204" pitchFamily="66" charset="0"/>
            </a:endParaRPr>
          </a:p>
          <a:p>
            <a:pPr lvl="0"/>
            <a:r>
              <a:rPr lang="en-GB" dirty="0" smtClean="0">
                <a:latin typeface="Comic Sans MS" panose="030F0702030302020204" pitchFamily="66" charset="0"/>
              </a:rPr>
              <a:t>(x – 1)(x – 1) = 0</a:t>
            </a:r>
          </a:p>
          <a:p>
            <a:pPr lvl="0"/>
            <a:r>
              <a:rPr lang="en-GB" b="1" dirty="0" smtClean="0">
                <a:latin typeface="Comic Sans MS" panose="030F0702030302020204" pitchFamily="66" charset="0"/>
              </a:rPr>
              <a:t>x = 1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15438" y="1844824"/>
            <a:ext cx="2073205" cy="3416320"/>
          </a:xfrm>
          <a:prstGeom prst="rect">
            <a:avLst/>
          </a:prstGeom>
          <a:ln w="762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dirty="0" smtClean="0">
                <a:latin typeface="Comic Sans MS" panose="030F0702030302020204" pitchFamily="66" charset="0"/>
              </a:rPr>
              <a:t>(x + 6)(x – 3) = </a:t>
            </a:r>
            <a:r>
              <a:rPr lang="en-GB" dirty="0">
                <a:latin typeface="Comic Sans MS" panose="030F0702030302020204" pitchFamily="66" charset="0"/>
              </a:rPr>
              <a:t>0</a:t>
            </a:r>
          </a:p>
          <a:p>
            <a:pPr lvl="0"/>
            <a:r>
              <a:rPr lang="en-GB" b="1" dirty="0" smtClean="0">
                <a:latin typeface="Comic Sans MS" panose="030F0702030302020204" pitchFamily="66" charset="0"/>
              </a:rPr>
              <a:t>x = -6, x = 3</a:t>
            </a:r>
          </a:p>
          <a:p>
            <a:pPr lvl="0"/>
            <a:r>
              <a:rPr lang="en-GB" dirty="0" smtClean="0">
                <a:latin typeface="Comic Sans MS" panose="030F0702030302020204" pitchFamily="66" charset="0"/>
              </a:rPr>
              <a:t>(x – 6)(x + 3) </a:t>
            </a:r>
            <a:r>
              <a:rPr lang="en-GB" dirty="0">
                <a:latin typeface="Comic Sans MS" panose="030F0702030302020204" pitchFamily="66" charset="0"/>
              </a:rPr>
              <a:t>= 0</a:t>
            </a:r>
          </a:p>
          <a:p>
            <a:pPr lvl="0"/>
            <a:r>
              <a:rPr lang="en-GB" b="1" dirty="0" smtClean="0">
                <a:latin typeface="Comic Sans MS" panose="030F0702030302020204" pitchFamily="66" charset="0"/>
              </a:rPr>
              <a:t>x = 6, x = -3</a:t>
            </a:r>
          </a:p>
          <a:p>
            <a:pPr lvl="0"/>
            <a:r>
              <a:rPr lang="en-GB" dirty="0" smtClean="0">
                <a:latin typeface="Comic Sans MS" panose="030F0702030302020204" pitchFamily="66" charset="0"/>
              </a:rPr>
              <a:t>(x + 7)(x – 4) </a:t>
            </a:r>
            <a:r>
              <a:rPr lang="en-GB" dirty="0">
                <a:latin typeface="Comic Sans MS" panose="030F0702030302020204" pitchFamily="66" charset="0"/>
              </a:rPr>
              <a:t>= 0</a:t>
            </a:r>
          </a:p>
          <a:p>
            <a:pPr lvl="0"/>
            <a:r>
              <a:rPr lang="en-GB" b="1" dirty="0" smtClean="0">
                <a:latin typeface="Comic Sans MS" panose="030F0702030302020204" pitchFamily="66" charset="0"/>
              </a:rPr>
              <a:t>x = -7, x = 4</a:t>
            </a:r>
          </a:p>
          <a:p>
            <a:pPr lvl="0"/>
            <a:r>
              <a:rPr lang="en-GB" dirty="0" smtClean="0">
                <a:latin typeface="Comic Sans MS" panose="030F0702030302020204" pitchFamily="66" charset="0"/>
              </a:rPr>
              <a:t>(x – 4)(x + 3) </a:t>
            </a:r>
            <a:r>
              <a:rPr lang="en-GB" dirty="0">
                <a:latin typeface="Comic Sans MS" panose="030F0702030302020204" pitchFamily="66" charset="0"/>
              </a:rPr>
              <a:t>= 0</a:t>
            </a:r>
          </a:p>
          <a:p>
            <a:pPr lvl="0"/>
            <a:r>
              <a:rPr lang="en-GB" b="1" dirty="0" smtClean="0">
                <a:latin typeface="Comic Sans MS" panose="030F0702030302020204" pitchFamily="66" charset="0"/>
              </a:rPr>
              <a:t>x = 4, x = -3</a:t>
            </a:r>
          </a:p>
          <a:p>
            <a:pPr lvl="0"/>
            <a:r>
              <a:rPr lang="en-GB" dirty="0" smtClean="0">
                <a:latin typeface="Comic Sans MS" panose="030F0702030302020204" pitchFamily="66" charset="0"/>
              </a:rPr>
              <a:t>(x + 6)(x – 4) </a:t>
            </a:r>
            <a:r>
              <a:rPr lang="en-GB" dirty="0">
                <a:latin typeface="Comic Sans MS" panose="030F0702030302020204" pitchFamily="66" charset="0"/>
              </a:rPr>
              <a:t>= 0</a:t>
            </a:r>
          </a:p>
          <a:p>
            <a:r>
              <a:rPr lang="en-GB" b="1" dirty="0" smtClean="0">
                <a:latin typeface="Comic Sans MS" panose="030F0702030302020204" pitchFamily="66" charset="0"/>
              </a:rPr>
              <a:t>x = -6, x = 4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(x – 3)(x – 4) </a:t>
            </a:r>
            <a:r>
              <a:rPr lang="en-GB" dirty="0">
                <a:latin typeface="Comic Sans MS" panose="030F0702030302020204" pitchFamily="66" charset="0"/>
              </a:rPr>
              <a:t>= </a:t>
            </a:r>
            <a:r>
              <a:rPr lang="en-GB" dirty="0" smtClean="0">
                <a:latin typeface="Comic Sans MS" panose="030F0702030302020204" pitchFamily="66" charset="0"/>
              </a:rPr>
              <a:t>0</a:t>
            </a:r>
          </a:p>
          <a:p>
            <a:r>
              <a:rPr lang="en-GB" b="1" dirty="0" smtClean="0">
                <a:latin typeface="Comic Sans MS" panose="030F0702030302020204" pitchFamily="66" charset="0"/>
              </a:rPr>
              <a:t>x = 3, x = 4</a:t>
            </a:r>
            <a:endParaRPr lang="en-GB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6564129" y="1574750"/>
                <a:ext cx="2274202" cy="3686394"/>
              </a:xfrm>
              <a:prstGeom prst="rect">
                <a:avLst/>
              </a:prstGeom>
              <a:ln w="76200">
                <a:solidFill>
                  <a:srgbClr val="92D050"/>
                </a:solidFill>
              </a:ln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GB" dirty="0" smtClean="0">
                    <a:latin typeface="Comic Sans MS" panose="030F0702030302020204" pitchFamily="66" charset="0"/>
                  </a:rPr>
                  <a:t>(5x + 1)(x + 3) </a:t>
                </a:r>
                <a:r>
                  <a:rPr lang="en-GB" dirty="0">
                    <a:latin typeface="Comic Sans MS" panose="030F0702030302020204" pitchFamily="66" charset="0"/>
                  </a:rPr>
                  <a:t>= 0</a:t>
                </a:r>
              </a:p>
              <a:p>
                <a:pPr lvl="0"/>
                <a:r>
                  <a:rPr lang="en-GB" b="1" dirty="0" smtClean="0">
                    <a:latin typeface="Comic Sans MS" panose="030F0702030302020204" pitchFamily="66" charset="0"/>
                  </a:rPr>
                  <a:t>x =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GB" sz="1400" b="1" i="1" smtClean="0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b="1" dirty="0" smtClean="0">
                    <a:latin typeface="Comic Sans MS" panose="030F0702030302020204" pitchFamily="66" charset="0"/>
                  </a:rPr>
                  <a:t> , x = -3</a:t>
                </a:r>
              </a:p>
              <a:p>
                <a:pPr lvl="0"/>
                <a:r>
                  <a:rPr lang="en-GB" dirty="0" smtClean="0">
                    <a:latin typeface="Comic Sans MS" panose="030F0702030302020204" pitchFamily="66" charset="0"/>
                  </a:rPr>
                  <a:t>(2x + 1)(x + 5) = </a:t>
                </a:r>
                <a:r>
                  <a:rPr lang="en-GB" dirty="0">
                    <a:latin typeface="Comic Sans MS" panose="030F0702030302020204" pitchFamily="66" charset="0"/>
                  </a:rPr>
                  <a:t>0</a:t>
                </a:r>
              </a:p>
              <a:p>
                <a:pPr lvl="0"/>
                <a:r>
                  <a:rPr lang="en-GB" b="1" dirty="0" smtClean="0">
                    <a:latin typeface="Comic Sans MS" panose="030F0702030302020204" pitchFamily="66" charset="0"/>
                  </a:rPr>
                  <a:t>x = -½, x = -5  </a:t>
                </a:r>
              </a:p>
              <a:p>
                <a:pPr lvl="0"/>
                <a:r>
                  <a:rPr lang="en-GB" dirty="0" smtClean="0">
                    <a:latin typeface="Comic Sans MS" panose="030F0702030302020204" pitchFamily="66" charset="0"/>
                  </a:rPr>
                  <a:t>(3x + 1)(x + 1) = </a:t>
                </a:r>
                <a:r>
                  <a:rPr lang="en-GB" dirty="0">
                    <a:latin typeface="Comic Sans MS" panose="030F0702030302020204" pitchFamily="66" charset="0"/>
                  </a:rPr>
                  <a:t>0</a:t>
                </a:r>
              </a:p>
              <a:p>
                <a:pPr lvl="0"/>
                <a:r>
                  <a:rPr lang="en-GB" b="1" dirty="0" smtClean="0">
                    <a:latin typeface="Comic Sans MS" panose="030F0702030302020204" pitchFamily="66" charset="0"/>
                  </a:rPr>
                  <a:t>x =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GB" sz="14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b="1" dirty="0" smtClean="0">
                    <a:latin typeface="Comic Sans MS" panose="030F0702030302020204" pitchFamily="66" charset="0"/>
                  </a:rPr>
                  <a:t> , x = -1</a:t>
                </a:r>
              </a:p>
              <a:p>
                <a:pPr lvl="0"/>
                <a:r>
                  <a:rPr lang="en-GB" dirty="0" smtClean="0">
                    <a:latin typeface="Comic Sans MS" panose="030F0702030302020204" pitchFamily="66" charset="0"/>
                  </a:rPr>
                  <a:t>(2x + 1)(4x + 1) = </a:t>
                </a:r>
                <a:r>
                  <a:rPr lang="en-GB" dirty="0">
                    <a:latin typeface="Comic Sans MS" panose="030F0702030302020204" pitchFamily="66" charset="0"/>
                  </a:rPr>
                  <a:t>0</a:t>
                </a:r>
              </a:p>
              <a:p>
                <a:pPr lvl="0"/>
                <a:r>
                  <a:rPr lang="en-GB" b="1" dirty="0" smtClean="0">
                    <a:latin typeface="Comic Sans MS" panose="030F0702030302020204" pitchFamily="66" charset="0"/>
                  </a:rPr>
                  <a:t>x = -½, x = -¼  </a:t>
                </a:r>
              </a:p>
              <a:p>
                <a:pPr lvl="0"/>
                <a:r>
                  <a:rPr lang="en-GB" dirty="0" smtClean="0">
                    <a:latin typeface="Comic Sans MS" panose="030F0702030302020204" pitchFamily="66" charset="0"/>
                  </a:rPr>
                  <a:t>(3x + 2)(2x + 3) </a:t>
                </a:r>
                <a:r>
                  <a:rPr lang="en-GB" dirty="0">
                    <a:latin typeface="Comic Sans MS" panose="030F0702030302020204" pitchFamily="66" charset="0"/>
                  </a:rPr>
                  <a:t>= 0</a:t>
                </a:r>
              </a:p>
              <a:p>
                <a:pPr lvl="0"/>
                <a:r>
                  <a:rPr lang="en-GB" b="1" dirty="0" smtClean="0">
                    <a:latin typeface="Comic Sans MS" panose="030F0702030302020204" pitchFamily="66" charset="0"/>
                  </a:rPr>
                  <a:t>x = </a:t>
                </a:r>
                <a:r>
                  <a:rPr lang="en-GB" sz="2400" b="1" dirty="0">
                    <a:latin typeface="Comic Sans MS" panose="030F0702030302020204" pitchFamily="66" charset="0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b="1" dirty="0" smtClean="0">
                    <a:latin typeface="Comic Sans MS" panose="030F0702030302020204" pitchFamily="66" charset="0"/>
                  </a:rPr>
                  <a:t>, x = </a:t>
                </a:r>
                <a:r>
                  <a:rPr lang="en-GB" sz="2400" b="1" dirty="0">
                    <a:latin typeface="Comic Sans MS" panose="030F0702030302020204" pitchFamily="66" charset="0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GB" sz="14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GB" sz="2400" b="1" dirty="0">
                    <a:latin typeface="Comic Sans MS" panose="030F0702030302020204" pitchFamily="66" charset="0"/>
                  </a:rPr>
                  <a:t> </a:t>
                </a:r>
                <a:endParaRPr lang="en-GB" sz="2400" b="1" dirty="0" smtClean="0">
                  <a:latin typeface="Comic Sans MS" panose="030F0702030302020204" pitchFamily="66" charset="0"/>
                </a:endParaRPr>
              </a:p>
              <a:p>
                <a:pPr lvl="0"/>
                <a:r>
                  <a:rPr lang="en-GB" dirty="0" smtClean="0">
                    <a:latin typeface="Comic Sans MS" panose="030F0702030302020204" pitchFamily="66" charset="0"/>
                  </a:rPr>
                  <a:t>(</a:t>
                </a:r>
                <a:r>
                  <a:rPr lang="en-GB" dirty="0" smtClean="0">
                    <a:latin typeface="Comic Sans MS" panose="030F0702030302020204" pitchFamily="66" charset="0"/>
                  </a:rPr>
                  <a:t>6x – 1)(x – 1) = 0</a:t>
                </a:r>
              </a:p>
              <a:p>
                <a:pPr lvl="0"/>
                <a:r>
                  <a:rPr lang="en-GB" b="1" dirty="0" smtClean="0">
                    <a:latin typeface="Comic Sans MS" panose="030F0702030302020204" pitchFamily="66" charset="0"/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GB" sz="1400" b="1" i="1" smtClean="0"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GB" b="1" dirty="0" smtClean="0">
                    <a:latin typeface="Comic Sans MS" panose="030F0702030302020204" pitchFamily="66" charset="0"/>
                  </a:rPr>
                  <a:t>, x = 1</a:t>
                </a:r>
                <a:endParaRPr lang="en-GB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129" y="1574750"/>
                <a:ext cx="2274202" cy="3686394"/>
              </a:xfrm>
              <a:prstGeom prst="rect">
                <a:avLst/>
              </a:prstGeom>
              <a:blipFill rotWithShape="0">
                <a:blip r:embed="rId3"/>
                <a:stretch>
                  <a:fillRect l="-777"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051720" y="1097310"/>
            <a:ext cx="4552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 smtClean="0">
                <a:latin typeface="Comic Sans MS" panose="030F0702030302020204" pitchFamily="66" charset="0"/>
              </a:rPr>
              <a:t>Answers</a:t>
            </a:r>
            <a:endParaRPr lang="en-GB" sz="20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077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261360"/>
              </p:ext>
            </p:extLst>
          </p:nvPr>
        </p:nvGraphicFramePr>
        <p:xfrm>
          <a:off x="251520" y="1844824"/>
          <a:ext cx="4320584" cy="45259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92"/>
                <a:gridCol w="2160292"/>
              </a:tblGrid>
              <a:tr h="646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omic Sans MS" pitchFamily="66" charset="0"/>
                        </a:rPr>
                        <a:t>Original inequality</a:t>
                      </a:r>
                      <a:endParaRPr lang="en-GB" sz="1000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omic Sans MS" pitchFamily="66" charset="0"/>
                        </a:rPr>
                        <a:t>Solution of inequality</a:t>
                      </a:r>
                      <a:endParaRPr lang="en-GB" sz="100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6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omic Sans MS" pitchFamily="66" charset="0"/>
                        </a:rPr>
                        <a:t>(x – 5)(x + 3) ≥ 0</a:t>
                      </a:r>
                      <a:endParaRPr lang="en-GB" sz="1000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omic Sans MS" pitchFamily="66" charset="0"/>
                        </a:rPr>
                        <a:t>x ≤ -3</a:t>
                      </a:r>
                      <a:endParaRPr lang="en-GB" sz="1100" dirty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omic Sans MS" pitchFamily="66" charset="0"/>
                        </a:rPr>
                        <a:t>x ≥ 5</a:t>
                      </a:r>
                      <a:endParaRPr lang="en-GB" sz="1000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6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omic Sans MS" pitchFamily="66" charset="0"/>
                        </a:rPr>
                        <a:t>(x – 3)(x – 5) &lt; 0</a:t>
                      </a:r>
                      <a:endParaRPr lang="en-GB" sz="100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omic Sans MS" pitchFamily="66" charset="0"/>
                        </a:rPr>
                        <a:t>3 &lt; x &lt; 5</a:t>
                      </a:r>
                      <a:endParaRPr lang="en-GB" sz="1000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6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omic Sans MS" pitchFamily="66" charset="0"/>
                        </a:rPr>
                        <a:t>(x + 4)(x – 7) &gt; 0</a:t>
                      </a:r>
                      <a:endParaRPr lang="en-GB" sz="100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omic Sans MS" pitchFamily="66" charset="0"/>
                        </a:rPr>
                        <a:t>x &lt; -4</a:t>
                      </a:r>
                      <a:endParaRPr lang="en-GB" sz="1100" dirty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omic Sans MS" pitchFamily="66" charset="0"/>
                        </a:rPr>
                        <a:t>x &gt; 7</a:t>
                      </a:r>
                      <a:endParaRPr lang="en-GB" sz="1000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6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omic Sans MS" pitchFamily="66" charset="0"/>
                        </a:rPr>
                        <a:t>x² + 10x + 21 ≥ 0</a:t>
                      </a:r>
                      <a:endParaRPr lang="en-GB" sz="100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omic Sans MS" pitchFamily="66" charset="0"/>
                        </a:rPr>
                        <a:t>x ≤ -7</a:t>
                      </a:r>
                      <a:endParaRPr lang="en-GB" sz="1100" dirty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omic Sans MS" pitchFamily="66" charset="0"/>
                        </a:rPr>
                        <a:t>x ≥ -3</a:t>
                      </a:r>
                      <a:endParaRPr lang="en-GB" sz="1000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6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omic Sans MS" pitchFamily="66" charset="0"/>
                        </a:rPr>
                        <a:t>x² + 6x + 5 &gt; 0</a:t>
                      </a:r>
                      <a:endParaRPr lang="en-GB" sz="100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omic Sans MS" pitchFamily="66" charset="0"/>
                        </a:rPr>
                        <a:t>x &lt; -5</a:t>
                      </a:r>
                      <a:endParaRPr lang="en-GB" sz="1100" dirty="0">
                        <a:effectLst/>
                        <a:latin typeface="Comic Sans MS" pitchFamily="66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omic Sans MS" pitchFamily="66" charset="0"/>
                        </a:rPr>
                        <a:t>x &gt; -1</a:t>
                      </a:r>
                      <a:endParaRPr lang="en-GB" sz="1000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6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omic Sans MS" pitchFamily="66" charset="0"/>
                        </a:rPr>
                        <a:t>x² - 3x + 2 &lt; 0</a:t>
                      </a:r>
                      <a:endParaRPr lang="en-GB" sz="100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omic Sans MS" pitchFamily="66" charset="0"/>
                        </a:rPr>
                        <a:t>1 &lt; x &lt; 2</a:t>
                      </a:r>
                      <a:endParaRPr lang="en-GB" sz="1000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8460" marR="684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2505875"/>
                  </p:ext>
                </p:extLst>
              </p:nvPr>
            </p:nvGraphicFramePr>
            <p:xfrm>
              <a:off x="4579249" y="1844824"/>
              <a:ext cx="4320584" cy="4525962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160292"/>
                    <a:gridCol w="2160292"/>
                  </a:tblGrid>
                  <a:tr h="6465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Comic Sans MS" pitchFamily="66" charset="0"/>
                            </a:rPr>
                            <a:t>Original inequality</a:t>
                          </a:r>
                          <a:endParaRPr lang="en-GB" sz="1000" dirty="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Solution of inequality</a:t>
                          </a:r>
                          <a:endParaRPr lang="en-GB" sz="100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6465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x² + 7x + 12 ≥ 0</a:t>
                          </a:r>
                          <a:endParaRPr lang="en-GB" sz="100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x ≤ -4</a:t>
                          </a:r>
                          <a:endParaRPr lang="en-GB" sz="1100">
                            <a:effectLst/>
                            <a:latin typeface="Comic Sans MS" pitchFamily="66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x ≥ -3</a:t>
                          </a:r>
                          <a:endParaRPr lang="en-GB" sz="100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6465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x² - 12x + 35 ≤ 0</a:t>
                          </a:r>
                          <a:endParaRPr lang="en-GB" sz="100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5 ≤ x ≤ 7</a:t>
                          </a:r>
                          <a:endParaRPr lang="en-GB" sz="100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6465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x² + x – 6 ≤ 0</a:t>
                          </a:r>
                          <a:endParaRPr lang="en-GB" sz="100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Comic Sans MS" pitchFamily="66" charset="0"/>
                            </a:rPr>
                            <a:t>-3 ≤ x ≤ 2</a:t>
                          </a:r>
                          <a:endParaRPr lang="en-GB" sz="1000" dirty="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6465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x² ≥ 4x + 21</a:t>
                          </a:r>
                          <a:endParaRPr lang="en-GB" sz="100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x ≤ -3</a:t>
                          </a:r>
                          <a:endParaRPr lang="en-GB" sz="1100">
                            <a:effectLst/>
                            <a:latin typeface="Comic Sans MS" pitchFamily="66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x ≥ 7</a:t>
                          </a:r>
                          <a:endParaRPr lang="en-GB" sz="100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6465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5x² - 11x + 2 ≤ 0</a:t>
                          </a:r>
                          <a:endParaRPr lang="en-GB" sz="100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800"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 ≤ x ≤ 2</a:t>
                          </a:r>
                          <a:endParaRPr lang="en-GB" sz="100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6465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18 + 3x - x² &gt; 0</a:t>
                          </a:r>
                          <a:endParaRPr lang="en-GB" sz="100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Comic Sans MS" pitchFamily="66" charset="0"/>
                            </a:rPr>
                            <a:t>-3 &lt; x &lt; 6</a:t>
                          </a:r>
                          <a:endParaRPr lang="en-GB" sz="1000" dirty="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2505875"/>
                  </p:ext>
                </p:extLst>
              </p:nvPr>
            </p:nvGraphicFramePr>
            <p:xfrm>
              <a:off x="4579249" y="1844824"/>
              <a:ext cx="4320584" cy="4525962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160292"/>
                    <a:gridCol w="2160292"/>
                  </a:tblGrid>
                  <a:tr h="6465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Comic Sans MS" pitchFamily="66" charset="0"/>
                            </a:rPr>
                            <a:t>Original inequality</a:t>
                          </a:r>
                          <a:endParaRPr lang="en-GB" sz="1000" dirty="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Solution of inequality</a:t>
                          </a:r>
                          <a:endParaRPr lang="en-GB" sz="100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6465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x² + 7x + 12 ≥ 0</a:t>
                          </a:r>
                          <a:endParaRPr lang="en-GB" sz="100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x ≤ -4</a:t>
                          </a:r>
                          <a:endParaRPr lang="en-GB" sz="1100">
                            <a:effectLst/>
                            <a:latin typeface="Comic Sans MS" pitchFamily="66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x ≥ -3</a:t>
                          </a:r>
                          <a:endParaRPr lang="en-GB" sz="100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6465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x² - 12x + 35 ≤ 0</a:t>
                          </a:r>
                          <a:endParaRPr lang="en-GB" sz="100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5 ≤ x ≤ 7</a:t>
                          </a:r>
                          <a:endParaRPr lang="en-GB" sz="100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6465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x² + x – 6 ≤ 0</a:t>
                          </a:r>
                          <a:endParaRPr lang="en-GB" sz="100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Comic Sans MS" pitchFamily="66" charset="0"/>
                            </a:rPr>
                            <a:t>-3 ≤ x ≤ 2</a:t>
                          </a:r>
                          <a:endParaRPr lang="en-GB" sz="1000" dirty="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6465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x² ≥ 4x + 21</a:t>
                          </a:r>
                          <a:endParaRPr lang="en-GB" sz="100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x ≤ -3</a:t>
                          </a:r>
                          <a:endParaRPr lang="en-GB" sz="1100">
                            <a:effectLst/>
                            <a:latin typeface="Comic Sans MS" pitchFamily="66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x ≥ 7</a:t>
                          </a:r>
                          <a:endParaRPr lang="en-GB" sz="100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6465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5x² - 11x + 2 ≤ 0</a:t>
                          </a:r>
                          <a:endParaRPr lang="en-GB" sz="100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0565" t="-502804" r="-847" b="-100935"/>
                          </a:stretch>
                        </a:blipFill>
                      </a:tcPr>
                    </a:tc>
                  </a:tr>
                  <a:tr h="6465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Comic Sans MS" pitchFamily="66" charset="0"/>
                            </a:rPr>
                            <a:t>18 + 3x - x² &gt; 0</a:t>
                          </a:r>
                          <a:endParaRPr lang="en-GB" sz="100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Comic Sans MS" pitchFamily="66" charset="0"/>
                            </a:rPr>
                            <a:t>-3 &lt; x &lt; 6</a:t>
                          </a:r>
                          <a:endParaRPr lang="en-GB" sz="1000" dirty="0">
                            <a:effectLst/>
                            <a:latin typeface="Comic Sans MS" pitchFamily="66" charset="0"/>
                            <a:ea typeface="Times New Roman"/>
                          </a:endParaRPr>
                        </a:p>
                      </a:txBody>
                      <a:tcPr marL="68460" marR="6846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493012" y="1268760"/>
            <a:ext cx="8172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Answers</a:t>
            </a:r>
            <a:endParaRPr lang="en-GB" sz="2400" b="1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835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706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036365" y="1350480"/>
            <a:ext cx="478410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  <a:latin typeface="Comic Sans MS"/>
                <a:ea typeface="Microsoft YaHei"/>
              </a:rPr>
              <a:t>…means “for what values of x is this quadratic </a:t>
            </a:r>
            <a:r>
              <a:rPr lang="en-GB" b="1" u="sng" dirty="0">
                <a:solidFill>
                  <a:srgbClr val="000000"/>
                </a:solidFill>
                <a:latin typeface="Comic Sans MS"/>
                <a:ea typeface="Microsoft YaHei"/>
              </a:rPr>
              <a:t>above</a:t>
            </a:r>
            <a:r>
              <a:rPr lang="en-GB" dirty="0">
                <a:solidFill>
                  <a:srgbClr val="000000"/>
                </a:solidFill>
                <a:latin typeface="Comic Sans MS"/>
                <a:ea typeface="Microsoft YaHei"/>
              </a:rPr>
              <a:t> the x axis”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123728" y="1350480"/>
            <a:ext cx="17668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dirty="0" smtClean="0">
                <a:solidFill>
                  <a:srgbClr val="000000"/>
                </a:solidFill>
                <a:latin typeface="Comic Sans MS"/>
                <a:ea typeface="Microsoft YaHei"/>
              </a:rPr>
              <a:t>ax</a:t>
            </a:r>
            <a:r>
              <a:rPr lang="en-GB" baseline="30000" dirty="0" smtClean="0">
                <a:solidFill>
                  <a:srgbClr val="000000"/>
                </a:solidFill>
                <a:latin typeface="Comic Sans MS"/>
                <a:ea typeface="Microsoft YaHei"/>
              </a:rPr>
              <a:t>2 </a:t>
            </a:r>
            <a:r>
              <a:rPr lang="en-GB" dirty="0" smtClean="0">
                <a:solidFill>
                  <a:srgbClr val="000000"/>
                </a:solidFill>
                <a:latin typeface="Comic Sans MS"/>
                <a:ea typeface="Microsoft YaHei"/>
              </a:rPr>
              <a:t>+ </a:t>
            </a:r>
            <a:r>
              <a:rPr lang="en-GB" dirty="0" err="1" smtClean="0">
                <a:solidFill>
                  <a:srgbClr val="000000"/>
                </a:solidFill>
                <a:latin typeface="Comic Sans MS"/>
                <a:ea typeface="Microsoft YaHei"/>
              </a:rPr>
              <a:t>bx</a:t>
            </a:r>
            <a:r>
              <a:rPr lang="en-GB" dirty="0" smtClean="0">
                <a:solidFill>
                  <a:srgbClr val="000000"/>
                </a:solidFill>
                <a:latin typeface="Comic Sans MS"/>
                <a:ea typeface="Microsoft YaHei"/>
              </a:rPr>
              <a:t> + c &gt; 0</a:t>
            </a:r>
            <a:endParaRPr lang="en-US" dirty="0">
              <a:solidFill>
                <a:srgbClr val="000000"/>
              </a:solidFill>
              <a:latin typeface="Comic Sans MS"/>
              <a:ea typeface="Microsoft YaHei"/>
            </a:endParaRP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994335"/>
              </p:ext>
            </p:extLst>
          </p:nvPr>
        </p:nvGraphicFramePr>
        <p:xfrm>
          <a:off x="5436096" y="2093962"/>
          <a:ext cx="2867025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Bitmap Image" r:id="rId4" imgW="2866667" imgH="2343477" progId="PBrush">
                  <p:embed/>
                </p:oleObj>
              </mc:Choice>
              <mc:Fallback>
                <p:oleObj name="Bitmap Image" r:id="rId4" imgW="2866667" imgH="2343477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2093962"/>
                        <a:ext cx="2867025" cy="234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123728" y="2111210"/>
            <a:ext cx="21627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00000"/>
                </a:solidFill>
                <a:latin typeface="Comic Sans MS"/>
                <a:ea typeface="Microsoft YaHei"/>
              </a:rPr>
              <a:t>e.g. </a:t>
            </a:r>
            <a:r>
              <a:rPr lang="en-GB" dirty="0" smtClean="0">
                <a:solidFill>
                  <a:srgbClr val="000000"/>
                </a:solidFill>
                <a:latin typeface="Comic Sans MS"/>
                <a:ea typeface="Microsoft YaHei"/>
              </a:rPr>
              <a:t>x</a:t>
            </a:r>
            <a:r>
              <a:rPr lang="en-GB" baseline="30000" dirty="0" smtClean="0">
                <a:solidFill>
                  <a:srgbClr val="000000"/>
                </a:solidFill>
                <a:latin typeface="Comic Sans MS"/>
                <a:ea typeface="Microsoft YaHei"/>
              </a:rPr>
              <a:t>2 </a:t>
            </a:r>
            <a:r>
              <a:rPr lang="en-GB" dirty="0" smtClean="0">
                <a:solidFill>
                  <a:srgbClr val="000000"/>
                </a:solidFill>
                <a:latin typeface="Comic Sans MS"/>
                <a:ea typeface="Microsoft YaHei"/>
              </a:rPr>
              <a:t>+ </a:t>
            </a:r>
            <a:r>
              <a:rPr lang="en-GB" dirty="0">
                <a:solidFill>
                  <a:srgbClr val="000000"/>
                </a:solidFill>
                <a:latin typeface="Comic Sans MS"/>
                <a:ea typeface="Microsoft YaHei"/>
              </a:rPr>
              <a:t>x - 20 </a:t>
            </a:r>
            <a:r>
              <a:rPr lang="en-GB" dirty="0" smtClean="0">
                <a:solidFill>
                  <a:srgbClr val="000000"/>
                </a:solidFill>
                <a:latin typeface="Comic Sans MS"/>
                <a:ea typeface="Microsoft YaHei"/>
              </a:rPr>
              <a:t>&gt; 0</a:t>
            </a:r>
            <a:endParaRPr lang="en-US" dirty="0">
              <a:solidFill>
                <a:srgbClr val="000000"/>
              </a:solidFill>
              <a:latin typeface="Comic Sans MS"/>
              <a:ea typeface="Microsoft YaHei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4180381" y="4437112"/>
            <a:ext cx="464009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dirty="0">
                <a:solidFill>
                  <a:srgbClr val="000000"/>
                </a:solidFill>
                <a:latin typeface="Comic Sans MS"/>
                <a:ea typeface="Microsoft YaHei"/>
              </a:rPr>
              <a:t>…means “for what values of x is this quadratic </a:t>
            </a:r>
            <a:r>
              <a:rPr lang="en-GB" b="1" u="sng" dirty="0">
                <a:solidFill>
                  <a:srgbClr val="000000"/>
                </a:solidFill>
                <a:latin typeface="Comic Sans MS"/>
                <a:ea typeface="Microsoft YaHei"/>
              </a:rPr>
              <a:t>below</a:t>
            </a:r>
            <a:r>
              <a:rPr lang="en-GB" dirty="0">
                <a:solidFill>
                  <a:srgbClr val="000000"/>
                </a:solidFill>
                <a:latin typeface="Comic Sans MS"/>
                <a:ea typeface="Microsoft YaHei"/>
              </a:rPr>
              <a:t> the x axis”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123728" y="4437112"/>
            <a:ext cx="17668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00000"/>
                </a:solidFill>
                <a:latin typeface="Comic Sans MS"/>
                <a:ea typeface="Microsoft YaHei"/>
              </a:rPr>
              <a:t>a</a:t>
            </a:r>
            <a:r>
              <a:rPr lang="en-GB" dirty="0" smtClean="0">
                <a:solidFill>
                  <a:srgbClr val="000000"/>
                </a:solidFill>
                <a:latin typeface="Comic Sans MS"/>
                <a:ea typeface="Microsoft YaHei"/>
              </a:rPr>
              <a:t>x</a:t>
            </a:r>
            <a:r>
              <a:rPr lang="en-GB" baseline="30000" dirty="0" smtClean="0">
                <a:solidFill>
                  <a:srgbClr val="000000"/>
                </a:solidFill>
                <a:latin typeface="Comic Sans MS"/>
                <a:ea typeface="Microsoft YaHei"/>
              </a:rPr>
              <a:t>2 </a:t>
            </a:r>
            <a:r>
              <a:rPr lang="en-GB" dirty="0" smtClean="0">
                <a:solidFill>
                  <a:srgbClr val="000000"/>
                </a:solidFill>
                <a:latin typeface="Comic Sans MS"/>
                <a:ea typeface="Microsoft YaHei"/>
              </a:rPr>
              <a:t>+ </a:t>
            </a:r>
            <a:r>
              <a:rPr lang="en-GB" dirty="0" err="1" smtClean="0">
                <a:solidFill>
                  <a:srgbClr val="000000"/>
                </a:solidFill>
                <a:latin typeface="Comic Sans MS"/>
                <a:ea typeface="Microsoft YaHei"/>
              </a:rPr>
              <a:t>bx</a:t>
            </a:r>
            <a:r>
              <a:rPr lang="en-GB" dirty="0" smtClean="0">
                <a:solidFill>
                  <a:srgbClr val="000000"/>
                </a:solidFill>
                <a:latin typeface="Comic Sans MS"/>
                <a:ea typeface="Microsoft YaHei"/>
              </a:rPr>
              <a:t> + c &lt; 0</a:t>
            </a:r>
            <a:endParaRPr lang="en-US" dirty="0">
              <a:solidFill>
                <a:srgbClr val="000000"/>
              </a:solidFill>
              <a:latin typeface="Comic Sans MS"/>
              <a:ea typeface="Microsoft YaHei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123728" y="5197918"/>
            <a:ext cx="20938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GB" dirty="0">
                <a:solidFill>
                  <a:srgbClr val="000000"/>
                </a:solidFill>
                <a:latin typeface="Comic Sans MS"/>
                <a:ea typeface="Microsoft YaHei"/>
              </a:rPr>
              <a:t>e.g. </a:t>
            </a:r>
            <a:r>
              <a:rPr lang="en-GB" dirty="0" smtClean="0">
                <a:solidFill>
                  <a:srgbClr val="000000"/>
                </a:solidFill>
                <a:latin typeface="Comic Sans MS"/>
                <a:ea typeface="Microsoft YaHei"/>
              </a:rPr>
              <a:t>x</a:t>
            </a:r>
            <a:r>
              <a:rPr lang="en-GB" baseline="30000" dirty="0" smtClean="0">
                <a:solidFill>
                  <a:srgbClr val="000000"/>
                </a:solidFill>
                <a:latin typeface="Comic Sans MS"/>
                <a:ea typeface="Microsoft YaHei"/>
              </a:rPr>
              <a:t>2 </a:t>
            </a:r>
            <a:r>
              <a:rPr lang="en-GB" dirty="0" smtClean="0">
                <a:solidFill>
                  <a:srgbClr val="000000"/>
                </a:solidFill>
                <a:latin typeface="Comic Sans MS"/>
                <a:ea typeface="Microsoft YaHei"/>
              </a:rPr>
              <a:t>+ </a:t>
            </a:r>
            <a:r>
              <a:rPr lang="en-GB" dirty="0">
                <a:solidFill>
                  <a:srgbClr val="000000"/>
                </a:solidFill>
                <a:latin typeface="Comic Sans MS"/>
                <a:ea typeface="Microsoft YaHei"/>
              </a:rPr>
              <a:t>x - 20 &lt; 0</a:t>
            </a:r>
            <a:endParaRPr lang="en-US" dirty="0">
              <a:solidFill>
                <a:srgbClr val="000000"/>
              </a:solidFill>
              <a:latin typeface="Comic Sans MS"/>
              <a:ea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148669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768319"/>
              </p:ext>
            </p:extLst>
          </p:nvPr>
        </p:nvGraphicFramePr>
        <p:xfrm>
          <a:off x="251520" y="1426068"/>
          <a:ext cx="2448272" cy="200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Bitmap Image" r:id="rId4" imgW="2866667" imgH="2343477" progId="PBrush">
                  <p:embed/>
                </p:oleObj>
              </mc:Choice>
              <mc:Fallback>
                <p:oleObj name="Bitmap Image" r:id="rId4" imgW="2866667" imgH="2343477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426068"/>
                        <a:ext cx="2448272" cy="200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93" y="4272803"/>
            <a:ext cx="214312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794" y="1405745"/>
            <a:ext cx="230505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569" y="5013176"/>
            <a:ext cx="1399456" cy="139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621" y="4185583"/>
            <a:ext cx="1367036" cy="1655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86617" y="2426525"/>
            <a:ext cx="31401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The shape of a quadratic graph is a parabola.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When we solve a quadratic equation, we are find the points where the graph intersects the x axis.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66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0134" y="1707756"/>
            <a:ext cx="6831188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≤ 0</a:t>
            </a:r>
          </a:p>
        </p:txBody>
      </p:sp>
      <p:sp>
        <p:nvSpPr>
          <p:cNvPr id="5" name="Explosion 2 4"/>
          <p:cNvSpPr/>
          <p:nvPr/>
        </p:nvSpPr>
        <p:spPr bwMode="auto">
          <a:xfrm>
            <a:off x="4293782" y="1512745"/>
            <a:ext cx="3281122" cy="1721244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Start by solving the inequality as an equation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90134" y="2097482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= 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0134" y="2497079"/>
            <a:ext cx="2205344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       (x + 4)(x + 2) =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0445" y="2860747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x = -4, x = -2</a:t>
            </a:r>
          </a:p>
        </p:txBody>
      </p:sp>
    </p:spTree>
    <p:extLst>
      <p:ext uri="{BB962C8B-B14F-4D97-AF65-F5344CB8AC3E}">
        <p14:creationId xmlns:p14="http://schemas.microsoft.com/office/powerpoint/2010/main" val="123311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0134" y="1707756"/>
            <a:ext cx="6831188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≤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90134" y="2097482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= 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0134" y="2497079"/>
            <a:ext cx="2205344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       (x + 4)(x + 2) =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0445" y="2860747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x = -4, x = -2</a:t>
            </a:r>
          </a:p>
        </p:txBody>
      </p:sp>
      <p:sp>
        <p:nvSpPr>
          <p:cNvPr id="9" name="Cloud Callout 8"/>
          <p:cNvSpPr/>
          <p:nvPr/>
        </p:nvSpPr>
        <p:spPr bwMode="auto">
          <a:xfrm>
            <a:off x="4464422" y="2284250"/>
            <a:ext cx="2474289" cy="1575061"/>
          </a:xfrm>
          <a:prstGeom prst="cloudCallout">
            <a:avLst>
              <a:gd name="adj1" fmla="val -80502"/>
              <a:gd name="adj2" fmla="val -5487"/>
            </a:avLst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These are the point where the quadratic graph intersects the x axis</a:t>
            </a:r>
          </a:p>
        </p:txBody>
      </p:sp>
    </p:spTree>
    <p:extLst>
      <p:ext uri="{BB962C8B-B14F-4D97-AF65-F5344CB8AC3E}">
        <p14:creationId xmlns:p14="http://schemas.microsoft.com/office/powerpoint/2010/main" val="233880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0134" y="1707756"/>
            <a:ext cx="6831188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≤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90134" y="2097482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= 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0134" y="2497079"/>
            <a:ext cx="2205344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       (x + 4)(x + 2) =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0445" y="2860747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x = -4, x = -2</a:t>
            </a:r>
          </a:p>
        </p:txBody>
      </p:sp>
      <p:sp>
        <p:nvSpPr>
          <p:cNvPr id="10" name="Explosion 2 9"/>
          <p:cNvSpPr/>
          <p:nvPr/>
        </p:nvSpPr>
        <p:spPr bwMode="auto">
          <a:xfrm>
            <a:off x="2339762" y="3052478"/>
            <a:ext cx="3065966" cy="1721244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Now we need to sketch the graph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6454611" y="1707756"/>
            <a:ext cx="0" cy="15598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5163678" y="2772964"/>
            <a:ext cx="20439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Freeform 11"/>
          <p:cNvSpPr/>
          <p:nvPr/>
        </p:nvSpPr>
        <p:spPr bwMode="auto">
          <a:xfrm>
            <a:off x="5289204" y="1839612"/>
            <a:ext cx="1208461" cy="1252261"/>
          </a:xfrm>
          <a:custGeom>
            <a:avLst/>
            <a:gdLst>
              <a:gd name="connsiteX0" fmla="*/ 0 w 1617785"/>
              <a:gd name="connsiteY0" fmla="*/ 0 h 1676421"/>
              <a:gd name="connsiteX1" fmla="*/ 398585 w 1617785"/>
              <a:gd name="connsiteY1" fmla="*/ 1266092 h 1676421"/>
              <a:gd name="connsiteX2" fmla="*/ 808893 w 1617785"/>
              <a:gd name="connsiteY2" fmla="*/ 1676400 h 1676421"/>
              <a:gd name="connsiteX3" fmla="*/ 1242647 w 1617785"/>
              <a:gd name="connsiteY3" fmla="*/ 1254369 h 1676421"/>
              <a:gd name="connsiteX4" fmla="*/ 1617785 w 1617785"/>
              <a:gd name="connsiteY4" fmla="*/ 11723 h 1676421"/>
              <a:gd name="connsiteX5" fmla="*/ 1617785 w 1617785"/>
              <a:gd name="connsiteY5" fmla="*/ 11723 h 167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7785" h="1676421">
                <a:moveTo>
                  <a:pt x="0" y="0"/>
                </a:moveTo>
                <a:cubicBezTo>
                  <a:pt x="131885" y="493346"/>
                  <a:pt x="263770" y="986692"/>
                  <a:pt x="398585" y="1266092"/>
                </a:cubicBezTo>
                <a:cubicBezTo>
                  <a:pt x="533400" y="1545492"/>
                  <a:pt x="668216" y="1678354"/>
                  <a:pt x="808893" y="1676400"/>
                </a:cubicBezTo>
                <a:cubicBezTo>
                  <a:pt x="949570" y="1674446"/>
                  <a:pt x="1107832" y="1531815"/>
                  <a:pt x="1242647" y="1254369"/>
                </a:cubicBezTo>
                <a:cubicBezTo>
                  <a:pt x="1377462" y="976923"/>
                  <a:pt x="1617785" y="11723"/>
                  <a:pt x="1617785" y="11723"/>
                </a:cubicBezTo>
                <a:lnTo>
                  <a:pt x="1617785" y="11723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9204" y="2757289"/>
            <a:ext cx="304785" cy="23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96" dirty="0">
                <a:solidFill>
                  <a:srgbClr val="000000"/>
                </a:solidFill>
                <a:latin typeface="Comic Sans MS" panose="030F0702030302020204" pitchFamily="66" charset="0"/>
              </a:rPr>
              <a:t>-4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0882" y="2757289"/>
            <a:ext cx="304785" cy="23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96" dirty="0">
                <a:solidFill>
                  <a:srgbClr val="000000"/>
                </a:solidFill>
                <a:latin typeface="Comic Sans MS" panose="030F0702030302020204" pitchFamily="66" charset="0"/>
              </a:rPr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259752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0134" y="1707756"/>
            <a:ext cx="6831188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≤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90134" y="2097482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= 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0134" y="2497079"/>
            <a:ext cx="2205344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       (x + 4)(x + 2) =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0445" y="2860747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x = -4, x = -2</a:t>
            </a:r>
          </a:p>
        </p:txBody>
      </p:sp>
      <p:sp>
        <p:nvSpPr>
          <p:cNvPr id="10" name="Explosion 2 9"/>
          <p:cNvSpPr/>
          <p:nvPr/>
        </p:nvSpPr>
        <p:spPr bwMode="auto">
          <a:xfrm>
            <a:off x="2171942" y="3158443"/>
            <a:ext cx="3845905" cy="1667455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For what values of x is the graph </a:t>
            </a:r>
            <a:r>
              <a:rPr lang="en-GB" sz="1345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below</a:t>
            </a:r>
            <a:r>
              <a:rPr lang="en-GB" sz="1345" b="1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the x axis?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6454611" y="1707756"/>
            <a:ext cx="0" cy="15598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5163678" y="2772964"/>
            <a:ext cx="20439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Freeform 11"/>
          <p:cNvSpPr/>
          <p:nvPr/>
        </p:nvSpPr>
        <p:spPr bwMode="auto">
          <a:xfrm>
            <a:off x="5289204" y="1839612"/>
            <a:ext cx="1208461" cy="1252261"/>
          </a:xfrm>
          <a:custGeom>
            <a:avLst/>
            <a:gdLst>
              <a:gd name="connsiteX0" fmla="*/ 0 w 1617785"/>
              <a:gd name="connsiteY0" fmla="*/ 0 h 1676421"/>
              <a:gd name="connsiteX1" fmla="*/ 398585 w 1617785"/>
              <a:gd name="connsiteY1" fmla="*/ 1266092 h 1676421"/>
              <a:gd name="connsiteX2" fmla="*/ 808893 w 1617785"/>
              <a:gd name="connsiteY2" fmla="*/ 1676400 h 1676421"/>
              <a:gd name="connsiteX3" fmla="*/ 1242647 w 1617785"/>
              <a:gd name="connsiteY3" fmla="*/ 1254369 h 1676421"/>
              <a:gd name="connsiteX4" fmla="*/ 1617785 w 1617785"/>
              <a:gd name="connsiteY4" fmla="*/ 11723 h 1676421"/>
              <a:gd name="connsiteX5" fmla="*/ 1617785 w 1617785"/>
              <a:gd name="connsiteY5" fmla="*/ 11723 h 167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7785" h="1676421">
                <a:moveTo>
                  <a:pt x="0" y="0"/>
                </a:moveTo>
                <a:cubicBezTo>
                  <a:pt x="131885" y="493346"/>
                  <a:pt x="263770" y="986692"/>
                  <a:pt x="398585" y="1266092"/>
                </a:cubicBezTo>
                <a:cubicBezTo>
                  <a:pt x="533400" y="1545492"/>
                  <a:pt x="668216" y="1678354"/>
                  <a:pt x="808893" y="1676400"/>
                </a:cubicBezTo>
                <a:cubicBezTo>
                  <a:pt x="949570" y="1674446"/>
                  <a:pt x="1107832" y="1531815"/>
                  <a:pt x="1242647" y="1254369"/>
                </a:cubicBezTo>
                <a:cubicBezTo>
                  <a:pt x="1377462" y="976923"/>
                  <a:pt x="1617785" y="11723"/>
                  <a:pt x="1617785" y="11723"/>
                </a:cubicBezTo>
                <a:lnTo>
                  <a:pt x="1617785" y="11723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9204" y="2757289"/>
            <a:ext cx="304785" cy="23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96" dirty="0">
                <a:solidFill>
                  <a:srgbClr val="000000"/>
                </a:solidFill>
                <a:latin typeface="Comic Sans MS" panose="030F0702030302020204" pitchFamily="66" charset="0"/>
              </a:rPr>
              <a:t>-4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0882" y="2757289"/>
            <a:ext cx="304785" cy="23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96" dirty="0">
                <a:solidFill>
                  <a:srgbClr val="000000"/>
                </a:solidFill>
                <a:latin typeface="Comic Sans MS" panose="030F0702030302020204" pitchFamily="66" charset="0"/>
              </a:rPr>
              <a:t>-2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1882556" y="1600178"/>
            <a:ext cx="2043978" cy="491041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5578184" y="2768380"/>
            <a:ext cx="645096" cy="328138"/>
          </a:xfrm>
          <a:custGeom>
            <a:avLst/>
            <a:gdLst>
              <a:gd name="connsiteX0" fmla="*/ 0 w 863600"/>
              <a:gd name="connsiteY0" fmla="*/ 0 h 439284"/>
              <a:gd name="connsiteX1" fmla="*/ 133927 w 863600"/>
              <a:gd name="connsiteY1" fmla="*/ 235527 h 439284"/>
              <a:gd name="connsiteX2" fmla="*/ 254000 w 863600"/>
              <a:gd name="connsiteY2" fmla="*/ 364837 h 439284"/>
              <a:gd name="connsiteX3" fmla="*/ 424873 w 863600"/>
              <a:gd name="connsiteY3" fmla="*/ 438727 h 439284"/>
              <a:gd name="connsiteX4" fmla="*/ 646545 w 863600"/>
              <a:gd name="connsiteY4" fmla="*/ 327891 h 439284"/>
              <a:gd name="connsiteX5" fmla="*/ 775855 w 863600"/>
              <a:gd name="connsiteY5" fmla="*/ 166255 h 439284"/>
              <a:gd name="connsiteX6" fmla="*/ 863600 w 863600"/>
              <a:gd name="connsiteY6" fmla="*/ 0 h 43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3600" h="439284">
                <a:moveTo>
                  <a:pt x="0" y="0"/>
                </a:moveTo>
                <a:cubicBezTo>
                  <a:pt x="45797" y="87360"/>
                  <a:pt x="91594" y="174721"/>
                  <a:pt x="133927" y="235527"/>
                </a:cubicBezTo>
                <a:cubicBezTo>
                  <a:pt x="176260" y="296333"/>
                  <a:pt x="205509" y="330970"/>
                  <a:pt x="254000" y="364837"/>
                </a:cubicBezTo>
                <a:cubicBezTo>
                  <a:pt x="302491" y="398704"/>
                  <a:pt x="359449" y="444885"/>
                  <a:pt x="424873" y="438727"/>
                </a:cubicBezTo>
                <a:cubicBezTo>
                  <a:pt x="490297" y="432569"/>
                  <a:pt x="588048" y="373303"/>
                  <a:pt x="646545" y="327891"/>
                </a:cubicBezTo>
                <a:cubicBezTo>
                  <a:pt x="705042" y="282479"/>
                  <a:pt x="739679" y="220903"/>
                  <a:pt x="775855" y="166255"/>
                </a:cubicBezTo>
                <a:cubicBezTo>
                  <a:pt x="812031" y="111607"/>
                  <a:pt x="837815" y="55803"/>
                  <a:pt x="863600" y="0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95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90134" y="1707756"/>
            <a:ext cx="6831188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≤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90134" y="2097482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Solve x² + 6x + 8 = 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0134" y="2497079"/>
            <a:ext cx="2205344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       (x + 4)(x + 2) =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0445" y="2860747"/>
            <a:ext cx="2312922" cy="299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x = -4, x = -2</a:t>
            </a:r>
          </a:p>
        </p:txBody>
      </p:sp>
      <p:sp>
        <p:nvSpPr>
          <p:cNvPr id="10" name="Explosion 2 9"/>
          <p:cNvSpPr/>
          <p:nvPr/>
        </p:nvSpPr>
        <p:spPr bwMode="auto">
          <a:xfrm>
            <a:off x="1859943" y="2947396"/>
            <a:ext cx="4325723" cy="2475901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The graph is below the x axis between </a:t>
            </a: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-4 and -2.</a:t>
            </a:r>
          </a:p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345" dirty="0">
                <a:solidFill>
                  <a:srgbClr val="000000"/>
                </a:solidFill>
                <a:latin typeface="Comic Sans MS" panose="030F0702030302020204" pitchFamily="66" charset="0"/>
              </a:rPr>
              <a:t>Let’s write that as an inequality…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6454611" y="1707756"/>
            <a:ext cx="0" cy="15598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5163678" y="2772964"/>
            <a:ext cx="20439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Freeform 11"/>
          <p:cNvSpPr/>
          <p:nvPr/>
        </p:nvSpPr>
        <p:spPr bwMode="auto">
          <a:xfrm>
            <a:off x="5289204" y="1839612"/>
            <a:ext cx="1208461" cy="1252261"/>
          </a:xfrm>
          <a:custGeom>
            <a:avLst/>
            <a:gdLst>
              <a:gd name="connsiteX0" fmla="*/ 0 w 1617785"/>
              <a:gd name="connsiteY0" fmla="*/ 0 h 1676421"/>
              <a:gd name="connsiteX1" fmla="*/ 398585 w 1617785"/>
              <a:gd name="connsiteY1" fmla="*/ 1266092 h 1676421"/>
              <a:gd name="connsiteX2" fmla="*/ 808893 w 1617785"/>
              <a:gd name="connsiteY2" fmla="*/ 1676400 h 1676421"/>
              <a:gd name="connsiteX3" fmla="*/ 1242647 w 1617785"/>
              <a:gd name="connsiteY3" fmla="*/ 1254369 h 1676421"/>
              <a:gd name="connsiteX4" fmla="*/ 1617785 w 1617785"/>
              <a:gd name="connsiteY4" fmla="*/ 11723 h 1676421"/>
              <a:gd name="connsiteX5" fmla="*/ 1617785 w 1617785"/>
              <a:gd name="connsiteY5" fmla="*/ 11723 h 167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7785" h="1676421">
                <a:moveTo>
                  <a:pt x="0" y="0"/>
                </a:moveTo>
                <a:cubicBezTo>
                  <a:pt x="131885" y="493346"/>
                  <a:pt x="263770" y="986692"/>
                  <a:pt x="398585" y="1266092"/>
                </a:cubicBezTo>
                <a:cubicBezTo>
                  <a:pt x="533400" y="1545492"/>
                  <a:pt x="668216" y="1678354"/>
                  <a:pt x="808893" y="1676400"/>
                </a:cubicBezTo>
                <a:cubicBezTo>
                  <a:pt x="949570" y="1674446"/>
                  <a:pt x="1107832" y="1531815"/>
                  <a:pt x="1242647" y="1254369"/>
                </a:cubicBezTo>
                <a:cubicBezTo>
                  <a:pt x="1377462" y="976923"/>
                  <a:pt x="1617785" y="11723"/>
                  <a:pt x="1617785" y="11723"/>
                </a:cubicBezTo>
                <a:lnTo>
                  <a:pt x="1617785" y="11723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9204" y="2757289"/>
            <a:ext cx="304785" cy="23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96" dirty="0">
                <a:solidFill>
                  <a:srgbClr val="000000"/>
                </a:solidFill>
                <a:latin typeface="Comic Sans MS" panose="030F0702030302020204" pitchFamily="66" charset="0"/>
              </a:rPr>
              <a:t>-4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0882" y="2757289"/>
            <a:ext cx="304785" cy="230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96" dirty="0">
                <a:solidFill>
                  <a:srgbClr val="000000"/>
                </a:solidFill>
                <a:latin typeface="Comic Sans MS" panose="030F0702030302020204" pitchFamily="66" charset="0"/>
              </a:rPr>
              <a:t>-2</a:t>
            </a:r>
          </a:p>
        </p:txBody>
      </p:sp>
      <p:sp>
        <p:nvSpPr>
          <p:cNvPr id="5" name="Freeform 4"/>
          <p:cNvSpPr/>
          <p:nvPr/>
        </p:nvSpPr>
        <p:spPr bwMode="auto">
          <a:xfrm>
            <a:off x="5578184" y="2768380"/>
            <a:ext cx="645096" cy="328138"/>
          </a:xfrm>
          <a:custGeom>
            <a:avLst/>
            <a:gdLst>
              <a:gd name="connsiteX0" fmla="*/ 0 w 863600"/>
              <a:gd name="connsiteY0" fmla="*/ 0 h 439284"/>
              <a:gd name="connsiteX1" fmla="*/ 133927 w 863600"/>
              <a:gd name="connsiteY1" fmla="*/ 235527 h 439284"/>
              <a:gd name="connsiteX2" fmla="*/ 254000 w 863600"/>
              <a:gd name="connsiteY2" fmla="*/ 364837 h 439284"/>
              <a:gd name="connsiteX3" fmla="*/ 424873 w 863600"/>
              <a:gd name="connsiteY3" fmla="*/ 438727 h 439284"/>
              <a:gd name="connsiteX4" fmla="*/ 646545 w 863600"/>
              <a:gd name="connsiteY4" fmla="*/ 327891 h 439284"/>
              <a:gd name="connsiteX5" fmla="*/ 775855 w 863600"/>
              <a:gd name="connsiteY5" fmla="*/ 166255 h 439284"/>
              <a:gd name="connsiteX6" fmla="*/ 863600 w 863600"/>
              <a:gd name="connsiteY6" fmla="*/ 0 h 43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3600" h="439284">
                <a:moveTo>
                  <a:pt x="0" y="0"/>
                </a:moveTo>
                <a:cubicBezTo>
                  <a:pt x="45797" y="87360"/>
                  <a:pt x="91594" y="174721"/>
                  <a:pt x="133927" y="235527"/>
                </a:cubicBezTo>
                <a:cubicBezTo>
                  <a:pt x="176260" y="296333"/>
                  <a:pt x="205509" y="330970"/>
                  <a:pt x="254000" y="364837"/>
                </a:cubicBezTo>
                <a:cubicBezTo>
                  <a:pt x="302491" y="398704"/>
                  <a:pt x="359449" y="444885"/>
                  <a:pt x="424873" y="438727"/>
                </a:cubicBezTo>
                <a:cubicBezTo>
                  <a:pt x="490297" y="432569"/>
                  <a:pt x="588048" y="373303"/>
                  <a:pt x="646545" y="327891"/>
                </a:cubicBezTo>
                <a:cubicBezTo>
                  <a:pt x="705042" y="282479"/>
                  <a:pt x="739679" y="220903"/>
                  <a:pt x="775855" y="166255"/>
                </a:cubicBezTo>
                <a:cubicBezTo>
                  <a:pt x="812031" y="111607"/>
                  <a:pt x="837815" y="55803"/>
                  <a:pt x="863600" y="0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54611" y="3909461"/>
            <a:ext cx="2312922" cy="414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solidFill>
                  <a:srgbClr val="000000"/>
                </a:solidFill>
                <a:latin typeface="Comic Sans MS" panose="030F0702030302020204" pitchFamily="66" charset="0"/>
              </a:rPr>
              <a:t>-4 ≤ x ≤ -2</a:t>
            </a:r>
          </a:p>
        </p:txBody>
      </p:sp>
    </p:spTree>
    <p:extLst>
      <p:ext uri="{BB962C8B-B14F-4D97-AF65-F5344CB8AC3E}">
        <p14:creationId xmlns:p14="http://schemas.microsoft.com/office/powerpoint/2010/main" val="332827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Main Lesson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omic Sans MS"/>
        <a:ea typeface="Microsoft YaHei"/>
        <a:cs typeface=""/>
      </a:majorFont>
      <a:minorFont>
        <a:latin typeface="Comic Sans MS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1353</Words>
  <Application>Microsoft Office PowerPoint</Application>
  <PresentationFormat>On-screen Show (4:3)</PresentationFormat>
  <Paragraphs>213</Paragraphs>
  <Slides>21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Arial Unicode MS</vt:lpstr>
      <vt:lpstr>Microsoft YaHei</vt:lpstr>
      <vt:lpstr>Arial</vt:lpstr>
      <vt:lpstr>Calibri</vt:lpstr>
      <vt:lpstr>Cambria Math</vt:lpstr>
      <vt:lpstr>Comic Sans MS</vt:lpstr>
      <vt:lpstr>Times New Roman</vt:lpstr>
      <vt:lpstr>Wingdings</vt:lpstr>
      <vt:lpstr>Office Theme</vt:lpstr>
      <vt:lpstr>Custom Design</vt:lpstr>
      <vt:lpstr>3_Main Lesson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Glover</cp:lastModifiedBy>
  <cp:revision>13</cp:revision>
  <dcterms:created xsi:type="dcterms:W3CDTF">2015-07-01T12:05:39Z</dcterms:created>
  <dcterms:modified xsi:type="dcterms:W3CDTF">2015-08-28T13:32:16Z</dcterms:modified>
</cp:coreProperties>
</file>