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7" r:id="rId2"/>
  </p:sldMasterIdLst>
  <p:handoutMasterIdLst>
    <p:handoutMasterId r:id="rId22"/>
  </p:handoutMasterIdLst>
  <p:sldIdLst>
    <p:sldId id="25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75" r:id="rId11"/>
    <p:sldId id="276" r:id="rId12"/>
    <p:sldId id="277" r:id="rId13"/>
    <p:sldId id="278" r:id="rId14"/>
    <p:sldId id="266" r:id="rId15"/>
    <p:sldId id="267" r:id="rId16"/>
    <p:sldId id="270" r:id="rId17"/>
    <p:sldId id="271" r:id="rId18"/>
    <p:sldId id="272" r:id="rId19"/>
    <p:sldId id="273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1479E-F229-48F7-819F-7ADDF065FAE4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1F4C1-EF76-42D9-BB31-499CA921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9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128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36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E1C0A-C571-41B1-BC8A-F857FD10D9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88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B0FF4A-8292-4E17-8E4D-485217C3902A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435DBD-1449-4C12-89F7-2B553149A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15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7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465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479199" y="1412779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92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3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Thursday, 09 February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Linear Inequalities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17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88" r:id="rId3"/>
    <p:sldLayoutId id="214748368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Thursday, 09 February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Linear Inequalities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r>
              <a:rPr lang="en-GB" sz="1600" dirty="0" smtClean="0">
                <a:latin typeface="Comic Sans MS" pitchFamily="66" charset="0"/>
              </a:rPr>
              <a:t>Solve, equation, inequality, linear, quadratic, number line, graph, axes</a:t>
            </a: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solve linear inequalities and plot them on a number line.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sketch linear inequalities as graphs.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solve quadratic inequalities.</a:t>
            </a:r>
          </a:p>
          <a:p>
            <a:r>
              <a:rPr lang="en-GB" sz="1400" dirty="0" smtClean="0">
                <a:latin typeface="Comic Sans MS" pitchFamily="66" charset="0"/>
              </a:rPr>
              <a:t> 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2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image" Target="../media/image21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image" Target="../media/image26.png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11" Type="http://schemas.openxmlformats.org/officeDocument/2006/relationships/image" Target="../media/image31.png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12413" y="1199897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Starter</a:t>
            </a:r>
            <a:endParaRPr lang="en-GB" sz="2400" b="1" u="sng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1" y="2040586"/>
            <a:ext cx="6241213" cy="101566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itchFamily="66" charset="0"/>
              </a:rPr>
              <a:t>3x + 8 = 11		    23 = 4x – 5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itchFamily="66" charset="0"/>
              </a:rPr>
              <a:t>2x + 9 = 19		    1 = 4x + 5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11760" y="3212975"/>
            <a:ext cx="6241213" cy="1015663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itchFamily="66" charset="0"/>
              </a:rPr>
              <a:t>12x – 25 = 5x – 4	    6 – 2x = 11 – 7x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itchFamily="66" charset="0"/>
              </a:rPr>
              <a:t>7x – 42 = 2x – 7	    -3x – 5 = x + 15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4365104"/>
            <a:ext cx="6241213" cy="1015663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itchFamily="66" charset="0"/>
              </a:rPr>
              <a:t>2(5x + 2) = 4(2x + 3)	    6(3x + 6) = 4(5x + 2)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itchFamily="66" charset="0"/>
              </a:rPr>
              <a:t>5(2x + 3) = 3(3x + 5)	    3(5x – 1) = 2(7x + 2)</a:t>
            </a: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88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72616" y="1819672"/>
            <a:ext cx="41148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GB" sz="2400" dirty="0" smtClean="0">
                <a:latin typeface="Comic Sans MS" pitchFamily="66" charset="0"/>
              </a:rPr>
              <a:t>On a set of axes, show the set of values that satisfy the inequality;</a:t>
            </a: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y &lt; -5</a:t>
            </a:r>
          </a:p>
          <a:p>
            <a:pPr algn="ctr"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Draw the line showing;</a:t>
            </a: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y = -5</a:t>
            </a:r>
          </a:p>
          <a:p>
            <a:pPr algn="ctr"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But the inequality is saying a range of values…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2" r="1396"/>
          <a:stretch>
            <a:fillRect/>
          </a:stretch>
        </p:blipFill>
        <p:spPr bwMode="auto">
          <a:xfrm>
            <a:off x="4716016" y="2276872"/>
            <a:ext cx="4038600" cy="39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Line 5"/>
          <p:cNvSpPr>
            <a:spLocks noChangeShapeType="1"/>
          </p:cNvSpPr>
          <p:nvPr/>
        </p:nvSpPr>
        <p:spPr bwMode="auto">
          <a:xfrm flipH="1" flipV="1">
            <a:off x="4782691" y="5139135"/>
            <a:ext cx="3810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276676" y="1362170"/>
            <a:ext cx="236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600" b="1" dirty="0">
                <a:solidFill>
                  <a:srgbClr val="FF0000"/>
                </a:solidFill>
                <a:latin typeface="Comic Sans MS" pitchFamily="66" charset="0"/>
              </a:rPr>
              <a:t>DOTTED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line if less/greater than </a:t>
            </a:r>
            <a:r>
              <a:rPr lang="en-GB" sz="1600" u="sng" dirty="0">
                <a:solidFill>
                  <a:srgbClr val="FF0000"/>
                </a:solidFill>
                <a:latin typeface="Comic Sans MS" pitchFamily="66" charset="0"/>
              </a:rPr>
              <a:t>but not equal </a:t>
            </a:r>
            <a:r>
              <a:rPr lang="en-GB" sz="1600" u="sng" dirty="0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endParaRPr lang="en-GB" sz="16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75048" y="1362170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Graphing Inequalities</a:t>
            </a:r>
            <a:endParaRPr lang="en-GB" sz="2400" b="1" u="sng" dirty="0">
              <a:latin typeface="Comic Sans MS" pitchFamily="66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76318" y="1864038"/>
            <a:ext cx="2714798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88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68424" y="1739280"/>
            <a:ext cx="41148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GB" sz="2400" dirty="0" smtClean="0">
                <a:latin typeface="Comic Sans MS" pitchFamily="66" charset="0"/>
              </a:rPr>
              <a:t>On a set of axes, show the set of values that satisfy the inequality;</a:t>
            </a: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y &gt; x</a:t>
            </a:r>
          </a:p>
          <a:p>
            <a:pPr algn="ctr"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Draw the line showing;</a:t>
            </a: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y = x</a:t>
            </a:r>
          </a:p>
          <a:p>
            <a:pPr algn="ctr"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But the inequality is saying a range of values…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2" r="1396"/>
          <a:stretch>
            <a:fillRect/>
          </a:stretch>
        </p:blipFill>
        <p:spPr bwMode="auto">
          <a:xfrm>
            <a:off x="4711824" y="2196480"/>
            <a:ext cx="4038600" cy="39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4788024" y="2348880"/>
            <a:ext cx="3851275" cy="3835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242" name="Group 50"/>
          <p:cNvGrpSpPr>
            <a:grpSpLocks/>
          </p:cNvGrpSpPr>
          <p:nvPr/>
        </p:nvGrpSpPr>
        <p:grpSpPr bwMode="auto">
          <a:xfrm>
            <a:off x="4788024" y="2348880"/>
            <a:ext cx="3810000" cy="3657600"/>
            <a:chOff x="3072" y="1392"/>
            <a:chExt cx="2400" cy="2304"/>
          </a:xfrm>
        </p:grpSpPr>
        <p:sp>
          <p:nvSpPr>
            <p:cNvPr id="8201" name="Line 25"/>
            <p:cNvSpPr>
              <a:spLocks noChangeShapeType="1"/>
            </p:cNvSpPr>
            <p:nvPr/>
          </p:nvSpPr>
          <p:spPr bwMode="auto">
            <a:xfrm flipH="1" flipV="1">
              <a:off x="3072" y="1392"/>
              <a:ext cx="1200" cy="120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2" name="Line 27"/>
            <p:cNvSpPr>
              <a:spLocks noChangeShapeType="1"/>
            </p:cNvSpPr>
            <p:nvPr/>
          </p:nvSpPr>
          <p:spPr bwMode="auto">
            <a:xfrm flipH="1" flipV="1">
              <a:off x="3072" y="1584"/>
              <a:ext cx="1104" cy="110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3" name="Line 28"/>
            <p:cNvSpPr>
              <a:spLocks noChangeShapeType="1"/>
            </p:cNvSpPr>
            <p:nvPr/>
          </p:nvSpPr>
          <p:spPr bwMode="auto">
            <a:xfrm flipH="1" flipV="1">
              <a:off x="3264" y="1392"/>
              <a:ext cx="1104" cy="110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4" name="Line 29"/>
            <p:cNvSpPr>
              <a:spLocks noChangeShapeType="1"/>
            </p:cNvSpPr>
            <p:nvPr/>
          </p:nvSpPr>
          <p:spPr bwMode="auto">
            <a:xfrm flipH="1" flipV="1">
              <a:off x="3072" y="1776"/>
              <a:ext cx="1008" cy="100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5" name="Line 30"/>
            <p:cNvSpPr>
              <a:spLocks noChangeShapeType="1"/>
            </p:cNvSpPr>
            <p:nvPr/>
          </p:nvSpPr>
          <p:spPr bwMode="auto">
            <a:xfrm flipH="1" flipV="1">
              <a:off x="3456" y="1392"/>
              <a:ext cx="1008" cy="100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Line 31"/>
            <p:cNvSpPr>
              <a:spLocks noChangeShapeType="1"/>
            </p:cNvSpPr>
            <p:nvPr/>
          </p:nvSpPr>
          <p:spPr bwMode="auto">
            <a:xfrm flipH="1" flipV="1">
              <a:off x="3888" y="1392"/>
              <a:ext cx="816" cy="81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7" name="Line 32"/>
            <p:cNvSpPr>
              <a:spLocks noChangeShapeType="1"/>
            </p:cNvSpPr>
            <p:nvPr/>
          </p:nvSpPr>
          <p:spPr bwMode="auto">
            <a:xfrm flipH="1" flipV="1">
              <a:off x="3696" y="1392"/>
              <a:ext cx="912" cy="91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8" name="Line 33"/>
            <p:cNvSpPr>
              <a:spLocks noChangeShapeType="1"/>
            </p:cNvSpPr>
            <p:nvPr/>
          </p:nvSpPr>
          <p:spPr bwMode="auto">
            <a:xfrm flipH="1" flipV="1">
              <a:off x="4272" y="1392"/>
              <a:ext cx="624" cy="62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9" name="Line 34"/>
            <p:cNvSpPr>
              <a:spLocks noChangeShapeType="1"/>
            </p:cNvSpPr>
            <p:nvPr/>
          </p:nvSpPr>
          <p:spPr bwMode="auto">
            <a:xfrm flipH="1" flipV="1">
              <a:off x="4080" y="1392"/>
              <a:ext cx="720" cy="72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0" name="Line 35"/>
            <p:cNvSpPr>
              <a:spLocks noChangeShapeType="1"/>
            </p:cNvSpPr>
            <p:nvPr/>
          </p:nvSpPr>
          <p:spPr bwMode="auto">
            <a:xfrm flipH="1" flipV="1">
              <a:off x="3072" y="1968"/>
              <a:ext cx="912" cy="91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1" name="Line 36"/>
            <p:cNvSpPr>
              <a:spLocks noChangeShapeType="1"/>
            </p:cNvSpPr>
            <p:nvPr/>
          </p:nvSpPr>
          <p:spPr bwMode="auto">
            <a:xfrm flipH="1" flipV="1">
              <a:off x="3072" y="2160"/>
              <a:ext cx="816" cy="81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2" name="Line 37"/>
            <p:cNvSpPr>
              <a:spLocks noChangeShapeType="1"/>
            </p:cNvSpPr>
            <p:nvPr/>
          </p:nvSpPr>
          <p:spPr bwMode="auto">
            <a:xfrm flipH="1" flipV="1">
              <a:off x="3072" y="2400"/>
              <a:ext cx="720" cy="72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3" name="Line 38"/>
            <p:cNvSpPr>
              <a:spLocks noChangeShapeType="1"/>
            </p:cNvSpPr>
            <p:nvPr/>
          </p:nvSpPr>
          <p:spPr bwMode="auto">
            <a:xfrm flipH="1" flipV="1">
              <a:off x="3072" y="2592"/>
              <a:ext cx="624" cy="62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4" name="Line 39"/>
            <p:cNvSpPr>
              <a:spLocks noChangeShapeType="1"/>
            </p:cNvSpPr>
            <p:nvPr/>
          </p:nvSpPr>
          <p:spPr bwMode="auto">
            <a:xfrm flipH="1" flipV="1">
              <a:off x="3072" y="2784"/>
              <a:ext cx="528" cy="52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5" name="Line 40"/>
            <p:cNvSpPr>
              <a:spLocks noChangeShapeType="1"/>
            </p:cNvSpPr>
            <p:nvPr/>
          </p:nvSpPr>
          <p:spPr bwMode="auto">
            <a:xfrm flipH="1" flipV="1">
              <a:off x="3072" y="2976"/>
              <a:ext cx="432" cy="43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6" name="Line 41"/>
            <p:cNvSpPr>
              <a:spLocks noChangeShapeType="1"/>
            </p:cNvSpPr>
            <p:nvPr/>
          </p:nvSpPr>
          <p:spPr bwMode="auto">
            <a:xfrm flipH="1" flipV="1">
              <a:off x="3072" y="3168"/>
              <a:ext cx="336" cy="33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7" name="Line 42"/>
            <p:cNvSpPr>
              <a:spLocks noChangeShapeType="1"/>
            </p:cNvSpPr>
            <p:nvPr/>
          </p:nvSpPr>
          <p:spPr bwMode="auto">
            <a:xfrm flipH="1" flipV="1">
              <a:off x="3072" y="3360"/>
              <a:ext cx="24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8" name="Line 43"/>
            <p:cNvSpPr>
              <a:spLocks noChangeShapeType="1"/>
            </p:cNvSpPr>
            <p:nvPr/>
          </p:nvSpPr>
          <p:spPr bwMode="auto">
            <a:xfrm flipH="1" flipV="1">
              <a:off x="3072" y="3552"/>
              <a:ext cx="144" cy="14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9" name="Line 44"/>
            <p:cNvSpPr>
              <a:spLocks noChangeShapeType="1"/>
            </p:cNvSpPr>
            <p:nvPr/>
          </p:nvSpPr>
          <p:spPr bwMode="auto">
            <a:xfrm flipH="1" flipV="1">
              <a:off x="4464" y="1392"/>
              <a:ext cx="528" cy="52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0" name="Line 45"/>
            <p:cNvSpPr>
              <a:spLocks noChangeShapeType="1"/>
            </p:cNvSpPr>
            <p:nvPr/>
          </p:nvSpPr>
          <p:spPr bwMode="auto">
            <a:xfrm flipH="1" flipV="1">
              <a:off x="4848" y="1392"/>
              <a:ext cx="336" cy="33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1" name="Line 46"/>
            <p:cNvSpPr>
              <a:spLocks noChangeShapeType="1"/>
            </p:cNvSpPr>
            <p:nvPr/>
          </p:nvSpPr>
          <p:spPr bwMode="auto">
            <a:xfrm flipH="1" flipV="1">
              <a:off x="4656" y="1392"/>
              <a:ext cx="432" cy="43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2" name="Line 47"/>
            <p:cNvSpPr>
              <a:spLocks noChangeShapeType="1"/>
            </p:cNvSpPr>
            <p:nvPr/>
          </p:nvSpPr>
          <p:spPr bwMode="auto">
            <a:xfrm flipH="1" flipV="1">
              <a:off x="5040" y="1392"/>
              <a:ext cx="24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3" name="Line 48"/>
            <p:cNvSpPr>
              <a:spLocks noChangeShapeType="1"/>
            </p:cNvSpPr>
            <p:nvPr/>
          </p:nvSpPr>
          <p:spPr bwMode="auto">
            <a:xfrm flipH="1" flipV="1">
              <a:off x="5232" y="1392"/>
              <a:ext cx="144" cy="14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4" name="Line 49"/>
            <p:cNvSpPr>
              <a:spLocks noChangeShapeType="1"/>
            </p:cNvSpPr>
            <p:nvPr/>
          </p:nvSpPr>
          <p:spPr bwMode="auto">
            <a:xfrm flipH="1" flipV="1">
              <a:off x="5424" y="1392"/>
              <a:ext cx="48" cy="4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170856" y="128177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Graphing Inequalities</a:t>
            </a:r>
            <a:endParaRPr lang="en-GB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0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02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10586"/>
            <a:ext cx="50101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5" name="Snip Diagonal Corner Rectangle 4"/>
          <p:cNvSpPr/>
          <p:nvPr/>
        </p:nvSpPr>
        <p:spPr>
          <a:xfrm>
            <a:off x="5508104" y="1110586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nip Diagonal Corner Rectangle 5"/>
          <p:cNvSpPr/>
          <p:nvPr/>
        </p:nvSpPr>
        <p:spPr>
          <a:xfrm>
            <a:off x="5508104" y="2478738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nip Diagonal Corner Rectangle 6"/>
          <p:cNvSpPr/>
          <p:nvPr/>
        </p:nvSpPr>
        <p:spPr>
          <a:xfrm>
            <a:off x="5508104" y="3846890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Diagonal Corner Rectangle 7"/>
          <p:cNvSpPr/>
          <p:nvPr/>
        </p:nvSpPr>
        <p:spPr>
          <a:xfrm>
            <a:off x="5508104" y="5215042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436096" y="966570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48119" y="2334722"/>
            <a:ext cx="561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52126" y="3702874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23272" y="5071026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0696" y="1337933"/>
            <a:ext cx="3299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itchFamily="66" charset="0"/>
              </a:rPr>
              <a:t>x &lt; 5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8104" y="2706085"/>
            <a:ext cx="3299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itchFamily="66" charset="0"/>
              </a:rPr>
              <a:t>x ≤ 5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13033" y="4074237"/>
            <a:ext cx="3299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omic Sans MS" pitchFamily="66" charset="0"/>
              </a:rPr>
              <a:t>y</a:t>
            </a:r>
            <a:r>
              <a:rPr lang="en-GB" sz="4400" dirty="0" smtClean="0">
                <a:latin typeface="Comic Sans MS" pitchFamily="66" charset="0"/>
              </a:rPr>
              <a:t> &lt; 5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441" y="5442389"/>
            <a:ext cx="3299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omic Sans MS" pitchFamily="66" charset="0"/>
              </a:rPr>
              <a:t>y</a:t>
            </a:r>
            <a:r>
              <a:rPr lang="en-GB" sz="4400" dirty="0" smtClean="0">
                <a:latin typeface="Comic Sans MS" pitchFamily="66" charset="0"/>
              </a:rPr>
              <a:t> ≤ 5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5333678" y="891192"/>
            <a:ext cx="3720728" cy="1512168"/>
          </a:xfrm>
          <a:prstGeom prst="ellipse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592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4"/>
          <p:cNvSpPr/>
          <p:nvPr/>
        </p:nvSpPr>
        <p:spPr>
          <a:xfrm>
            <a:off x="5580112" y="1199118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nip Diagonal Corner Rectangle 5"/>
          <p:cNvSpPr/>
          <p:nvPr/>
        </p:nvSpPr>
        <p:spPr>
          <a:xfrm>
            <a:off x="5580112" y="2567270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nip Diagonal Corner Rectangle 6"/>
          <p:cNvSpPr/>
          <p:nvPr/>
        </p:nvSpPr>
        <p:spPr>
          <a:xfrm>
            <a:off x="5580112" y="3935422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Diagonal Corner Rectangle 7"/>
          <p:cNvSpPr/>
          <p:nvPr/>
        </p:nvSpPr>
        <p:spPr>
          <a:xfrm>
            <a:off x="5580112" y="5303574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580112" y="1193401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20127" y="2423254"/>
            <a:ext cx="561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24134" y="3791406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95280" y="5159558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 r="19403"/>
          <a:stretch>
            <a:fillRect/>
          </a:stretch>
        </p:blipFill>
        <p:spPr bwMode="auto">
          <a:xfrm>
            <a:off x="395537" y="1415142"/>
            <a:ext cx="4580453" cy="4752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5520696" y="1337933"/>
            <a:ext cx="3299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itchFamily="66" charset="0"/>
              </a:rPr>
              <a:t>x &gt; 5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8104" y="2706085"/>
            <a:ext cx="3299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itchFamily="66" charset="0"/>
              </a:rPr>
              <a:t>x ≥ 5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3033" y="4074237"/>
            <a:ext cx="3299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omic Sans MS" pitchFamily="66" charset="0"/>
              </a:rPr>
              <a:t>y</a:t>
            </a:r>
            <a:r>
              <a:rPr lang="en-GB" sz="4400" dirty="0" smtClean="0">
                <a:latin typeface="Comic Sans MS" pitchFamily="66" charset="0"/>
              </a:rPr>
              <a:t> &gt; 5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0441" y="5442389"/>
            <a:ext cx="3299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omic Sans MS" pitchFamily="66" charset="0"/>
              </a:rPr>
              <a:t>y</a:t>
            </a:r>
            <a:r>
              <a:rPr lang="en-GB" sz="4400" dirty="0" smtClean="0">
                <a:latin typeface="Comic Sans MS" pitchFamily="66" charset="0"/>
              </a:rPr>
              <a:t> ≥ 5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375932" y="5071025"/>
            <a:ext cx="3720728" cy="1512168"/>
          </a:xfrm>
          <a:prstGeom prst="ellipse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340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4"/>
          <p:cNvSpPr/>
          <p:nvPr/>
        </p:nvSpPr>
        <p:spPr>
          <a:xfrm>
            <a:off x="5526681" y="1028699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nip Diagonal Corner Rectangle 5"/>
          <p:cNvSpPr/>
          <p:nvPr/>
        </p:nvSpPr>
        <p:spPr>
          <a:xfrm>
            <a:off x="5526681" y="2396851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nip Diagonal Corner Rectangle 6"/>
          <p:cNvSpPr/>
          <p:nvPr/>
        </p:nvSpPr>
        <p:spPr>
          <a:xfrm>
            <a:off x="5526681" y="3765003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Diagonal Corner Rectangle 7"/>
          <p:cNvSpPr/>
          <p:nvPr/>
        </p:nvSpPr>
        <p:spPr>
          <a:xfrm>
            <a:off x="5526681" y="5133155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923409"/>
              </p:ext>
            </p:extLst>
          </p:nvPr>
        </p:nvGraphicFramePr>
        <p:xfrm>
          <a:off x="6414615" y="1339874"/>
          <a:ext cx="1360487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3" imgW="368280" imgH="164880" progId="Equation.DSMT4">
                  <p:embed/>
                </p:oleObj>
              </mc:Choice>
              <mc:Fallback>
                <p:oleObj name="Equation" r:id="rId3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4615" y="1339874"/>
                        <a:ext cx="1360487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526397"/>
              </p:ext>
            </p:extLst>
          </p:nvPr>
        </p:nvGraphicFramePr>
        <p:xfrm>
          <a:off x="6414615" y="2708299"/>
          <a:ext cx="13604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5" imgW="368280" imgH="164880" progId="Equation.DSMT4">
                  <p:embed/>
                </p:oleObj>
              </mc:Choice>
              <mc:Fallback>
                <p:oleObj name="Equation" r:id="rId5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4615" y="2708299"/>
                        <a:ext cx="13604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004930"/>
              </p:ext>
            </p:extLst>
          </p:nvPr>
        </p:nvGraphicFramePr>
        <p:xfrm>
          <a:off x="6414615" y="4029099"/>
          <a:ext cx="136048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7" imgW="368280" imgH="190440" progId="Equation.DSMT4">
                  <p:embed/>
                </p:oleObj>
              </mc:Choice>
              <mc:Fallback>
                <p:oleObj name="Equation" r:id="rId7" imgW="368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4615" y="4029099"/>
                        <a:ext cx="1360487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165570"/>
              </p:ext>
            </p:extLst>
          </p:nvPr>
        </p:nvGraphicFramePr>
        <p:xfrm>
          <a:off x="6414615" y="5326086"/>
          <a:ext cx="1360487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9" imgW="368280" imgH="190440" progId="Equation.DSMT4">
                  <p:embed/>
                </p:oleObj>
              </mc:Choice>
              <mc:Fallback>
                <p:oleObj name="Equation" r:id="rId9" imgW="368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4615" y="5326086"/>
                        <a:ext cx="1360487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5454673" y="884683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66696" y="2252835"/>
            <a:ext cx="561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70703" y="3620987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41849" y="4989139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1" cstate="print"/>
          <a:srcRect r="8485"/>
          <a:stretch>
            <a:fillRect/>
          </a:stretch>
        </p:blipFill>
        <p:spPr bwMode="auto">
          <a:xfrm>
            <a:off x="342105" y="1244723"/>
            <a:ext cx="4968552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16"/>
          <p:cNvSpPr/>
          <p:nvPr/>
        </p:nvSpPr>
        <p:spPr bwMode="auto">
          <a:xfrm>
            <a:off x="5310657" y="884683"/>
            <a:ext cx="3720728" cy="1512168"/>
          </a:xfrm>
          <a:prstGeom prst="ellipse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002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4"/>
          <p:cNvSpPr/>
          <p:nvPr/>
        </p:nvSpPr>
        <p:spPr>
          <a:xfrm>
            <a:off x="5724121" y="1192826"/>
            <a:ext cx="3261584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nip Diagonal Corner Rectangle 5"/>
          <p:cNvSpPr/>
          <p:nvPr/>
        </p:nvSpPr>
        <p:spPr>
          <a:xfrm>
            <a:off x="5724121" y="2560978"/>
            <a:ext cx="3261584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nip Diagonal Corner Rectangle 6"/>
          <p:cNvSpPr/>
          <p:nvPr/>
        </p:nvSpPr>
        <p:spPr>
          <a:xfrm>
            <a:off x="5724121" y="3929130"/>
            <a:ext cx="3261584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Diagonal Corner Rectangle 7"/>
          <p:cNvSpPr/>
          <p:nvPr/>
        </p:nvSpPr>
        <p:spPr>
          <a:xfrm>
            <a:off x="5724121" y="5297282"/>
            <a:ext cx="3261584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593630"/>
              </p:ext>
            </p:extLst>
          </p:nvPr>
        </p:nvGraphicFramePr>
        <p:xfrm>
          <a:off x="6237406" y="1434151"/>
          <a:ext cx="2079004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406" y="1434151"/>
                        <a:ext cx="2079004" cy="752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878990"/>
              </p:ext>
            </p:extLst>
          </p:nvPr>
        </p:nvGraphicFramePr>
        <p:xfrm>
          <a:off x="6237406" y="2802576"/>
          <a:ext cx="2079004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5" imgW="571320" imgH="203040" progId="Equation.DSMT4">
                  <p:embed/>
                </p:oleObj>
              </mc:Choice>
              <mc:Fallback>
                <p:oleObj name="Equation" r:id="rId5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406" y="2802576"/>
                        <a:ext cx="2079004" cy="750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653068"/>
              </p:ext>
            </p:extLst>
          </p:nvPr>
        </p:nvGraphicFramePr>
        <p:xfrm>
          <a:off x="6237406" y="4169413"/>
          <a:ext cx="2079004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7" imgW="571320" imgH="203040" progId="Equation.DSMT4">
                  <p:embed/>
                </p:oleObj>
              </mc:Choice>
              <mc:Fallback>
                <p:oleObj name="Equation" r:id="rId7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406" y="4169413"/>
                        <a:ext cx="2079004" cy="752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586661"/>
              </p:ext>
            </p:extLst>
          </p:nvPr>
        </p:nvGraphicFramePr>
        <p:xfrm>
          <a:off x="6237406" y="5467988"/>
          <a:ext cx="2079004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9" imgW="571320" imgH="203040" progId="Equation.DSMT4">
                  <p:embed/>
                </p:oleObj>
              </mc:Choice>
              <mc:Fallback>
                <p:oleObj name="Equation" r:id="rId9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406" y="5467988"/>
                        <a:ext cx="2079004" cy="749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5652114" y="1048810"/>
            <a:ext cx="5764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64137" y="2416962"/>
            <a:ext cx="5527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68143" y="3785114"/>
            <a:ext cx="5448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39290" y="5153266"/>
            <a:ext cx="6016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6017" y="1336842"/>
            <a:ext cx="5289135" cy="491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16"/>
          <p:cNvSpPr/>
          <p:nvPr/>
        </p:nvSpPr>
        <p:spPr bwMode="auto">
          <a:xfrm>
            <a:off x="5494549" y="3785114"/>
            <a:ext cx="3720728" cy="1512168"/>
          </a:xfrm>
          <a:prstGeom prst="ellipse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090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4"/>
          <p:cNvSpPr/>
          <p:nvPr/>
        </p:nvSpPr>
        <p:spPr>
          <a:xfrm>
            <a:off x="5652120" y="1093428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nip Diagonal Corner Rectangle 5"/>
          <p:cNvSpPr/>
          <p:nvPr/>
        </p:nvSpPr>
        <p:spPr>
          <a:xfrm>
            <a:off x="5652120" y="2461580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nip Diagonal Corner Rectangle 6"/>
          <p:cNvSpPr/>
          <p:nvPr/>
        </p:nvSpPr>
        <p:spPr>
          <a:xfrm>
            <a:off x="5652120" y="3829732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Diagonal Corner Rectangle 7"/>
          <p:cNvSpPr/>
          <p:nvPr/>
        </p:nvSpPr>
        <p:spPr>
          <a:xfrm>
            <a:off x="5652120" y="5197884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102298"/>
              </p:ext>
            </p:extLst>
          </p:nvPr>
        </p:nvGraphicFramePr>
        <p:xfrm>
          <a:off x="6165404" y="1334753"/>
          <a:ext cx="21113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404" y="1334753"/>
                        <a:ext cx="211137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402961"/>
              </p:ext>
            </p:extLst>
          </p:nvPr>
        </p:nvGraphicFramePr>
        <p:xfrm>
          <a:off x="6001891" y="2703178"/>
          <a:ext cx="243998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1891" y="2703178"/>
                        <a:ext cx="2439988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354200"/>
              </p:ext>
            </p:extLst>
          </p:nvPr>
        </p:nvGraphicFramePr>
        <p:xfrm>
          <a:off x="6165404" y="4070015"/>
          <a:ext cx="21113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7" imgW="571320" imgH="203040" progId="Equation.DSMT4">
                  <p:embed/>
                </p:oleObj>
              </mc:Choice>
              <mc:Fallback>
                <p:oleObj name="Equation" r:id="rId7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404" y="4070015"/>
                        <a:ext cx="211137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137016"/>
              </p:ext>
            </p:extLst>
          </p:nvPr>
        </p:nvGraphicFramePr>
        <p:xfrm>
          <a:off x="6001891" y="5368590"/>
          <a:ext cx="243998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9" imgW="660240" imgH="203040" progId="Equation.DSMT4">
                  <p:embed/>
                </p:oleObj>
              </mc:Choice>
              <mc:Fallback>
                <p:oleObj name="Equation" r:id="rId9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1891" y="5368590"/>
                        <a:ext cx="2439988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5580112" y="949412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92135" y="2317564"/>
            <a:ext cx="561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96142" y="3685716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7288" y="5053868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4016" y="1525476"/>
            <a:ext cx="5057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/>
          <p:cNvSpPr/>
          <p:nvPr/>
        </p:nvSpPr>
        <p:spPr bwMode="auto">
          <a:xfrm>
            <a:off x="5423272" y="3685716"/>
            <a:ext cx="3720728" cy="1512168"/>
          </a:xfrm>
          <a:prstGeom prst="ellipse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471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4"/>
          <p:cNvSpPr/>
          <p:nvPr/>
        </p:nvSpPr>
        <p:spPr>
          <a:xfrm>
            <a:off x="5220072" y="1220524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nip Diagonal Corner Rectangle 5"/>
          <p:cNvSpPr/>
          <p:nvPr/>
        </p:nvSpPr>
        <p:spPr>
          <a:xfrm>
            <a:off x="5220072" y="2588676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nip Diagonal Corner Rectangle 6"/>
          <p:cNvSpPr/>
          <p:nvPr/>
        </p:nvSpPr>
        <p:spPr>
          <a:xfrm>
            <a:off x="5220072" y="3956828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Diagonal Corner Rectangle 7"/>
          <p:cNvSpPr/>
          <p:nvPr/>
        </p:nvSpPr>
        <p:spPr>
          <a:xfrm>
            <a:off x="5220072" y="5324980"/>
            <a:ext cx="3312368" cy="1224136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731680"/>
              </p:ext>
            </p:extLst>
          </p:nvPr>
        </p:nvGraphicFramePr>
        <p:xfrm>
          <a:off x="5638106" y="1461849"/>
          <a:ext cx="23002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106" y="1461849"/>
                        <a:ext cx="2300287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267806"/>
              </p:ext>
            </p:extLst>
          </p:nvPr>
        </p:nvGraphicFramePr>
        <p:xfrm>
          <a:off x="5639693" y="2830274"/>
          <a:ext cx="229870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5" imgW="622080" imgH="203040" progId="Equation.DSMT4">
                  <p:embed/>
                </p:oleObj>
              </mc:Choice>
              <mc:Fallback>
                <p:oleObj name="Equation" r:id="rId5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9693" y="2830274"/>
                        <a:ext cx="2298700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456958"/>
              </p:ext>
            </p:extLst>
          </p:nvPr>
        </p:nvGraphicFramePr>
        <p:xfrm>
          <a:off x="5733356" y="4197111"/>
          <a:ext cx="21113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Equation" r:id="rId7" imgW="571320" imgH="203040" progId="Equation.DSMT4">
                  <p:embed/>
                </p:oleObj>
              </mc:Choice>
              <mc:Fallback>
                <p:oleObj name="Equation" r:id="rId7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3356" y="4197111"/>
                        <a:ext cx="211137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543178"/>
              </p:ext>
            </p:extLst>
          </p:nvPr>
        </p:nvGraphicFramePr>
        <p:xfrm>
          <a:off x="5733356" y="5495686"/>
          <a:ext cx="21113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Equation" r:id="rId9" imgW="571320" imgH="203040" progId="Equation.DSMT4">
                  <p:embed/>
                </p:oleObj>
              </mc:Choice>
              <mc:Fallback>
                <p:oleObj name="Equation" r:id="rId9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3356" y="5495686"/>
                        <a:ext cx="2111375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5148064" y="1076508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60087" y="2444660"/>
            <a:ext cx="561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64094" y="38128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35240" y="5180964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 rotWithShape="1">
          <a:blip r:embed="rId11" cstate="print"/>
          <a:srcRect t="19182"/>
          <a:stretch/>
        </p:blipFill>
        <p:spPr bwMode="auto">
          <a:xfrm>
            <a:off x="323528" y="1400002"/>
            <a:ext cx="4257675" cy="510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16"/>
          <p:cNvSpPr/>
          <p:nvPr/>
        </p:nvSpPr>
        <p:spPr bwMode="auto">
          <a:xfrm>
            <a:off x="5015892" y="1025709"/>
            <a:ext cx="3720728" cy="1512168"/>
          </a:xfrm>
          <a:prstGeom prst="ellipse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393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333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12413" y="1055881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Answers</a:t>
            </a:r>
            <a:endParaRPr lang="en-GB" sz="2400" b="1" u="sng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1" y="1896570"/>
            <a:ext cx="6241213" cy="101566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Comic Sans MS" pitchFamily="66" charset="0"/>
              </a:rPr>
              <a:t>x</a:t>
            </a:r>
            <a:r>
              <a:rPr lang="en-GB" sz="2000" dirty="0" smtClean="0">
                <a:latin typeface="Comic Sans MS" pitchFamily="66" charset="0"/>
              </a:rPr>
              <a:t> = 1			    x = 7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Comic Sans MS" pitchFamily="66" charset="0"/>
              </a:rPr>
              <a:t>x</a:t>
            </a:r>
            <a:r>
              <a:rPr lang="en-GB" sz="2000" dirty="0" smtClean="0">
                <a:latin typeface="Comic Sans MS" pitchFamily="66" charset="0"/>
              </a:rPr>
              <a:t> = 5			    x = -1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11760" y="3068959"/>
            <a:ext cx="6241213" cy="1015663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itchFamily="66" charset="0"/>
              </a:rPr>
              <a:t>x = 3			    x = 1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itchFamily="66" charset="0"/>
              </a:rPr>
              <a:t>x = 7			    x = -5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4221088"/>
            <a:ext cx="6241213" cy="1015663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Comic Sans MS" pitchFamily="66" charset="0"/>
              </a:rPr>
              <a:t>x</a:t>
            </a:r>
            <a:r>
              <a:rPr lang="en-GB" sz="2000" dirty="0" smtClean="0">
                <a:latin typeface="Comic Sans MS" pitchFamily="66" charset="0"/>
              </a:rPr>
              <a:t> = 4			    x = 14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itchFamily="66" charset="0"/>
              </a:rPr>
              <a:t>x = 0			    x = 7</a:t>
            </a: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6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66189" y="1272468"/>
            <a:ext cx="4025899" cy="431800"/>
            <a:chOff x="2483768" y="1988840"/>
            <a:chExt cx="4026893" cy="432048"/>
          </a:xfrm>
        </p:grpSpPr>
        <p:sp>
          <p:nvSpPr>
            <p:cNvPr id="23" name="Oval 22"/>
            <p:cNvSpPr/>
            <p:nvPr/>
          </p:nvSpPr>
          <p:spPr>
            <a:xfrm>
              <a:off x="2483768" y="1988840"/>
              <a:ext cx="477955" cy="4320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961723" y="2204864"/>
              <a:ext cx="3548938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076773" y="2387027"/>
            <a:ext cx="4108454" cy="431800"/>
            <a:chOff x="2525712" y="2996952"/>
            <a:chExt cx="4107706" cy="432048"/>
          </a:xfrm>
        </p:grpSpPr>
        <p:sp>
          <p:nvSpPr>
            <p:cNvPr id="21" name="Oval 20"/>
            <p:cNvSpPr/>
            <p:nvPr/>
          </p:nvSpPr>
          <p:spPr>
            <a:xfrm>
              <a:off x="6155667" y="2996952"/>
              <a:ext cx="477751" cy="4320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2525712" y="3224094"/>
              <a:ext cx="4014060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564605" y="3545806"/>
            <a:ext cx="4027483" cy="431800"/>
            <a:chOff x="2561331" y="4077072"/>
            <a:chExt cx="4026893" cy="432048"/>
          </a:xfrm>
        </p:grpSpPr>
        <p:sp>
          <p:nvSpPr>
            <p:cNvPr id="19" name="Oval 18"/>
            <p:cNvSpPr/>
            <p:nvPr/>
          </p:nvSpPr>
          <p:spPr>
            <a:xfrm>
              <a:off x="2561331" y="4077072"/>
              <a:ext cx="477767" cy="432048"/>
            </a:xfrm>
            <a:prstGeom prst="ellipse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039098" y="4293096"/>
              <a:ext cx="3549126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125613" y="4598951"/>
            <a:ext cx="4092575" cy="431800"/>
            <a:chOff x="2542128" y="5157192"/>
            <a:chExt cx="4091290" cy="432048"/>
          </a:xfrm>
        </p:grpSpPr>
        <p:sp>
          <p:nvSpPr>
            <p:cNvPr id="17" name="Oval 16"/>
            <p:cNvSpPr/>
            <p:nvPr/>
          </p:nvSpPr>
          <p:spPr>
            <a:xfrm>
              <a:off x="6155730" y="5157192"/>
              <a:ext cx="477688" cy="432048"/>
            </a:xfrm>
            <a:prstGeom prst="ellipse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2542128" y="5373216"/>
              <a:ext cx="3648516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2569358" y="1846850"/>
            <a:ext cx="686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x ≥</a:t>
            </a:r>
            <a:endParaRPr lang="en-GB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3458663" y="1846851"/>
            <a:ext cx="4233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x is greater than or equal to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3608845" y="2974209"/>
            <a:ext cx="686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x ≤</a:t>
            </a:r>
            <a:endParaRPr lang="en-GB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4602790" y="2974210"/>
            <a:ext cx="368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x is less than or equal to</a:t>
            </a:r>
            <a:endParaRPr lang="en-GB" sz="2400" dirty="0"/>
          </a:p>
        </p:txBody>
      </p:sp>
      <p:sp>
        <p:nvSpPr>
          <p:cNvPr id="29" name="Rectangle 28"/>
          <p:cNvSpPr/>
          <p:nvPr/>
        </p:nvSpPr>
        <p:spPr>
          <a:xfrm>
            <a:off x="2502233" y="4132038"/>
            <a:ext cx="686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x &gt;</a:t>
            </a:r>
            <a:endParaRPr lang="en-GB" sz="2400" b="1" dirty="0"/>
          </a:p>
        </p:txBody>
      </p:sp>
      <p:sp>
        <p:nvSpPr>
          <p:cNvPr id="30" name="Rectangle 29"/>
          <p:cNvSpPr/>
          <p:nvPr/>
        </p:nvSpPr>
        <p:spPr>
          <a:xfrm>
            <a:off x="3391538" y="4132039"/>
            <a:ext cx="2613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x is greater than</a:t>
            </a:r>
            <a:endParaRPr lang="en-GB" sz="2400" dirty="0"/>
          </a:p>
        </p:txBody>
      </p:sp>
      <p:sp>
        <p:nvSpPr>
          <p:cNvPr id="31" name="Rectangle 30"/>
          <p:cNvSpPr/>
          <p:nvPr/>
        </p:nvSpPr>
        <p:spPr>
          <a:xfrm>
            <a:off x="5194863" y="5085183"/>
            <a:ext cx="686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x &lt;</a:t>
            </a:r>
            <a:endParaRPr lang="en-GB" sz="2400" b="1" dirty="0"/>
          </a:p>
        </p:txBody>
      </p:sp>
      <p:sp>
        <p:nvSpPr>
          <p:cNvPr id="32" name="Rectangle 31"/>
          <p:cNvSpPr/>
          <p:nvPr/>
        </p:nvSpPr>
        <p:spPr>
          <a:xfrm>
            <a:off x="6084168" y="5085184"/>
            <a:ext cx="20681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x is less than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1733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8540" y="1276301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Solving Linear Inequalities</a:t>
            </a:r>
            <a:endParaRPr lang="en-GB" sz="2400" b="1" u="sng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5602" y="1849219"/>
            <a:ext cx="1508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2x + 1 ≥ 7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4823678" y="2445700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2x ≥ 6</a:t>
            </a:r>
            <a:endParaRPr lang="en-GB" sz="2400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438900" y="2080051"/>
            <a:ext cx="1512168" cy="596481"/>
          </a:xfrm>
          <a:prstGeom prst="wedgeRoundRectCallout">
            <a:avLst>
              <a:gd name="adj1" fmla="val -77074"/>
              <a:gd name="adj2" fmla="val -2344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-1 from both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 sides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Microsoft YaHei" charset="-122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438900" y="2850335"/>
            <a:ext cx="1512168" cy="596481"/>
          </a:xfrm>
          <a:prstGeom prst="wedgeRoundRectCallout">
            <a:avLst>
              <a:gd name="adj1" fmla="val -77074"/>
              <a:gd name="adj2" fmla="val -2344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Divide both sides by 2</a:t>
            </a:r>
          </a:p>
        </p:txBody>
      </p:sp>
      <p:sp>
        <p:nvSpPr>
          <p:cNvPr id="9" name="Rectangle 8"/>
          <p:cNvSpPr/>
          <p:nvPr/>
        </p:nvSpPr>
        <p:spPr>
          <a:xfrm>
            <a:off x="4995156" y="3054924"/>
            <a:ext cx="853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x ≥ 3</a:t>
            </a: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5606008" cy="5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Oval 40"/>
          <p:cNvSpPr/>
          <p:nvPr/>
        </p:nvSpPr>
        <p:spPr bwMode="auto">
          <a:xfrm>
            <a:off x="6654924" y="4149080"/>
            <a:ext cx="216024" cy="21602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43" name="Straight Arrow Connector 42"/>
          <p:cNvCxnSpPr>
            <a:stCxn id="41" idx="6"/>
          </p:cNvCxnSpPr>
          <p:nvPr/>
        </p:nvCxnSpPr>
        <p:spPr bwMode="auto">
          <a:xfrm>
            <a:off x="6870948" y="4257092"/>
            <a:ext cx="1296144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9465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0505" y="119989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Solving Linear Inequalities</a:t>
            </a:r>
            <a:endParaRPr lang="en-GB" sz="2400" b="1" u="sng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52372" y="1772816"/>
            <a:ext cx="1909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3(x – 4) &lt; 18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3956869" y="2369296"/>
            <a:ext cx="1822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3x – 12 &lt; 18</a:t>
            </a:r>
            <a:endParaRPr lang="en-GB" sz="2400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250865" y="2003648"/>
            <a:ext cx="1512168" cy="596481"/>
          </a:xfrm>
          <a:prstGeom prst="wedgeRoundRectCallout">
            <a:avLst>
              <a:gd name="adj1" fmla="val -77074"/>
              <a:gd name="adj2" fmla="val -2344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Expand the brackets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233179" y="2680280"/>
            <a:ext cx="1512168" cy="596481"/>
          </a:xfrm>
          <a:prstGeom prst="wedgeRoundRectCallout">
            <a:avLst>
              <a:gd name="adj1" fmla="val -77074"/>
              <a:gd name="adj2" fmla="val -2344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600" dirty="0">
                <a:latin typeface="Comic Sans MS" pitchFamily="66" charset="0"/>
                <a:ea typeface="Microsoft YaHei" charset="-122"/>
              </a:rPr>
              <a:t>+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12 to both sides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51583" y="2978521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3x &lt; 30</a:t>
            </a:r>
            <a:endParaRPr lang="en-GB" sz="2400" dirty="0"/>
          </a:p>
        </p:txBody>
      </p:sp>
      <p:sp>
        <p:nvSpPr>
          <p:cNvPr id="41" name="Oval 40"/>
          <p:cNvSpPr/>
          <p:nvPr/>
        </p:nvSpPr>
        <p:spPr bwMode="auto">
          <a:xfrm>
            <a:off x="6898536" y="4505570"/>
            <a:ext cx="216024" cy="216024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H="1">
            <a:off x="2555776" y="4613582"/>
            <a:ext cx="4342761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ounded Rectangular Callout 10"/>
          <p:cNvSpPr/>
          <p:nvPr/>
        </p:nvSpPr>
        <p:spPr bwMode="auto">
          <a:xfrm>
            <a:off x="6250865" y="3401881"/>
            <a:ext cx="1512168" cy="596481"/>
          </a:xfrm>
          <a:prstGeom prst="wedgeRoundRectCallout">
            <a:avLst>
              <a:gd name="adj1" fmla="val -77074"/>
              <a:gd name="adj2" fmla="val -2344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Divide both sides by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21071" y="3536697"/>
            <a:ext cx="990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x &lt; 10</a:t>
            </a:r>
            <a:endParaRPr lang="en-GB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97152"/>
            <a:ext cx="5656590" cy="57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875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41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8497" y="112972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Solving Linear Inequalities</a:t>
            </a:r>
            <a:endParaRPr lang="en-GB" sz="2400" b="1" u="sng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72541" y="1697463"/>
            <a:ext cx="2214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4(x – 4) ≤ x - 1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3419829" y="2299124"/>
            <a:ext cx="21194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4x – 16 ≤ x - 1</a:t>
            </a:r>
            <a:endParaRPr lang="en-GB" sz="2400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178857" y="1933476"/>
            <a:ext cx="1512168" cy="596481"/>
          </a:xfrm>
          <a:prstGeom prst="wedgeRoundRectCallout">
            <a:avLst>
              <a:gd name="adj1" fmla="val -77074"/>
              <a:gd name="adj2" fmla="val -2344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Expand the brackets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161171" y="2610108"/>
            <a:ext cx="1512168" cy="596481"/>
          </a:xfrm>
          <a:prstGeom prst="wedgeRoundRectCallout">
            <a:avLst>
              <a:gd name="adj1" fmla="val -77074"/>
              <a:gd name="adj2" fmla="val -2344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600" dirty="0" smtClean="0">
                <a:latin typeface="Comic Sans MS" pitchFamily="66" charset="0"/>
                <a:ea typeface="Microsoft YaHei" charset="-122"/>
              </a:rPr>
              <a:t>-x from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both sides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443873" y="2885851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3x – 16 ≤ -1</a:t>
            </a:r>
            <a:endParaRPr lang="en-GB" sz="2400" dirty="0"/>
          </a:p>
        </p:txBody>
      </p:sp>
      <p:sp>
        <p:nvSpPr>
          <p:cNvPr id="41" name="Oval 40"/>
          <p:cNvSpPr/>
          <p:nvPr/>
        </p:nvSpPr>
        <p:spPr bwMode="auto">
          <a:xfrm>
            <a:off x="4717663" y="4720397"/>
            <a:ext cx="216024" cy="216024"/>
          </a:xfrm>
          <a:prstGeom prst="ellipse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H="1">
            <a:off x="2483769" y="4829606"/>
            <a:ext cx="2326936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ounded Rectangular Callout 10"/>
          <p:cNvSpPr/>
          <p:nvPr/>
        </p:nvSpPr>
        <p:spPr bwMode="auto">
          <a:xfrm>
            <a:off x="6168710" y="3261329"/>
            <a:ext cx="1512168" cy="596481"/>
          </a:xfrm>
          <a:prstGeom prst="wedgeRoundRectCallout">
            <a:avLst>
              <a:gd name="adj1" fmla="val -77074"/>
              <a:gd name="adj2" fmla="val -2344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+16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 to both sides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Microsoft YaHei" charset="-12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48184" y="3466525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3x ≤ 15</a:t>
            </a:r>
            <a:endParaRPr lang="en-GB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013176"/>
            <a:ext cx="5656590" cy="57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unded Rectangular Callout 12"/>
          <p:cNvSpPr/>
          <p:nvPr/>
        </p:nvSpPr>
        <p:spPr bwMode="auto">
          <a:xfrm>
            <a:off x="6178857" y="3928190"/>
            <a:ext cx="1512168" cy="596481"/>
          </a:xfrm>
          <a:prstGeom prst="wedgeRoundRectCallout">
            <a:avLst>
              <a:gd name="adj1" fmla="val -77074"/>
              <a:gd name="adj2" fmla="val -2344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Divide both sides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 by 3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Microsoft YaHei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91104" y="3978559"/>
            <a:ext cx="853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x ≤ 5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6793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41" grpId="0" animBg="1"/>
      <p:bldP spid="11" grpId="0" animBg="1"/>
      <p:bldP spid="12" grpId="0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5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00027" y="105588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Answers</a:t>
            </a:r>
            <a:endParaRPr lang="en-GB" sz="2400" b="1" u="sng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6" t="26306" r="28568" b="19216"/>
          <a:stretch/>
        </p:blipFill>
        <p:spPr bwMode="auto">
          <a:xfrm>
            <a:off x="2627784" y="1700808"/>
            <a:ext cx="5868787" cy="3733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3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73523" y="1737626"/>
            <a:ext cx="41148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GB" sz="2400" dirty="0" smtClean="0">
                <a:latin typeface="Comic Sans MS" pitchFamily="66" charset="0"/>
              </a:rPr>
              <a:t>On a set of axes, show the set of values that satisfy the inequality;</a:t>
            </a: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x ≤ 2</a:t>
            </a:r>
          </a:p>
          <a:p>
            <a:pPr algn="ctr"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Draw the line showing;</a:t>
            </a: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x = 2</a:t>
            </a:r>
          </a:p>
          <a:p>
            <a:pPr algn="ctr"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But the inequality is saying a range of values…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2" r="1396"/>
          <a:stretch>
            <a:fillRect/>
          </a:stretch>
        </p:blipFill>
        <p:spPr bwMode="auto">
          <a:xfrm>
            <a:off x="4616923" y="2194826"/>
            <a:ext cx="4038600" cy="39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6902923" y="2347226"/>
            <a:ext cx="0" cy="3810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284605" y="1363829"/>
            <a:ext cx="22756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600" b="1" dirty="0">
                <a:solidFill>
                  <a:srgbClr val="FF0000"/>
                </a:solidFill>
                <a:latin typeface="Comic Sans MS" pitchFamily="66" charset="0"/>
              </a:rPr>
              <a:t>SOLID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line if less/greater than or </a:t>
            </a:r>
            <a:r>
              <a:rPr lang="en-GB" sz="1600" u="sng" dirty="0">
                <a:solidFill>
                  <a:srgbClr val="FF0000"/>
                </a:solidFill>
                <a:latin typeface="Comic Sans MS" pitchFamily="66" charset="0"/>
              </a:rPr>
              <a:t>equal </a:t>
            </a:r>
            <a:r>
              <a:rPr lang="en-GB" sz="1600" u="sng" dirty="0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5955" y="128012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Graphing Inequalities</a:t>
            </a:r>
            <a:endParaRPr lang="en-GB" sz="2400" b="1" u="sng" dirty="0">
              <a:latin typeface="Comic Sans MS" pitchFamily="66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79"/>
          <a:stretch/>
        </p:blipFill>
        <p:spPr bwMode="auto">
          <a:xfrm>
            <a:off x="6902924" y="2319740"/>
            <a:ext cx="1752600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13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6149" grpId="0" animBg="1"/>
      <p:bldP spid="4" grpId="0"/>
    </p:bldLst>
  </p:timing>
</p:sld>
</file>

<file path=ppt/theme/theme1.xml><?xml version="1.0" encoding="utf-8"?>
<a:theme xmlns:a="http://schemas.openxmlformats.org/drawingml/2006/main" name="pix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best buys TDS</Template>
  <TotalTime>320</TotalTime>
  <Words>297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Microsoft YaHei</vt:lpstr>
      <vt:lpstr>Arial</vt:lpstr>
      <vt:lpstr>Calibri</vt:lpstr>
      <vt:lpstr>Comic Sans MS</vt:lpstr>
      <vt:lpstr>Times New Roman</vt:lpstr>
      <vt:lpstr>Wingdings</vt:lpstr>
      <vt:lpstr>pixi theme</vt:lpstr>
      <vt:lpstr>Custom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26</cp:revision>
  <dcterms:created xsi:type="dcterms:W3CDTF">2014-05-07T08:31:04Z</dcterms:created>
  <dcterms:modified xsi:type="dcterms:W3CDTF">2017-02-09T20:11:35Z</dcterms:modified>
</cp:coreProperties>
</file>