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697C9A82-4BB0-47FF-9FF5-8711343865B7}" type="datetimeFigureOut">
              <a:rPr lang="en-GB" smtClean="0"/>
              <a:t>01/05/2017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D65E5ED3-91D2-4DDA-B448-3189E100C4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3000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697C9A82-4BB0-47FF-9FF5-8711343865B7}" type="datetimeFigureOut">
              <a:rPr lang="en-GB" smtClean="0"/>
              <a:t>01/05/2017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D65E5ED3-91D2-4DDA-B448-3189E100C4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107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697C9A82-4BB0-47FF-9FF5-8711343865B7}" type="datetimeFigureOut">
              <a:rPr lang="en-GB" smtClean="0"/>
              <a:t>01/05/2017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D65E5ED3-91D2-4DDA-B448-3189E100C4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992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697C9A82-4BB0-47FF-9FF5-8711343865B7}" type="datetimeFigureOut">
              <a:rPr lang="en-GB" smtClean="0"/>
              <a:t>01/05/2017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D65E5ED3-91D2-4DDA-B448-3189E100C4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2827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697C9A82-4BB0-47FF-9FF5-8711343865B7}" type="datetimeFigureOut">
              <a:rPr lang="en-GB" smtClean="0"/>
              <a:t>01/05/2017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D65E5ED3-91D2-4DDA-B448-3189E100C4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94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697C9A82-4BB0-47FF-9FF5-8711343865B7}" type="datetimeFigureOut">
              <a:rPr lang="en-GB" smtClean="0"/>
              <a:t>01/05/2017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D65E5ED3-91D2-4DDA-B448-3189E100C4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670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697C9A82-4BB0-47FF-9FF5-8711343865B7}" type="datetimeFigureOut">
              <a:rPr lang="en-GB" smtClean="0"/>
              <a:t>01/05/2017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D65E5ED3-91D2-4DDA-B448-3189E100C4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305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697C9A82-4BB0-47FF-9FF5-8711343865B7}" type="datetimeFigureOut">
              <a:rPr lang="en-GB" smtClean="0"/>
              <a:t>01/05/2017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D65E5ED3-91D2-4DDA-B448-3189E100C4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22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697C9A82-4BB0-47FF-9FF5-8711343865B7}" type="datetimeFigureOut">
              <a:rPr lang="en-GB" smtClean="0"/>
              <a:t>01/05/2017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D65E5ED3-91D2-4DDA-B448-3189E100C4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387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697C9A82-4BB0-47FF-9FF5-8711343865B7}" type="datetimeFigureOut">
              <a:rPr lang="en-GB" smtClean="0"/>
              <a:t>01/05/2017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D65E5ED3-91D2-4DDA-B448-3189E100C4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1819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697C9A82-4BB0-47FF-9FF5-8711343865B7}" type="datetimeFigureOut">
              <a:rPr lang="en-GB" smtClean="0"/>
              <a:t>01/05/2017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D65E5ED3-91D2-4DDA-B448-3189E100C4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70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50" t="13519" r="8266" b="7574"/>
          <a:stretch/>
        </p:blipFill>
        <p:spPr>
          <a:xfrm>
            <a:off x="1097662" y="0"/>
            <a:ext cx="78287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703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/>
          <p:cNvPicPr>
            <a:picLocks noChangeAspect="1"/>
          </p:cNvPicPr>
          <p:nvPr/>
        </p:nvPicPr>
        <p:blipFill rotWithShape="1">
          <a:blip r:embed="rId2"/>
          <a:srcRect l="25592" t="21787" r="36200" b="13248"/>
          <a:stretch/>
        </p:blipFill>
        <p:spPr>
          <a:xfrm>
            <a:off x="7726742" y="3896629"/>
            <a:ext cx="1957588" cy="187137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2388973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Data Handling Revision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Mat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803239"/>
            <a:ext cx="2388972" cy="5940088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0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Averages</a:t>
            </a:r>
            <a:endParaRPr lang="en-GB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1)   Here </a:t>
            </a: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are fifteen numbers.</a:t>
            </a:r>
          </a:p>
          <a:p>
            <a:pPr>
              <a:spcAft>
                <a:spcPts val="0"/>
              </a:spcAft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10 12 13 15 </a:t>
            </a:r>
            <a:r>
              <a:rPr lang="en-GB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15 17 </a:t>
            </a: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19 20 20 </a:t>
            </a:r>
            <a:r>
              <a:rPr lang="en-GB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20 21 </a:t>
            </a: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25 25 25 25</a:t>
            </a:r>
          </a:p>
          <a:p>
            <a:pPr>
              <a:spcAft>
                <a:spcPts val="0"/>
              </a:spcAft>
            </a:pPr>
            <a:r>
              <a:rPr lang="en-GB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a</a:t>
            </a: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Find the mode</a:t>
            </a:r>
            <a:r>
              <a:rPr lang="en-GB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spcAft>
                <a:spcPts val="0"/>
              </a:spcAft>
            </a:pPr>
            <a:endParaRPr lang="en-GB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b</a:t>
            </a: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Find the median.</a:t>
            </a:r>
          </a:p>
          <a:p>
            <a:pPr>
              <a:spcAft>
                <a:spcPts val="0"/>
              </a:spcAft>
            </a:pPr>
            <a:endParaRPr lang="en-GB" sz="1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c</a:t>
            </a: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Work out the range.</a:t>
            </a:r>
          </a:p>
          <a:p>
            <a:pPr>
              <a:spcAft>
                <a:spcPts val="0"/>
              </a:spcAft>
            </a:pPr>
            <a:endParaRPr lang="en-GB" sz="1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2)   A </a:t>
            </a: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rugby team played 7 games</a:t>
            </a:r>
            <a:r>
              <a:rPr lang="en-GB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Here </a:t>
            </a: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 the number of points they scored in each game.</a:t>
            </a:r>
          </a:p>
          <a:p>
            <a:pPr>
              <a:spcAft>
                <a:spcPts val="0"/>
              </a:spcAft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3 5 8 9 12 12 16</a:t>
            </a:r>
          </a:p>
          <a:p>
            <a:pPr>
              <a:spcAft>
                <a:spcPts val="0"/>
              </a:spcAft>
            </a:pPr>
            <a:r>
              <a:rPr lang="en-GB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a</a:t>
            </a: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Find the median</a:t>
            </a:r>
            <a:r>
              <a:rPr lang="en-GB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spcAft>
                <a:spcPts val="0"/>
              </a:spcAft>
            </a:pPr>
            <a:endParaRPr lang="en-GB" sz="1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rugby team played another game.</a:t>
            </a:r>
          </a:p>
          <a:p>
            <a:pPr>
              <a:spcAft>
                <a:spcPts val="0"/>
              </a:spcAft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They scored 11 points.</a:t>
            </a:r>
          </a:p>
          <a:p>
            <a:pPr>
              <a:spcAft>
                <a:spcPts val="0"/>
              </a:spcAft>
            </a:pPr>
            <a:r>
              <a:rPr lang="en-GB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b</a:t>
            </a: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Find the median number of points scored in these 8 games.</a:t>
            </a:r>
          </a:p>
          <a:p>
            <a:pPr>
              <a:spcAft>
                <a:spcPts val="0"/>
              </a:spcAft>
            </a:pPr>
            <a:endParaRPr lang="en-GB" sz="1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3)   The </a:t>
            </a: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mean of eight numbers is 41</a:t>
            </a:r>
          </a:p>
          <a:p>
            <a:pPr>
              <a:spcAft>
                <a:spcPts val="0"/>
              </a:spcAft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mean of two of the numbers is 29</a:t>
            </a:r>
          </a:p>
          <a:p>
            <a:pPr>
              <a:spcAft>
                <a:spcPts val="0"/>
              </a:spcAft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is the mean of the other six numbers</a:t>
            </a:r>
            <a:r>
              <a:rPr lang="en-GB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</a:p>
          <a:p>
            <a:pPr>
              <a:spcAft>
                <a:spcPts val="0"/>
              </a:spcAft>
            </a:pPr>
            <a:endParaRPr lang="en-GB" sz="1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015336" y="3419340"/>
            <a:ext cx="2388973" cy="3323987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Pie Charts</a:t>
            </a:r>
            <a:endParaRPr lang="en-GB" sz="10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Harry asked each student in his class how they travelled to school that day.</a:t>
            </a:r>
          </a:p>
          <a:p>
            <a:pPr>
              <a:spcAft>
                <a:spcPts val="0"/>
              </a:spcAft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 used the results to draw this pie chart</a:t>
            </a:r>
            <a:r>
              <a:rPr lang="en-GB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spcAft>
                <a:spcPts val="0"/>
              </a:spcAft>
            </a:pPr>
            <a:endParaRPr lang="en-GB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</a:t>
            </a: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did most of the students travel to school?</a:t>
            </a:r>
          </a:p>
          <a:p>
            <a:pPr>
              <a:spcAft>
                <a:spcPts val="0"/>
              </a:spcAft>
            </a:pPr>
            <a:endParaRPr lang="en-GB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Harry asked a total of 24 </a:t>
            </a:r>
            <a:r>
              <a:rPr lang="en-GB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students. Work </a:t>
            </a: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out the number of students who cycled to school</a:t>
            </a:r>
            <a:r>
              <a:rPr lang="en-GB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spcAft>
                <a:spcPts val="0"/>
              </a:spcAft>
            </a:pPr>
            <a:endParaRPr lang="en-GB" sz="1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517027" y="3419340"/>
            <a:ext cx="2388973" cy="3323987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Scatter Graphs</a:t>
            </a:r>
          </a:p>
          <a:p>
            <a:pPr>
              <a:spcAft>
                <a:spcPts val="0"/>
              </a:spcAft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scatter graph shows some information about 8 cars</a:t>
            </a:r>
            <a:r>
              <a:rPr lang="en-GB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>
              <a:spcAft>
                <a:spcPts val="0"/>
              </a:spcAft>
            </a:pPr>
            <a:endParaRPr lang="en-GB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</a:t>
            </a: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type of correlation does the scatter graph show?</a:t>
            </a:r>
          </a:p>
          <a:p>
            <a:pPr>
              <a:spcAft>
                <a:spcPts val="0"/>
              </a:spcAft>
            </a:pPr>
            <a:endParaRPr lang="en-GB" sz="1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car has </a:t>
            </a: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 engine size of 2.5 </a:t>
            </a:r>
            <a:r>
              <a:rPr lang="en-GB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litres. Estimate </a:t>
            </a: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distance travelled on one </a:t>
            </a:r>
            <a:r>
              <a:rPr lang="en-GB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litre.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501690" y="4034893"/>
            <a:ext cx="2388973" cy="2708434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Stem and Leaf</a:t>
            </a:r>
            <a:endParaRPr lang="en-GB" sz="10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Here are the ages, in years, of 15 students.</a:t>
            </a:r>
          </a:p>
          <a:p>
            <a:pPr>
              <a:spcAft>
                <a:spcPts val="0"/>
              </a:spcAft>
            </a:pPr>
            <a:r>
              <a:rPr lang="en-GB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19 </a:t>
            </a: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18 20 25 37</a:t>
            </a:r>
          </a:p>
          <a:p>
            <a:pPr>
              <a:spcAft>
                <a:spcPts val="0"/>
              </a:spcAft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33 21 17 29 20</a:t>
            </a:r>
          </a:p>
          <a:p>
            <a:pPr>
              <a:spcAft>
                <a:spcPts val="0"/>
              </a:spcAft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42 18 23 37 22</a:t>
            </a:r>
          </a:p>
          <a:p>
            <a:pPr>
              <a:spcAft>
                <a:spcPts val="0"/>
              </a:spcAft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Show this information in an ordered stem and leaf diagram</a:t>
            </a:r>
            <a:r>
              <a:rPr lang="en-GB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spcAft>
                <a:spcPts val="0"/>
              </a:spcAft>
            </a:pPr>
            <a:endParaRPr lang="en-GB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Key:</a:t>
            </a:r>
            <a:endParaRPr lang="en-GB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513645" y="0"/>
            <a:ext cx="2388973" cy="393954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Frequency Polygons</a:t>
            </a:r>
            <a:endParaRPr lang="en-GB" sz="1000" b="1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table shows some information about the weights, in kg, of 100 boxes. Draw a frequency polygon to show this information</a:t>
            </a:r>
            <a:r>
              <a:rPr lang="en-GB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GB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517027" y="-1"/>
            <a:ext cx="2388973" cy="3323987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0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Averages from Frequency Tables</a:t>
            </a:r>
            <a:endParaRPr lang="en-GB" sz="1000" b="1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Bob asked each of 40 friends how many minutes they took to get to work.</a:t>
            </a:r>
          </a:p>
          <a:p>
            <a:pPr>
              <a:spcAft>
                <a:spcPts val="0"/>
              </a:spcAft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table shows some information about his results.</a:t>
            </a:r>
          </a:p>
          <a:p>
            <a:pPr>
              <a:spcAft>
                <a:spcPts val="0"/>
              </a:spcAft>
            </a:pPr>
            <a:endParaRPr lang="en-GB" sz="1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Work </a:t>
            </a: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out an estimate for the mean time taken.</a:t>
            </a:r>
            <a:endParaRPr lang="en-GB" sz="1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indent="-228600">
              <a:spcAft>
                <a:spcPts val="0"/>
              </a:spcAft>
              <a:buAutoNum type="arabicParenR" startAt="5"/>
            </a:pPr>
            <a:endParaRPr lang="en-GB" sz="1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indent="-228600">
              <a:spcAft>
                <a:spcPts val="0"/>
              </a:spcAft>
              <a:buAutoNum type="arabicParenR" startAt="5"/>
            </a:pPr>
            <a:endParaRPr lang="en-GB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indent="-228600">
              <a:spcAft>
                <a:spcPts val="0"/>
              </a:spcAft>
              <a:buAutoNum type="arabicParenR" startAt="5"/>
            </a:pPr>
            <a:endParaRPr lang="en-GB" sz="1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indent="-228600">
              <a:spcAft>
                <a:spcPts val="0"/>
              </a:spcAft>
              <a:buAutoNum type="arabicParenR" startAt="5"/>
            </a:pPr>
            <a:endParaRPr lang="en-GB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indent="-228600">
              <a:spcAft>
                <a:spcPts val="0"/>
              </a:spcAft>
              <a:buAutoNum type="arabicParenR" startAt="5"/>
            </a:pPr>
            <a:endParaRPr lang="en-GB" sz="1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indent="-228600">
              <a:spcAft>
                <a:spcPts val="0"/>
              </a:spcAft>
              <a:buAutoNum type="arabicParenR" startAt="5"/>
            </a:pPr>
            <a:endParaRPr lang="en-GB" sz="10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indent="-228600">
              <a:spcAft>
                <a:spcPts val="0"/>
              </a:spcAft>
              <a:buAutoNum type="arabicParenR" startAt="5"/>
            </a:pPr>
            <a:endParaRPr lang="en-GB" sz="1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25790" t="21610" r="39467" b="13249"/>
          <a:stretch/>
        </p:blipFill>
        <p:spPr>
          <a:xfrm>
            <a:off x="2608425" y="1969770"/>
            <a:ext cx="1855367" cy="19558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642795"/>
              </p:ext>
            </p:extLst>
          </p:nvPr>
        </p:nvGraphicFramePr>
        <p:xfrm>
          <a:off x="2576385" y="896009"/>
          <a:ext cx="2263493" cy="978408"/>
        </p:xfrm>
        <a:graphic>
          <a:graphicData uri="http://schemas.openxmlformats.org/drawingml/2006/table">
            <a:tbl>
              <a:tblPr firstRow="1" firstCol="1" bandRow="1"/>
              <a:tblGrid>
                <a:gridCol w="1439245"/>
                <a:gridCol w="824248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Weight of box (w kg)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Frequency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&lt; w ≤ 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&lt; w ≤ 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&lt; w ≤ 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 &lt; w ≤ 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 &lt; w ≤ 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2768492" y="5396248"/>
            <a:ext cx="0" cy="96591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576385" y="5651679"/>
            <a:ext cx="1334881" cy="214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576384" y="5907110"/>
            <a:ext cx="1334881" cy="214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577978" y="6162541"/>
            <a:ext cx="1334881" cy="214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4"/>
          <a:srcRect l="25988" t="33759" r="31746" b="10960"/>
          <a:stretch/>
        </p:blipFill>
        <p:spPr>
          <a:xfrm>
            <a:off x="5015336" y="749706"/>
            <a:ext cx="2377019" cy="1747972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5015336" y="0"/>
            <a:ext cx="2388973" cy="3323987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0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Pictograms</a:t>
            </a:r>
            <a:endParaRPr lang="en-GB" sz="1000" b="1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pictogram shows the numbers of zips sold in a shop on Monday, on </a:t>
            </a:r>
            <a:r>
              <a:rPr lang="en-GB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Tuesday and </a:t>
            </a: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 Wednesday</a:t>
            </a:r>
            <a:r>
              <a:rPr lang="en-GB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spcAft>
                <a:spcPts val="0"/>
              </a:spcAft>
            </a:pPr>
            <a:endParaRPr lang="en-GB" sz="1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GB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Write </a:t>
            </a: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down the number of zips sold on Wednesday.</a:t>
            </a:r>
          </a:p>
          <a:p>
            <a:pPr>
              <a:spcAft>
                <a:spcPts val="0"/>
              </a:spcAft>
            </a:pPr>
            <a:endParaRPr lang="en-GB" sz="1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n-GB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 </a:t>
            </a: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zips were sold on </a:t>
            </a:r>
            <a:r>
              <a:rPr lang="en-GB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Thursday. Complete </a:t>
            </a: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pictogram</a:t>
            </a:r>
            <a:r>
              <a:rPr lang="en-GB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GB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 rotWithShape="1">
          <a:blip r:embed="rId5"/>
          <a:srcRect l="43706" t="40358" r="44812" b="39832"/>
          <a:stretch/>
        </p:blipFill>
        <p:spPr>
          <a:xfrm>
            <a:off x="5481168" y="4073693"/>
            <a:ext cx="1445353" cy="1401942"/>
          </a:xfrm>
          <a:prstGeom prst="rect">
            <a:avLst/>
          </a:prstGeom>
        </p:spPr>
      </p:pic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971952"/>
              </p:ext>
            </p:extLst>
          </p:nvPr>
        </p:nvGraphicFramePr>
        <p:xfrm>
          <a:off x="7505073" y="896009"/>
          <a:ext cx="2400927" cy="937133"/>
        </p:xfrm>
        <a:graphic>
          <a:graphicData uri="http://schemas.openxmlformats.org/drawingml/2006/table">
            <a:tbl>
              <a:tblPr firstRow="1" firstCol="1" bandRow="1"/>
              <a:tblGrid>
                <a:gridCol w="1561654"/>
                <a:gridCol w="839273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Time taken (m minutes)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Frequency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&lt; w ≤ </a:t>
                      </a:r>
                      <a:r>
                        <a:rPr lang="en-GB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GB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 w ≤ </a:t>
                      </a:r>
                      <a:r>
                        <a:rPr lang="en-GB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</a:t>
                      </a:r>
                      <a:r>
                        <a:rPr lang="en-GB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 w ≤ </a:t>
                      </a:r>
                      <a:r>
                        <a:rPr lang="en-GB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 </a:t>
                      </a:r>
                      <a:r>
                        <a:rPr lang="en-GB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 w ≤ </a:t>
                      </a:r>
                      <a:r>
                        <a:rPr lang="en-GB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 </a:t>
                      </a:r>
                      <a:r>
                        <a:rPr lang="en-GB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 w ≤ </a:t>
                      </a:r>
                      <a:r>
                        <a:rPr lang="en-GB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8808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</TotalTime>
  <Words>461</Words>
  <Application>Microsoft Office PowerPoint</Application>
  <PresentationFormat>A4 Paper (210x297 mm)</PresentationFormat>
  <Paragraphs>156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Danielle Moosajee</dc:creator>
  <cp:lastModifiedBy>Danielle Moosajee</cp:lastModifiedBy>
  <cp:revision>17</cp:revision>
  <dcterms:created xsi:type="dcterms:W3CDTF">2017-04-26T15:30:54Z</dcterms:created>
  <dcterms:modified xsi:type="dcterms:W3CDTF">2017-05-01T12:24:19Z</dcterms:modified>
</cp:coreProperties>
</file>