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1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000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10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99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82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9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7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305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2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38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1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0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50" t="13519" r="8266" b="7574"/>
          <a:stretch/>
        </p:blipFill>
        <p:spPr>
          <a:xfrm>
            <a:off x="1097662" y="0"/>
            <a:ext cx="78287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70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2388973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Ratio and Proportion Revision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" y="735955"/>
            <a:ext cx="2388973" cy="301621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Equivalent Fractions, Decimals and Percentages</a:t>
            </a:r>
          </a:p>
          <a:p>
            <a:pPr marL="228600" indent="-228600">
              <a:spcAft>
                <a:spcPts val="0"/>
              </a:spcAft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Complete the table below.</a:t>
            </a:r>
          </a:p>
          <a:p>
            <a:pPr marL="228600" indent="-228600">
              <a:spcAft>
                <a:spcPts val="0"/>
              </a:spcAft>
              <a:buAutoNum type="arabicParenR"/>
            </a:pPr>
            <a:endParaRPr lang="en-GB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AutoNum type="arabicParenR"/>
            </a:pPr>
            <a:endParaRPr lang="en-GB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AutoNum type="arabicParenR"/>
            </a:pPr>
            <a:endParaRPr lang="en-GB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AutoNum type="arabicParenR"/>
            </a:pPr>
            <a:endParaRPr lang="en-GB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AutoNum type="arabicParenR"/>
            </a:pPr>
            <a:endParaRPr lang="en-GB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AutoNum type="arabicParenR"/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 you rather have ¾, 70% or 0.72 of a pizza? Why?</a:t>
            </a:r>
          </a:p>
          <a:p>
            <a:pPr marL="228600" indent="-228600">
              <a:spcAft>
                <a:spcPts val="0"/>
              </a:spcAft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" y="3841790"/>
            <a:ext cx="2388973" cy="301621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Simplify Ratio</a:t>
            </a:r>
            <a:endParaRPr lang="en-GB" sz="10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Simplify 16 : 8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Simplify 11 : 22 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Simplify 24 : 12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Simplify 50p : £2.50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Simplify 4 : 8 : 12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are 32 pupils in a class. 20 of them are girls. What is the ratio of boys to girls in its simplest form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83476" y="0"/>
            <a:ext cx="2388973" cy="4555093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Calculating with Decimals</a:t>
            </a:r>
            <a:endParaRPr lang="en-GB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 is the biggest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3.013</a:t>
            </a:r>
          </a:p>
          <a:p>
            <a:pPr>
              <a:spcAft>
                <a:spcPts val="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3.0014</a:t>
            </a:r>
          </a:p>
          <a:p>
            <a:pPr>
              <a:spcAft>
                <a:spcPts val="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3.0013</a:t>
            </a: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 startAt="2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Calculate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2.5 + 0.37?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 startAt="2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 startAt="2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Three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friends compare their heights. Who is the tallest?</a:t>
            </a:r>
          </a:p>
          <a:p>
            <a:pPr>
              <a:spcAft>
                <a:spcPts val="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Anna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1.58m</a:t>
            </a: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Chris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1.62m</a:t>
            </a: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Drew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1.47m</a:t>
            </a: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 startAt="4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Calculate the answer to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4.8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divided by 3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 startAt="4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 startAt="4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 startAt="4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£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8.40 is shared equally between three brothers. How much does each brother receive?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 startAt="4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 startAt="4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 startAt="4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Aisha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buys a magazine for £1.25 and chocolates for £2.99. She pays with a £10 note. How much change does she receive?</a:t>
            </a: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83475" y="4611231"/>
            <a:ext cx="3587812" cy="224676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Divide into a Ratio</a:t>
            </a:r>
            <a:endParaRPr lang="en-GB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Paul is making grey paint. He mixes black and white paint in the ratio 1: 3. He makes 35 litres of grey paint. How much white paint does he use?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ratio of adults to children in the sports club is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: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There are 120 adults in the club.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many children are there?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Tim, Shula and Carol share the running costs of the car in the ratio 1 : 2 : 3. Last year it cost £1860 to run the car. How much did Carol pay?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4966952" y="0"/>
                <a:ext cx="2388973" cy="2510495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000" b="1" dirty="0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Simplifying Fractions </a:t>
                </a:r>
                <a:endParaRPr lang="en-GB" sz="10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228600" lvl="0" indent="-228600">
                  <a:buFont typeface="+mj-lt"/>
                  <a:buAutoNum type="arabicParenR"/>
                </a:pPr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000" i="1"/>
                        </m:ctrlPr>
                      </m:fPr>
                      <m:num>
                        <m:r>
                          <a:rPr lang="en-GB" sz="1000" i="1"/>
                          <m:t>9</m:t>
                        </m:r>
                      </m:num>
                      <m:den>
                        <m:r>
                          <a:rPr lang="en-GB" sz="1000" i="1"/>
                          <m:t>18</m:t>
                        </m:r>
                      </m:den>
                    </m:f>
                  </m:oMath>
                </a14:m>
                <a:endParaRPr lang="en-GB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28600" lvl="0" indent="-228600">
                  <a:buFont typeface="+mj-lt"/>
                  <a:buAutoNum type="arabicParenR" startAt="2"/>
                </a:pPr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000" i="1"/>
                        </m:ctrlPr>
                      </m:fPr>
                      <m:num>
                        <m:r>
                          <a:rPr lang="en-GB" sz="1000" i="1"/>
                          <m:t>12</m:t>
                        </m:r>
                      </m:num>
                      <m:den>
                        <m:r>
                          <a:rPr lang="en-GB" sz="1000" i="1"/>
                          <m:t>20</m:t>
                        </m:r>
                      </m:den>
                    </m:f>
                  </m:oMath>
                </a14:m>
                <a:endParaRPr lang="en-GB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28600" lvl="0" indent="-228600">
                  <a:buFont typeface="+mj-lt"/>
                  <a:buAutoNum type="arabicParenR" startAt="3"/>
                </a:pPr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000" i="1"/>
                        </m:ctrlPr>
                      </m:fPr>
                      <m:num>
                        <m:r>
                          <a:rPr lang="en-GB" sz="1000" i="1"/>
                          <m:t>16</m:t>
                        </m:r>
                      </m:num>
                      <m:den>
                        <m:r>
                          <a:rPr lang="en-GB" sz="1000" i="1"/>
                          <m:t>24</m:t>
                        </m:r>
                      </m:den>
                    </m:f>
                  </m:oMath>
                </a14:m>
                <a:endParaRPr lang="en-GB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28600" lvl="0" indent="-228600">
                  <a:buFont typeface="+mj-lt"/>
                  <a:buAutoNum type="arabicParenR" startAt="4"/>
                </a:pPr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Write as an improper fraction </a:t>
                </a:r>
                <a14:m>
                  <m:oMath xmlns:m="http://schemas.openxmlformats.org/officeDocument/2006/math">
                    <m:r>
                      <a:rPr lang="en-GB" sz="1000" i="1"/>
                      <m:t>2 </m:t>
                    </m:r>
                    <m:f>
                      <m:fPr>
                        <m:ctrlPr>
                          <a:rPr lang="en-GB" sz="1000" i="1"/>
                        </m:ctrlPr>
                      </m:fPr>
                      <m:num>
                        <m:r>
                          <a:rPr lang="en-GB" sz="1000" i="1"/>
                          <m:t>3</m:t>
                        </m:r>
                      </m:num>
                      <m:den>
                        <m:r>
                          <a:rPr lang="en-GB" sz="1000" i="1"/>
                          <m:t>4</m:t>
                        </m:r>
                      </m:den>
                    </m:f>
                  </m:oMath>
                </a14:m>
                <a:endParaRPr lang="en-GB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28600" lvl="0" indent="-228600">
                  <a:buFont typeface="+mj-lt"/>
                  <a:buAutoNum type="arabicParenR" startAt="5"/>
                </a:pPr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Write as a mixed number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000" i="1"/>
                        </m:ctrlPr>
                      </m:fPr>
                      <m:num>
                        <m:r>
                          <a:rPr lang="en-GB" sz="1000" i="1"/>
                          <m:t>27</m:t>
                        </m:r>
                      </m:num>
                      <m:den>
                        <m:r>
                          <a:rPr lang="en-GB" sz="1000" i="1"/>
                          <m:t>6</m:t>
                        </m:r>
                      </m:den>
                    </m:f>
                  </m:oMath>
                </a14:m>
                <a:endParaRPr lang="en-GB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endParaRPr lang="en-GB" sz="10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endParaRPr lang="en-GB" sz="10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6952" y="0"/>
                <a:ext cx="2388973" cy="251049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6165790" y="4611230"/>
            <a:ext cx="3740210" cy="224676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Increasing and Decreasing by Percentages</a:t>
            </a:r>
            <a:endParaRPr lang="en-GB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Claire improves her further distance for running by 19%. She used to be able to run 4km. How far can she run now?	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Michael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gets 42% better at kick ups. He used to be able to do 32. How many can he do now?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 loses 36% of his Instagram followers. He used to have 380. How many does he have now?	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 bull has 94% more sugar than Coke Life. Coke Life has 1.2g of sugar. How much does Red Bull have?</a:t>
            </a: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7450427" y="0"/>
                <a:ext cx="2388973" cy="250517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000" b="1" dirty="0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Calculating with Fractions</a:t>
                </a:r>
              </a:p>
              <a:p>
                <a:pPr>
                  <a:spcAft>
                    <a:spcPts val="0"/>
                  </a:spcAft>
                </a:pPr>
                <a:r>
                  <a:rPr lang="en-GB" sz="1000" dirty="0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Give your answers in their simplest form</a:t>
                </a:r>
                <a:r>
                  <a:rPr lang="en-GB" sz="1000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  <a:endParaRPr lang="en-GB" sz="10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228600" indent="-228600"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00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000" i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000" i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000" dirty="0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00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000" i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000" i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000" dirty="0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endParaRPr lang="en-GB" sz="1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228600" indent="-228600">
                  <a:spcAft>
                    <a:spcPts val="0"/>
                  </a:spcAft>
                  <a:buFont typeface="+mj-lt"/>
                  <a:buAutoNum type="arabicParenR"/>
                </a:pPr>
                <a:endParaRPr lang="en-GB" sz="10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228600" indent="-228600">
                  <a:spcAft>
                    <a:spcPts val="0"/>
                  </a:spcAft>
                  <a:buFont typeface="+mj-lt"/>
                  <a:buAutoNum type="arabicParenR"/>
                </a:pPr>
                <a:endParaRPr lang="en-GB" sz="10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228600" indent="-228600"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00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000" b="0" i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000" b="0" i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1000" i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000" dirty="0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00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000" i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1000" b="0" i="0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en-GB" sz="10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228600" indent="-228600">
                  <a:spcAft>
                    <a:spcPts val="0"/>
                  </a:spcAft>
                  <a:buFont typeface="+mj-lt"/>
                  <a:buAutoNum type="arabicParenR"/>
                </a:pPr>
                <a:endParaRPr lang="en-GB" sz="1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228600" indent="-228600"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00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000" i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1000" b="0" i="0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1000" i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000" b="0" i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1000" dirty="0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00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000" b="0" i="0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1000" b="0" i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10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228600" indent="-228600">
                  <a:spcAft>
                    <a:spcPts val="0"/>
                  </a:spcAft>
                  <a:buFont typeface="+mj-lt"/>
                  <a:buAutoNum type="arabicParenR"/>
                </a:pPr>
                <a:endParaRPr lang="en-GB" sz="1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228600" indent="-228600"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000" b="0" i="0" smtClean="0">
                        <a:latin typeface="Cambria Math" panose="02040503050406030204" pitchFamily="18" charset="0"/>
                      </a:rPr>
                      <m:t>2 </m:t>
                    </m:r>
                    <m:f>
                      <m:fPr>
                        <m:ctrlPr>
                          <a:rPr lang="en-GB" sz="100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000" i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0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000" dirty="0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r>
                      <a:rPr lang="en-GB" sz="1000" b="0" i="0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100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0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0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endParaRPr lang="en-GB" sz="10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endParaRPr lang="en-GB" sz="1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endParaRPr lang="en-GB" sz="10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0427" y="0"/>
                <a:ext cx="2388973" cy="250517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4966952" y="2616101"/>
            <a:ext cx="4872448" cy="193899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Percentages of Amounts</a:t>
            </a:r>
            <a:endParaRPr lang="en-GB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Calculate 40% of 600 ml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	            2)    Calculate 67%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£120.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 startAt="3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Bobby went to the shop and there was a 20% sale. He was going to buy a top for £24. How much does he save?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 startAt="3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 startAt="3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 startAt="3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Sarah went to the shop and there was a 15% sale. She was going to buy a CD for £8. How much does she save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 startAt="3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 startAt="3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500895"/>
              </p:ext>
            </p:extLst>
          </p:nvPr>
        </p:nvGraphicFramePr>
        <p:xfrm>
          <a:off x="74142" y="1318868"/>
          <a:ext cx="2248929" cy="1297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643"/>
                <a:gridCol w="749643"/>
                <a:gridCol w="749643"/>
              </a:tblGrid>
              <a:tr h="250272"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Fraction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Decimal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1740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½ 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1740"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1740">
                <a:tc>
                  <a:txBody>
                    <a:bodyPr/>
                    <a:lstStyle/>
                    <a:p>
                      <a:pPr algn="ctr"/>
                      <a:endParaRPr lang="en-GB" sz="8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1740"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¼ 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808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261</Words>
  <Application>Microsoft Office PowerPoint</Application>
  <PresentationFormat>A4 Paper (210x297 mm)</PresentationFormat>
  <Paragraphs>103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Moosajee</dc:creator>
  <cp:lastModifiedBy>Danielle Moosajee</cp:lastModifiedBy>
  <cp:revision>16</cp:revision>
  <dcterms:created xsi:type="dcterms:W3CDTF">2017-04-26T15:30:54Z</dcterms:created>
  <dcterms:modified xsi:type="dcterms:W3CDTF">2017-04-28T12:46:20Z</dcterms:modified>
</cp:coreProperties>
</file>