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6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70" d="100"/>
          <a:sy n="70" d="100"/>
        </p:scale>
        <p:origin x="13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 smtClean="0">
              <a:latin typeface="Comic Sans MS" pitchFamily="66" charset="0"/>
            </a:endParaRPr>
          </a:p>
          <a:p>
            <a:endParaRPr lang="en-GB" sz="2000" u="none" dirty="0" smtClean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 smtClean="0">
                <a:latin typeface="Comic Sans MS" pitchFamily="66" charset="0"/>
              </a:rPr>
              <a:t>Complete the exit ticket,</a:t>
            </a:r>
            <a:r>
              <a:rPr lang="en-GB" sz="2092" baseline="0" dirty="0" smtClean="0">
                <a:latin typeface="Comic Sans MS" pitchFamily="66" charset="0"/>
              </a:rPr>
              <a:t> making sure you justify each emoji.</a:t>
            </a:r>
            <a:endParaRPr lang="en-GB" sz="2092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Friday, 23 March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Binomial Distribution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Friday, 23 March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Title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6025715"/>
            <a:ext cx="691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Developing students will be able to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Secure students will be able to 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Excelling students will be able to  </a:t>
            </a:r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7.png"/><Relationship Id="rId7" Type="http://schemas.openxmlformats.org/officeDocument/2006/relationships/image" Target="../media/image16.jp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5" Type="http://schemas.openxmlformats.org/officeDocument/2006/relationships/image" Target="../media/image15.png"/><Relationship Id="rId4" Type="http://schemas.openxmlformats.org/officeDocument/2006/relationships/image" Target="../media/image140.png"/><Relationship Id="rId9" Type="http://schemas.openxmlformats.org/officeDocument/2006/relationships/image" Target="../media/image18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image" Target="NULL"/><Relationship Id="rId16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0602" y="1967349"/>
            <a:ext cx="84969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You are going to throw 4 dice 40 times and record how many fives you get each time.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Before you start…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Questions</a:t>
            </a:r>
            <a:r>
              <a:rPr lang="en-GB" sz="2000" dirty="0">
                <a:latin typeface="Comic Sans MS" pitchFamily="66" charset="0"/>
              </a:rPr>
              <a:t>:</a:t>
            </a:r>
          </a:p>
          <a:p>
            <a:pPr marL="400050" indent="-400050">
              <a:buAutoNum type="romanLcParenR"/>
            </a:pPr>
            <a:r>
              <a:rPr lang="en-GB" sz="2000" dirty="0" smtClean="0">
                <a:latin typeface="Comic Sans MS" pitchFamily="66" charset="0"/>
              </a:rPr>
              <a:t>What </a:t>
            </a:r>
            <a:r>
              <a:rPr lang="en-GB" sz="2000" dirty="0">
                <a:latin typeface="Comic Sans MS" pitchFamily="66" charset="0"/>
              </a:rPr>
              <a:t>do you think will be the </a:t>
            </a:r>
            <a:r>
              <a:rPr lang="en-GB" sz="2000" dirty="0" smtClean="0">
                <a:latin typeface="Comic Sans MS" pitchFamily="66" charset="0"/>
              </a:rPr>
              <a:t>most common </a:t>
            </a:r>
            <a:r>
              <a:rPr lang="en-GB" sz="2000" dirty="0">
                <a:latin typeface="Comic Sans MS" pitchFamily="66" charset="0"/>
              </a:rPr>
              <a:t>number of </a:t>
            </a:r>
            <a:r>
              <a:rPr lang="en-GB" sz="2000" dirty="0" smtClean="0">
                <a:latin typeface="Comic Sans MS" pitchFamily="66" charset="0"/>
              </a:rPr>
              <a:t>fives?</a:t>
            </a:r>
          </a:p>
          <a:p>
            <a:pPr marL="400050" indent="-400050">
              <a:buAutoNum type="romanLcParenR"/>
            </a:pPr>
            <a:r>
              <a:rPr lang="en-GB" sz="2000" dirty="0" smtClean="0">
                <a:latin typeface="Comic Sans MS" pitchFamily="66" charset="0"/>
              </a:rPr>
              <a:t>Can </a:t>
            </a:r>
            <a:r>
              <a:rPr lang="en-GB" sz="2000" dirty="0">
                <a:latin typeface="Comic Sans MS" pitchFamily="66" charset="0"/>
              </a:rPr>
              <a:t>you work out the probability </a:t>
            </a:r>
            <a:r>
              <a:rPr lang="en-GB" sz="2000" dirty="0" smtClean="0">
                <a:latin typeface="Comic Sans MS" pitchFamily="66" charset="0"/>
              </a:rPr>
              <a:t>of being </a:t>
            </a:r>
            <a:r>
              <a:rPr lang="en-GB" sz="2000" dirty="0">
                <a:latin typeface="Comic Sans MS" pitchFamily="66" charset="0"/>
              </a:rPr>
              <a:t>very lucky and getting 4 fives</a:t>
            </a:r>
            <a:r>
              <a:rPr lang="en-GB" sz="2000" dirty="0" smtClean="0">
                <a:latin typeface="Comic Sans MS" pitchFamily="66" charset="0"/>
              </a:rPr>
              <a:t>?</a:t>
            </a:r>
          </a:p>
          <a:p>
            <a:endParaRPr lang="en-GB" sz="2000" dirty="0" smtClean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Start throwing! Make sure you record each result.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5026" y="1313648"/>
            <a:ext cx="79994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The Experiment</a:t>
            </a:r>
            <a:endParaRPr lang="en-GB" sz="2400" b="1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8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84704" y="1161834"/>
                <a:ext cx="8725660" cy="836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Determine the probability of getting </a:t>
                </a:r>
                <a:r>
                  <a:rPr lang="en-GB" sz="2000" u="sng" dirty="0" smtClean="0">
                    <a:latin typeface="Comic Sans MS" panose="030F0702030302020204" pitchFamily="66" charset="0"/>
                  </a:rPr>
                  <a:t>exactly two heads 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in </a:t>
                </a:r>
                <a:r>
                  <a:rPr lang="en-GB" sz="2000" u="sng" dirty="0">
                    <a:latin typeface="Comic Sans MS" panose="030F0702030302020204" pitchFamily="66" charset="0"/>
                  </a:rPr>
                  <a:t>1</a:t>
                </a:r>
                <a:r>
                  <a:rPr lang="en-GB" sz="2000" u="sng" dirty="0" smtClean="0">
                    <a:latin typeface="Comic Sans MS" panose="030F0702030302020204" pitchFamily="66" charset="0"/>
                  </a:rPr>
                  <a:t>5 tosses 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of a biased coin for which the probability of a head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04" y="1161834"/>
                <a:ext cx="8725660" cy="836960"/>
              </a:xfrm>
              <a:prstGeom prst="rect">
                <a:avLst/>
              </a:prstGeom>
              <a:blipFill rotWithShape="0">
                <a:blip r:embed="rId2"/>
                <a:stretch>
                  <a:fillRect l="-698" t="-4380" b="-4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32475" y="2857918"/>
                <a:ext cx="1171173" cy="816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sz="2800" b="0" i="1" smtClean="0">
                                <a:latin typeface="Cambria Math"/>
                              </a:rPr>
                              <m:t>5</m:t>
                            </m:r>
                          </m:e>
                          <m:e>
                            <m:r>
                              <a:rPr lang="en-GB" sz="2800" b="0" i="1" smtClean="0">
                                <a:latin typeface="Cambria Math"/>
                              </a:rPr>
                              <m:t>2</m:t>
                            </m:r>
                          </m:e>
                        </m:eqArr>
                      </m:e>
                    </m:d>
                  </m:oMath>
                </a14:m>
                <a:r>
                  <a:rPr lang="en-GB" sz="2800" dirty="0" smtClean="0"/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75" y="2857918"/>
                <a:ext cx="1171173" cy="81676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328323" y="2857918"/>
                <a:ext cx="1195520" cy="8195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 smtClean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sz="2800" i="1">
                                <a:latin typeface="Cambria Math"/>
                              </a:rPr>
                              <m:t>5</m:t>
                            </m:r>
                          </m:e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sz="2800" i="1">
                                <a:latin typeface="Cambria Math"/>
                              </a:rPr>
                              <m:t>3</m:t>
                            </m:r>
                          </m:e>
                        </m:eqArr>
                      </m:e>
                    </m:d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23" y="2857918"/>
                <a:ext cx="1195520" cy="819583"/>
              </a:xfrm>
              <a:prstGeom prst="rect">
                <a:avLst/>
              </a:prstGeom>
              <a:blipFill rotWithShape="0">
                <a:blip r:embed="rId4"/>
                <a:stretch>
                  <a:fillRect l="-10714" b="-37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668818" y="3027291"/>
                <a:ext cx="13087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= 105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8818" y="3027291"/>
                <a:ext cx="1308756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32475" y="1988840"/>
                <a:ext cx="4880439" cy="73718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𝑟</m:t>
                          </m:r>
                        </m:e>
                      </m:d>
                      <m:r>
                        <a:rPr lang="en-GB" sz="2800" b="0" i="1" smtClean="0">
                          <a:latin typeface="Cambria Math"/>
                        </a:rPr>
                        <m:t>= 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28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e>
                              <m:r>
                                <a:rPr lang="en-GB" sz="28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eqArr>
                        </m:e>
                      </m:d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75" y="1988840"/>
                <a:ext cx="4880439" cy="73718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32475" y="3806569"/>
                <a:ext cx="4566058" cy="114557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𝑟</m:t>
                          </m:r>
                        </m:e>
                      </m:d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105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75" y="3806569"/>
                <a:ext cx="4566058" cy="114557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40167" y="5081207"/>
                <a:ext cx="2553969" cy="52809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=2.93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167" y="5081207"/>
                <a:ext cx="2553969" cy="52809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loud Callout 9"/>
          <p:cNvSpPr/>
          <p:nvPr/>
        </p:nvSpPr>
        <p:spPr>
          <a:xfrm>
            <a:off x="4932040" y="5345253"/>
            <a:ext cx="3456384" cy="782134"/>
          </a:xfrm>
          <a:prstGeom prst="cloudCallout">
            <a:avLst>
              <a:gd name="adj1" fmla="val -81183"/>
              <a:gd name="adj2" fmla="val -29242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Rather unlikely then!</a:t>
            </a:r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57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4704" y="1161834"/>
                <a:ext cx="8725660" cy="836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Determine the probability of getting </a:t>
                </a:r>
                <a:r>
                  <a:rPr lang="en-GB" sz="2000" u="sng" dirty="0" smtClean="0">
                    <a:latin typeface="Comic Sans MS" panose="030F0702030302020204" pitchFamily="66" charset="0"/>
                  </a:rPr>
                  <a:t>at least one head 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in </a:t>
                </a:r>
                <a:r>
                  <a:rPr lang="en-GB" sz="2000" u="sng" dirty="0">
                    <a:latin typeface="Comic Sans MS" panose="030F0702030302020204" pitchFamily="66" charset="0"/>
                  </a:rPr>
                  <a:t>1</a:t>
                </a:r>
                <a:r>
                  <a:rPr lang="en-GB" sz="2000" u="sng" dirty="0" smtClean="0">
                    <a:latin typeface="Comic Sans MS" panose="030F0702030302020204" pitchFamily="66" charset="0"/>
                  </a:rPr>
                  <a:t>5 tosses 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of a biased coin for which the probability of a head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04" y="1161834"/>
                <a:ext cx="8725660" cy="836960"/>
              </a:xfrm>
              <a:prstGeom prst="rect">
                <a:avLst/>
              </a:prstGeom>
              <a:blipFill>
                <a:blip r:embed="rId2"/>
                <a:stretch>
                  <a:fillRect l="-698" t="-4380" r="-838" b="-4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84704" y="1998794"/>
                <a:ext cx="3024336" cy="7037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~ 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(15,  </m:t>
                    </m:r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04" y="1998794"/>
                <a:ext cx="3024336" cy="7037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84704" y="2761764"/>
                <a:ext cx="196930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≥1)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04" y="2761764"/>
                <a:ext cx="196930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793196" y="2761764"/>
                <a:ext cx="263478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=0)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196" y="2761764"/>
                <a:ext cx="263478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4704" y="3344172"/>
                <a:ext cx="4880439" cy="73718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𝑟</m:t>
                          </m:r>
                        </m:e>
                      </m:d>
                      <m:r>
                        <a:rPr lang="en-GB" sz="2800" b="0" i="1" smtClean="0">
                          <a:latin typeface="Cambria Math"/>
                        </a:rPr>
                        <m:t>= 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28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e>
                              <m:r>
                                <a:rPr lang="en-GB" sz="28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eqArr>
                        </m:e>
                      </m:d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04" y="3344172"/>
                <a:ext cx="4880439" cy="7371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93196" y="4138887"/>
                <a:ext cx="3078792" cy="88517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e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eqArr>
                      </m:e>
                    </m:d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sup>
                    </m:sSup>
                  </m:oMath>
                </a14:m>
                <a:r>
                  <a:rPr lang="en-GB" sz="2800" dirty="0" smtClean="0"/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196" y="4138887"/>
                <a:ext cx="3078792" cy="8851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93196" y="4946804"/>
                <a:ext cx="2553968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=6.97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−8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196" y="4946804"/>
                <a:ext cx="255396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84704" y="5470024"/>
                <a:ext cx="2812501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6.97 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−8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04" y="5470024"/>
                <a:ext cx="2812501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997205" y="5470024"/>
                <a:ext cx="2030620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=0.9999…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7205" y="5470024"/>
                <a:ext cx="2030620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loud Callout 10"/>
          <p:cNvSpPr/>
          <p:nvPr/>
        </p:nvSpPr>
        <p:spPr>
          <a:xfrm>
            <a:off x="5724128" y="4489174"/>
            <a:ext cx="2574404" cy="915260"/>
          </a:xfrm>
          <a:prstGeom prst="cloudCallout">
            <a:avLst>
              <a:gd name="adj1" fmla="val -85424"/>
              <a:gd name="adj2" fmla="val 67682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Nearly certain!</a:t>
            </a:r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32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4704" y="1161834"/>
                <a:ext cx="8725660" cy="836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Determine the probability of getting </a:t>
                </a:r>
                <a:r>
                  <a:rPr lang="en-GB" sz="2000" u="sng" dirty="0" smtClean="0">
                    <a:latin typeface="Comic Sans MS" panose="030F0702030302020204" pitchFamily="66" charset="0"/>
                  </a:rPr>
                  <a:t>less than 9 heads 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in </a:t>
                </a:r>
                <a:r>
                  <a:rPr lang="en-GB" sz="2000" u="sng" dirty="0">
                    <a:latin typeface="Comic Sans MS" panose="030F0702030302020204" pitchFamily="66" charset="0"/>
                  </a:rPr>
                  <a:t>1</a:t>
                </a:r>
                <a:r>
                  <a:rPr lang="en-GB" sz="2000" u="sng" dirty="0" smtClean="0">
                    <a:latin typeface="Comic Sans MS" panose="030F0702030302020204" pitchFamily="66" charset="0"/>
                  </a:rPr>
                  <a:t>5 tosses 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of a biased coin for which the probability of a head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04" y="1161834"/>
                <a:ext cx="8725660" cy="836960"/>
              </a:xfrm>
              <a:prstGeom prst="rect">
                <a:avLst/>
              </a:prstGeom>
              <a:blipFill>
                <a:blip r:embed="rId2"/>
                <a:stretch>
                  <a:fillRect l="-698" t="-4380" r="-1117" b="-4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84704" y="1998794"/>
                <a:ext cx="3024336" cy="7037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~ 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(15,  </m:t>
                    </m:r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04" y="1998794"/>
                <a:ext cx="3024336" cy="7037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84704" y="2761764"/>
                <a:ext cx="196930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9)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04" y="2761764"/>
                <a:ext cx="196930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Callout 8"/>
          <p:cNvSpPr/>
          <p:nvPr/>
        </p:nvSpPr>
        <p:spPr>
          <a:xfrm>
            <a:off x="3923928" y="2090442"/>
            <a:ext cx="4986436" cy="1224136"/>
          </a:xfrm>
          <a:prstGeom prst="wedgeEllipseCallout">
            <a:avLst>
              <a:gd name="adj1" fmla="val -79130"/>
              <a:gd name="adj2" fmla="val 25708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This would take a while to work out… but we can use our trusty </a:t>
            </a:r>
            <a:r>
              <a:rPr lang="en-GB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ClassWiz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to help us out!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3429000"/>
            <a:ext cx="777686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Menu &gt; 7 (Distribution) &gt; scroll down &gt; select “Binomial CD”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131340" y="4161274"/>
                <a:ext cx="50410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The Binomial CD function gives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~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340" y="4161274"/>
                <a:ext cx="5041060" cy="707886"/>
              </a:xfrm>
              <a:prstGeom prst="rect">
                <a:avLst/>
              </a:prstGeom>
              <a:blipFill>
                <a:blip r:embed="rId5"/>
                <a:stretch>
                  <a:fillRect l="-1330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t="26200" r="8000" b="23400"/>
          <a:stretch/>
        </p:blipFill>
        <p:spPr>
          <a:xfrm>
            <a:off x="251520" y="3923455"/>
            <a:ext cx="2753934" cy="123927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91" t="33463" r="10134" b="21650"/>
          <a:stretch/>
        </p:blipFill>
        <p:spPr>
          <a:xfrm>
            <a:off x="3131340" y="5257070"/>
            <a:ext cx="2753934" cy="120286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1" t="26201" r="650" b="19200"/>
          <a:stretch/>
        </p:blipFill>
        <p:spPr>
          <a:xfrm>
            <a:off x="251520" y="5257070"/>
            <a:ext cx="2753934" cy="119337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25" t="15744" r="9248" b="52363"/>
          <a:stretch/>
        </p:blipFill>
        <p:spPr>
          <a:xfrm>
            <a:off x="6011160" y="5260644"/>
            <a:ext cx="2753934" cy="1199294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323528" y="5637731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6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96752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Task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Complete the </a:t>
            </a:r>
            <a:r>
              <a:rPr lang="en-GB" sz="2400" dirty="0" err="1" smtClean="0">
                <a:latin typeface="Comic Sans MS" panose="030F0702030302020204" pitchFamily="66" charset="0"/>
              </a:rPr>
              <a:t>Tarsia</a:t>
            </a:r>
            <a:r>
              <a:rPr lang="en-GB" sz="2400" dirty="0" smtClean="0">
                <a:latin typeface="Comic Sans MS" panose="030F0702030302020204" pitchFamily="66" charset="0"/>
              </a:rPr>
              <a:t> jigsaw.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91078" y="2996952"/>
                <a:ext cx="6889835" cy="101354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0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GB" sz="40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GB" sz="4000" b="0" i="1" smtClean="0">
                              <a:latin typeface="Cambria Math"/>
                            </a:rPr>
                            <m:t>𝑟</m:t>
                          </m:r>
                        </m:e>
                      </m:d>
                      <m:r>
                        <a:rPr lang="en-GB" sz="4000" b="0" i="1" smtClean="0">
                          <a:latin typeface="Cambria Math"/>
                        </a:rPr>
                        <m:t>= </m:t>
                      </m:r>
                      <m:d>
                        <m:d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40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e>
                              <m:r>
                                <a:rPr lang="en-GB" sz="40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eqArr>
                        </m:e>
                      </m:d>
                      <m:sSup>
                        <m:sSup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4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40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078" y="2996952"/>
                <a:ext cx="6889835" cy="101354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218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0602" y="1967349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Use what you know about probability to compare your results from the experiment from what you would have expected to happen.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5026" y="1313648"/>
            <a:ext cx="79994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The Theory</a:t>
            </a:r>
            <a:endParaRPr lang="en-GB" sz="2400" b="1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91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1628800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In the </a:t>
            </a:r>
            <a:r>
              <a:rPr lang="en-GB" sz="2000" b="1" u="sng" dirty="0" smtClean="0">
                <a:latin typeface="Comic Sans MS" pitchFamily="66" charset="0"/>
              </a:rPr>
              <a:t>bi</a:t>
            </a:r>
            <a:r>
              <a:rPr lang="en-GB" sz="2000" dirty="0" smtClean="0">
                <a:latin typeface="Comic Sans MS" pitchFamily="66" charset="0"/>
              </a:rPr>
              <a:t>nomial </a:t>
            </a:r>
            <a:r>
              <a:rPr lang="en-GB" sz="2000" dirty="0">
                <a:latin typeface="Comic Sans MS" pitchFamily="66" charset="0"/>
              </a:rPr>
              <a:t>distribution there are only two possible outcomes – a “success” or “failure</a:t>
            </a:r>
            <a:r>
              <a:rPr lang="en-GB" sz="2000" dirty="0" smtClean="0">
                <a:latin typeface="Comic Sans MS" pitchFamily="66" charset="0"/>
              </a:rPr>
              <a:t>”.</a:t>
            </a:r>
            <a:endParaRPr lang="en-GB" sz="2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27584" y="2636912"/>
                <a:ext cx="3024336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~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GB" sz="2000" i="1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000" i="1" dirty="0" err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GB" sz="2000" i="1" dirty="0" err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This means the discrete variable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can be represented by the Binomial Distribution with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number of trials,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the probability of a success.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636912"/>
                <a:ext cx="3024336" cy="2862322"/>
              </a:xfrm>
              <a:prstGeom prst="rect">
                <a:avLst/>
              </a:prstGeom>
              <a:blipFill rotWithShape="0">
                <a:blip r:embed="rId2"/>
                <a:stretch>
                  <a:fillRect l="-2218" r="-3427" b="-29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427984" y="2638402"/>
                <a:ext cx="3960440" cy="317009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Requirements:</a:t>
                </a: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omic Sans MS" panose="030F0702030302020204" pitchFamily="66" charset="0"/>
                  </a:rPr>
                  <a:t>There is a fixed number of trials (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).</a:t>
                </a: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omic Sans MS" panose="030F0702030302020204" pitchFamily="66" charset="0"/>
                  </a:rPr>
                  <a:t>Each trial has only two possible outcomes – a “success” or a “failure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”.</a:t>
                </a: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omic Sans MS" panose="030F0702030302020204" pitchFamily="66" charset="0"/>
                  </a:rPr>
                  <a:t>The probability of a success (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) is constant from trial to 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trial.</a:t>
                </a: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omic Sans MS" panose="030F0702030302020204" pitchFamily="66" charset="0"/>
                  </a:rPr>
                  <a:t>Trials are 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independent.</a:t>
                </a:r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2638402"/>
                <a:ext cx="3960440" cy="3170099"/>
              </a:xfrm>
              <a:prstGeom prst="rect">
                <a:avLst/>
              </a:prstGeom>
              <a:blipFill rotWithShape="0">
                <a:blip r:embed="rId3"/>
                <a:stretch>
                  <a:fillRect l="-1380" t="-958" r="-1074" b="-229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370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14955" y="1881336"/>
              <a:ext cx="8265382" cy="4499992"/>
            </p:xfrm>
            <a:graphic>
              <a:graphicData uri="http://schemas.openxmlformats.org/drawingml/2006/table">
                <a:tbl>
                  <a:tblPr firstRow="1" firstCol="1" lastRow="1" lastCol="1" bandRow="1" bandCol="1"/>
                  <a:tblGrid>
                    <a:gridCol w="4132307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4133075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40909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Situation</a:t>
                          </a:r>
                          <a:endParaRPr lang="en-GB" sz="2000" dirty="0">
                            <a:effectLst/>
                            <a:latin typeface="Comic Sans MS" panose="030F0702030302020204" pitchFamily="66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  <m:t> ~ </m:t>
                              </m:r>
                              <m: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en-GB" sz="2000" i="1" dirty="0" err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2000" i="1" dirty="0" err="1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GB" sz="2000" i="1" dirty="0" err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GB" sz="2000" i="1" dirty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2000" dirty="0" smtClean="0"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81818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How many times we get a 4 when we roll a dice 15 </a:t>
                          </a:r>
                          <a:r>
                            <a:rPr lang="en-GB" sz="2000" dirty="0" smtClean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times</a:t>
                          </a:r>
                          <a:endParaRPr lang="en-GB" sz="2000" dirty="0">
                            <a:effectLst/>
                            <a:latin typeface="Comic Sans MS" panose="030F0702030302020204" pitchFamily="66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  <m:t> ~ </m:t>
                              </m:r>
                              <m: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  <m:t> (15,  </m:t>
                              </m:r>
                              <m:f>
                                <m:fPr>
                                  <m:ctrlPr>
                                    <a:rPr lang="en-GB" sz="2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GB" sz="2000" i="1" dirty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2000" dirty="0" smtClean="0"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81818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How many times we get heads when we toss a coin 30 </a:t>
                          </a:r>
                          <a:r>
                            <a:rPr lang="en-GB" sz="2000" dirty="0" smtClean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times</a:t>
                          </a:r>
                          <a:endParaRPr lang="en-GB" sz="2000" dirty="0">
                            <a:effectLst/>
                            <a:latin typeface="Comic Sans MS" panose="030F0702030302020204" pitchFamily="66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1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122727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How many times we get an even number when we roll a dice 12 </a:t>
                          </a:r>
                          <a:r>
                            <a:rPr lang="en-GB" sz="2000" dirty="0" smtClean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times</a:t>
                          </a:r>
                          <a:endParaRPr lang="en-GB" sz="2000" dirty="0">
                            <a:effectLst/>
                            <a:latin typeface="Comic Sans MS" panose="030F0702030302020204" pitchFamily="66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1" dirty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122727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How many times we get a number that is not 3 or 5 when we roll a dice 20 </a:t>
                          </a:r>
                          <a:r>
                            <a:rPr lang="en-GB" sz="2000" dirty="0" smtClean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times</a:t>
                          </a:r>
                          <a:endParaRPr lang="en-GB" sz="2000" dirty="0">
                            <a:effectLst/>
                            <a:latin typeface="Comic Sans MS" panose="030F0702030302020204" pitchFamily="66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1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48500988"/>
                  </p:ext>
                </p:extLst>
              </p:nvPr>
            </p:nvGraphicFramePr>
            <p:xfrm>
              <a:off x="414955" y="1881336"/>
              <a:ext cx="8265382" cy="4499992"/>
            </p:xfrm>
            <a:graphic>
              <a:graphicData uri="http://schemas.openxmlformats.org/drawingml/2006/table">
                <a:tbl>
                  <a:tblPr firstRow="1" firstCol="1" lastRow="1" lastCol="1" bandRow="1" bandCol="1"/>
                  <a:tblGrid>
                    <a:gridCol w="4132307"/>
                    <a:gridCol w="4133075"/>
                  </a:tblGrid>
                  <a:tr h="40909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Situation</a:t>
                          </a:r>
                          <a:endParaRPr lang="en-GB" sz="2000" dirty="0">
                            <a:effectLst/>
                            <a:latin typeface="Comic Sans MS" panose="030F0702030302020204" pitchFamily="66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0147" t="-5970" r="-442" b="-1005970"/>
                          </a:stretch>
                        </a:blipFill>
                      </a:tcPr>
                    </a:tc>
                  </a:tr>
                  <a:tr h="81818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How many times we get a 4 when we roll a dice 15 </a:t>
                          </a:r>
                          <a:r>
                            <a:rPr lang="en-GB" sz="2000" dirty="0" smtClean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times</a:t>
                          </a:r>
                          <a:endParaRPr lang="en-GB" sz="2000" dirty="0">
                            <a:effectLst/>
                            <a:latin typeface="Comic Sans MS" panose="030F0702030302020204" pitchFamily="66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0147" t="-52593" r="-442" b="-399259"/>
                          </a:stretch>
                        </a:blipFill>
                      </a:tcPr>
                    </a:tc>
                  </a:tr>
                  <a:tr h="81818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How many times we get heads when we toss a coin 30 </a:t>
                          </a:r>
                          <a:r>
                            <a:rPr lang="en-GB" sz="2000" dirty="0" smtClean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times</a:t>
                          </a:r>
                          <a:endParaRPr lang="en-GB" sz="2000" dirty="0">
                            <a:effectLst/>
                            <a:latin typeface="Comic Sans MS" panose="030F0702030302020204" pitchFamily="66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1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2727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How many times we get an even number when we roll a dice 12 </a:t>
                          </a:r>
                          <a:r>
                            <a:rPr lang="en-GB" sz="2000" dirty="0" smtClean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times</a:t>
                          </a:r>
                          <a:endParaRPr lang="en-GB" sz="2000" dirty="0">
                            <a:effectLst/>
                            <a:latin typeface="Comic Sans MS" panose="030F0702030302020204" pitchFamily="66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1" dirty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2727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How many times we get a number that is not 3 or 5 when we roll a dice 20 </a:t>
                          </a:r>
                          <a:r>
                            <a:rPr lang="en-GB" sz="2000" dirty="0" smtClean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times</a:t>
                          </a:r>
                          <a:endParaRPr lang="en-GB" sz="2000" dirty="0">
                            <a:effectLst/>
                            <a:latin typeface="Comic Sans MS" panose="030F0702030302020204" pitchFamily="66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1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1" name="Rectangle 10"/>
          <p:cNvSpPr/>
          <p:nvPr/>
        </p:nvSpPr>
        <p:spPr>
          <a:xfrm>
            <a:off x="605026" y="1196752"/>
            <a:ext cx="79994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Task</a:t>
            </a:r>
            <a:r>
              <a:rPr lang="en-GB" sz="2400" dirty="0">
                <a:latin typeface="Comic Sans MS" pitchFamily="66" charset="0"/>
              </a:rPr>
              <a:t> – Copy and </a:t>
            </a:r>
            <a:r>
              <a:rPr lang="en-GB" sz="2400" dirty="0" smtClean="0">
                <a:latin typeface="Comic Sans MS" pitchFamily="66" charset="0"/>
              </a:rPr>
              <a:t>complete</a:t>
            </a:r>
            <a:endParaRPr lang="en-GB" sz="2400" b="1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64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/>
            </p:nvGraphicFramePr>
            <p:xfrm>
              <a:off x="414955" y="1881336"/>
              <a:ext cx="8265382" cy="4499992"/>
            </p:xfrm>
            <a:graphic>
              <a:graphicData uri="http://schemas.openxmlformats.org/drawingml/2006/table">
                <a:tbl>
                  <a:tblPr firstRow="1" firstCol="1" lastRow="1" lastCol="1" bandRow="1" bandCol="1"/>
                  <a:tblGrid>
                    <a:gridCol w="4132307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4133075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40909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Situation</a:t>
                          </a:r>
                          <a:endParaRPr lang="en-GB" sz="2000" dirty="0">
                            <a:effectLst/>
                            <a:latin typeface="Comic Sans MS" panose="030F0702030302020204" pitchFamily="66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  <m:t> ~ </m:t>
                              </m:r>
                              <m: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en-GB" sz="2000" i="1" dirty="0" err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2000" i="1" dirty="0" err="1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GB" sz="2000" i="1" dirty="0" err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GB" sz="2000" i="1" dirty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2000" dirty="0" smtClean="0"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81818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How many times we get a 4 when we roll a dice 15 </a:t>
                          </a:r>
                          <a:r>
                            <a:rPr lang="en-GB" sz="2000" dirty="0" smtClean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times</a:t>
                          </a:r>
                          <a:endParaRPr lang="en-GB" sz="2000" dirty="0">
                            <a:effectLst/>
                            <a:latin typeface="Comic Sans MS" panose="030F0702030302020204" pitchFamily="66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  <m:t> ~ </m:t>
                              </m:r>
                              <m: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  <m:t> (15,  </m:t>
                              </m:r>
                              <m:f>
                                <m:fPr>
                                  <m:ctrlPr>
                                    <a:rPr lang="en-GB" sz="2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GB" sz="2000" i="1" dirty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2000" dirty="0" smtClean="0"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81818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How many times we get heads when we toss a coin 30 </a:t>
                          </a:r>
                          <a:r>
                            <a:rPr lang="en-GB" sz="2000" dirty="0" smtClean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times</a:t>
                          </a:r>
                          <a:endParaRPr lang="en-GB" sz="2000" dirty="0">
                            <a:effectLst/>
                            <a:latin typeface="Comic Sans MS" panose="030F0702030302020204" pitchFamily="66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1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  <m:r>
                                <a:rPr lang="en-GB" sz="2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~ </m:t>
                              </m:r>
                              <m:r>
                                <a:rPr lang="en-GB" sz="2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GB" sz="2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en-GB" sz="2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𝟑𝟎</m:t>
                              </m:r>
                              <m:r>
                                <a:rPr lang="en-GB" sz="2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2000" b="1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sz="2000" b="1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GB" sz="20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2000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122727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How many times we get an even number when we roll a dice 12 </a:t>
                          </a:r>
                          <a:r>
                            <a:rPr lang="en-GB" sz="2000" dirty="0" smtClean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times</a:t>
                          </a:r>
                          <a:endParaRPr lang="en-GB" sz="2000" dirty="0">
                            <a:effectLst/>
                            <a:latin typeface="Comic Sans MS" panose="030F0702030302020204" pitchFamily="66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  <m:r>
                                <a:rPr lang="en-GB" sz="2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~ </m:t>
                              </m:r>
                              <m:r>
                                <a:rPr lang="en-GB" sz="2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GB" sz="2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en-GB" sz="2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  <m:r>
                                <a:rPr lang="en-GB" sz="2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2000" b="1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sz="2000" b="1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GB" sz="20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2000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  <a:r>
                            <a:rPr lang="en-GB" sz="20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122727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How many times we get a number that is not 3 or 5 when we roll a dice 20 </a:t>
                          </a:r>
                          <a:r>
                            <a:rPr lang="en-GB" sz="2000" dirty="0" smtClean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times</a:t>
                          </a:r>
                          <a:endParaRPr lang="en-GB" sz="2000" dirty="0">
                            <a:effectLst/>
                            <a:latin typeface="Comic Sans MS" panose="030F0702030302020204" pitchFamily="66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  <m:r>
                                <a:rPr lang="en-GB" sz="2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~ </m:t>
                              </m:r>
                              <m:r>
                                <a:rPr lang="en-GB" sz="2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GB" sz="2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en-GB" sz="2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𝟐𝟎</m:t>
                              </m:r>
                              <m:r>
                                <a:rPr lang="en-GB" sz="2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GB" sz="2000" b="1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en-GB" sz="2000" b="1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den>
                              </m:f>
                              <m:r>
                                <a:rPr lang="en-GB" sz="20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2000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/>
            </p:nvGraphicFramePr>
            <p:xfrm>
              <a:off x="414955" y="1881336"/>
              <a:ext cx="8265382" cy="4499992"/>
            </p:xfrm>
            <a:graphic>
              <a:graphicData uri="http://schemas.openxmlformats.org/drawingml/2006/table">
                <a:tbl>
                  <a:tblPr firstRow="1" firstCol="1" lastRow="1" lastCol="1" bandRow="1" bandCol="1"/>
                  <a:tblGrid>
                    <a:gridCol w="4132307"/>
                    <a:gridCol w="4133075"/>
                  </a:tblGrid>
                  <a:tr h="40909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Situation</a:t>
                          </a:r>
                          <a:endParaRPr lang="en-GB" sz="2000" dirty="0">
                            <a:effectLst/>
                            <a:latin typeface="Comic Sans MS" panose="030F0702030302020204" pitchFamily="66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0147" t="-5970" r="-442" b="-1005970"/>
                          </a:stretch>
                        </a:blipFill>
                      </a:tcPr>
                    </a:tc>
                  </a:tr>
                  <a:tr h="81818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How many times we get a 4 when we roll a dice 15 </a:t>
                          </a:r>
                          <a:r>
                            <a:rPr lang="en-GB" sz="2000" dirty="0" smtClean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times</a:t>
                          </a:r>
                          <a:endParaRPr lang="en-GB" sz="2000" dirty="0">
                            <a:effectLst/>
                            <a:latin typeface="Comic Sans MS" panose="030F0702030302020204" pitchFamily="66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0147" t="-52593" r="-442" b="-399259"/>
                          </a:stretch>
                        </a:blipFill>
                      </a:tcPr>
                    </a:tc>
                  </a:tr>
                  <a:tr h="81818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How many times we get heads when we toss a coin 30 </a:t>
                          </a:r>
                          <a:r>
                            <a:rPr lang="en-GB" sz="2000" dirty="0" smtClean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times</a:t>
                          </a:r>
                          <a:endParaRPr lang="en-GB" sz="2000" dirty="0">
                            <a:effectLst/>
                            <a:latin typeface="Comic Sans MS" panose="030F0702030302020204" pitchFamily="66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0147" t="-153731" r="-442" b="-302239"/>
                          </a:stretch>
                        </a:blipFill>
                      </a:tcPr>
                    </a:tc>
                  </a:tr>
                  <a:tr h="122727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How many times we get an even number when we roll a dice 12 </a:t>
                          </a:r>
                          <a:r>
                            <a:rPr lang="en-GB" sz="2000" dirty="0" smtClean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times</a:t>
                          </a:r>
                          <a:endParaRPr lang="en-GB" sz="2000" dirty="0">
                            <a:effectLst/>
                            <a:latin typeface="Comic Sans MS" panose="030F0702030302020204" pitchFamily="66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0147" t="-169154" r="-442" b="-101493"/>
                          </a:stretch>
                        </a:blipFill>
                      </a:tcPr>
                    </a:tc>
                  </a:tr>
                  <a:tr h="122727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How many times we get a number that is not 3 or 5 when we roll a dice 20 </a:t>
                          </a:r>
                          <a:r>
                            <a:rPr lang="en-GB" sz="2000" dirty="0" smtClean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</a:rPr>
                            <a:t>times</a:t>
                          </a:r>
                          <a:endParaRPr lang="en-GB" sz="2000" dirty="0">
                            <a:effectLst/>
                            <a:latin typeface="Comic Sans MS" panose="030F0702030302020204" pitchFamily="66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0147" t="-267822" r="-442" b="-99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1" name="Rectangle 10"/>
          <p:cNvSpPr/>
          <p:nvPr/>
        </p:nvSpPr>
        <p:spPr>
          <a:xfrm>
            <a:off x="605026" y="1196752"/>
            <a:ext cx="79994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Answers</a:t>
            </a:r>
            <a:endParaRPr lang="en-GB" sz="2400" b="1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86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84704" y="1161834"/>
                <a:ext cx="8725660" cy="836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Determine the probability of getting </a:t>
                </a:r>
                <a:r>
                  <a:rPr lang="en-GB" sz="2000" u="sng" dirty="0" smtClean="0">
                    <a:latin typeface="Comic Sans MS" panose="030F0702030302020204" pitchFamily="66" charset="0"/>
                  </a:rPr>
                  <a:t>exactly two heads 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in </a:t>
                </a:r>
                <a:r>
                  <a:rPr lang="en-GB" sz="2000" u="sng" dirty="0" smtClean="0">
                    <a:latin typeface="Comic Sans MS" panose="030F0702030302020204" pitchFamily="66" charset="0"/>
                  </a:rPr>
                  <a:t>three tosses 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of a biased coin for which the probability of a head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04" y="1161834"/>
                <a:ext cx="8725660" cy="836960"/>
              </a:xfrm>
              <a:prstGeom prst="rect">
                <a:avLst/>
              </a:prstGeom>
              <a:blipFill rotWithShape="0">
                <a:blip r:embed="rId2"/>
                <a:stretch>
                  <a:fillRect l="-698" t="-4380" r="-349" b="-4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Cloud Callout 54"/>
          <p:cNvSpPr/>
          <p:nvPr/>
        </p:nvSpPr>
        <p:spPr>
          <a:xfrm>
            <a:off x="-422950" y="1911790"/>
            <a:ext cx="3356792" cy="1242502"/>
          </a:xfrm>
          <a:prstGeom prst="cloudCallout">
            <a:avLst>
              <a:gd name="adj1" fmla="val 71865"/>
              <a:gd name="adj2" fmla="val -41849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We could solve this problem using a tree </a:t>
            </a:r>
            <a:r>
              <a:rPr lang="en-GB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diagram…</a:t>
            </a:r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979712" y="3084905"/>
                <a:ext cx="509889" cy="554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3084905"/>
                <a:ext cx="509889" cy="55496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973673" y="5063536"/>
                <a:ext cx="509889" cy="554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673" y="5063536"/>
                <a:ext cx="509889" cy="55496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671658" y="2361535"/>
                <a:ext cx="509889" cy="554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658" y="2361535"/>
                <a:ext cx="509889" cy="55496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047094" y="2032543"/>
                <a:ext cx="362073" cy="554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094" y="2032543"/>
                <a:ext cx="362073" cy="55496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669896" y="4683558"/>
                <a:ext cx="509889" cy="554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896" y="4683558"/>
                <a:ext cx="509889" cy="55496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671658" y="3546484"/>
                <a:ext cx="509889" cy="554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658" y="3546484"/>
                <a:ext cx="509889" cy="55496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984205" y="2582351"/>
                <a:ext cx="509889" cy="554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205" y="2582351"/>
                <a:ext cx="509889" cy="55496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669896" y="5772285"/>
                <a:ext cx="509889" cy="554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896" y="5772285"/>
                <a:ext cx="509889" cy="55496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" name="Group 64"/>
          <p:cNvGrpSpPr/>
          <p:nvPr/>
        </p:nvGrpSpPr>
        <p:grpSpPr>
          <a:xfrm>
            <a:off x="433381" y="2033159"/>
            <a:ext cx="4550825" cy="4709127"/>
            <a:chOff x="6529587" y="520180"/>
            <a:chExt cx="4550825" cy="4709127"/>
          </a:xfrm>
        </p:grpSpPr>
        <p:sp>
          <p:nvSpPr>
            <p:cNvPr id="66" name="TextBox 65"/>
            <p:cNvSpPr txBox="1"/>
            <p:nvPr/>
          </p:nvSpPr>
          <p:spPr>
            <a:xfrm>
              <a:off x="7033606" y="19973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omic Sans MS" panose="030F0702030302020204" pitchFamily="66" charset="0"/>
                </a:rPr>
                <a:t>H</a:t>
              </a:r>
              <a:endParaRPr lang="en-GB" b="1" dirty="0">
                <a:latin typeface="Comic Sans MS" panose="030F0702030302020204" pitchFamily="66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033606" y="335907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omic Sans MS" panose="030F0702030302020204" pitchFamily="66" charset="0"/>
                </a:rPr>
                <a:t>T</a:t>
              </a:r>
              <a:endParaRPr lang="en-GB" b="1" dirty="0">
                <a:latin typeface="Comic Sans MS" panose="030F0702030302020204" pitchFamily="66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884903" y="1081527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omic Sans MS" panose="030F0702030302020204" pitchFamily="66" charset="0"/>
                </a:rPr>
                <a:t>H</a:t>
              </a:r>
              <a:endParaRPr lang="en-GB" b="1" dirty="0">
                <a:latin typeface="Comic Sans MS" panose="030F0702030302020204" pitchFamily="66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0340641" y="520180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omic Sans MS" panose="030F0702030302020204" pitchFamily="66" charset="0"/>
                </a:rPr>
                <a:t>H</a:t>
              </a:r>
              <a:endParaRPr lang="en-GB" b="1" dirty="0">
                <a:latin typeface="Comic Sans MS" panose="030F0702030302020204" pitchFamily="66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0340641" y="172505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omic Sans MS" panose="030F0702030302020204" pitchFamily="66" charset="0"/>
                </a:rPr>
                <a:t>H</a:t>
              </a:r>
              <a:endParaRPr lang="en-GB" b="1" dirty="0">
                <a:latin typeface="Comic Sans MS" panose="030F0702030302020204" pitchFamily="66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0340641" y="2857320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omic Sans MS" panose="030F0702030302020204" pitchFamily="66" charset="0"/>
                </a:rPr>
                <a:t>H</a:t>
              </a:r>
              <a:endParaRPr lang="en-GB" b="1" dirty="0">
                <a:latin typeface="Comic Sans MS" panose="030F0702030302020204" pitchFamily="66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0340641" y="4054555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omic Sans MS" panose="030F0702030302020204" pitchFamily="66" charset="0"/>
                </a:rPr>
                <a:t>H</a:t>
              </a:r>
              <a:endParaRPr lang="en-GB" b="1" dirty="0">
                <a:latin typeface="Comic Sans MS" panose="030F0702030302020204" pitchFamily="66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884903" y="3354710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omic Sans MS" panose="030F0702030302020204" pitchFamily="66" charset="0"/>
                </a:rPr>
                <a:t>H</a:t>
              </a:r>
              <a:endParaRPr lang="en-GB" b="1" dirty="0">
                <a:latin typeface="Comic Sans MS" panose="030F0702030302020204" pitchFamily="66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884903" y="2028665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omic Sans MS" panose="030F0702030302020204" pitchFamily="66" charset="0"/>
                </a:rPr>
                <a:t>T</a:t>
              </a:r>
              <a:endParaRPr lang="en-GB" b="1" dirty="0">
                <a:latin typeface="Comic Sans MS" panose="030F0702030302020204" pitchFamily="66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0340641" y="1306740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omic Sans MS" panose="030F0702030302020204" pitchFamily="66" charset="0"/>
                </a:rPr>
                <a:t>T</a:t>
              </a:r>
              <a:endParaRPr lang="en-GB" b="1" dirty="0">
                <a:latin typeface="Comic Sans MS" panose="030F0702030302020204" pitchFamily="66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0340641" y="25406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omic Sans MS" panose="030F0702030302020204" pitchFamily="66" charset="0"/>
                </a:rPr>
                <a:t>T</a:t>
              </a:r>
              <a:endParaRPr lang="en-GB" b="1" dirty="0">
                <a:latin typeface="Comic Sans MS" panose="030F0702030302020204" pitchFamily="66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0340641" y="3628852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omic Sans MS" panose="030F0702030302020204" pitchFamily="66" charset="0"/>
                </a:rPr>
                <a:t>T</a:t>
              </a:r>
              <a:endParaRPr lang="en-GB" b="1" dirty="0">
                <a:latin typeface="Comic Sans MS" panose="030F0702030302020204" pitchFamily="66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0340641" y="4859975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omic Sans MS" panose="030F0702030302020204" pitchFamily="66" charset="0"/>
                </a:rPr>
                <a:t>T</a:t>
              </a:r>
              <a:endParaRPr lang="en-GB" b="1" dirty="0">
                <a:latin typeface="Comic Sans MS" panose="030F0702030302020204" pitchFamily="66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884903" y="427225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omic Sans MS" panose="030F0702030302020204" pitchFamily="66" charset="0"/>
                </a:rPr>
                <a:t>T</a:t>
              </a:r>
              <a:endParaRPr lang="en-GB" b="1" dirty="0">
                <a:latin typeface="Comic Sans MS" panose="030F0702030302020204" pitchFamily="66" charset="0"/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6529587" y="1953017"/>
              <a:ext cx="1584102" cy="1689346"/>
              <a:chOff x="6658377" y="1849985"/>
              <a:chExt cx="1584102" cy="1689346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 flipV="1">
                <a:off x="6658377" y="1849985"/>
                <a:ext cx="1584102" cy="8494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6658377" y="2689899"/>
                <a:ext cx="1584102" cy="8494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80"/>
            <p:cNvGrpSpPr/>
            <p:nvPr/>
          </p:nvGrpSpPr>
          <p:grpSpPr>
            <a:xfrm>
              <a:off x="8548035" y="3472338"/>
              <a:ext cx="1249800" cy="1018542"/>
              <a:chOff x="8548035" y="1007406"/>
              <a:chExt cx="1584102" cy="1689346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 flipV="1">
                <a:off x="8548035" y="1007406"/>
                <a:ext cx="1584102" cy="8494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8548035" y="1847320"/>
                <a:ext cx="1584102" cy="8494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81"/>
            <p:cNvGrpSpPr/>
            <p:nvPr/>
          </p:nvGrpSpPr>
          <p:grpSpPr>
            <a:xfrm>
              <a:off x="10176935" y="3041540"/>
              <a:ext cx="903477" cy="736301"/>
              <a:chOff x="8548035" y="1007406"/>
              <a:chExt cx="1584102" cy="1689346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 flipV="1">
                <a:off x="8548035" y="1007406"/>
                <a:ext cx="1584102" cy="8494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8548035" y="1847320"/>
                <a:ext cx="1584102" cy="8494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/>
            <p:cNvGrpSpPr/>
            <p:nvPr/>
          </p:nvGrpSpPr>
          <p:grpSpPr>
            <a:xfrm>
              <a:off x="10176935" y="4238775"/>
              <a:ext cx="903477" cy="736301"/>
              <a:chOff x="8548035" y="1007406"/>
              <a:chExt cx="1584102" cy="1689346"/>
            </a:xfrm>
          </p:grpSpPr>
          <p:cxnSp>
            <p:nvCxnSpPr>
              <p:cNvPr id="93" name="Straight Connector 92"/>
              <p:cNvCxnSpPr/>
              <p:nvPr/>
            </p:nvCxnSpPr>
            <p:spPr>
              <a:xfrm flipV="1">
                <a:off x="8548035" y="1007406"/>
                <a:ext cx="1584102" cy="8494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8548035" y="1847320"/>
                <a:ext cx="1584102" cy="8494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oup 83"/>
            <p:cNvGrpSpPr/>
            <p:nvPr/>
          </p:nvGrpSpPr>
          <p:grpSpPr>
            <a:xfrm>
              <a:off x="8548035" y="1194789"/>
              <a:ext cx="1249800" cy="1018542"/>
              <a:chOff x="8548035" y="1007406"/>
              <a:chExt cx="1584102" cy="1689346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 flipV="1">
                <a:off x="8548035" y="1007406"/>
                <a:ext cx="1584102" cy="8494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8548035" y="1847320"/>
                <a:ext cx="1584102" cy="8494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84"/>
            <p:cNvGrpSpPr/>
            <p:nvPr/>
          </p:nvGrpSpPr>
          <p:grpSpPr>
            <a:xfrm>
              <a:off x="10176935" y="723387"/>
              <a:ext cx="903477" cy="736301"/>
              <a:chOff x="8548035" y="1007406"/>
              <a:chExt cx="1584102" cy="1689346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 flipV="1">
                <a:off x="8548035" y="1007406"/>
                <a:ext cx="1584102" cy="8494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8548035" y="1847320"/>
                <a:ext cx="1584102" cy="8494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85"/>
            <p:cNvGrpSpPr/>
            <p:nvPr/>
          </p:nvGrpSpPr>
          <p:grpSpPr>
            <a:xfrm>
              <a:off x="10176935" y="1920622"/>
              <a:ext cx="903477" cy="736301"/>
              <a:chOff x="8548035" y="1007406"/>
              <a:chExt cx="1584102" cy="1689346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 flipV="1">
                <a:off x="8548035" y="1007406"/>
                <a:ext cx="1584102" cy="8494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8548035" y="1847320"/>
                <a:ext cx="1584102" cy="8494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5047094" y="3229005"/>
                <a:ext cx="362073" cy="554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094" y="3229005"/>
                <a:ext cx="362073" cy="55496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4984205" y="3778813"/>
                <a:ext cx="509889" cy="554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205" y="3778813"/>
                <a:ext cx="509889" cy="55496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5052113" y="4385519"/>
                <a:ext cx="362073" cy="554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113" y="4385519"/>
                <a:ext cx="362073" cy="55496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4989224" y="4935327"/>
                <a:ext cx="509889" cy="554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9224" y="4935327"/>
                <a:ext cx="509889" cy="55496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5067450" y="5581981"/>
                <a:ext cx="362073" cy="554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450" y="5581981"/>
                <a:ext cx="362073" cy="55496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5004561" y="6131789"/>
                <a:ext cx="509889" cy="554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561" y="6131789"/>
                <a:ext cx="509889" cy="554960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563888" y="5176912"/>
                <a:ext cx="4966084" cy="12531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P</m:t>
                    </m:r>
                    <m:r>
                      <a:rPr lang="en-GB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(2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Heads</m:t>
                    </m:r>
                    <m: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P</m:t>
                    </m:r>
                    <m: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HHT</m:t>
                    </m:r>
                    <m: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P</m:t>
                    </m:r>
                    <m: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HTH</m:t>
                    </m:r>
                    <m: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P</m:t>
                    </m:r>
                    <m: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THH</m:t>
                    </m:r>
                    <m: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P</m:t>
                    </m:r>
                    <m:d>
                      <m:dPr>
                        <m:ctrlP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GB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HHT</m:t>
                        </m:r>
                      </m:e>
                    </m:d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P</m:t>
                    </m:r>
                    <m:d>
                      <m:dPr>
                        <m:ctrlP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GB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HTH</m:t>
                        </m:r>
                      </m:e>
                    </m:d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P</m:t>
                    </m:r>
                    <m:d>
                      <m:dPr>
                        <m:ctrlP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GB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THH</m:t>
                        </m:r>
                      </m:e>
                    </m:d>
                    <m: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GB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GB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GB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GB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27</m:t>
                        </m:r>
                      </m:den>
                    </m:f>
                  </m:oMath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P</m:t>
                    </m:r>
                    <m:d>
                      <m:dPr>
                        <m:ctrlP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2 </m:t>
                        </m:r>
                        <m:r>
                          <m:rPr>
                            <m:sty m:val="p"/>
                          </m:rPr>
                          <a:rPr lang="en-GB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Heads</m:t>
                        </m:r>
                        <m:r>
                          <a:rPr lang="en-GB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GB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3 </m:t>
                        </m:r>
                        <m:r>
                          <m:rPr>
                            <m:sty m:val="p"/>
                          </m:rPr>
                          <a:rPr lang="en-GB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tosses</m:t>
                        </m:r>
                      </m:e>
                    </m:d>
                    <m: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3</m:t>
                    </m:r>
                    <m:d>
                      <m:dPr>
                        <m:ctrlP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GB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27</m:t>
                            </m:r>
                          </m:den>
                        </m:f>
                      </m:e>
                    </m:d>
                    <m: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GB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5176912"/>
                <a:ext cx="4966084" cy="125310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125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101" grpId="0"/>
      <p:bldP spid="102" grpId="0"/>
      <p:bldP spid="103" grpId="0"/>
      <p:bldP spid="104" grpId="0"/>
      <p:bldP spid="105" grpId="0"/>
      <p:bldP spid="106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84704" y="1161834"/>
                <a:ext cx="8725660" cy="836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Determine the probability of getting </a:t>
                </a:r>
                <a:r>
                  <a:rPr lang="en-GB" sz="2000" u="sng" dirty="0" smtClean="0">
                    <a:latin typeface="Comic Sans MS" panose="030F0702030302020204" pitchFamily="66" charset="0"/>
                  </a:rPr>
                  <a:t>exactly two heads 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in </a:t>
                </a:r>
                <a:r>
                  <a:rPr lang="en-GB" sz="2000" u="sng" dirty="0">
                    <a:latin typeface="Comic Sans MS" panose="030F0702030302020204" pitchFamily="66" charset="0"/>
                  </a:rPr>
                  <a:t>1</a:t>
                </a:r>
                <a:r>
                  <a:rPr lang="en-GB" sz="2000" u="sng" dirty="0" smtClean="0">
                    <a:latin typeface="Comic Sans MS" panose="030F0702030302020204" pitchFamily="66" charset="0"/>
                  </a:rPr>
                  <a:t>5 tosses 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of a biased coin for which the probability of a head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04" y="1161834"/>
                <a:ext cx="8725660" cy="836960"/>
              </a:xfrm>
              <a:prstGeom prst="rect">
                <a:avLst/>
              </a:prstGeom>
              <a:blipFill rotWithShape="0">
                <a:blip r:embed="rId2"/>
                <a:stretch>
                  <a:fillRect l="-698" t="-4380" b="-4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loud Callout 55"/>
              <p:cNvSpPr/>
              <p:nvPr/>
            </p:nvSpPr>
            <p:spPr>
              <a:xfrm>
                <a:off x="5796136" y="1817861"/>
                <a:ext cx="4266356" cy="1430206"/>
              </a:xfrm>
              <a:prstGeom prst="cloudCallout">
                <a:avLst>
                  <a:gd name="adj1" fmla="val -81183"/>
                  <a:gd name="adj2" fmla="val -29242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We only use tree diagrams when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is small, so we check to see if we can use the </a:t>
                </a:r>
                <a:r>
                  <a:rPr lang="en-GB" sz="16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binomial distribution</a:t>
                </a:r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Cloud Callout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817861"/>
                <a:ext cx="4266356" cy="1430206"/>
              </a:xfrm>
              <a:prstGeom prst="cloudCallout">
                <a:avLst>
                  <a:gd name="adj1" fmla="val -81183"/>
                  <a:gd name="adj2" fmla="val -29242"/>
                </a:avLst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67029" y="3295565"/>
                <a:ext cx="14021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Yes: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=65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029" y="3295565"/>
                <a:ext cx="140211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3913" t="-8333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TextBox 107"/>
          <p:cNvSpPr txBox="1"/>
          <p:nvPr/>
        </p:nvSpPr>
        <p:spPr>
          <a:xfrm>
            <a:off x="4764681" y="3926145"/>
            <a:ext cx="398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Yes: success = heads, failure = tails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4764681" y="4511501"/>
                <a:ext cx="1237455" cy="485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Yes: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681" y="4511501"/>
                <a:ext cx="1237455" cy="485454"/>
              </a:xfrm>
              <a:prstGeom prst="rect">
                <a:avLst/>
              </a:prstGeom>
              <a:blipFill rotWithShape="0">
                <a:blip r:embed="rId5"/>
                <a:stretch>
                  <a:fillRect l="-4433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331807" y="2767171"/>
              <a:ext cx="4229100" cy="2966085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22910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Requirements:</a:t>
                          </a:r>
                          <a:endParaRPr lang="en-GB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6121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There is a fixed number (</a:t>
                          </a:r>
                          <a14:m>
                            <m:oMath xmlns:m="http://schemas.openxmlformats.org/officeDocument/2006/math"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80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) of trials</a:t>
                          </a:r>
                          <a:endParaRPr lang="en-GB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6121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Each trial has two possible outcomes – a “success” or a “failure”</a:t>
                          </a:r>
                          <a:endParaRPr lang="en-GB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6121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The probability of a success (</a:t>
                          </a:r>
                          <a14:m>
                            <m:oMath xmlns:m="http://schemas.openxmlformats.org/officeDocument/2006/math"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oMath>
                          </a14:m>
                          <a:r>
                            <a:rPr lang="en-GB" sz="180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) is constant from trial to trial</a:t>
                          </a:r>
                          <a:endParaRPr lang="en-GB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6121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Trials are independent of each other</a:t>
                          </a:r>
                          <a:endParaRPr lang="en-GB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9471406"/>
                  </p:ext>
                </p:extLst>
              </p:nvPr>
            </p:nvGraphicFramePr>
            <p:xfrm>
              <a:off x="331807" y="2767171"/>
              <a:ext cx="4229100" cy="2966085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229100"/>
                  </a:tblGrid>
                  <a:tr h="38493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Requirements:</a:t>
                          </a:r>
                          <a:endParaRPr lang="en-GB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121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6"/>
                          <a:stretch>
                            <a:fillRect l="-144" t="-64356" r="-288" b="-322772"/>
                          </a:stretch>
                        </a:blipFill>
                      </a:tcPr>
                    </a:tc>
                  </a:tr>
                  <a:tr h="67843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Each trial has two possible outcomes – a “success” or a “failure”</a:t>
                          </a:r>
                          <a:endParaRPr lang="en-GB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784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6"/>
                          <a:stretch>
                            <a:fillRect l="-144" t="-250450" r="-288" b="-92793"/>
                          </a:stretch>
                        </a:blipFill>
                      </a:tcPr>
                    </a:tc>
                  </a:tr>
                  <a:tr h="6121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Trials are independent of each other</a:t>
                          </a:r>
                          <a:endParaRPr lang="en-GB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10" name="TextBox 109"/>
          <p:cNvSpPr txBox="1"/>
          <p:nvPr/>
        </p:nvSpPr>
        <p:spPr>
          <a:xfrm>
            <a:off x="4764680" y="5238027"/>
            <a:ext cx="3087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Yes: trials are independent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24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" grpId="0"/>
      <p:bldP spid="108" grpId="0"/>
      <p:bldP spid="109" grpId="0"/>
      <p:bldP spid="1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84704" y="1161834"/>
                <a:ext cx="8725660" cy="836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Determine the probability of getting </a:t>
                </a:r>
                <a:r>
                  <a:rPr lang="en-GB" sz="2000" u="sng" dirty="0" smtClean="0">
                    <a:latin typeface="Comic Sans MS" panose="030F0702030302020204" pitchFamily="66" charset="0"/>
                  </a:rPr>
                  <a:t>exactly two heads 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in </a:t>
                </a:r>
                <a:r>
                  <a:rPr lang="en-GB" sz="2000" u="sng" dirty="0">
                    <a:latin typeface="Comic Sans MS" panose="030F0702030302020204" pitchFamily="66" charset="0"/>
                  </a:rPr>
                  <a:t>1</a:t>
                </a:r>
                <a:r>
                  <a:rPr lang="en-GB" sz="2000" u="sng" dirty="0" smtClean="0">
                    <a:latin typeface="Comic Sans MS" panose="030F0702030302020204" pitchFamily="66" charset="0"/>
                  </a:rPr>
                  <a:t>5 tosses 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of a biased coin for which the probability of a head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04" y="1161834"/>
                <a:ext cx="8725660" cy="836960"/>
              </a:xfrm>
              <a:prstGeom prst="rect">
                <a:avLst/>
              </a:prstGeom>
              <a:blipFill rotWithShape="0">
                <a:blip r:embed="rId2"/>
                <a:stretch>
                  <a:fillRect l="-698" t="-4380" b="-4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loud Callout 55"/>
          <p:cNvSpPr/>
          <p:nvPr/>
        </p:nvSpPr>
        <p:spPr>
          <a:xfrm>
            <a:off x="3978308" y="2547499"/>
            <a:ext cx="3960440" cy="1123483"/>
          </a:xfrm>
          <a:prstGeom prst="cloudCallout">
            <a:avLst>
              <a:gd name="adj1" fmla="val -75980"/>
              <a:gd name="adj2" fmla="val -34974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Start by calculating the number of combinations</a:t>
            </a:r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90154" y="3382745"/>
            <a:ext cx="3168352" cy="9233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This represents the number of ways of choosing </a:t>
            </a:r>
            <a:r>
              <a:rPr lang="en-GB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items out of </a:t>
            </a:r>
            <a:r>
              <a:rPr lang="en-GB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items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32475" y="1988840"/>
                <a:ext cx="4880439" cy="73718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𝑟</m:t>
                          </m:r>
                        </m:e>
                      </m:d>
                      <m:r>
                        <a:rPr lang="en-GB" sz="2800" b="0" i="1" smtClean="0">
                          <a:latin typeface="Cambria Math"/>
                        </a:rPr>
                        <m:t>= 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28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e>
                              <m:r>
                                <a:rPr lang="en-GB" sz="28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eqArr>
                        </m:e>
                      </m:d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75" y="1988840"/>
                <a:ext cx="4880439" cy="73718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816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11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84704" y="1161834"/>
                <a:ext cx="8725660" cy="836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Determine the probability of getting </a:t>
                </a:r>
                <a:r>
                  <a:rPr lang="en-GB" sz="2000" u="sng" dirty="0" smtClean="0">
                    <a:latin typeface="Comic Sans MS" panose="030F0702030302020204" pitchFamily="66" charset="0"/>
                  </a:rPr>
                  <a:t>exactly two heads 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in </a:t>
                </a:r>
                <a:r>
                  <a:rPr lang="en-GB" sz="2000" u="sng" dirty="0">
                    <a:latin typeface="Comic Sans MS" panose="030F0702030302020204" pitchFamily="66" charset="0"/>
                  </a:rPr>
                  <a:t>1</a:t>
                </a:r>
                <a:r>
                  <a:rPr lang="en-GB" sz="2000" u="sng" dirty="0" smtClean="0">
                    <a:latin typeface="Comic Sans MS" panose="030F0702030302020204" pitchFamily="66" charset="0"/>
                  </a:rPr>
                  <a:t>5 tosses 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of a biased coin for which the probability of a head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04" y="1161834"/>
                <a:ext cx="8725660" cy="836960"/>
              </a:xfrm>
              <a:prstGeom prst="rect">
                <a:avLst/>
              </a:prstGeom>
              <a:blipFill rotWithShape="0">
                <a:blip r:embed="rId2"/>
                <a:stretch>
                  <a:fillRect l="-698" t="-4380" b="-4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32475" y="2857918"/>
                <a:ext cx="1171173" cy="816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sz="2800" b="0" i="1" smtClean="0">
                                <a:latin typeface="Cambria Math"/>
                              </a:rPr>
                              <m:t>5</m:t>
                            </m:r>
                          </m:e>
                          <m:e>
                            <m:r>
                              <a:rPr lang="en-GB" sz="2800" b="0" i="1" smtClean="0">
                                <a:latin typeface="Cambria Math"/>
                              </a:rPr>
                              <m:t>2</m:t>
                            </m:r>
                          </m:e>
                        </m:eqArr>
                      </m:e>
                    </m:d>
                  </m:oMath>
                </a14:m>
                <a:r>
                  <a:rPr lang="en-GB" sz="2800" dirty="0" smtClean="0"/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75" y="2857918"/>
                <a:ext cx="1171173" cy="81676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328323" y="2857918"/>
                <a:ext cx="1195520" cy="8195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 smtClean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sz="2800" i="1">
                                <a:latin typeface="Cambria Math"/>
                              </a:rPr>
                              <m:t>5</m:t>
                            </m:r>
                          </m:e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sz="2800" i="1">
                                <a:latin typeface="Cambria Math"/>
                              </a:rPr>
                              <m:t>3</m:t>
                            </m:r>
                          </m:e>
                        </m:eqArr>
                      </m:e>
                    </m:d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23" y="2857918"/>
                <a:ext cx="1195520" cy="819583"/>
              </a:xfrm>
              <a:prstGeom prst="rect">
                <a:avLst/>
              </a:prstGeom>
              <a:blipFill rotWithShape="0">
                <a:blip r:embed="rId4"/>
                <a:stretch>
                  <a:fillRect l="-10714" b="-37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668818" y="3027291"/>
                <a:ext cx="13087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= 105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8818" y="3027291"/>
                <a:ext cx="1308756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Callout 5"/>
              <p:cNvSpPr/>
              <p:nvPr/>
            </p:nvSpPr>
            <p:spPr>
              <a:xfrm>
                <a:off x="4788024" y="3068960"/>
                <a:ext cx="4608512" cy="1512168"/>
              </a:xfrm>
              <a:prstGeom prst="wedgeEllipseCallout">
                <a:avLst>
                  <a:gd name="adj1" fmla="val -96287"/>
                  <a:gd name="adj2" fmla="val -12448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b="1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Remember </a:t>
                </a:r>
              </a:p>
              <a:p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If there are exactly </a:t>
                </a:r>
                <a:r>
                  <a:rPr lang="en-GB" sz="1600" b="1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r</a:t>
                </a:r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success, then there are </a:t>
                </a:r>
                <a:r>
                  <a:rPr lang="en-GB" sz="1600" b="1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n-r</a:t>
                </a:r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failures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e>
                              <m:r>
                                <a:rPr lang="en-GB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eqArr>
                        </m:e>
                      </m:d>
                      <m:r>
                        <a:rPr lang="en-GB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GB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e>
                              <m:r>
                                <a:rPr lang="en-GB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Oval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068960"/>
                <a:ext cx="4608512" cy="1512168"/>
              </a:xfrm>
              <a:prstGeom prst="wedgeEllipseCallout">
                <a:avLst>
                  <a:gd name="adj1" fmla="val -96287"/>
                  <a:gd name="adj2" fmla="val -12448"/>
                </a:avLst>
              </a:prstGeom>
              <a:blipFill rotWithShape="0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32475" y="1988840"/>
                <a:ext cx="4880439" cy="73718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𝑟</m:t>
                          </m:r>
                        </m:e>
                      </m:d>
                      <m:r>
                        <a:rPr lang="en-GB" sz="2800" b="0" i="1" smtClean="0">
                          <a:latin typeface="Cambria Math"/>
                        </a:rPr>
                        <m:t>= 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28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e>
                              <m:r>
                                <a:rPr lang="en-GB" sz="28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eqArr>
                        </m:e>
                      </m:d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75" y="1988840"/>
                <a:ext cx="4880439" cy="73718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849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4" grpId="0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826</Words>
  <Application>Microsoft Office PowerPoint</Application>
  <PresentationFormat>On-screen Show (4:3)</PresentationFormat>
  <Paragraphs>125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Microsoft YaHei</vt:lpstr>
      <vt:lpstr>Arial</vt:lpstr>
      <vt:lpstr>Calibri</vt:lpstr>
      <vt:lpstr>Cambria Math</vt:lpstr>
      <vt:lpstr>Comic Sans MS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20</cp:revision>
  <dcterms:created xsi:type="dcterms:W3CDTF">2015-07-01T12:05:39Z</dcterms:created>
  <dcterms:modified xsi:type="dcterms:W3CDTF">2018-03-23T15:07:41Z</dcterms:modified>
</cp:coreProperties>
</file>